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314" r:id="rId3"/>
    <p:sldId id="315" r:id="rId4"/>
    <p:sldId id="282" r:id="rId5"/>
    <p:sldId id="283" r:id="rId6"/>
    <p:sldId id="285" r:id="rId7"/>
    <p:sldId id="286" r:id="rId8"/>
    <p:sldId id="455" r:id="rId9"/>
    <p:sldId id="453" r:id="rId10"/>
    <p:sldId id="456" r:id="rId11"/>
    <p:sldId id="316" r:id="rId12"/>
    <p:sldId id="318" r:id="rId13"/>
    <p:sldId id="317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C31"/>
    <a:srgbClr val="EF7F1F"/>
    <a:srgbClr val="172139"/>
    <a:srgbClr val="4472C4"/>
    <a:srgbClr val="14B2D4"/>
    <a:srgbClr val="152138"/>
    <a:srgbClr val="88BE40"/>
    <a:srgbClr val="ED7E67"/>
    <a:srgbClr val="EA5860"/>
    <a:srgbClr val="FBB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5407" autoAdjust="0"/>
  </p:normalViewPr>
  <p:slideViewPr>
    <p:cSldViewPr showGuides="1">
      <p:cViewPr varScale="1">
        <p:scale>
          <a:sx n="67" d="100"/>
          <a:sy n="67" d="100"/>
        </p:scale>
        <p:origin x="12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CFBC8-C7AC-43F1-8F87-5735F5FA7E13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FF2FE-3F80-4707-BA0D-3CCB2AD4E93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72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F2FE-3F80-4707-BA0D-3CCB2AD4E93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945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F2FE-3F80-4707-BA0D-3CCB2AD4E93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244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8099"/>
            <a:ext cx="9296400" cy="69722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9D1C6-E02B-49A8-9EAA-28EA87064F4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23C3E-4DE1-4D9A-8A07-6FA42FF93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8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A48B8-0BAF-4FF0-B5DC-53B505F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0938973-D038-4939-8BC6-B93C1B750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3E60E2D-A779-4F7D-9394-82B8C3BC9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3BB7875-1082-4A2E-A5CD-E9F0D6A3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34839B-DCB3-4A53-9315-BF0F7675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3E521B2-1720-4F95-B7AB-39E7B955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817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8166D-31CC-481F-864C-D9299E99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2" y="56283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C629D26-CEBD-4A01-B6F3-B593E65E1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1391711-4685-4025-A0A1-851C0463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FFE2F15-220C-445F-AC30-22112DBA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47195F5-9EDD-40A4-885D-1ED3167F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335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68B3BD-4A30-4887-8DAB-985BCF713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225A962-0626-464D-9A5E-A128A9D87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2A3C428-724A-4256-9842-1B3AD05C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9EC232-2B48-4815-A13F-FD9F12FB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C5571C3-99B5-4146-B326-8FFAC4F1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146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BC191-77C1-412F-BD7B-76836E5D6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13251-FC95-4158-B3D7-97DA82CAF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30C7AED-9DFC-42EB-8766-41AE33A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EBAEE75-3EEC-425A-9CA3-58B75301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ED89434-6492-4F7C-B991-D699DCE3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771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0F14B-B514-4494-88BE-00D9D28E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2" y="56283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2233E6C-470C-4DD0-9F80-B224F4F4F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2ABA93-40E6-4D1C-839D-ACCEDF39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1C1F4D3-72CB-4776-AA49-480A5D17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9FD5F9A-83EC-4419-91F0-60CABF61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53200"/>
            <a:ext cx="2057400" cy="365125"/>
          </a:xfrm>
        </p:spPr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737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C68A8-BE2F-4730-B1C0-920EE771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117054B-680C-47FB-8870-CBE646D86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B6D083F-59DE-4248-BD61-5382C6D8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4B3EFC-06A5-4C68-85DB-06234160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3F9B82D-682D-4836-9744-D319D375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974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C02C6-C5B1-4128-A33C-A24F632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2" y="56283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410F41C-9D01-4F0F-9C6B-A670B4C0E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85F95AD-500B-4F31-A3DE-9828C3201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03E4D15-6FE9-4494-8C89-04179FD2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F1D3FC-3A05-44B9-A23F-BD1CF81E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1BFCDB-A920-4053-932D-FD37D91B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218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05302-8A1D-4F13-836B-B727D3CB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2FF947B-08FE-4833-857B-18706522B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793E549-719A-4997-AD31-5BE5A5809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8329AE0-49E5-47BA-8A49-6AD91804A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A5B1504-0BD1-4C88-8B06-147EA7C5D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FD7AA0-FB8F-4F37-A066-F0F87678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1C68E3A-0E0E-4918-8332-BE4395FF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94345BE-976E-4E78-83FB-E667FF31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997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074E3-9A46-4AD5-908A-8B08EE6F7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2" y="56283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1F58E9D-3C41-4F78-8429-0D79CDF2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83C38CD-1531-4F58-9F5D-A42649BC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FCFE7DA-4C79-425E-9448-AA67FF78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55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728CCB6-1190-4309-8E1D-33402AAF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A1F6D82-0283-4AD0-82E3-436CE5B8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3B57127-7075-4D0E-979E-0648720B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61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AB5A4-61AD-4E92-B767-39EBE973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261B70D-48D7-473C-BFBB-64BA1E82B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C0E7274-83E8-4A7E-BE1C-632873813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4F1C21D-4CD9-4C11-AF71-E64216BF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97608E5-6B0B-4A89-BC11-72F3C52B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8C0ABEA-777D-4790-BAE2-820EC0A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86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mailto:douglasthompson@spi.pt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mailto:saramedina@spi.pt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B2349B4-E460-4134-9644-48AA25A0CBF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4BC38DC-5162-4602-9CE2-2B65A3118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A3813D5-FBFA-40C8-98BF-1F2169091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780D-B9F7-4F01-9A35-6E04C1BF6D2B}" type="datetimeFigureOut">
              <a:rPr lang="pt-PT" smtClean="0"/>
              <a:t>19/07/2021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1B8612-5779-4F9A-A12D-439EC44E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49419A7-B793-4779-A427-70EC4008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6C75-8F87-4BC7-BAE5-EBDD1B84C614}" type="slidenum">
              <a:rPr lang="pt-PT" smtClean="0"/>
              <a:t>‹#›</a:t>
            </a:fld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64421-634E-4ECA-9315-BD27A967104E}"/>
              </a:ext>
            </a:extLst>
          </p:cNvPr>
          <p:cNvSpPr txBox="1"/>
          <p:nvPr userDrawn="1"/>
        </p:nvSpPr>
        <p:spPr>
          <a:xfrm>
            <a:off x="7772400" y="659639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EA1D5BB-7322-41E2-AEA4-205A8B3CBC45}" type="slidenum">
              <a:rPr lang="en-GB" sz="11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D85B91F-FDAC-4364-B4CC-4227042F730A}"/>
              </a:ext>
            </a:extLst>
          </p:cNvPr>
          <p:cNvSpPr txBox="1"/>
          <p:nvPr userDrawn="1"/>
        </p:nvSpPr>
        <p:spPr>
          <a:xfrm>
            <a:off x="7486650" y="2061357"/>
            <a:ext cx="3962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B45CE3-57FE-4E86-8D8E-8A87509EC56A}"/>
              </a:ext>
            </a:extLst>
          </p:cNvPr>
          <p:cNvSpPr txBox="1"/>
          <p:nvPr userDrawn="1"/>
        </p:nvSpPr>
        <p:spPr>
          <a:xfrm>
            <a:off x="2590800" y="456393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Cybersecurity Awareness and Knowledge Systemic High-level Application</a:t>
            </a:r>
          </a:p>
          <a:p>
            <a:pPr algn="r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Sara Medina | 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saramedina@spi.pt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| Douglas Thompson | 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douglasthompson@spi.pt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9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medina@spi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ranciscorocha@spi.pt" TargetMode="External"/><Relationship Id="rId4" Type="http://schemas.openxmlformats.org/officeDocument/2006/relationships/hyperlink" Target="mailto:douglasthompson@spi.p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jpeg"/><Relationship Id="rId10" Type="http://schemas.openxmlformats.org/officeDocument/2006/relationships/image" Target="../media/image51.png"/><Relationship Id="rId4" Type="http://schemas.openxmlformats.org/officeDocument/2006/relationships/image" Target="../media/image46.jpe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project-yaksha.eu/2018/12/12/yaksha-ict-2018-event-vienna-austria/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project-yaksha.eu/2019/04/29/industry-engagement-on-yaksha-ambassador-progra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5B9CF9-D009-4A17-888E-516D4D22F51D}"/>
              </a:ext>
            </a:extLst>
          </p:cNvPr>
          <p:cNvSpPr txBox="1"/>
          <p:nvPr/>
        </p:nvSpPr>
        <p:spPr>
          <a:xfrm>
            <a:off x="381000" y="2362200"/>
            <a:ext cx="82296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YAKSHA - Cybersecurity Awareness and Knowledge Systemic High-level Application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EU-ASEAN research collaboration </a:t>
            </a:r>
          </a:p>
          <a:p>
            <a:pPr algn="ctr"/>
            <a:endParaRPr lang="pt-P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Medina | 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saramedina@spi.pt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Douglas Thompson |  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douglasthompson@spi.pt</a:t>
            </a:r>
            <a:endParaRPr lang="pt-P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Rocha | 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franciscorocha@spi.pt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/>
            <a:endParaRPr lang="pt-P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 Portuguesa de Inovação (Portugal)</a:t>
            </a:r>
          </a:p>
          <a:p>
            <a:pPr algn="ctr"/>
            <a:endParaRPr lang="pt-PT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pt-PT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pt-P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4" name="Right Triangle 3"/>
          <p:cNvSpPr/>
          <p:nvPr/>
        </p:nvSpPr>
        <p:spPr>
          <a:xfrm rot="10800000">
            <a:off x="6858000" y="-33794"/>
            <a:ext cx="2362200" cy="2167394"/>
          </a:xfrm>
          <a:prstGeom prst="rtTriangle">
            <a:avLst/>
          </a:prstGeom>
          <a:solidFill>
            <a:schemeClr val="accent2"/>
          </a:solidFill>
          <a:ln>
            <a:solidFill>
              <a:srgbClr val="EF7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14380C0-52A0-4393-AC32-CB1FC863B2BC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dirty="0">
                <a:solidFill>
                  <a:schemeClr val="bg1"/>
                </a:solidFill>
                <a:latin typeface="+mj-lt"/>
              </a:rPr>
              <a:t>YAKSHA </a:t>
            </a:r>
            <a:r>
              <a:rPr lang="pt-PT" sz="1400" dirty="0" err="1">
                <a:solidFill>
                  <a:schemeClr val="bg1"/>
                </a:solidFill>
                <a:latin typeface="+mj-lt"/>
              </a:rPr>
              <a:t>Main</a:t>
            </a:r>
            <a:r>
              <a:rPr lang="pt-PT" sz="1400" dirty="0">
                <a:solidFill>
                  <a:schemeClr val="bg1"/>
                </a:solidFill>
                <a:latin typeface="+mj-lt"/>
              </a:rPr>
              <a:t> Output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5BB40654-DE97-4DD9-A0D7-295366E3BB4B}"/>
              </a:ext>
            </a:extLst>
          </p:cNvPr>
          <p:cNvSpPr txBox="1">
            <a:spLocks/>
          </p:cNvSpPr>
          <p:nvPr/>
        </p:nvSpPr>
        <p:spPr>
          <a:xfrm>
            <a:off x="290093" y="1524000"/>
            <a:ext cx="8434137" cy="4800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YAKSHA software platform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tx1"/>
              </a:buClr>
              <a:buNone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Other relevant results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Pilot tested in Greece, Vietnam and Malaysia;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Overview of cybersecurity status in ASEAN-EU and mapping of cybersecurity ecosystems actors;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of operational scenarios and business model for cybersecurity software;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Report on user acceptance test derived from the end user event;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YAKSHA Ambassador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Rectangle : coins arrondis 2">
            <a:extLst>
              <a:ext uri="{FF2B5EF4-FFF2-40B4-BE49-F238E27FC236}">
                <a16:creationId xmlns:a16="http://schemas.microsoft.com/office/drawing/2014/main" id="{E3791385-E8A8-44CE-8171-33AF57882489}"/>
              </a:ext>
            </a:extLst>
          </p:cNvPr>
          <p:cNvSpPr/>
          <p:nvPr/>
        </p:nvSpPr>
        <p:spPr>
          <a:xfrm>
            <a:off x="419770" y="2057401"/>
            <a:ext cx="5142830" cy="1981199"/>
          </a:xfrm>
          <a:prstGeom prst="roundRect">
            <a:avLst/>
          </a:prstGeom>
          <a:solidFill>
            <a:srgbClr val="EF7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Innovative cybersecurity intelligence-gathering tool that allows </a:t>
            </a:r>
            <a:r>
              <a:rPr lang="en-US" sz="16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to easily deploy and monitor large numbers of honeypot virtual machines acting both as threat samples generators and deception decoys for the actual services the </a:t>
            </a:r>
            <a:r>
              <a:rPr lang="en-US" sz="16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runs exposed on the internet.</a:t>
            </a:r>
            <a:endParaRPr lang="fr-FR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87F758-E021-45B4-980E-E2CE9DE7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66" y="2274094"/>
            <a:ext cx="3000632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3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14380C0-52A0-4393-AC32-CB1FC863B2BC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dirty="0">
                <a:solidFill>
                  <a:schemeClr val="bg1"/>
                </a:solidFill>
                <a:latin typeface="+mj-lt"/>
              </a:rPr>
              <a:t>YAKSHA </a:t>
            </a:r>
            <a:r>
              <a:rPr lang="pt-PT" sz="1400" dirty="0" err="1">
                <a:solidFill>
                  <a:schemeClr val="bg1"/>
                </a:solidFill>
                <a:latin typeface="+mj-lt"/>
              </a:rPr>
              <a:t>Ambassador</a:t>
            </a:r>
            <a:r>
              <a:rPr lang="pt-PT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+mj-lt"/>
              </a:rPr>
              <a:t>Programme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" y="1676400"/>
            <a:ext cx="8040914" cy="12255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00957" y="3124200"/>
            <a:ext cx="8342086" cy="3333410"/>
            <a:chOff x="29029" y="2978108"/>
            <a:chExt cx="8342086" cy="3333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84547"/>
            <a:stretch/>
          </p:blipFill>
          <p:spPr>
            <a:xfrm>
              <a:off x="29029" y="2978108"/>
              <a:ext cx="8342086" cy="5270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581400"/>
              <a:ext cx="7009387" cy="273011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81F2F2E-C6D7-4A36-8352-9E8DA5827183}"/>
              </a:ext>
            </a:extLst>
          </p:cNvPr>
          <p:cNvSpPr txBox="1"/>
          <p:nvPr/>
        </p:nvSpPr>
        <p:spPr>
          <a:xfrm>
            <a:off x="5562600" y="1631676"/>
            <a:ext cx="3429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b="1" spc="-1" dirty="0">
                <a:solidFill>
                  <a:srgbClr val="EF7F1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Community of 100+ </a:t>
            </a:r>
            <a:r>
              <a:rPr lang="en-US" b="1" spc="-1" dirty="0">
                <a:solidFill>
                  <a:srgbClr val="EF7F1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YAKSHA ambassadors in ASEAN</a:t>
            </a:r>
            <a:endParaRPr lang="en-US" b="1" i="1" spc="-1" dirty="0">
              <a:solidFill>
                <a:srgbClr val="EF7F1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4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14380C0-52A0-4393-AC32-CB1FC863B2BC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dirty="0">
                <a:solidFill>
                  <a:schemeClr val="bg1"/>
                </a:solidFill>
                <a:latin typeface="+mj-lt"/>
              </a:rPr>
              <a:t>YAKSHA </a:t>
            </a:r>
            <a:r>
              <a:rPr lang="pt-PT" sz="1400" dirty="0" err="1">
                <a:solidFill>
                  <a:schemeClr val="bg1"/>
                </a:solidFill>
                <a:latin typeface="+mj-lt"/>
              </a:rPr>
              <a:t>Exploitation</a:t>
            </a:r>
            <a:r>
              <a:rPr lang="pt-PT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+mj-lt"/>
              </a:rPr>
              <a:t>Actions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14E467-AB66-4723-9E97-42DE08A45CA1}"/>
              </a:ext>
            </a:extLst>
          </p:cNvPr>
          <p:cNvSpPr txBox="1">
            <a:spLocks/>
          </p:cNvSpPr>
          <p:nvPr/>
        </p:nvSpPr>
        <p:spPr>
          <a:xfrm>
            <a:off x="457200" y="1689100"/>
            <a:ext cx="4953592" cy="43053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YAKSHA partners have made advanced plans to exploit their respective results.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Memorandum of Understanding between EU and ASEAN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partners was signed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December 2020.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focus of the common exploitation strategy was the establishment of an Equity Joint Venture company formed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Motivian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StAG. 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Strategic partnerships are in development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Malaysia, ACIOA,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Nectec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to be formalized in 2021.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D3C79-4138-4253-9792-3DAED95B5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81213"/>
            <a:ext cx="3441700" cy="229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21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438040" y="1600200"/>
            <a:ext cx="4414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F7F1F"/>
                </a:solidFill>
                <a:latin typeface="+mj-lt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9760" y="2268743"/>
            <a:ext cx="6329560" cy="1160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F7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Sara Medina | saramedina@spi.pt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Douglas Thompson| douglasthompson@spi.pt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Francisco Rocha | franciscorocha@spi.pt</a:t>
            </a: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159DD4C0-5875-4D52-8F06-12F79B8CFCE8}"/>
              </a:ext>
            </a:extLst>
          </p:cNvPr>
          <p:cNvSpPr txBox="1"/>
          <p:nvPr/>
        </p:nvSpPr>
        <p:spPr>
          <a:xfrm>
            <a:off x="2132445" y="6597134"/>
            <a:ext cx="5257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</a:t>
            </a:r>
            <a:r>
              <a:rPr lang="pt-PT" sz="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pt-PT" sz="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received funding from the European Union´s Horizon 2020 research and innovation programme under grant agreement Nº 7804498</a:t>
            </a:r>
          </a:p>
        </p:txBody>
      </p:sp>
      <p:pic>
        <p:nvPicPr>
          <p:cNvPr id="21" name="Imagem 7" descr="C:\Users\marciomoreira\AppData\Local\Microsoft\Windows\INetCache\Content.Word\eu.png">
            <a:extLst>
              <a:ext uri="{FF2B5EF4-FFF2-40B4-BE49-F238E27FC236}">
                <a16:creationId xmlns:a16="http://schemas.microsoft.com/office/drawing/2014/main" id="{B9C0A9AA-9A93-4E1A-ADE4-622BBB6147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45" y="6613149"/>
            <a:ext cx="228600" cy="1526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2603" y="3505200"/>
            <a:ext cx="2420798" cy="690574"/>
            <a:chOff x="3239" y="14671"/>
            <a:chExt cx="2096" cy="661"/>
          </a:xfrm>
        </p:grpSpPr>
        <p:pic>
          <p:nvPicPr>
            <p:cNvPr id="2051" name="Picture 3" descr="i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5" r="4601" b="3676"/>
            <a:stretch>
              <a:fillRect/>
            </a:stretch>
          </p:blipFill>
          <p:spPr bwMode="auto">
            <a:xfrm>
              <a:off x="4666" y="14671"/>
              <a:ext cx="669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54" b="5594"/>
            <a:stretch>
              <a:fillRect/>
            </a:stretch>
          </p:blipFill>
          <p:spPr bwMode="auto">
            <a:xfrm>
              <a:off x="3937" y="14710"/>
              <a:ext cx="649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f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6" t="10719" r="7788" b="7475"/>
            <a:stretch>
              <a:fillRect/>
            </a:stretch>
          </p:blipFill>
          <p:spPr bwMode="auto">
            <a:xfrm>
              <a:off x="3239" y="14676"/>
              <a:ext cx="610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435796" y="3622731"/>
            <a:ext cx="3273523" cy="4158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2800" b="1" dirty="0">
                <a:solidFill>
                  <a:srgbClr val="F7933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@project_yaksha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17A82-1D75-4F37-A213-840A4CC6ACA6}"/>
              </a:ext>
            </a:extLst>
          </p:cNvPr>
          <p:cNvGrpSpPr/>
          <p:nvPr/>
        </p:nvGrpSpPr>
        <p:grpSpPr>
          <a:xfrm>
            <a:off x="1162051" y="4667142"/>
            <a:ext cx="7277100" cy="1154430"/>
            <a:chOff x="0" y="0"/>
            <a:chExt cx="7277100" cy="11544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BA53A66-CFFE-45FA-A5D1-A0CDDFB05301}"/>
                </a:ext>
              </a:extLst>
            </p:cNvPr>
            <p:cNvGrpSpPr/>
            <p:nvPr/>
          </p:nvGrpSpPr>
          <p:grpSpPr>
            <a:xfrm>
              <a:off x="0" y="0"/>
              <a:ext cx="7277100" cy="1154430"/>
              <a:chOff x="0" y="0"/>
              <a:chExt cx="7277100" cy="115443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A8CD670-5F10-4107-A1D0-9714D7F3C9A6}"/>
                  </a:ext>
                </a:extLst>
              </p:cNvPr>
              <p:cNvGrpSpPr/>
              <p:nvPr/>
            </p:nvGrpSpPr>
            <p:grpSpPr>
              <a:xfrm>
                <a:off x="0" y="0"/>
                <a:ext cx="7277100" cy="1154430"/>
                <a:chOff x="0" y="0"/>
                <a:chExt cx="9144000" cy="1451203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02C2698A-F0D7-4B9E-93D9-C4DFFF14BFA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9144000" cy="1451203"/>
                  <a:chOff x="0" y="0"/>
                  <a:chExt cx="9144000" cy="1451203"/>
                </a:xfrm>
              </p:grpSpPr>
              <p:pic>
                <p:nvPicPr>
                  <p:cNvPr id="31" name="Imagem 3">
                    <a:extLst>
                      <a:ext uri="{FF2B5EF4-FFF2-40B4-BE49-F238E27FC236}">
                        <a16:creationId xmlns:a16="http://schemas.microsoft.com/office/drawing/2014/main" id="{75CBBEB4-F2C0-4AB6-B4EF-38A3AFD398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22779"/>
                    <a:ext cx="9144000" cy="1428424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4323D0F0-3439-4036-9AA9-9EFCE6202FD4}"/>
                      </a:ext>
                    </a:extLst>
                  </p:cNvPr>
                  <p:cNvGrpSpPr/>
                  <p:nvPr/>
                </p:nvGrpSpPr>
                <p:grpSpPr>
                  <a:xfrm>
                    <a:off x="5943600" y="0"/>
                    <a:ext cx="1371600" cy="714212"/>
                    <a:chOff x="5943600" y="0"/>
                    <a:chExt cx="1371600" cy="714212"/>
                  </a:xfrm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A96EEFE8-AB2D-4062-9192-DAE6AF625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3600" y="0"/>
                      <a:ext cx="1371600" cy="71421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pt-PT"/>
                    </a:p>
                  </p:txBody>
                </p:sp>
                <p:pic>
                  <p:nvPicPr>
                    <p:cNvPr id="34" name="Picture 33">
                      <a:extLst>
                        <a:ext uri="{FF2B5EF4-FFF2-40B4-BE49-F238E27FC236}">
                          <a16:creationId xmlns:a16="http://schemas.microsoft.com/office/drawing/2014/main" id="{38EFB48A-6256-4B7D-B615-D61C07D6D1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299558" y="29527"/>
                      <a:ext cx="659683" cy="655158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51F023B5-8F56-4C4E-879B-0ABCB420A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1891" y="822599"/>
                  <a:ext cx="1188709" cy="377108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8F30972-EDD2-4CC7-BF26-7AF4DE786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9775" y="19050"/>
                <a:ext cx="841375" cy="56515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7195C6C-8094-4D94-B6CE-E1AD61937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100" y="133350"/>
                <a:ext cx="713740" cy="35242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65856F-DD2E-4908-B960-3C9793843363}"/>
                </a:ext>
              </a:extLst>
            </p:cNvPr>
            <p:cNvSpPr/>
            <p:nvPr/>
          </p:nvSpPr>
          <p:spPr>
            <a:xfrm>
              <a:off x="2352675" y="133350"/>
              <a:ext cx="352425" cy="352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537709-5B16-4A90-A5FE-723145AD9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325" y="219075"/>
              <a:ext cx="507365" cy="1809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9607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14380C0-52A0-4393-AC32-CB1FC863B2BC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b="1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YAKSHA – </a:t>
            </a:r>
            <a:r>
              <a:rPr lang="pt-PT" sz="1400" b="1" kern="1200" baseline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pt-PT" sz="1400" b="1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2020 Project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380010" y="2286000"/>
            <a:ext cx="8204792" cy="236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YAKSHA aimed to </a:t>
            </a:r>
            <a:r>
              <a:rPr lang="en-US" sz="1600" b="1" dirty="0">
                <a:solidFill>
                  <a:srgbClr val="EF7F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reinforce European Union (EU) and Association of South East Asian Nations (ASEAN) cooperation and build partnerships in the Cybersecurity domain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developing a solution tailored to specific users and national needs, leveraging EU Know-How and expertise.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33392"/>
            <a:ext cx="1600200" cy="1067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07992"/>
            <a:ext cx="1676400" cy="1117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59" y="1828800"/>
            <a:ext cx="9097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Horizon 2020 Topic: International partnership building in low and middle income countries</a:t>
            </a:r>
            <a:endParaRPr lang="en-GB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7000" y="5031581"/>
            <a:ext cx="2359755" cy="988219"/>
          </a:xfrm>
          <a:prstGeom prst="roundRect">
            <a:avLst/>
          </a:prstGeom>
          <a:noFill/>
          <a:ln>
            <a:solidFill>
              <a:srgbClr val="EF7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project budget: </a:t>
            </a:r>
            <a:r>
              <a:rPr lang="en-US" sz="1400" b="1" dirty="0">
                <a:solidFill>
                  <a:srgbClr val="EF7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2,481,984 EUR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contribution from the</a:t>
            </a:r>
            <a:b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of </a:t>
            </a:r>
            <a:r>
              <a:rPr lang="en-US" sz="1400" b="1" dirty="0">
                <a:solidFill>
                  <a:srgbClr val="EF7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1,989,599 EUR.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D05A6340-22EF-4484-8324-016F6437A278}"/>
              </a:ext>
            </a:extLst>
          </p:cNvPr>
          <p:cNvSpPr/>
          <p:nvPr/>
        </p:nvSpPr>
        <p:spPr>
          <a:xfrm>
            <a:off x="6477000" y="3810000"/>
            <a:ext cx="2359755" cy="988219"/>
          </a:xfrm>
          <a:prstGeom prst="roundRect">
            <a:avLst/>
          </a:prstGeom>
          <a:noFill/>
          <a:ln>
            <a:solidFill>
              <a:srgbClr val="EF7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started in </a:t>
            </a:r>
            <a:r>
              <a:rPr lang="en-US" sz="1400" b="1" dirty="0">
                <a:solidFill>
                  <a:srgbClr val="EF7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2018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ended in </a:t>
            </a:r>
            <a:r>
              <a:rPr lang="en-US" sz="1400" b="1" dirty="0">
                <a:solidFill>
                  <a:srgbClr val="EF7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2020.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16CD6C-CB88-4B29-BC7F-3C421D47A744}"/>
              </a:ext>
            </a:extLst>
          </p:cNvPr>
          <p:cNvSpPr/>
          <p:nvPr/>
        </p:nvSpPr>
        <p:spPr>
          <a:xfrm>
            <a:off x="381000" y="5867400"/>
            <a:ext cx="9097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Project Officer for the European Commission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 Rafael Tesoro</a:t>
            </a:r>
            <a:endParaRPr lang="en-GB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5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5555"/>
          <a:stretch/>
        </p:blipFill>
        <p:spPr>
          <a:xfrm>
            <a:off x="4488737" y="1920405"/>
            <a:ext cx="4592210" cy="42655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14380C0-52A0-4393-AC32-CB1FC863B2BC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YAKSHA Consortium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3" y="1676400"/>
            <a:ext cx="4355961" cy="45306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50301" y="5246573"/>
            <a:ext cx="957072" cy="867197"/>
            <a:chOff x="2150301" y="5447787"/>
            <a:chExt cx="957072" cy="867197"/>
          </a:xfrm>
        </p:grpSpPr>
        <p:sp>
          <p:nvSpPr>
            <p:cNvPr id="21" name="Oval 55"/>
            <p:cNvSpPr/>
            <p:nvPr/>
          </p:nvSpPr>
          <p:spPr>
            <a:xfrm>
              <a:off x="2150301" y="5447787"/>
              <a:ext cx="179206" cy="1839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14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312" y="5965424"/>
              <a:ext cx="384061" cy="349560"/>
            </a:xfrm>
            <a:prstGeom prst="rect">
              <a:avLst/>
            </a:prstGeom>
          </p:spPr>
        </p:pic>
        <p:cxnSp>
          <p:nvCxnSpPr>
            <p:cNvPr id="26" name="Straight Connector 33"/>
            <p:cNvCxnSpPr>
              <a:cxnSpLocks/>
            </p:cNvCxnSpPr>
            <p:nvPr/>
          </p:nvCxnSpPr>
          <p:spPr>
            <a:xfrm flipH="1" flipV="1">
              <a:off x="2320881" y="5602186"/>
              <a:ext cx="518434" cy="504365"/>
            </a:xfrm>
            <a:prstGeom prst="line">
              <a:avLst/>
            </a:prstGeom>
            <a:ln w="28575">
              <a:solidFill>
                <a:srgbClr val="2140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345619" y="5114646"/>
            <a:ext cx="1673291" cy="277712"/>
            <a:chOff x="3345619" y="5315860"/>
            <a:chExt cx="1673291" cy="277712"/>
          </a:xfrm>
        </p:grpSpPr>
        <p:pic>
          <p:nvPicPr>
            <p:cNvPr id="29" name="Imagem 29">
              <a:extLst>
                <a:ext uri="{FF2B5EF4-FFF2-40B4-BE49-F238E27FC236}">
                  <a16:creationId xmlns:a16="http://schemas.microsoft.com/office/drawing/2014/main" id="{F39AFC07-BCFB-4E1D-B821-58A6E10BE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808" y="5315860"/>
              <a:ext cx="1089102" cy="132440"/>
            </a:xfrm>
            <a:prstGeom prst="rect">
              <a:avLst/>
            </a:prstGeom>
          </p:spPr>
        </p:pic>
        <p:sp>
          <p:nvSpPr>
            <p:cNvPr id="30" name="Oval 55"/>
            <p:cNvSpPr/>
            <p:nvPr/>
          </p:nvSpPr>
          <p:spPr>
            <a:xfrm>
              <a:off x="3345619" y="5409657"/>
              <a:ext cx="179206" cy="1839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14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1" name="Straight Connector 17"/>
            <p:cNvCxnSpPr>
              <a:cxnSpLocks/>
            </p:cNvCxnSpPr>
            <p:nvPr/>
          </p:nvCxnSpPr>
          <p:spPr>
            <a:xfrm flipV="1">
              <a:off x="3509962" y="5384871"/>
              <a:ext cx="415138" cy="101529"/>
            </a:xfrm>
            <a:prstGeom prst="line">
              <a:avLst/>
            </a:prstGeom>
            <a:ln w="28575">
              <a:solidFill>
                <a:srgbClr val="2140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11779" y="4495256"/>
            <a:ext cx="956412" cy="367605"/>
            <a:chOff x="511779" y="4696470"/>
            <a:chExt cx="956412" cy="367605"/>
          </a:xfrm>
        </p:grpSpPr>
        <p:cxnSp>
          <p:nvCxnSpPr>
            <p:cNvPr id="15" name="Straight Connector 35"/>
            <p:cNvCxnSpPr>
              <a:cxnSpLocks/>
            </p:cNvCxnSpPr>
            <p:nvPr/>
          </p:nvCxnSpPr>
          <p:spPr>
            <a:xfrm flipH="1" flipV="1">
              <a:off x="511779" y="4696470"/>
              <a:ext cx="784584" cy="260082"/>
            </a:xfrm>
            <a:prstGeom prst="line">
              <a:avLst/>
            </a:prstGeom>
            <a:ln w="28575">
              <a:solidFill>
                <a:srgbClr val="2140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61"/>
            <p:cNvSpPr/>
            <p:nvPr/>
          </p:nvSpPr>
          <p:spPr>
            <a:xfrm>
              <a:off x="1288985" y="4880160"/>
              <a:ext cx="179206" cy="1839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14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10209" y="2392954"/>
            <a:ext cx="1309993" cy="536516"/>
            <a:chOff x="2910209" y="2594168"/>
            <a:chExt cx="1309993" cy="536516"/>
          </a:xfrm>
        </p:grpSpPr>
        <p:cxnSp>
          <p:nvCxnSpPr>
            <p:cNvPr id="13" name="Straight Connector 25"/>
            <p:cNvCxnSpPr>
              <a:cxnSpLocks/>
            </p:cNvCxnSpPr>
            <p:nvPr/>
          </p:nvCxnSpPr>
          <p:spPr>
            <a:xfrm flipV="1">
              <a:off x="3089537" y="2737595"/>
              <a:ext cx="462522" cy="252816"/>
            </a:xfrm>
            <a:prstGeom prst="line">
              <a:avLst/>
            </a:prstGeom>
            <a:ln w="28575">
              <a:solidFill>
                <a:srgbClr val="2140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49"/>
            <p:cNvSpPr/>
            <p:nvPr/>
          </p:nvSpPr>
          <p:spPr>
            <a:xfrm>
              <a:off x="2910209" y="2946769"/>
              <a:ext cx="179206" cy="1839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14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33" name="Imagem 1032">
              <a:extLst>
                <a:ext uri="{FF2B5EF4-FFF2-40B4-BE49-F238E27FC236}">
                  <a16:creationId xmlns:a16="http://schemas.microsoft.com/office/drawing/2014/main" id="{32D116A8-937C-4093-83B0-B39083F3D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206" y="2594168"/>
              <a:ext cx="669996" cy="23853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30712" y="5469240"/>
            <a:ext cx="1161263" cy="353898"/>
            <a:chOff x="730712" y="5670454"/>
            <a:chExt cx="1161263" cy="353898"/>
          </a:xfrm>
        </p:grpSpPr>
        <p:cxnSp>
          <p:nvCxnSpPr>
            <p:cNvPr id="17" name="Straight Connector 21"/>
            <p:cNvCxnSpPr>
              <a:cxnSpLocks/>
              <a:stCxn id="18" idx="6"/>
            </p:cNvCxnSpPr>
            <p:nvPr/>
          </p:nvCxnSpPr>
          <p:spPr>
            <a:xfrm>
              <a:off x="909918" y="5762411"/>
              <a:ext cx="421490" cy="126436"/>
            </a:xfrm>
            <a:prstGeom prst="line">
              <a:avLst/>
            </a:prstGeom>
            <a:ln w="28575">
              <a:solidFill>
                <a:srgbClr val="2140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55"/>
            <p:cNvSpPr/>
            <p:nvPr/>
          </p:nvSpPr>
          <p:spPr>
            <a:xfrm>
              <a:off x="730712" y="5670454"/>
              <a:ext cx="179206" cy="1839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14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34" name="Imagem 19">
              <a:extLst>
                <a:ext uri="{FF2B5EF4-FFF2-40B4-BE49-F238E27FC236}">
                  <a16:creationId xmlns:a16="http://schemas.microsoft.com/office/drawing/2014/main" id="{C1FB27FB-34BA-4D66-8CC3-43DF0EF02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708" y="5819354"/>
              <a:ext cx="596267" cy="20499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6389" y="5383986"/>
            <a:ext cx="611283" cy="820838"/>
            <a:chOff x="56389" y="5585200"/>
            <a:chExt cx="611283" cy="820838"/>
          </a:xfrm>
        </p:grpSpPr>
        <p:cxnSp>
          <p:nvCxnSpPr>
            <p:cNvPr id="19" name="Straight Connector 2"/>
            <p:cNvCxnSpPr>
              <a:cxnSpLocks/>
            </p:cNvCxnSpPr>
            <p:nvPr/>
          </p:nvCxnSpPr>
          <p:spPr>
            <a:xfrm>
              <a:off x="287911" y="5711436"/>
              <a:ext cx="69847" cy="295469"/>
            </a:xfrm>
            <a:prstGeom prst="line">
              <a:avLst/>
            </a:prstGeom>
            <a:ln w="28575">
              <a:solidFill>
                <a:srgbClr val="2140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39"/>
            <p:cNvSpPr/>
            <p:nvPr/>
          </p:nvSpPr>
          <p:spPr>
            <a:xfrm>
              <a:off x="207791" y="5585200"/>
              <a:ext cx="179206" cy="1839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14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35" name="Imagem 7">
              <a:extLst>
                <a:ext uri="{FF2B5EF4-FFF2-40B4-BE49-F238E27FC236}">
                  <a16:creationId xmlns:a16="http://schemas.microsoft.com/office/drawing/2014/main" id="{DB49AD8E-344C-47BB-8C56-EA08CF32D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9" y="5956497"/>
              <a:ext cx="611283" cy="44954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463022" y="4065986"/>
            <a:ext cx="1680728" cy="434875"/>
            <a:chOff x="5463022" y="4267200"/>
            <a:chExt cx="1680728" cy="434875"/>
          </a:xfrm>
        </p:grpSpPr>
        <p:sp>
          <p:nvSpPr>
            <p:cNvPr id="37" name="Oval 55"/>
            <p:cNvSpPr/>
            <p:nvPr/>
          </p:nvSpPr>
          <p:spPr>
            <a:xfrm>
              <a:off x="5463022" y="4518160"/>
              <a:ext cx="179206" cy="1839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14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48" name="Straight Connector 25"/>
            <p:cNvCxnSpPr>
              <a:cxnSpLocks/>
            </p:cNvCxnSpPr>
            <p:nvPr/>
          </p:nvCxnSpPr>
          <p:spPr>
            <a:xfrm flipH="1">
              <a:off x="5646950" y="4345622"/>
              <a:ext cx="334475" cy="226378"/>
            </a:xfrm>
            <a:prstGeom prst="line">
              <a:avLst/>
            </a:prstGeom>
            <a:ln w="28575">
              <a:solidFill>
                <a:srgbClr val="2140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Imagem 17">
              <a:extLst>
                <a:ext uri="{FF2B5EF4-FFF2-40B4-BE49-F238E27FC236}">
                  <a16:creationId xmlns:a16="http://schemas.microsoft.com/office/drawing/2014/main" id="{AA96229D-A588-4B02-ABDD-FACD4BF0D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062" y="4267200"/>
              <a:ext cx="1140688" cy="156844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4038852" y="2999186"/>
            <a:ext cx="1405120" cy="785946"/>
            <a:chOff x="4038852" y="3200400"/>
            <a:chExt cx="1405120" cy="785946"/>
          </a:xfrm>
        </p:grpSpPr>
        <p:sp>
          <p:nvSpPr>
            <p:cNvPr id="38" name="Oval 55"/>
            <p:cNvSpPr/>
            <p:nvPr/>
          </p:nvSpPr>
          <p:spPr>
            <a:xfrm>
              <a:off x="5264766" y="3354183"/>
              <a:ext cx="179206" cy="1839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14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41" name="Straight Connector 25"/>
            <p:cNvCxnSpPr>
              <a:cxnSpLocks/>
            </p:cNvCxnSpPr>
            <p:nvPr/>
          </p:nvCxnSpPr>
          <p:spPr>
            <a:xfrm>
              <a:off x="4724999" y="3317184"/>
              <a:ext cx="532801" cy="161748"/>
            </a:xfrm>
            <a:prstGeom prst="line">
              <a:avLst/>
            </a:prstGeom>
            <a:ln w="28575">
              <a:solidFill>
                <a:srgbClr val="2140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Imagem 21">
              <a:extLst>
                <a:ext uri="{FF2B5EF4-FFF2-40B4-BE49-F238E27FC236}">
                  <a16:creationId xmlns:a16="http://schemas.microsoft.com/office/drawing/2014/main" id="{72A9F1BA-F6E2-4FBA-8493-035FB0987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852" y="3200400"/>
              <a:ext cx="685548" cy="21175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2574" r="11643" b="17251"/>
            <a:stretch/>
          </p:blipFill>
          <p:spPr>
            <a:xfrm>
              <a:off x="4149540" y="3717639"/>
              <a:ext cx="806121" cy="268707"/>
            </a:xfrm>
            <a:prstGeom prst="rect">
              <a:avLst/>
            </a:prstGeom>
          </p:spPr>
        </p:pic>
        <p:cxnSp>
          <p:nvCxnSpPr>
            <p:cNvPr id="40" name="Straight Connector 25"/>
            <p:cNvCxnSpPr>
              <a:cxnSpLocks/>
            </p:cNvCxnSpPr>
            <p:nvPr/>
          </p:nvCxnSpPr>
          <p:spPr>
            <a:xfrm flipV="1">
              <a:off x="4866840" y="3475974"/>
              <a:ext cx="413729" cy="341885"/>
            </a:xfrm>
            <a:prstGeom prst="line">
              <a:avLst/>
            </a:prstGeom>
            <a:ln w="28575">
              <a:solidFill>
                <a:srgbClr val="2140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098328" y="5394248"/>
            <a:ext cx="1591119" cy="844486"/>
            <a:chOff x="3098328" y="5394248"/>
            <a:chExt cx="1591119" cy="844486"/>
          </a:xfrm>
        </p:grpSpPr>
        <p:grpSp>
          <p:nvGrpSpPr>
            <p:cNvPr id="5" name="Group 4"/>
            <p:cNvGrpSpPr/>
            <p:nvPr/>
          </p:nvGrpSpPr>
          <p:grpSpPr>
            <a:xfrm>
              <a:off x="3098328" y="5621776"/>
              <a:ext cx="1591119" cy="616958"/>
              <a:chOff x="3098328" y="5822990"/>
              <a:chExt cx="1591119" cy="616958"/>
            </a:xfrm>
          </p:grpSpPr>
          <p:cxnSp>
            <p:nvCxnSpPr>
              <p:cNvPr id="24" name="Straight Connector 17"/>
              <p:cNvCxnSpPr>
                <a:cxnSpLocks/>
                <a:stCxn id="22" idx="6"/>
              </p:cNvCxnSpPr>
              <p:nvPr/>
            </p:nvCxnSpPr>
            <p:spPr>
              <a:xfrm flipV="1">
                <a:off x="3277534" y="5854658"/>
                <a:ext cx="392807" cy="60289"/>
              </a:xfrm>
              <a:prstGeom prst="line">
                <a:avLst/>
              </a:prstGeom>
              <a:ln w="28575">
                <a:solidFill>
                  <a:srgbClr val="21409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3098328" y="5822990"/>
                <a:ext cx="1591119" cy="616958"/>
                <a:chOff x="3098328" y="5822990"/>
                <a:chExt cx="1591119" cy="616958"/>
              </a:xfrm>
            </p:grpSpPr>
            <p:sp>
              <p:nvSpPr>
                <p:cNvPr id="22" name="Oval 55"/>
                <p:cNvSpPr/>
                <p:nvPr/>
              </p:nvSpPr>
              <p:spPr>
                <a:xfrm>
                  <a:off x="3098328" y="5822990"/>
                  <a:ext cx="179206" cy="1839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409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pic>
              <p:nvPicPr>
                <p:cNvPr id="23" name="Imagem 27">
                  <a:extLst>
                    <a:ext uri="{FF2B5EF4-FFF2-40B4-BE49-F238E27FC236}">
                      <a16:creationId xmlns:a16="http://schemas.microsoft.com/office/drawing/2014/main" id="{CE655827-712A-4C5E-9015-981BE3BF9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4108" y="6071709"/>
                  <a:ext cx="1065339" cy="368239"/>
                </a:xfrm>
                <a:prstGeom prst="rect">
                  <a:avLst/>
                </a:prstGeom>
              </p:spPr>
            </p:pic>
            <p:cxnSp>
              <p:nvCxnSpPr>
                <p:cNvPr id="28" name="Straight Connector 17"/>
                <p:cNvCxnSpPr>
                  <a:cxnSpLocks/>
                  <a:stCxn id="22" idx="6"/>
                  <a:endCxn id="23" idx="1"/>
                </p:cNvCxnSpPr>
                <p:nvPr/>
              </p:nvCxnSpPr>
              <p:spPr>
                <a:xfrm>
                  <a:off x="3277534" y="5914948"/>
                  <a:ext cx="346574" cy="340881"/>
                </a:xfrm>
                <a:prstGeom prst="line">
                  <a:avLst/>
                </a:prstGeom>
                <a:ln w="28575">
                  <a:solidFill>
                    <a:srgbClr val="21409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581" y="5394248"/>
              <a:ext cx="433801" cy="43082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997868" y="3364193"/>
            <a:ext cx="1530879" cy="513776"/>
            <a:chOff x="5997868" y="3364193"/>
            <a:chExt cx="1530879" cy="513776"/>
          </a:xfrm>
        </p:grpSpPr>
        <p:grpSp>
          <p:nvGrpSpPr>
            <p:cNvPr id="47" name="Group 46"/>
            <p:cNvGrpSpPr/>
            <p:nvPr/>
          </p:nvGrpSpPr>
          <p:grpSpPr>
            <a:xfrm>
              <a:off x="5997868" y="3364193"/>
              <a:ext cx="551505" cy="309495"/>
              <a:chOff x="5997868" y="3565407"/>
              <a:chExt cx="551505" cy="309495"/>
            </a:xfrm>
          </p:grpSpPr>
          <p:sp>
            <p:nvSpPr>
              <p:cNvPr id="39" name="Oval 55"/>
              <p:cNvSpPr/>
              <p:nvPr/>
            </p:nvSpPr>
            <p:spPr>
              <a:xfrm>
                <a:off x="5997868" y="3565407"/>
                <a:ext cx="179206" cy="18391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140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46" name="Straight Connector 25"/>
              <p:cNvCxnSpPr>
                <a:cxnSpLocks/>
              </p:cNvCxnSpPr>
              <p:nvPr/>
            </p:nvCxnSpPr>
            <p:spPr>
              <a:xfrm flipH="1" flipV="1">
                <a:off x="6177075" y="3639986"/>
                <a:ext cx="372298" cy="234916"/>
              </a:xfrm>
              <a:prstGeom prst="line">
                <a:avLst/>
              </a:prstGeom>
              <a:ln w="28575">
                <a:solidFill>
                  <a:srgbClr val="21409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353" y="3570120"/>
              <a:ext cx="970394" cy="307849"/>
            </a:xfrm>
            <a:prstGeom prst="rect">
              <a:avLst/>
            </a:prstGeom>
          </p:spPr>
        </p:pic>
      </p:grpSp>
      <p:pic>
        <p:nvPicPr>
          <p:cNvPr id="1026" name="Image 6">
            <a:extLst>
              <a:ext uri="{FF2B5EF4-FFF2-40B4-BE49-F238E27FC236}">
                <a16:creationId xmlns:a16="http://schemas.microsoft.com/office/drawing/2014/main" id="{00545A6C-AF71-467F-B514-1B88D03D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" y="4144408"/>
            <a:ext cx="854584" cy="4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5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83105" y="3700197"/>
            <a:ext cx="5362445" cy="9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YAKSHA Results</a:t>
            </a:r>
            <a:endParaRPr lang="pt-PT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Enhance cybersecurity readiness levels for its end users, help better prevent cyber-attacks, reduce cyber risks and better govern the whole cybersecurity process.</a:t>
            </a:r>
            <a:endParaRPr lang="pt-PT" sz="1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4380C0-52A0-4393-AC32-CB1FC863B2BC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dirty="0">
                <a:solidFill>
                  <a:schemeClr val="bg1"/>
                </a:solidFill>
                <a:latin typeface="+mj-lt"/>
              </a:rPr>
              <a:t>The Concept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1758" y="2747364"/>
            <a:ext cx="1829032" cy="952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2441758" y="4654414"/>
            <a:ext cx="1829032" cy="9528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PT"/>
          </a:p>
        </p:txBody>
      </p:sp>
      <p:sp>
        <p:nvSpPr>
          <p:cNvPr id="17" name="Rectangle 16"/>
          <p:cNvSpPr/>
          <p:nvPr/>
        </p:nvSpPr>
        <p:spPr>
          <a:xfrm>
            <a:off x="3615146" y="2747364"/>
            <a:ext cx="5224053" cy="952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YAKSHA Motivation</a:t>
            </a:r>
            <a:endParaRPr lang="pt-PT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Develop and implement a software toolkit to improve Cybersecurity of </a:t>
            </a:r>
            <a:r>
              <a:rPr lang="en-US" sz="16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the ASEAN region</a:t>
            </a:r>
            <a:endParaRPr lang="pt-PT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3106" y="4654414"/>
            <a:ext cx="5356094" cy="9528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Process &amp; Strategy</a:t>
            </a:r>
            <a:endParaRPr lang="pt-PT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Focus on adapting &amp; integrating other domain technologies into innovative solutions</a:t>
            </a:r>
            <a:endParaRPr lang="pt-PT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2438400"/>
            <a:ext cx="3409744" cy="3429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1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1494" y="3004279"/>
            <a:ext cx="2453759" cy="234380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pt-PT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25297" y="3553536"/>
            <a:ext cx="1106155" cy="109995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endParaRPr lang="pt-PT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/>
          <p:nvPr/>
        </p:nvSpPr>
        <p:spPr>
          <a:xfrm>
            <a:off x="1487577" y="5367869"/>
            <a:ext cx="852607" cy="40011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pt-PT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2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193038" y="1862516"/>
            <a:ext cx="2554010" cy="2553974"/>
          </a:xfrm>
          <a:custGeom>
            <a:avLst/>
            <a:gdLst>
              <a:gd name="connsiteX0" fmla="*/ 0 w 2554010"/>
              <a:gd name="connsiteY0" fmla="*/ 1276987 h 2553974"/>
              <a:gd name="connsiteX1" fmla="*/ 1277005 w 2554010"/>
              <a:gd name="connsiteY1" fmla="*/ 0 h 2553974"/>
              <a:gd name="connsiteX2" fmla="*/ 2554010 w 2554010"/>
              <a:gd name="connsiteY2" fmla="*/ 1276987 h 2553974"/>
              <a:gd name="connsiteX3" fmla="*/ 1277005 w 2554010"/>
              <a:gd name="connsiteY3" fmla="*/ 2553974 h 2553974"/>
              <a:gd name="connsiteX4" fmla="*/ 0 w 2554010"/>
              <a:gd name="connsiteY4" fmla="*/ 1276987 h 25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010" h="2553974">
                <a:moveTo>
                  <a:pt x="0" y="1276987"/>
                </a:moveTo>
                <a:cubicBezTo>
                  <a:pt x="0" y="571727"/>
                  <a:pt x="571735" y="0"/>
                  <a:pt x="1277005" y="0"/>
                </a:cubicBezTo>
                <a:cubicBezTo>
                  <a:pt x="1982275" y="0"/>
                  <a:pt x="2554010" y="571727"/>
                  <a:pt x="2554010" y="1276987"/>
                </a:cubicBezTo>
                <a:cubicBezTo>
                  <a:pt x="2554010" y="1982247"/>
                  <a:pt x="1982275" y="2553974"/>
                  <a:pt x="1277005" y="2553974"/>
                </a:cubicBezTo>
                <a:cubicBezTo>
                  <a:pt x="571735" y="2553974"/>
                  <a:pt x="0" y="1982247"/>
                  <a:pt x="0" y="127698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27366" tIns="427361" rIns="427366" bIns="427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Assess the Cybersecurity state of the art in the ASEAN area and future developments</a:t>
            </a:r>
          </a:p>
        </p:txBody>
      </p:sp>
      <p:sp>
        <p:nvSpPr>
          <p:cNvPr id="6" name="Freeform 5"/>
          <p:cNvSpPr/>
          <p:nvPr/>
        </p:nvSpPr>
        <p:spPr>
          <a:xfrm>
            <a:off x="5281733" y="3565875"/>
            <a:ext cx="2554010" cy="2553974"/>
          </a:xfrm>
          <a:custGeom>
            <a:avLst/>
            <a:gdLst>
              <a:gd name="connsiteX0" fmla="*/ 0 w 2554010"/>
              <a:gd name="connsiteY0" fmla="*/ 1276987 h 2553974"/>
              <a:gd name="connsiteX1" fmla="*/ 1277005 w 2554010"/>
              <a:gd name="connsiteY1" fmla="*/ 0 h 2553974"/>
              <a:gd name="connsiteX2" fmla="*/ 2554010 w 2554010"/>
              <a:gd name="connsiteY2" fmla="*/ 1276987 h 2553974"/>
              <a:gd name="connsiteX3" fmla="*/ 1277005 w 2554010"/>
              <a:gd name="connsiteY3" fmla="*/ 2553974 h 2553974"/>
              <a:gd name="connsiteX4" fmla="*/ 0 w 2554010"/>
              <a:gd name="connsiteY4" fmla="*/ 1276987 h 25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010" h="2553974">
                <a:moveTo>
                  <a:pt x="0" y="1276987"/>
                </a:moveTo>
                <a:cubicBezTo>
                  <a:pt x="0" y="571727"/>
                  <a:pt x="571735" y="0"/>
                  <a:pt x="1277005" y="0"/>
                </a:cubicBezTo>
                <a:cubicBezTo>
                  <a:pt x="1982275" y="0"/>
                  <a:pt x="2554010" y="571727"/>
                  <a:pt x="2554010" y="1276987"/>
                </a:cubicBezTo>
                <a:cubicBezTo>
                  <a:pt x="2554010" y="1982247"/>
                  <a:pt x="1982275" y="2553974"/>
                  <a:pt x="1277005" y="2553974"/>
                </a:cubicBezTo>
                <a:cubicBezTo>
                  <a:pt x="571735" y="2553974"/>
                  <a:pt x="0" y="1982247"/>
                  <a:pt x="0" y="127698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27366" tIns="427361" rIns="427366" bIns="427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Develop a distributed, flexible, Cybersecurity solution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6368874" y="1862516"/>
            <a:ext cx="2554010" cy="2553974"/>
          </a:xfrm>
          <a:custGeom>
            <a:avLst/>
            <a:gdLst>
              <a:gd name="connsiteX0" fmla="*/ 0 w 2554010"/>
              <a:gd name="connsiteY0" fmla="*/ 1276987 h 2553974"/>
              <a:gd name="connsiteX1" fmla="*/ 1277005 w 2554010"/>
              <a:gd name="connsiteY1" fmla="*/ 0 h 2553974"/>
              <a:gd name="connsiteX2" fmla="*/ 2554010 w 2554010"/>
              <a:gd name="connsiteY2" fmla="*/ 1276987 h 2553974"/>
              <a:gd name="connsiteX3" fmla="*/ 1277005 w 2554010"/>
              <a:gd name="connsiteY3" fmla="*/ 2553974 h 2553974"/>
              <a:gd name="connsiteX4" fmla="*/ 0 w 2554010"/>
              <a:gd name="connsiteY4" fmla="*/ 1276987 h 25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010" h="2553974">
                <a:moveTo>
                  <a:pt x="0" y="1276987"/>
                </a:moveTo>
                <a:cubicBezTo>
                  <a:pt x="0" y="571727"/>
                  <a:pt x="571735" y="0"/>
                  <a:pt x="1277005" y="0"/>
                </a:cubicBezTo>
                <a:cubicBezTo>
                  <a:pt x="1982275" y="0"/>
                  <a:pt x="2554010" y="571727"/>
                  <a:pt x="2554010" y="1276987"/>
                </a:cubicBezTo>
                <a:cubicBezTo>
                  <a:pt x="2554010" y="1982247"/>
                  <a:pt x="1982275" y="2553974"/>
                  <a:pt x="1277005" y="2553974"/>
                </a:cubicBezTo>
                <a:cubicBezTo>
                  <a:pt x="571735" y="2553974"/>
                  <a:pt x="0" y="1982247"/>
                  <a:pt x="0" y="127698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27366" tIns="427361" rIns="427366" bIns="427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Enable the sustainable uptake of scientific, technical and economic results and foster EU-ASEAN  cooperation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412" y="2590800"/>
            <a:ext cx="37099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YAKSHA aimed to </a:t>
            </a:r>
            <a:r>
              <a:rPr lang="en-GB" sz="1600" b="1" dirty="0">
                <a:solidFill>
                  <a:srgbClr val="EF7F1F"/>
                </a:solidFill>
              </a:rPr>
              <a:t>enhance cybersecurity readiness levels </a:t>
            </a:r>
            <a:r>
              <a:rPr lang="en-GB" sz="1600" dirty="0"/>
              <a:t>for its end users, help </a:t>
            </a:r>
            <a:r>
              <a:rPr lang="en-GB" sz="1600" b="1" dirty="0">
                <a:solidFill>
                  <a:srgbClr val="EF7F1F"/>
                </a:solidFill>
              </a:rPr>
              <a:t>better prevent cyber-attacks</a:t>
            </a:r>
            <a:r>
              <a:rPr lang="en-GB" sz="1600" dirty="0"/>
              <a:t>, </a:t>
            </a:r>
            <a:r>
              <a:rPr lang="en-GB" sz="1600" b="1" dirty="0">
                <a:solidFill>
                  <a:srgbClr val="EF7F1F"/>
                </a:solidFill>
              </a:rPr>
              <a:t>reduce cyber risks</a:t>
            </a:r>
            <a:r>
              <a:rPr lang="en-GB" sz="1600" dirty="0"/>
              <a:t> and </a:t>
            </a:r>
            <a:r>
              <a:rPr lang="en-GB" sz="1600" b="1" dirty="0">
                <a:solidFill>
                  <a:srgbClr val="EF7F1F"/>
                </a:solidFill>
              </a:rPr>
              <a:t>better govern the whole cybersecurity process</a:t>
            </a:r>
            <a:r>
              <a:rPr lang="en-GB" sz="1600" b="1" dirty="0">
                <a:solidFill>
                  <a:srgbClr val="EF7F1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1600" b="1" dirty="0">
              <a:solidFill>
                <a:srgbClr val="EF7F1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/>
              <a:t>YAKSHA aimed to </a:t>
            </a:r>
            <a:r>
              <a:rPr lang="en-GB" sz="1600" b="1" dirty="0">
                <a:solidFill>
                  <a:srgbClr val="EF7F1F"/>
                </a:solidFill>
              </a:rPr>
              <a:t>improve Cybersecurity technology adoption and development</a:t>
            </a:r>
            <a:r>
              <a:rPr lang="en-GB" sz="1600" dirty="0"/>
              <a:t> in Southeast Asia and Europe as a whole</a:t>
            </a:r>
            <a:endParaRPr lang="en-US" sz="1600" b="1" dirty="0">
              <a:solidFill>
                <a:srgbClr val="EF7F1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4380C0-52A0-4393-AC32-CB1FC863B2BC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dirty="0">
                <a:solidFill>
                  <a:schemeClr val="bg1"/>
                </a:solidFill>
                <a:latin typeface="+mj-lt"/>
              </a:rPr>
              <a:t>YAKSHA Specific Objectives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70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429470" y="5905500"/>
            <a:ext cx="7620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3526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Collection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29016"/>
              </p:ext>
            </p:extLst>
          </p:nvPr>
        </p:nvGraphicFramePr>
        <p:xfrm>
          <a:off x="12192" y="2054771"/>
          <a:ext cx="9097135" cy="17552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1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9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522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State of the art and future Cybersecurity ecosystem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Data Collection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Software Development 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Pilots and Validation</a:t>
                      </a:r>
                    </a:p>
                    <a:p>
                      <a:pPr algn="ctr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Communication, Dissemination, Exploitation</a:t>
                      </a:r>
                      <a:endParaRPr lang="en-US" sz="1400" i="1" dirty="0"/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7" t="585" r="5236"/>
          <a:stretch/>
        </p:blipFill>
        <p:spPr>
          <a:xfrm>
            <a:off x="23821" y="3886200"/>
            <a:ext cx="1775897" cy="25437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t="27686" r="36644" b="29197"/>
          <a:stretch/>
        </p:blipFill>
        <p:spPr>
          <a:xfrm>
            <a:off x="1858836" y="3886200"/>
            <a:ext cx="1754382" cy="25437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150" r="30114"/>
          <a:stretch/>
        </p:blipFill>
        <p:spPr>
          <a:xfrm>
            <a:off x="3676127" y="3886200"/>
            <a:ext cx="1766820" cy="26016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8004" r="44167" b="9338"/>
          <a:stretch/>
        </p:blipFill>
        <p:spPr>
          <a:xfrm>
            <a:off x="5504927" y="3886200"/>
            <a:ext cx="1752600" cy="26016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3" t="18672" r="25386" b="13588"/>
          <a:stretch/>
        </p:blipFill>
        <p:spPr>
          <a:xfrm>
            <a:off x="7333726" y="3886200"/>
            <a:ext cx="1752600" cy="25809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14380C0-52A0-4393-AC32-CB1FC863B2BC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dirty="0">
                <a:solidFill>
                  <a:schemeClr val="bg1"/>
                </a:solidFill>
                <a:latin typeface="+mj-lt"/>
              </a:rPr>
              <a:t>YAKSHA Methodology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8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14380C0-52A0-4393-AC32-CB1FC863B2BC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dirty="0">
                <a:solidFill>
                  <a:schemeClr val="bg1"/>
                </a:solidFill>
                <a:latin typeface="+mj-lt"/>
              </a:rPr>
              <a:t>YAKSHA Target Groups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4184" y="1627060"/>
            <a:ext cx="2355287" cy="1942848"/>
            <a:chOff x="350027" y="2057401"/>
            <a:chExt cx="2355287" cy="194284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27" y="2057401"/>
              <a:ext cx="2355287" cy="1576080"/>
            </a:xfrm>
            <a:prstGeom prst="rect">
              <a:avLst/>
            </a:prstGeom>
          </p:spPr>
        </p:pic>
        <p:sp>
          <p:nvSpPr>
            <p:cNvPr id="40" name="TextBox 12"/>
            <p:cNvSpPr txBox="1"/>
            <p:nvPr/>
          </p:nvSpPr>
          <p:spPr>
            <a:xfrm>
              <a:off x="489096" y="3723250"/>
              <a:ext cx="2003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SMEs and large </a:t>
              </a:r>
              <a:r>
                <a:rPr lang="en-US" sz="1200" dirty="0" err="1"/>
                <a:t>organisations</a:t>
              </a:r>
              <a:endParaRPr lang="en-US" sz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98787" y="1627059"/>
            <a:ext cx="2371675" cy="1981200"/>
            <a:chOff x="3384630" y="2057400"/>
            <a:chExt cx="2371675" cy="19812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788" y="2057400"/>
              <a:ext cx="2231158" cy="1576080"/>
            </a:xfrm>
            <a:prstGeom prst="rect">
              <a:avLst/>
            </a:prstGeom>
          </p:spPr>
        </p:pic>
        <p:sp>
          <p:nvSpPr>
            <p:cNvPr id="46" name="TextBox 13"/>
            <p:cNvSpPr txBox="1"/>
            <p:nvPr/>
          </p:nvSpPr>
          <p:spPr>
            <a:xfrm>
              <a:off x="3384630" y="3761601"/>
              <a:ext cx="23716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Critical infrastructure </a:t>
              </a:r>
              <a:r>
                <a:rPr lang="en-US" sz="1200" dirty="0" err="1"/>
                <a:t>organisations</a:t>
              </a:r>
              <a:endParaRPr lang="en-US" sz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76612" y="4121100"/>
            <a:ext cx="2760492" cy="2388166"/>
            <a:chOff x="3227231" y="4385409"/>
            <a:chExt cx="2760492" cy="2388166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535" y="4385409"/>
              <a:ext cx="2461324" cy="1384494"/>
            </a:xfrm>
            <a:prstGeom prst="rect">
              <a:avLst/>
            </a:prstGeom>
          </p:spPr>
        </p:pic>
        <p:sp>
          <p:nvSpPr>
            <p:cNvPr id="52" name="TextBox 19"/>
            <p:cNvSpPr txBox="1"/>
            <p:nvPr/>
          </p:nvSpPr>
          <p:spPr>
            <a:xfrm>
              <a:off x="3227231" y="5942578"/>
              <a:ext cx="2760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Associations, Network of </a:t>
              </a:r>
              <a:r>
                <a:rPr lang="en-US" sz="1200" dirty="0" err="1"/>
                <a:t>Organisations</a:t>
              </a:r>
              <a:r>
                <a:rPr lang="en-US" sz="1200" dirty="0"/>
                <a:t> and other interested parties including media representatives and NGOs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34446" y="1627059"/>
            <a:ext cx="2676734" cy="2185634"/>
            <a:chOff x="74107" y="4247432"/>
            <a:chExt cx="2676734" cy="21856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407" t="2613" r="21295" b="-1"/>
            <a:stretch/>
          </p:blipFill>
          <p:spPr>
            <a:xfrm>
              <a:off x="301176" y="4247432"/>
              <a:ext cx="2449665" cy="1633339"/>
            </a:xfrm>
            <a:prstGeom prst="rect">
              <a:avLst/>
            </a:prstGeom>
          </p:spPr>
        </p:pic>
        <p:sp>
          <p:nvSpPr>
            <p:cNvPr id="20" name="TextBox 15"/>
            <p:cNvSpPr txBox="1"/>
            <p:nvPr/>
          </p:nvSpPr>
          <p:spPr>
            <a:xfrm>
              <a:off x="74107" y="5971401"/>
              <a:ext cx="2619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/>
                <a:t>Government and policy making </a:t>
              </a:r>
            </a:p>
            <a:p>
              <a:pPr algn="ctr"/>
              <a:r>
                <a:rPr lang="en-GB" sz="1200" dirty="0"/>
                <a:t>organizations </a:t>
              </a:r>
              <a:endParaRPr lang="en-US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1827" y="4121100"/>
            <a:ext cx="2834430" cy="2018833"/>
            <a:chOff x="6141108" y="1614804"/>
            <a:chExt cx="2834430" cy="2018833"/>
          </a:xfrm>
        </p:grpSpPr>
        <p:sp>
          <p:nvSpPr>
            <p:cNvPr id="22" name="TextBox 13"/>
            <p:cNvSpPr txBox="1"/>
            <p:nvPr/>
          </p:nvSpPr>
          <p:spPr>
            <a:xfrm>
              <a:off x="6141108" y="3356638"/>
              <a:ext cx="2834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/>
                <a:t>Knowledge and R&amp;D organizations </a:t>
              </a:r>
              <a:endParaRPr lang="en-US" sz="12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4" b="6566"/>
            <a:stretch/>
          </p:blipFill>
          <p:spPr>
            <a:xfrm>
              <a:off x="6250932" y="1614804"/>
              <a:ext cx="2614782" cy="1598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84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10B627-3779-4422-A0B3-E49A23738BA3}"/>
              </a:ext>
            </a:extLst>
          </p:cNvPr>
          <p:cNvSpPr/>
          <p:nvPr/>
        </p:nvSpPr>
        <p:spPr>
          <a:xfrm>
            <a:off x="161305" y="1490007"/>
            <a:ext cx="81861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spc="-1" dirty="0">
              <a:solidFill>
                <a:srgbClr val="EF7F1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r>
              <a:rPr lang="en-US" b="1" spc="-1" dirty="0">
                <a:solidFill>
                  <a:srgbClr val="EF7F1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Events developed under YAKSHA</a:t>
            </a:r>
          </a:p>
          <a:p>
            <a:endParaRPr lang="en-US" b="1" spc="-1" dirty="0">
              <a:solidFill>
                <a:srgbClr val="EF7F1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i="1" spc="-1" dirty="0">
              <a:solidFill>
                <a:srgbClr val="EF7F1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66063F-3326-4911-B1FE-6123DD1EF21F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dirty="0">
                <a:solidFill>
                  <a:schemeClr val="bg1"/>
                </a:solidFill>
                <a:latin typeface="+mj-lt"/>
              </a:rPr>
              <a:t>YAKSHA </a:t>
            </a:r>
            <a:r>
              <a:rPr lang="pt-PT" sz="1400" dirty="0" err="1">
                <a:solidFill>
                  <a:schemeClr val="bg1"/>
                </a:solidFill>
                <a:latin typeface="+mj-lt"/>
              </a:rPr>
              <a:t>Events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Image 6" descr="Une image contenant personne, plancher, table, intérieur&#10;&#10;Description générée automatiquement">
            <a:extLst>
              <a:ext uri="{FF2B5EF4-FFF2-40B4-BE49-F238E27FC236}">
                <a16:creationId xmlns:a16="http://schemas.microsoft.com/office/drawing/2014/main" id="{F1EDD45C-2521-4E9E-8615-328B58CC2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21" y="1399621"/>
            <a:ext cx="3130049" cy="1642596"/>
          </a:xfrm>
          <a:prstGeom prst="rect">
            <a:avLst/>
          </a:prstGeom>
        </p:spPr>
      </p:pic>
      <p:pic>
        <p:nvPicPr>
          <p:cNvPr id="20" name="Image 8" descr="Une image contenant intérieur, plancher, mur, plafond&#10;&#10;Description générée automatiquement">
            <a:extLst>
              <a:ext uri="{FF2B5EF4-FFF2-40B4-BE49-F238E27FC236}">
                <a16:creationId xmlns:a16="http://schemas.microsoft.com/office/drawing/2014/main" id="{CE0A694D-163F-4F4E-BD1E-9834EA232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46" y="2480138"/>
            <a:ext cx="2969820" cy="1670699"/>
          </a:xfrm>
          <a:prstGeom prst="rect">
            <a:avLst/>
          </a:prstGeom>
        </p:spPr>
      </p:pic>
      <p:pic>
        <p:nvPicPr>
          <p:cNvPr id="21" name="Image 22" descr="Une image contenant plancher, intérieur, table, personne&#10;&#10;Description générée automatiquement">
            <a:extLst>
              <a:ext uri="{FF2B5EF4-FFF2-40B4-BE49-F238E27FC236}">
                <a16:creationId xmlns:a16="http://schemas.microsoft.com/office/drawing/2014/main" id="{2D1B2CBE-C0A3-4CC1-B51E-7F42202E8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10" y="3558057"/>
            <a:ext cx="2976822" cy="1675337"/>
          </a:xfrm>
          <a:prstGeom prst="rect">
            <a:avLst/>
          </a:prstGeom>
        </p:spPr>
      </p:pic>
      <p:sp>
        <p:nvSpPr>
          <p:cNvPr id="24" name="ZoneTexte 9">
            <a:extLst>
              <a:ext uri="{FF2B5EF4-FFF2-40B4-BE49-F238E27FC236}">
                <a16:creationId xmlns:a16="http://schemas.microsoft.com/office/drawing/2014/main" id="{E996227F-391E-46EF-8DFC-5C3EA6FC8A34}"/>
              </a:ext>
            </a:extLst>
          </p:cNvPr>
          <p:cNvSpPr txBox="1"/>
          <p:nvPr/>
        </p:nvSpPr>
        <p:spPr>
          <a:xfrm>
            <a:off x="4876800" y="5371169"/>
            <a:ext cx="4127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YAKSHA End-user events</a:t>
            </a: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7316622C-F9E1-4AD7-99C8-6F03EC2DC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791" t="32051" r="1818" b="5221"/>
          <a:stretch/>
        </p:blipFill>
        <p:spPr>
          <a:xfrm>
            <a:off x="1" y="4150837"/>
            <a:ext cx="4876800" cy="1785172"/>
          </a:xfrm>
          <a:prstGeom prst="rect">
            <a:avLst/>
          </a:prstGeom>
        </p:spPr>
      </p:pic>
      <p:pic>
        <p:nvPicPr>
          <p:cNvPr id="27" name="Content Placeholder 6">
            <a:extLst>
              <a:ext uri="{FF2B5EF4-FFF2-40B4-BE49-F238E27FC236}">
                <a16:creationId xmlns:a16="http://schemas.microsoft.com/office/drawing/2014/main" id="{C3E2E308-DB69-4B6E-8F8E-481D7F023B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9" t="34374" r="1442" b="6637"/>
          <a:stretch/>
        </p:blipFill>
        <p:spPr>
          <a:xfrm>
            <a:off x="32497" y="2508242"/>
            <a:ext cx="4803879" cy="1642595"/>
          </a:xfrm>
          <a:prstGeom prst="rect">
            <a:avLst/>
          </a:prstGeom>
        </p:spPr>
      </p:pic>
      <p:sp>
        <p:nvSpPr>
          <p:cNvPr id="28" name="ZoneTexte 9">
            <a:extLst>
              <a:ext uri="{FF2B5EF4-FFF2-40B4-BE49-F238E27FC236}">
                <a16:creationId xmlns:a16="http://schemas.microsoft.com/office/drawing/2014/main" id="{1313EC0F-EF2A-4077-AEF6-B8F02A0A2254}"/>
              </a:ext>
            </a:extLst>
          </p:cNvPr>
          <p:cNvSpPr txBox="1"/>
          <p:nvPr/>
        </p:nvSpPr>
        <p:spPr>
          <a:xfrm>
            <a:off x="370912" y="6016823"/>
            <a:ext cx="4127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YAKSHA Workshops</a:t>
            </a: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6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10B627-3779-4422-A0B3-E49A23738BA3}"/>
              </a:ext>
            </a:extLst>
          </p:cNvPr>
          <p:cNvSpPr/>
          <p:nvPr/>
        </p:nvSpPr>
        <p:spPr>
          <a:xfrm>
            <a:off x="305336" y="1246767"/>
            <a:ext cx="81861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spc="-1" dirty="0">
              <a:solidFill>
                <a:srgbClr val="EF7F1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r>
              <a:rPr lang="en-US" b="1" spc="-1" dirty="0">
                <a:solidFill>
                  <a:srgbClr val="EF7F1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Participation in External events</a:t>
            </a:r>
          </a:p>
          <a:p>
            <a:endParaRPr lang="en-US" b="1" spc="-1" dirty="0">
              <a:solidFill>
                <a:srgbClr val="EF7F1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i="1" spc="-1" dirty="0">
              <a:solidFill>
                <a:srgbClr val="EF7F1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D1B06A-F46B-4A2B-B956-EA94FFB1C1CF}"/>
              </a:ext>
            </a:extLst>
          </p:cNvPr>
          <p:cNvSpPr txBox="1"/>
          <p:nvPr/>
        </p:nvSpPr>
        <p:spPr>
          <a:xfrm>
            <a:off x="5112349" y="3855385"/>
            <a:ext cx="3751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GB" sz="1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CyberSecurity</a:t>
            </a:r>
            <a:r>
              <a:rPr lang="en-GB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Malaysia </a:t>
            </a: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- 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  <a:hlinkClick r:id="rId2"/>
              </a:rPr>
              <a:t>Industry Engagement on YAKSHA Ambassadors </a:t>
            </a:r>
            <a:r>
              <a:rPr lang="en-US" sz="1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  <a:hlinkClick r:id="rId2"/>
              </a:rPr>
              <a:t>Programme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in April 2019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CE3AC8-3E30-4C25-AF1D-E9CBFB0B5131}"/>
              </a:ext>
            </a:extLst>
          </p:cNvPr>
          <p:cNvSpPr txBox="1"/>
          <p:nvPr/>
        </p:nvSpPr>
        <p:spPr>
          <a:xfrm>
            <a:off x="351450" y="3586610"/>
            <a:ext cx="412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 and GAC at </a:t>
            </a:r>
            <a:r>
              <a:rPr lang="en-US" sz="1400" b="1" spc="-1" dirty="0">
                <a:solidFill>
                  <a:srgbClr val="000000"/>
                </a:solidFill>
                <a:highlight>
                  <a:srgbClr val="FFFFFF"/>
                </a:highlight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  <a:hlinkClick r:id="rId3"/>
              </a:rPr>
              <a:t>ICT 2018</a:t>
            </a:r>
            <a:r>
              <a:rPr lang="en-US" sz="1400" b="1" i="1" spc="-1" dirty="0">
                <a:solidFill>
                  <a:srgbClr val="EF7F1F"/>
                </a:solidFill>
                <a:highlight>
                  <a:srgbClr val="FFFFFF"/>
                </a:highlight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YAKSHA selected for INCO Village + networking session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E6AE13-0207-406E-A89B-BE31670B8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25" y="1993613"/>
            <a:ext cx="2140027" cy="159299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B4009AB-27F1-49E0-86CE-70B54C3429C2}"/>
              </a:ext>
            </a:extLst>
          </p:cNvPr>
          <p:cNvSpPr txBox="1"/>
          <p:nvPr/>
        </p:nvSpPr>
        <p:spPr>
          <a:xfrm>
            <a:off x="185287" y="6114153"/>
            <a:ext cx="5260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GB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ACIOA at Interpol World2019 in Singapore in July 2019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30ECC7-3F12-4C52-9D53-428BAA9C7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25" y="4135351"/>
            <a:ext cx="2816440" cy="19788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1083E8-B7D6-40C2-A21C-46CBFC29B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567" y="1993613"/>
            <a:ext cx="1177229" cy="159299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6A4846A-FF9B-40F4-97A2-11B3CCDB7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567" y="4432251"/>
            <a:ext cx="1280276" cy="15078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76B391-CE67-436F-B3A2-5EF3EE734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9640" y="1600738"/>
            <a:ext cx="3352800" cy="217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92B5487-4BBA-4B06-99CE-87532388B508}"/>
              </a:ext>
            </a:extLst>
          </p:cNvPr>
          <p:cNvSpPr txBox="1"/>
          <p:nvPr/>
        </p:nvSpPr>
        <p:spPr>
          <a:xfrm>
            <a:off x="5112349" y="5833458"/>
            <a:ext cx="4578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 November 2020, OTE presented YAKSHA at 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Infocom World (virtual event)</a:t>
            </a:r>
            <a:endParaRPr lang="en-GB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6FF3726-301A-466B-B5E7-BC1B9D3C0B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40" y="4609923"/>
            <a:ext cx="3352800" cy="11263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266063F-3326-4911-B1FE-6123DD1EF21F}"/>
              </a:ext>
            </a:extLst>
          </p:cNvPr>
          <p:cNvSpPr txBox="1">
            <a:spLocks/>
          </p:cNvSpPr>
          <p:nvPr/>
        </p:nvSpPr>
        <p:spPr>
          <a:xfrm>
            <a:off x="3670892" y="876300"/>
            <a:ext cx="5257800" cy="266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29AC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PT" sz="1400" dirty="0">
                <a:solidFill>
                  <a:schemeClr val="bg1"/>
                </a:solidFill>
                <a:latin typeface="+mj-lt"/>
              </a:rPr>
              <a:t>YAKSHA </a:t>
            </a:r>
            <a:r>
              <a:rPr lang="pt-PT" sz="1400" dirty="0" err="1">
                <a:solidFill>
                  <a:schemeClr val="bg1"/>
                </a:solidFill>
                <a:latin typeface="+mj-lt"/>
              </a:rPr>
              <a:t>Events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3854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3629</TotalTime>
  <Words>678</Words>
  <Application>Microsoft Office PowerPoint</Application>
  <PresentationFormat>On-screen Show (4:3)</PresentationFormat>
  <Paragraphs>131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documento</dc:title>
  <dc:creator>Maria João Maia</dc:creator>
  <cp:lastModifiedBy>Susanne Rentzow-Vasu</cp:lastModifiedBy>
  <cp:revision>215</cp:revision>
  <dcterms:created xsi:type="dcterms:W3CDTF">2015-02-11T16:09:03Z</dcterms:created>
  <dcterms:modified xsi:type="dcterms:W3CDTF">2021-07-19T14:25:17Z</dcterms:modified>
</cp:coreProperties>
</file>