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0" r:id="rId5"/>
  </p:sldMasterIdLst>
  <p:notesMasterIdLst>
    <p:notesMasterId r:id="rId25"/>
  </p:notesMasterIdLst>
  <p:handoutMasterIdLst>
    <p:handoutMasterId r:id="rId26"/>
  </p:handoutMasterIdLst>
  <p:sldIdLst>
    <p:sldId id="316" r:id="rId6"/>
    <p:sldId id="517" r:id="rId7"/>
    <p:sldId id="516" r:id="rId8"/>
    <p:sldId id="565" r:id="rId9"/>
    <p:sldId id="523" r:id="rId10"/>
    <p:sldId id="559" r:id="rId11"/>
    <p:sldId id="560" r:id="rId12"/>
    <p:sldId id="561" r:id="rId13"/>
    <p:sldId id="562" r:id="rId14"/>
    <p:sldId id="563" r:id="rId15"/>
    <p:sldId id="501" r:id="rId16"/>
    <p:sldId id="566" r:id="rId17"/>
    <p:sldId id="518" r:id="rId18"/>
    <p:sldId id="569" r:id="rId19"/>
    <p:sldId id="568" r:id="rId20"/>
    <p:sldId id="567" r:id="rId21"/>
    <p:sldId id="347" r:id="rId22"/>
    <p:sldId id="536" r:id="rId23"/>
    <p:sldId id="5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ULIS Dionysios (RTD)" initials="KD(" lastIdx="3" clrIdx="0">
    <p:extLst>
      <p:ext uri="{19B8F6BF-5375-455C-9EA6-DF929625EA0E}">
        <p15:presenceInfo xmlns:p15="http://schemas.microsoft.com/office/powerpoint/2012/main" userId="S-1-5-21-1606980848-2025429265-839522115-1158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680"/>
    <a:srgbClr val="336699"/>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3979" autoAdjust="0"/>
  </p:normalViewPr>
  <p:slideViewPr>
    <p:cSldViewPr snapToGrid="0">
      <p:cViewPr varScale="1">
        <p:scale>
          <a:sx n="62" d="100"/>
          <a:sy n="62" d="100"/>
        </p:scale>
        <p:origin x="844" y="6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22/07/2021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68231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09931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96426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419974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16413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2108856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a:solidFill>
                    <a:schemeClr val="bg1"/>
                  </a:solidFill>
                  <a:latin typeface="EC Square Sans Pro Light" panose="020B0506000000020004" pitchFamily="34" charset="0"/>
                </a:rPr>
                <a:t>Research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8585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8377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20706E9A-1445-4AA2-B98F-6A80732D0B49}" type="datetimeFigureOut">
              <a:rPr lang="fr-BE" smtClean="0"/>
              <a:t>22-07-21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3524053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0706E9A-1445-4AA2-B98F-6A80732D0B49}" type="datetimeFigureOut">
              <a:rPr lang="fr-BE" smtClean="0"/>
              <a:t>22-07-21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2191339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706E9A-1445-4AA2-B98F-6A80732D0B49}" type="datetimeFigureOut">
              <a:rPr lang="fr-BE" smtClean="0"/>
              <a:t>22-07-21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272647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20706E9A-1445-4AA2-B98F-6A80732D0B49}" type="datetimeFigureOut">
              <a:rPr lang="fr-BE" smtClean="0"/>
              <a:t>22-07-21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3121041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0706E9A-1445-4AA2-B98F-6A80732D0B49}" type="datetimeFigureOut">
              <a:rPr lang="fr-BE" smtClean="0"/>
              <a:t>22-07-21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231680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0706E9A-1445-4AA2-B98F-6A80732D0B49}" type="datetimeFigureOut">
              <a:rPr lang="fr-BE" smtClean="0"/>
              <a:t>22-07-21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247340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06E9A-1445-4AA2-B98F-6A80732D0B49}" type="datetimeFigureOut">
              <a:rPr lang="fr-BE" smtClean="0"/>
              <a:t>22-07-21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1881947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06E9A-1445-4AA2-B98F-6A80732D0B49}" type="datetimeFigureOut">
              <a:rPr lang="fr-BE" smtClean="0"/>
              <a:t>22-07-21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3351240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06E9A-1445-4AA2-B98F-6A80732D0B49}" type="datetimeFigureOut">
              <a:rPr lang="fr-BE" smtClean="0"/>
              <a:t>22-07-21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2832458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0706E9A-1445-4AA2-B98F-6A80732D0B49}" type="datetimeFigureOut">
              <a:rPr lang="fr-BE" smtClean="0"/>
              <a:t>22-07-21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427617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0706E9A-1445-4AA2-B98F-6A80732D0B49}" type="datetimeFigureOut">
              <a:rPr lang="fr-BE" smtClean="0"/>
              <a:t>22-07-21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B1EB48F-8CA2-4A7D-9F24-DE63ABA89CBE}" type="slidenum">
              <a:rPr lang="fr-BE" smtClean="0"/>
              <a:t>‹#›</a:t>
            </a:fld>
            <a:endParaRPr lang="fr-BE"/>
          </a:p>
        </p:txBody>
      </p:sp>
    </p:spTree>
    <p:extLst>
      <p:ext uri="{BB962C8B-B14F-4D97-AF65-F5344CB8AC3E}">
        <p14:creationId xmlns:p14="http://schemas.microsoft.com/office/powerpoint/2010/main" val="428131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722" r:id="rId18"/>
    <p:sldLayoutId id="2147483723" r:id="rId1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06E9A-1445-4AA2-B98F-6A80732D0B49}" type="datetimeFigureOut">
              <a:rPr lang="fr-BE" smtClean="0"/>
              <a:t>22-07-21</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EB48F-8CA2-4A7D-9F24-DE63ABA89CBE}" type="slidenum">
              <a:rPr lang="fr-BE" smtClean="0"/>
              <a:t>‹#›</a:t>
            </a:fld>
            <a:endParaRPr lang="fr-BE"/>
          </a:p>
        </p:txBody>
      </p:sp>
    </p:spTree>
    <p:extLst>
      <p:ext uri="{BB962C8B-B14F-4D97-AF65-F5344CB8AC3E}">
        <p14:creationId xmlns:p14="http://schemas.microsoft.com/office/powerpoint/2010/main" val="22882262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research/pdf/horizon-europe/ec_rtd_orientations-towards-the-strategic-planning.pdf" TargetMode="External"/><Relationship Id="rId13" Type="http://schemas.openxmlformats.org/officeDocument/2006/relationships/hyperlink" Target="https://ec.europa.eu/home-affairs/what-we-do/policies/innovation-industry-security_en" TargetMode="External"/><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www.seren-project.eu/" TargetMode="External"/><Relationship Id="rId2" Type="http://schemas.openxmlformats.org/officeDocument/2006/relationships/notesSlide" Target="../notesSlides/notesSlide6.xml"/><Relationship Id="rId16" Type="http://schemas.openxmlformats.org/officeDocument/2006/relationships/hyperlink" Target="https://www.eulisa.europa.eu/Newsroom/News/Pages/eu-LISA-and-the-Commission-strengthen-collaboration-in-research-innovation.aspx" TargetMode="External"/><Relationship Id="rId1" Type="http://schemas.openxmlformats.org/officeDocument/2006/relationships/slideLayout" Target="../slideLayouts/slideLayout18.xml"/><Relationship Id="rId6" Type="http://schemas.openxmlformats.org/officeDocument/2006/relationships/hyperlink" Target="https://www.youtube.com/user/EUHomeAffairs" TargetMode="External"/><Relationship Id="rId11" Type="http://schemas.openxmlformats.org/officeDocument/2006/relationships/hyperlink" Target="https://ec.europa.eu/info/funding-tenders/opportunities/portal/screen/support/ncp" TargetMode="External"/><Relationship Id="rId5" Type="http://schemas.openxmlformats.org/officeDocument/2006/relationships/hyperlink" Target="https://twitter.com/EUHomeAffairs" TargetMode="External"/><Relationship Id="rId15" Type="http://schemas.openxmlformats.org/officeDocument/2006/relationships/hyperlink" Target="https://ec.europa.eu/info/funding-tenders/opportunities/portal/screen/home" TargetMode="External"/><Relationship Id="rId10" Type="http://schemas.openxmlformats.org/officeDocument/2006/relationships/hyperlink" Target="https://www.securityresearch-cou.eu/home" TargetMode="External"/><Relationship Id="rId4" Type="http://schemas.openxmlformats.org/officeDocument/2006/relationships/image" Target="../media/image31.png"/><Relationship Id="rId9" Type="http://schemas.openxmlformats.org/officeDocument/2006/relationships/hyperlink" Target="https://ec.europa.eu/home-affairs/what-we-do/policies/innovation-industry-security/annual-security-research-event_en" TargetMode="External"/><Relationship Id="rId14" Type="http://schemas.openxmlformats.org/officeDocument/2006/relationships/hyperlink" Target="https://frontex.europa.eu/research/eu-research/introduc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rldefense.com/v3/__https:/youtu.be/fV_ixKBm3bw__;!!DOxrgLBm!UKd0H9Eh_dyPfx9h9c2gz4-TpgBvY-ZnB7pgqf-ctAwqY9qohSMst-k1GJFuamcXy5hDBuqZq2ETsx-z$" TargetMode="External"/><Relationship Id="rId2" Type="http://schemas.openxmlformats.org/officeDocument/2006/relationships/hyperlink" Target="https://www.securityresearch-cou.eu/suscribe" TargetMode="External"/><Relationship Id="rId1" Type="http://schemas.openxmlformats.org/officeDocument/2006/relationships/slideLayout" Target="../slideLayouts/slideLayout3.xml"/><Relationship Id="rId4" Type="http://schemas.openxmlformats.org/officeDocument/2006/relationships/hyperlink" Target="mailto:Philippe.quevauviller@ec.Europa.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708" y="4273866"/>
            <a:ext cx="4118371" cy="1446550"/>
          </a:xfrm>
          <a:prstGeom prst="rect">
            <a:avLst/>
          </a:prstGeom>
          <a:noFill/>
        </p:spPr>
        <p:txBody>
          <a:bodyPr wrap="none" lIns="91440" tIns="45720" rIns="91440" bIns="45720">
            <a:spAutoFit/>
          </a:bodyPr>
          <a:lstStyle/>
          <a:p>
            <a:pPr algn="ctr"/>
            <a:r>
              <a:rPr lang="en-US" sz="2200" b="1" cap="none" spc="0" dirty="0">
                <a:ln w="0"/>
                <a:solidFill>
                  <a:schemeClr val="tx2"/>
                </a:solidFill>
                <a:effectLst>
                  <a:outerShdw blurRad="38100" dist="25400" dir="5400000" algn="ctr" rotWithShape="0">
                    <a:srgbClr val="6E747A">
                      <a:alpha val="43000"/>
                    </a:srgbClr>
                  </a:outerShdw>
                </a:effectLst>
              </a:rPr>
              <a:t>Cluster 3: CIVIL SECURITY</a:t>
            </a:r>
          </a:p>
          <a:p>
            <a:pPr algn="ctr"/>
            <a:r>
              <a:rPr lang="en-US" sz="2200" b="1" dirty="0">
                <a:ln w="0"/>
                <a:solidFill>
                  <a:schemeClr val="tx2"/>
                </a:solidFill>
                <a:effectLst>
                  <a:outerShdw blurRad="38100" dist="25400" dir="5400000" algn="ctr" rotWithShape="0">
                    <a:srgbClr val="6E747A">
                      <a:alpha val="43000"/>
                    </a:srgbClr>
                  </a:outerShdw>
                </a:effectLst>
              </a:rPr>
              <a:t>FOR SOCIETIES – A focus on</a:t>
            </a:r>
          </a:p>
          <a:p>
            <a:pPr algn="ctr"/>
            <a:r>
              <a:rPr lang="en-US" sz="2200" b="1" cap="none" spc="0" dirty="0">
                <a:ln w="0"/>
                <a:solidFill>
                  <a:schemeClr val="tx2"/>
                </a:solidFill>
                <a:effectLst>
                  <a:outerShdw blurRad="38100" dist="25400" dir="5400000" algn="ctr" rotWithShape="0">
                    <a:srgbClr val="6E747A">
                      <a:alpha val="43000"/>
                    </a:srgbClr>
                  </a:outerShdw>
                </a:effectLst>
              </a:rPr>
              <a:t>Disaster-Resilient Societies</a:t>
            </a:r>
            <a:br>
              <a:rPr lang="en-US" sz="2200" b="1" dirty="0">
                <a:ln w="0"/>
                <a:solidFill>
                  <a:schemeClr val="tx2"/>
                </a:solidFill>
                <a:effectLst>
                  <a:outerShdw blurRad="38100" dist="25400" dir="5400000" algn="ctr" rotWithShape="0">
                    <a:srgbClr val="6E747A">
                      <a:alpha val="43000"/>
                    </a:srgbClr>
                  </a:outerShdw>
                </a:effectLst>
              </a:rPr>
            </a:br>
            <a:r>
              <a:rPr lang="en-US" sz="2200" b="1" dirty="0">
                <a:ln w="0"/>
                <a:solidFill>
                  <a:schemeClr val="tx2"/>
                </a:solidFill>
                <a:effectLst>
                  <a:outerShdw blurRad="38100" dist="25400" dir="5400000" algn="ctr" rotWithShape="0">
                    <a:srgbClr val="6E747A">
                      <a:alpha val="43000"/>
                    </a:srgbClr>
                  </a:outerShdw>
                </a:effectLst>
              </a:rPr>
              <a:t>related calls</a:t>
            </a:r>
            <a:endParaRPr lang="en-US" sz="2200" b="1" cap="none" spc="0" dirty="0">
              <a:ln w="0"/>
              <a:solidFill>
                <a:schemeClr val="tx2"/>
              </a:solidFill>
              <a:effectLst>
                <a:outerShdw blurRad="38100" dist="25400" dir="5400000" algn="ctr" rotWithShape="0">
                  <a:srgbClr val="6E747A">
                    <a:alpha val="43000"/>
                  </a:srgbClr>
                </a:outerShdw>
              </a:effectLst>
            </a:endParaRPr>
          </a:p>
        </p:txBody>
      </p:sp>
      <p:sp>
        <p:nvSpPr>
          <p:cNvPr id="9" name="Rectangle 8"/>
          <p:cNvSpPr/>
          <p:nvPr/>
        </p:nvSpPr>
        <p:spPr>
          <a:xfrm>
            <a:off x="7564158" y="5871555"/>
            <a:ext cx="4326827" cy="646331"/>
          </a:xfrm>
          <a:prstGeom prst="rect">
            <a:avLst/>
          </a:prstGeom>
          <a:noFill/>
        </p:spPr>
        <p:txBody>
          <a:bodyPr wrap="none" lIns="91440" tIns="45720" rIns="91440" bIns="45720">
            <a:spAutoFit/>
          </a:bodyPr>
          <a:lstStyle/>
          <a:p>
            <a:pPr algn="ctr"/>
            <a:r>
              <a:rPr lang="en-US" b="1" cap="none" spc="0" dirty="0">
                <a:ln w="0"/>
                <a:solidFill>
                  <a:schemeClr val="tx2"/>
                </a:solidFill>
                <a:effectLst>
                  <a:outerShdw blurRad="38100" dist="25400" dir="5400000" algn="ctr" rotWithShape="0">
                    <a:srgbClr val="6E747A">
                      <a:alpha val="43000"/>
                    </a:srgbClr>
                  </a:outerShdw>
                </a:effectLst>
              </a:rPr>
              <a:t>Philippe Quevauviller, DG HOME</a:t>
            </a:r>
          </a:p>
          <a:p>
            <a:pPr algn="ctr"/>
            <a:r>
              <a:rPr lang="en-US" b="1" dirty="0">
                <a:ln w="0"/>
                <a:solidFill>
                  <a:schemeClr val="tx2"/>
                </a:solidFill>
                <a:effectLst>
                  <a:outerShdw blurRad="38100" dist="25400" dir="5400000" algn="ctr" rotWithShape="0">
                    <a:srgbClr val="6E747A">
                      <a:alpha val="43000"/>
                    </a:srgbClr>
                  </a:outerShdw>
                </a:effectLst>
              </a:rPr>
              <a:t>B4. </a:t>
            </a:r>
            <a:r>
              <a:rPr lang="en-US" b="1" cap="none" spc="0" dirty="0">
                <a:ln w="0"/>
                <a:solidFill>
                  <a:schemeClr val="tx2"/>
                </a:solidFill>
                <a:effectLst>
                  <a:outerShdw blurRad="38100" dist="25400" dir="5400000" algn="ctr" rotWithShape="0">
                    <a:srgbClr val="6E747A">
                      <a:alpha val="43000"/>
                    </a:srgbClr>
                  </a:outerShdw>
                </a:effectLst>
              </a:rPr>
              <a:t>Innovation and Security Research</a:t>
            </a:r>
          </a:p>
        </p:txBody>
      </p:sp>
      <p:sp>
        <p:nvSpPr>
          <p:cNvPr id="10" name="Rectangle 9"/>
          <p:cNvSpPr/>
          <p:nvPr/>
        </p:nvSpPr>
        <p:spPr>
          <a:xfrm>
            <a:off x="10961999" y="6515089"/>
            <a:ext cx="907621" cy="276999"/>
          </a:xfrm>
          <a:prstGeom prst="rect">
            <a:avLst/>
          </a:prstGeom>
          <a:noFill/>
        </p:spPr>
        <p:txBody>
          <a:bodyPr wrap="none" lIns="91440" tIns="45720" rIns="91440" bIns="45720">
            <a:spAutoFit/>
          </a:bodyPr>
          <a:lstStyle/>
          <a:p>
            <a:pPr algn="ctr"/>
            <a:r>
              <a:rPr lang="en-US" sz="1200" b="1" dirty="0">
                <a:ln w="0"/>
                <a:solidFill>
                  <a:schemeClr val="tx2"/>
                </a:solidFill>
                <a:effectLst>
                  <a:outerShdw blurRad="38100" dist="25400" dir="5400000" algn="ctr" rotWithShape="0">
                    <a:srgbClr val="6E747A">
                      <a:alpha val="43000"/>
                    </a:srgbClr>
                  </a:outerShdw>
                </a:effectLst>
              </a:rPr>
              <a:t>22/072021</a:t>
            </a:r>
            <a:endParaRPr lang="en-US" sz="1200" b="1" cap="none" spc="0" dirty="0">
              <a:ln w="0"/>
              <a:solidFill>
                <a:schemeClr val="tx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93" y="214781"/>
            <a:ext cx="10515600" cy="473104"/>
          </a:xfrm>
        </p:spPr>
        <p:txBody>
          <a:bodyPr/>
          <a:lstStyle/>
          <a:p>
            <a:r>
              <a:rPr lang="es-ES" dirty="0"/>
              <a:t>INFRA </a:t>
            </a:r>
            <a:r>
              <a:rPr lang="en-IE" dirty="0"/>
              <a:t>Topics</a:t>
            </a:r>
            <a:r>
              <a:rPr lang="es-ES" dirty="0"/>
              <a:t> </a:t>
            </a:r>
            <a:r>
              <a:rPr lang="es-ES" dirty="0" err="1"/>
              <a:t>with</a:t>
            </a:r>
            <a:r>
              <a:rPr lang="es-ES" dirty="0"/>
              <a:t> </a:t>
            </a:r>
            <a:r>
              <a:rPr lang="es-ES" dirty="0" err="1"/>
              <a:t>international</a:t>
            </a:r>
            <a:r>
              <a:rPr lang="es-ES" dirty="0"/>
              <a:t> </a:t>
            </a:r>
            <a:r>
              <a:rPr lang="es-ES" dirty="0" err="1"/>
              <a:t>dimension</a:t>
            </a:r>
            <a:endParaRPr lang="en-GB" dirty="0"/>
          </a:p>
        </p:txBody>
      </p:sp>
      <p:sp>
        <p:nvSpPr>
          <p:cNvPr id="42" name="Rounded Rectangle 41"/>
          <p:cNvSpPr/>
          <p:nvPr/>
        </p:nvSpPr>
        <p:spPr>
          <a:xfrm>
            <a:off x="275322" y="1276093"/>
            <a:ext cx="11669491" cy="2409646"/>
          </a:xfrm>
          <a:prstGeom prst="roundRect">
            <a:avLst>
              <a:gd name="adj" fmla="val 5386"/>
            </a:avLst>
          </a:prstGeom>
          <a:solidFill>
            <a:schemeClr val="accent5">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ontent Placeholder 2"/>
          <p:cNvSpPr txBox="1">
            <a:spLocks/>
          </p:cNvSpPr>
          <p:nvPr/>
        </p:nvSpPr>
        <p:spPr>
          <a:xfrm>
            <a:off x="450166" y="1493213"/>
            <a:ext cx="11338559" cy="236133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Call – Resilient Infrastructure 2021 </a:t>
            </a:r>
          </a:p>
          <a:p>
            <a:pPr algn="just"/>
            <a:r>
              <a:rPr lang="en-US" sz="1600" u="sng" dirty="0"/>
              <a:t>HORIZON-CL3-2021-INFRA-01-02</a:t>
            </a:r>
            <a:r>
              <a:rPr lang="en-US" sz="1600" dirty="0"/>
              <a:t>: </a:t>
            </a:r>
            <a:r>
              <a:rPr lang="en-US" sz="1600" b="1" dirty="0"/>
              <a:t>Ensured infrastructure resilience in case of Pandemics (IA)</a:t>
            </a:r>
            <a:endParaRPr lang="en-GB" sz="1600" b="1" dirty="0"/>
          </a:p>
          <a:p>
            <a:pPr marL="0" indent="0" algn="just">
              <a:buNone/>
            </a:pPr>
            <a:r>
              <a:rPr lang="en-US" sz="2000" b="1" dirty="0"/>
              <a:t>Call – Resilient Infrastructure 2022</a:t>
            </a:r>
          </a:p>
          <a:p>
            <a:pPr algn="just"/>
            <a:r>
              <a:rPr lang="en-US" sz="1600" u="sng" dirty="0"/>
              <a:t>HORIZON-CL3-2022-INFRA-01-01</a:t>
            </a:r>
            <a:r>
              <a:rPr lang="en-US" sz="1600" dirty="0"/>
              <a:t>: </a:t>
            </a:r>
            <a:r>
              <a:rPr lang="en-US" sz="1600" b="1" dirty="0"/>
              <a:t>Nature-based Solutions integrated to protect local infrastructure</a:t>
            </a:r>
            <a:r>
              <a:rPr lang="en-GB" sz="1600" b="1" dirty="0"/>
              <a:t> (RIA)</a:t>
            </a:r>
          </a:p>
        </p:txBody>
      </p:sp>
    </p:spTree>
    <p:extLst>
      <p:ext uri="{BB962C8B-B14F-4D97-AF65-F5344CB8AC3E}">
        <p14:creationId xmlns:p14="http://schemas.microsoft.com/office/powerpoint/2010/main" val="1279556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089" y="249402"/>
            <a:ext cx="10264453" cy="1749286"/>
          </a:xfrm>
        </p:spPr>
        <p:txBody>
          <a:bodyPr/>
          <a:lstStyle/>
          <a:p>
            <a:r>
              <a:rPr lang="en-US" dirty="0"/>
              <a:t>Disaster-Resilient Society for Europe (DRS)</a:t>
            </a:r>
            <a:endParaRPr lang="fr-BE" dirty="0"/>
          </a:p>
        </p:txBody>
      </p:sp>
      <p:sp>
        <p:nvSpPr>
          <p:cNvPr id="3" name="Subtitle 2"/>
          <p:cNvSpPr>
            <a:spLocks noGrp="1"/>
          </p:cNvSpPr>
          <p:nvPr>
            <p:ph type="subTitle" idx="1"/>
          </p:nvPr>
        </p:nvSpPr>
        <p:spPr>
          <a:xfrm>
            <a:off x="103618" y="2696815"/>
            <a:ext cx="11419788" cy="488568"/>
          </a:xfrm>
        </p:spPr>
        <p:txBody>
          <a:bodyPr/>
          <a:lstStyle/>
          <a:p>
            <a:pPr marL="342900" lvl="1" indent="-342900" algn="l">
              <a:lnSpc>
                <a:spcPct val="150000"/>
              </a:lnSpc>
              <a:spcBef>
                <a:spcPts val="0"/>
              </a:spcBef>
              <a:spcAft>
                <a:spcPts val="600"/>
              </a:spcAft>
              <a:buClr>
                <a:schemeClr val="accent2"/>
              </a:buClr>
              <a:buFont typeface="Arial" panose="020B0604020202020204" pitchFamily="34" charset="0"/>
              <a:buChar char="●"/>
            </a:pPr>
            <a:r>
              <a:rPr lang="en-IE" b="1" dirty="0">
                <a:solidFill>
                  <a:srgbClr val="C00000"/>
                </a:solidFill>
              </a:rPr>
              <a:t>Three areas </a:t>
            </a: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DRS01 – Societal Resilience: Increased risk awareness and preparedness of citizens</a:t>
            </a: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DRS02 - Improved Disaster Risk Management and Governance</a:t>
            </a: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DRS03 – Strengthened capacities of first and second responders</a:t>
            </a:r>
          </a:p>
        </p:txBody>
      </p:sp>
    </p:spTree>
    <p:extLst>
      <p:ext uri="{BB962C8B-B14F-4D97-AF65-F5344CB8AC3E}">
        <p14:creationId xmlns:p14="http://schemas.microsoft.com/office/powerpoint/2010/main" val="2507376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098" y="1336528"/>
            <a:ext cx="10905699" cy="3724576"/>
          </a:xfrm>
        </p:spPr>
        <p:txBody>
          <a:bodyPr/>
          <a:lstStyle/>
          <a:p>
            <a:pPr lvl="0"/>
            <a:r>
              <a:rPr lang="en-GB" sz="1600" dirty="0"/>
              <a:t>Enhanced understanding and improved knowledge and situational awareness of disaster-related risks by citizens, empowered to act, thus raising the </a:t>
            </a:r>
            <a:r>
              <a:rPr lang="en-GB" sz="1600" b="1" dirty="0">
                <a:solidFill>
                  <a:srgbClr val="C00000"/>
                </a:solidFill>
              </a:rPr>
              <a:t>resilience of European society </a:t>
            </a:r>
            <a:r>
              <a:rPr lang="en-GB" sz="1600" dirty="0">
                <a:solidFill>
                  <a:srgbClr val="C00000"/>
                </a:solidFill>
              </a:rPr>
              <a:t>(DRS-01)</a:t>
            </a:r>
            <a:r>
              <a:rPr lang="en-GB" sz="1600" dirty="0"/>
              <a:t>.</a:t>
            </a:r>
          </a:p>
          <a:p>
            <a:pPr lvl="0"/>
            <a:r>
              <a:rPr lang="en-GB" sz="1600" dirty="0"/>
              <a:t>More efficient cross-sectoral, cross-disciplines, cross-border coordination of the </a:t>
            </a:r>
            <a:r>
              <a:rPr lang="en-GB" sz="1600" b="1" dirty="0">
                <a:solidFill>
                  <a:srgbClr val="C00000"/>
                </a:solidFill>
              </a:rPr>
              <a:t>disaster risk management </a:t>
            </a:r>
            <a:r>
              <a:rPr lang="en-GB" sz="1600" dirty="0">
                <a:solidFill>
                  <a:srgbClr val="C00000"/>
                </a:solidFill>
              </a:rPr>
              <a:t>(DRS-02) </a:t>
            </a:r>
            <a:r>
              <a:rPr lang="en-GB" sz="1600" dirty="0"/>
              <a:t>cycle (from prevention, preparedness to mitigation, response, and recovery) from international to local levels.</a:t>
            </a:r>
          </a:p>
          <a:p>
            <a:pPr lvl="0"/>
            <a:r>
              <a:rPr lang="en-GB" sz="1600" dirty="0"/>
              <a:t>Enhanced sharing of knowledge and coordination regarding </a:t>
            </a:r>
            <a:r>
              <a:rPr lang="en-GB" sz="1600" b="1" dirty="0">
                <a:solidFill>
                  <a:srgbClr val="C00000"/>
                </a:solidFill>
              </a:rPr>
              <a:t>standardisation</a:t>
            </a:r>
            <a:r>
              <a:rPr lang="en-GB" sz="1600" dirty="0">
                <a:solidFill>
                  <a:srgbClr val="C00000"/>
                </a:solidFill>
              </a:rPr>
              <a:t> (DRS-03 and SSRI)</a:t>
            </a:r>
            <a:r>
              <a:rPr lang="en-GB" sz="1600" dirty="0"/>
              <a:t> in the area of crisis management and CBRN-E.  </a:t>
            </a:r>
          </a:p>
          <a:p>
            <a:r>
              <a:rPr lang="en-GB" sz="1600" b="1" dirty="0">
                <a:solidFill>
                  <a:srgbClr val="C00000"/>
                </a:solidFill>
              </a:rPr>
              <a:t>Strengthened capacities of first responders (DRS-03) </a:t>
            </a:r>
            <a:r>
              <a:rPr lang="en-GB" sz="1600" dirty="0"/>
              <a:t>in all operational phases related to any kind of (natural and man-made) disasters so that they can better prepare their operations, have access to enhanced situational awareness, have means to respond to events in a faster, safer and more efficient way, and may more effectively proceed with victim identification, triage and care.</a:t>
            </a:r>
          </a:p>
          <a:p>
            <a:endParaRPr lang="en-GB" sz="1600" dirty="0"/>
          </a:p>
        </p:txBody>
      </p:sp>
      <p:sp>
        <p:nvSpPr>
          <p:cNvPr id="3" name="Title 2"/>
          <p:cNvSpPr>
            <a:spLocks noGrp="1"/>
          </p:cNvSpPr>
          <p:nvPr>
            <p:ph type="title"/>
          </p:nvPr>
        </p:nvSpPr>
        <p:spPr>
          <a:xfrm>
            <a:off x="1023887" y="472224"/>
            <a:ext cx="10515600" cy="782357"/>
          </a:xfrm>
        </p:spPr>
        <p:txBody>
          <a:bodyPr/>
          <a:lstStyle/>
          <a:p>
            <a:r>
              <a:rPr lang="es-ES" dirty="0"/>
              <a:t>DRS </a:t>
            </a:r>
            <a:r>
              <a:rPr lang="es-ES" dirty="0" err="1"/>
              <a:t>Destination</a:t>
            </a:r>
            <a:r>
              <a:rPr lang="es-ES" dirty="0"/>
              <a:t> – </a:t>
            </a:r>
            <a:r>
              <a:rPr lang="es-ES" dirty="0" err="1"/>
              <a:t>Expected</a:t>
            </a:r>
            <a:r>
              <a:rPr lang="es-ES" dirty="0"/>
              <a:t> </a:t>
            </a:r>
            <a:r>
              <a:rPr lang="es-ES" dirty="0" err="1"/>
              <a:t>impacts</a:t>
            </a:r>
            <a:r>
              <a:rPr lang="es-ES" dirty="0"/>
              <a:t> (</a:t>
            </a:r>
            <a:r>
              <a:rPr lang="es-ES" dirty="0" err="1"/>
              <a:t>extract</a:t>
            </a:r>
            <a:r>
              <a:rPr lang="es-ES" dirty="0"/>
              <a:t>)</a:t>
            </a:r>
            <a:endParaRPr lang="en-GB" dirty="0"/>
          </a:p>
        </p:txBody>
      </p:sp>
      <p:graphicFrame>
        <p:nvGraphicFramePr>
          <p:cNvPr id="5" name="Table 4"/>
          <p:cNvGraphicFramePr>
            <a:graphicFrameLocks noGrp="1"/>
          </p:cNvGraphicFramePr>
          <p:nvPr/>
        </p:nvGraphicFramePr>
        <p:xfrm>
          <a:off x="2148022" y="4732974"/>
          <a:ext cx="7285698" cy="1416685"/>
        </p:xfrm>
        <a:graphic>
          <a:graphicData uri="http://schemas.openxmlformats.org/drawingml/2006/table">
            <a:tbl>
              <a:tblPr firstRow="1" firstCol="1" bandRow="1">
                <a:tableStyleId>{073A0DAA-6AF3-43AB-8588-CEC1D06C72B9}</a:tableStyleId>
              </a:tblPr>
              <a:tblGrid>
                <a:gridCol w="2440896">
                  <a:extLst>
                    <a:ext uri="{9D8B030D-6E8A-4147-A177-3AD203B41FA5}">
                      <a16:colId xmlns:a16="http://schemas.microsoft.com/office/drawing/2014/main" val="1805200413"/>
                    </a:ext>
                  </a:extLst>
                </a:gridCol>
                <a:gridCol w="2440896">
                  <a:extLst>
                    <a:ext uri="{9D8B030D-6E8A-4147-A177-3AD203B41FA5}">
                      <a16:colId xmlns:a16="http://schemas.microsoft.com/office/drawing/2014/main" val="471505461"/>
                    </a:ext>
                  </a:extLst>
                </a:gridCol>
                <a:gridCol w="1201953">
                  <a:extLst>
                    <a:ext uri="{9D8B030D-6E8A-4147-A177-3AD203B41FA5}">
                      <a16:colId xmlns:a16="http://schemas.microsoft.com/office/drawing/2014/main" val="2930769290"/>
                    </a:ext>
                  </a:extLst>
                </a:gridCol>
                <a:gridCol w="1201953">
                  <a:extLst>
                    <a:ext uri="{9D8B030D-6E8A-4147-A177-3AD203B41FA5}">
                      <a16:colId xmlns:a16="http://schemas.microsoft.com/office/drawing/2014/main" val="1974312930"/>
                    </a:ext>
                  </a:extLst>
                </a:gridCol>
              </a:tblGrid>
              <a:tr h="0">
                <a:tc rowSpan="2">
                  <a:txBody>
                    <a:bodyPr/>
                    <a:lstStyle/>
                    <a:p>
                      <a:pPr algn="ctr">
                        <a:lnSpc>
                          <a:spcPct val="115000"/>
                        </a:lnSpc>
                        <a:spcAft>
                          <a:spcPts val="400"/>
                        </a:spcAft>
                      </a:pPr>
                      <a:r>
                        <a:rPr lang="en-GB" sz="1200">
                          <a:effectLst/>
                        </a:rPr>
                        <a:t>Call</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gridSpan="2">
                  <a:txBody>
                    <a:bodyPr/>
                    <a:lstStyle/>
                    <a:p>
                      <a:pPr algn="ctr">
                        <a:lnSpc>
                          <a:spcPct val="115000"/>
                        </a:lnSpc>
                        <a:spcAft>
                          <a:spcPts val="400"/>
                        </a:spcAft>
                      </a:pPr>
                      <a:r>
                        <a:rPr lang="en-GB" sz="1200">
                          <a:effectLst/>
                        </a:rPr>
                        <a:t>Budgets (EUR million)</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hMerge="1">
                  <a:txBody>
                    <a:bodyPr/>
                    <a:lstStyle/>
                    <a:p>
                      <a:endParaRPr lang="en-GB"/>
                    </a:p>
                  </a:txBody>
                  <a:tcPr/>
                </a:tc>
                <a:tc rowSpan="2">
                  <a:txBody>
                    <a:bodyPr/>
                    <a:lstStyle/>
                    <a:p>
                      <a:pPr algn="ctr">
                        <a:lnSpc>
                          <a:spcPct val="115000"/>
                        </a:lnSpc>
                        <a:spcAft>
                          <a:spcPts val="400"/>
                        </a:spcAft>
                      </a:pPr>
                      <a:r>
                        <a:rPr lang="en-GB" sz="1200">
                          <a:effectLst/>
                        </a:rPr>
                        <a:t>Deadline(s)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extLst>
                  <a:ext uri="{0D108BD9-81ED-4DB2-BD59-A6C34878D82A}">
                    <a16:rowId xmlns:a16="http://schemas.microsoft.com/office/drawing/2014/main" val="1325525281"/>
                  </a:ext>
                </a:extLst>
              </a:tr>
              <a:tr h="0">
                <a:tc vMerge="1">
                  <a:txBody>
                    <a:bodyPr/>
                    <a:lstStyle/>
                    <a:p>
                      <a:endParaRPr lang="en-GB"/>
                    </a:p>
                  </a:txBody>
                  <a:tcPr/>
                </a:tc>
                <a:tc>
                  <a:txBody>
                    <a:bodyPr/>
                    <a:lstStyle/>
                    <a:p>
                      <a:pPr algn="ctr">
                        <a:lnSpc>
                          <a:spcPct val="115000"/>
                        </a:lnSpc>
                        <a:spcAft>
                          <a:spcPts val="400"/>
                        </a:spcAft>
                      </a:pPr>
                      <a:r>
                        <a:rPr lang="en-GB" sz="1200">
                          <a:effectLst/>
                        </a:rPr>
                        <a:t>2021</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ctr">
                        <a:lnSpc>
                          <a:spcPct val="115000"/>
                        </a:lnSpc>
                        <a:spcAft>
                          <a:spcPts val="400"/>
                        </a:spcAft>
                      </a:pPr>
                      <a:r>
                        <a:rPr lang="en-GB" sz="1200">
                          <a:effectLst/>
                        </a:rPr>
                        <a:t>2022</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vMerge="1">
                  <a:txBody>
                    <a:bodyPr/>
                    <a:lstStyle/>
                    <a:p>
                      <a:endParaRPr lang="en-GB"/>
                    </a:p>
                  </a:txBody>
                  <a:tcPr/>
                </a:tc>
                <a:extLst>
                  <a:ext uri="{0D108BD9-81ED-4DB2-BD59-A6C34878D82A}">
                    <a16:rowId xmlns:a16="http://schemas.microsoft.com/office/drawing/2014/main" val="1936634968"/>
                  </a:ext>
                </a:extLst>
              </a:tr>
              <a:tr h="0">
                <a:tc>
                  <a:txBody>
                    <a:bodyPr/>
                    <a:lstStyle/>
                    <a:p>
                      <a:pPr algn="just">
                        <a:lnSpc>
                          <a:spcPct val="115000"/>
                        </a:lnSpc>
                        <a:spcAft>
                          <a:spcPts val="400"/>
                        </a:spcAft>
                      </a:pPr>
                      <a:r>
                        <a:rPr lang="en-GB" sz="1200" dirty="0">
                          <a:effectLst/>
                        </a:rPr>
                        <a:t>HORIZON-CL3-2021-DRS-01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en-GB" sz="1200" dirty="0">
                          <a:effectLst/>
                        </a:rPr>
                        <a:t>26.00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100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en-GB" sz="1200" dirty="0">
                          <a:effectLst/>
                        </a:rPr>
                        <a:t>23 Nov 2021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extLst>
                  <a:ext uri="{0D108BD9-81ED-4DB2-BD59-A6C34878D82A}">
                    <a16:rowId xmlns:a16="http://schemas.microsoft.com/office/drawing/2014/main" val="1668698083"/>
                  </a:ext>
                </a:extLst>
              </a:tr>
              <a:tr h="0">
                <a:tc>
                  <a:txBody>
                    <a:bodyPr/>
                    <a:lstStyle/>
                    <a:p>
                      <a:pPr algn="just">
                        <a:lnSpc>
                          <a:spcPct val="115000"/>
                        </a:lnSpc>
                        <a:spcAft>
                          <a:spcPts val="400"/>
                        </a:spcAft>
                      </a:pPr>
                      <a:r>
                        <a:rPr lang="en-GB" sz="1200" dirty="0">
                          <a:effectLst/>
                        </a:rPr>
                        <a:t>HORIZON-CL3-2022-DRS-01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100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fr-BE" sz="1200" dirty="0">
                          <a:effectLst/>
                          <a:latin typeface="+mn-lt"/>
                          <a:ea typeface="+mn-ea"/>
                          <a:cs typeface="+mn-cs"/>
                        </a:rPr>
                        <a:t>46.00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en-GB" sz="1200" dirty="0">
                          <a:effectLst/>
                        </a:rPr>
                        <a:t>23</a:t>
                      </a:r>
                      <a:r>
                        <a:rPr lang="en-GB" sz="1200" baseline="0" dirty="0">
                          <a:effectLst/>
                        </a:rPr>
                        <a:t> Nov</a:t>
                      </a:r>
                      <a:r>
                        <a:rPr lang="en-GB" sz="1200" dirty="0">
                          <a:effectLst/>
                        </a:rPr>
                        <a:t> 2022</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extLst>
                  <a:ext uri="{0D108BD9-81ED-4DB2-BD59-A6C34878D82A}">
                    <a16:rowId xmlns:a16="http://schemas.microsoft.com/office/drawing/2014/main" val="2134790091"/>
                  </a:ext>
                </a:extLst>
              </a:tr>
              <a:tr h="0">
                <a:tc>
                  <a:txBody>
                    <a:bodyPr/>
                    <a:lstStyle/>
                    <a:p>
                      <a:pPr algn="just">
                        <a:lnSpc>
                          <a:spcPct val="115000"/>
                        </a:lnSpc>
                        <a:spcAft>
                          <a:spcPts val="400"/>
                        </a:spcAft>
                      </a:pPr>
                      <a:r>
                        <a:rPr lang="en-GB" sz="1200">
                          <a:effectLst/>
                        </a:rPr>
                        <a:t>Overall indicative budget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en-GB" sz="1200" dirty="0">
                          <a:effectLst/>
                        </a:rPr>
                        <a:t>26.00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fr-BE" sz="1200" dirty="0">
                          <a:effectLst/>
                          <a:latin typeface="+mn-lt"/>
                          <a:ea typeface="+mn-ea"/>
                          <a:cs typeface="+mn-cs"/>
                        </a:rPr>
                        <a:t>46.00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100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extLst>
                  <a:ext uri="{0D108BD9-81ED-4DB2-BD59-A6C34878D82A}">
                    <a16:rowId xmlns:a16="http://schemas.microsoft.com/office/drawing/2014/main" val="1038507144"/>
                  </a:ext>
                </a:extLst>
              </a:tr>
            </a:tbl>
          </a:graphicData>
        </a:graphic>
      </p:graphicFrame>
    </p:spTree>
    <p:extLst>
      <p:ext uri="{BB962C8B-B14F-4D97-AF65-F5344CB8AC3E}">
        <p14:creationId xmlns:p14="http://schemas.microsoft.com/office/powerpoint/2010/main" val="187585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93" y="214781"/>
            <a:ext cx="10515600" cy="473104"/>
          </a:xfrm>
        </p:spPr>
        <p:txBody>
          <a:bodyPr/>
          <a:lstStyle/>
          <a:p>
            <a:r>
              <a:rPr lang="es-ES" dirty="0"/>
              <a:t>DRS </a:t>
            </a:r>
            <a:r>
              <a:rPr lang="en-IE" dirty="0"/>
              <a:t>Topics</a:t>
            </a:r>
            <a:r>
              <a:rPr lang="es-ES" dirty="0"/>
              <a:t> </a:t>
            </a:r>
            <a:r>
              <a:rPr lang="es-ES" dirty="0" err="1"/>
              <a:t>with</a:t>
            </a:r>
            <a:r>
              <a:rPr lang="es-ES" dirty="0"/>
              <a:t> </a:t>
            </a:r>
            <a:r>
              <a:rPr lang="es-ES" dirty="0" err="1"/>
              <a:t>international</a:t>
            </a:r>
            <a:r>
              <a:rPr lang="es-ES" dirty="0"/>
              <a:t> </a:t>
            </a:r>
            <a:r>
              <a:rPr lang="es-ES" dirty="0" err="1"/>
              <a:t>dimension</a:t>
            </a:r>
            <a:endParaRPr lang="en-GB" dirty="0"/>
          </a:p>
        </p:txBody>
      </p:sp>
      <p:sp>
        <p:nvSpPr>
          <p:cNvPr id="42" name="Rounded Rectangle 41"/>
          <p:cNvSpPr/>
          <p:nvPr/>
        </p:nvSpPr>
        <p:spPr>
          <a:xfrm>
            <a:off x="275322" y="783719"/>
            <a:ext cx="11669491" cy="5420133"/>
          </a:xfrm>
          <a:prstGeom prst="roundRect">
            <a:avLst>
              <a:gd name="adj" fmla="val 5386"/>
            </a:avLst>
          </a:prstGeom>
          <a:solidFill>
            <a:schemeClr val="accent5">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ontent Placeholder 2"/>
          <p:cNvSpPr txBox="1">
            <a:spLocks/>
          </p:cNvSpPr>
          <p:nvPr/>
        </p:nvSpPr>
        <p:spPr>
          <a:xfrm>
            <a:off x="450166" y="860159"/>
            <a:ext cx="11338559" cy="5343693"/>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Call – Disaster-Resilient Society for Europe 2021 </a:t>
            </a:r>
          </a:p>
          <a:p>
            <a:pPr algn="just"/>
            <a:r>
              <a:rPr lang="en-US" sz="1600" u="sng" dirty="0"/>
              <a:t>HORIZON-CL3-2021-DRS-01-03</a:t>
            </a:r>
            <a:r>
              <a:rPr lang="en-US" sz="1600" dirty="0"/>
              <a:t>: </a:t>
            </a:r>
            <a:r>
              <a:rPr lang="en-GB" sz="1600" b="1" dirty="0"/>
              <a:t>Enhanced assessment of disaster risks, adaptive capabilities and scenario building based on available historical data and projections (RIA)</a:t>
            </a:r>
          </a:p>
          <a:p>
            <a:pPr algn="just"/>
            <a:r>
              <a:rPr lang="en-US" sz="1600" u="sng" dirty="0"/>
              <a:t>HORIZON-CL3-2021-DRS-01-05</a:t>
            </a:r>
            <a:r>
              <a:rPr lang="en-US" sz="1600" dirty="0"/>
              <a:t>: </a:t>
            </a:r>
            <a:r>
              <a:rPr lang="en-GB" sz="1600" b="1" dirty="0"/>
              <a:t>Fast deployed mobile laboratories to enhance situational awareness for pandemics and emerging infectious diseases (IA) – Ref. to EU-Japan cooperation</a:t>
            </a:r>
          </a:p>
          <a:p>
            <a:pPr marL="0" indent="0" algn="just">
              <a:buNone/>
            </a:pPr>
            <a:r>
              <a:rPr lang="en-US" sz="2000" b="1" dirty="0"/>
              <a:t>Call – Disaster-Resilient Society for Europe 2022</a:t>
            </a:r>
          </a:p>
          <a:p>
            <a:pPr algn="just"/>
            <a:r>
              <a:rPr lang="en-US" sz="1600" u="sng" dirty="0"/>
              <a:t>HORIZON-CL3-2022-DRS-01-01</a:t>
            </a:r>
            <a:r>
              <a:rPr lang="en-US" sz="1600" dirty="0"/>
              <a:t>: </a:t>
            </a:r>
            <a:r>
              <a:rPr lang="en-US" sz="1600" b="1" dirty="0"/>
              <a:t>Enhanced citizen preparedness in the event of a disaster or crisis-related emergency (RIA)</a:t>
            </a:r>
            <a:endParaRPr lang="en-GB" sz="1600" b="1" dirty="0"/>
          </a:p>
          <a:p>
            <a:pPr algn="just"/>
            <a:r>
              <a:rPr lang="en-US" sz="1600" u="sng" dirty="0"/>
              <a:t>HORIZON-CL3-2021-DRS-01-05</a:t>
            </a:r>
            <a:r>
              <a:rPr lang="en-US" sz="1600" dirty="0"/>
              <a:t>: </a:t>
            </a:r>
            <a:r>
              <a:rPr lang="en-US" sz="1600" b="1" dirty="0"/>
              <a:t>Improved impact forecasting and early warning systems supporting the rapid deployment of first responders in vulnerable areas </a:t>
            </a:r>
            <a:r>
              <a:rPr lang="en-GB" sz="1600" b="1" dirty="0"/>
              <a:t>(IA)</a:t>
            </a:r>
          </a:p>
          <a:p>
            <a:pPr algn="just"/>
            <a:r>
              <a:rPr lang="en-US" sz="1600" u="sng" dirty="0"/>
              <a:t>HORIZON-CL3-2021-DRS-01-07</a:t>
            </a:r>
            <a:r>
              <a:rPr lang="en-US" sz="1600" dirty="0"/>
              <a:t>: </a:t>
            </a:r>
            <a:r>
              <a:rPr lang="en-US" sz="1600" b="1" dirty="0"/>
              <a:t>Improved international cooperation addressing first responder capability gaps</a:t>
            </a:r>
            <a:r>
              <a:rPr lang="en-GB" sz="1600" b="1" dirty="0"/>
              <a:t> (RIA) - – Ref. to IFAFRI fir which Japan is a member</a:t>
            </a:r>
          </a:p>
          <a:p>
            <a:pPr algn="just"/>
            <a:r>
              <a:rPr lang="en-US" sz="1600" u="sng" dirty="0"/>
              <a:t>HORIZON-CL3-2021-DRS-01-08</a:t>
            </a:r>
            <a:r>
              <a:rPr lang="en-US" sz="1600" dirty="0"/>
              <a:t>: </a:t>
            </a:r>
            <a:r>
              <a:rPr lang="en-US" sz="1600" b="1" dirty="0"/>
              <a:t>Enhanced situational awareness and preparedness of first responders and improved capacities to </a:t>
            </a:r>
            <a:r>
              <a:rPr lang="en-US" sz="1600" b="1" dirty="0" err="1"/>
              <a:t>minimise</a:t>
            </a:r>
            <a:r>
              <a:rPr lang="en-US" sz="1600" b="1" dirty="0"/>
              <a:t> time-to-react in urban areas in the case of CBRN-E-related event </a:t>
            </a:r>
            <a:r>
              <a:rPr lang="en-GB" sz="1600" b="1" dirty="0"/>
              <a:t>(IA)</a:t>
            </a:r>
          </a:p>
          <a:p>
            <a:pPr algn="just"/>
            <a:endParaRPr lang="en-GB" sz="1600" b="1" dirty="0"/>
          </a:p>
          <a:p>
            <a:pPr marL="0" indent="0" algn="just">
              <a:buNone/>
            </a:pPr>
            <a:endParaRPr lang="en-US" sz="1600" b="1" dirty="0"/>
          </a:p>
        </p:txBody>
      </p:sp>
    </p:spTree>
    <p:extLst>
      <p:ext uri="{BB962C8B-B14F-4D97-AF65-F5344CB8AC3E}">
        <p14:creationId xmlns:p14="http://schemas.microsoft.com/office/powerpoint/2010/main" val="3254179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8324" y="589522"/>
            <a:ext cx="11018875" cy="782357"/>
          </a:xfrm>
        </p:spPr>
        <p:txBody>
          <a:bodyPr/>
          <a:lstStyle/>
          <a:p>
            <a:r>
              <a:rPr lang="es-ES" sz="3200"/>
              <a:t>HORIZON-CL3-2021-DRS-01-05 </a:t>
            </a:r>
            <a:br>
              <a:rPr lang="es-ES" sz="3200" dirty="0"/>
            </a:br>
            <a:r>
              <a:rPr lang="en-GB" sz="2800" dirty="0"/>
              <a:t>Fast deployed mobile laboratories to enhance situational awareness for pandemics and emerging infectious diseases (IA)    </a:t>
            </a:r>
          </a:p>
        </p:txBody>
      </p:sp>
      <p:sp>
        <p:nvSpPr>
          <p:cNvPr id="6" name="Text Placeholder 1">
            <a:extLst>
              <a:ext uri="{FF2B5EF4-FFF2-40B4-BE49-F238E27FC236}">
                <a16:creationId xmlns:a16="http://schemas.microsoft.com/office/drawing/2014/main" id="{FCFC8D78-5B47-4E44-AC34-CC64637E54F2}"/>
              </a:ext>
            </a:extLst>
          </p:cNvPr>
          <p:cNvSpPr txBox="1">
            <a:spLocks/>
          </p:cNvSpPr>
          <p:nvPr/>
        </p:nvSpPr>
        <p:spPr>
          <a:xfrm>
            <a:off x="337185" y="1999063"/>
            <a:ext cx="11550015" cy="5099034"/>
          </a:xfrm>
          <a:prstGeom prst="rect">
            <a:avLst/>
          </a:prstGeom>
        </p:spPr>
        <p:txBody>
          <a:bodyPr>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spcBef>
                <a:spcPts val="0"/>
              </a:spcBef>
              <a:spcAft>
                <a:spcPts val="600"/>
              </a:spcAft>
              <a:buClr>
                <a:schemeClr val="accent2"/>
              </a:buClr>
              <a:buFont typeface="Arial" panose="020B0604020202020204" pitchFamily="34" charset="0"/>
              <a:buChar char="●"/>
            </a:pPr>
            <a:r>
              <a:rPr lang="en-GB" dirty="0"/>
              <a:t>Area: </a:t>
            </a:r>
            <a:r>
              <a:rPr lang="es-ES" dirty="0" err="1"/>
              <a:t>Strengthened</a:t>
            </a:r>
            <a:r>
              <a:rPr lang="es-ES" dirty="0"/>
              <a:t> </a:t>
            </a:r>
            <a:r>
              <a:rPr lang="es-ES" dirty="0" err="1"/>
              <a:t>capacities</a:t>
            </a:r>
            <a:r>
              <a:rPr lang="es-ES" dirty="0"/>
              <a:t> </a:t>
            </a:r>
            <a:r>
              <a:rPr lang="es-ES" dirty="0" err="1"/>
              <a:t>of</a:t>
            </a:r>
            <a:r>
              <a:rPr lang="es-ES" dirty="0"/>
              <a:t> </a:t>
            </a:r>
            <a:r>
              <a:rPr lang="es-ES" dirty="0" err="1"/>
              <a:t>first</a:t>
            </a:r>
            <a:r>
              <a:rPr lang="es-ES" dirty="0"/>
              <a:t> and </a:t>
            </a:r>
            <a:r>
              <a:rPr lang="es-ES" dirty="0" err="1"/>
              <a:t>second</a:t>
            </a:r>
            <a:r>
              <a:rPr lang="es-ES" dirty="0"/>
              <a:t> </a:t>
            </a:r>
            <a:r>
              <a:rPr lang="es-ES" dirty="0" err="1"/>
              <a:t>responders</a:t>
            </a:r>
            <a:endParaRPr lang="en-US" dirty="0"/>
          </a:p>
          <a:p>
            <a:pPr marL="342900" lvl="1" indent="-342900" algn="just">
              <a:spcBef>
                <a:spcPts val="0"/>
              </a:spcBef>
              <a:spcAft>
                <a:spcPts val="600"/>
              </a:spcAft>
              <a:buClr>
                <a:schemeClr val="accent2"/>
              </a:buClr>
              <a:buFont typeface="Arial" panose="020B0604020202020204" pitchFamily="34" charset="0"/>
              <a:buChar char="●"/>
            </a:pPr>
            <a:r>
              <a:rPr lang="en-GB" u="sng" dirty="0"/>
              <a:t>Expected Outcome</a:t>
            </a:r>
            <a:r>
              <a:rPr lang="en-GB" dirty="0"/>
              <a:t>:</a:t>
            </a:r>
          </a:p>
          <a:p>
            <a:pPr marL="800100" lvl="2" indent="-342900" algn="just">
              <a:spcBef>
                <a:spcPts val="0"/>
              </a:spcBef>
              <a:spcAft>
                <a:spcPts val="600"/>
              </a:spcAft>
              <a:buClr>
                <a:schemeClr val="accent2"/>
              </a:buClr>
              <a:buFont typeface="Arial" panose="020B0604020202020204" pitchFamily="34" charset="0"/>
              <a:buChar char="●"/>
            </a:pPr>
            <a:r>
              <a:rPr lang="en-GB" dirty="0">
                <a:solidFill>
                  <a:srgbClr val="000000"/>
                </a:solidFill>
                <a:ea typeface="Times New Roman" panose="02020603050405020304" pitchFamily="18" charset="0"/>
              </a:rPr>
              <a:t>Inventory and comparison of existing mobile laboratories, including heavy structures (both military and civilian) and light self-sustained systems, evaluation of quality management systems for maintenance, validation and testing;</a:t>
            </a:r>
            <a:endParaRPr lang="en-GB" sz="1900" dirty="0"/>
          </a:p>
          <a:p>
            <a:pPr marL="800100" lvl="2" indent="-342900" algn="just">
              <a:spcBef>
                <a:spcPts val="0"/>
              </a:spcBef>
              <a:spcAft>
                <a:spcPts val="600"/>
              </a:spcAft>
              <a:buClr>
                <a:schemeClr val="accent2"/>
              </a:buClr>
              <a:buFont typeface="Arial" panose="020B0604020202020204" pitchFamily="34" charset="0"/>
              <a:buChar char="●"/>
            </a:pPr>
            <a:r>
              <a:rPr lang="en-GB" dirty="0">
                <a:solidFill>
                  <a:srgbClr val="000000"/>
                </a:solidFill>
                <a:ea typeface="Times New Roman" panose="02020603050405020304" pitchFamily="18" charset="0"/>
                <a:cs typeface="Times New Roman" panose="02020603050405020304" pitchFamily="18" charset="0"/>
              </a:rPr>
              <a:t>New (mobile laboratory) solutions for the fast, reliable and unambiguous detection and identification of infectious agents, diagnostic tests, monitoring and mapping of contamination and enhanced field data communication to decision-making authorities. </a:t>
            </a:r>
            <a:endParaRPr lang="en-GB" dirty="0"/>
          </a:p>
          <a:p>
            <a:pPr marL="800100" lvl="2" indent="-342900" algn="just">
              <a:spcBef>
                <a:spcPts val="0"/>
              </a:spcBef>
              <a:spcAft>
                <a:spcPts val="600"/>
              </a:spcAft>
              <a:buClr>
                <a:schemeClr val="accent2"/>
              </a:buClr>
              <a:buFont typeface="Arial" panose="020B0604020202020204" pitchFamily="34" charset="0"/>
              <a:buChar char="●"/>
            </a:pPr>
            <a:r>
              <a:rPr lang="en-GB" dirty="0">
                <a:solidFill>
                  <a:srgbClr val="000000"/>
                </a:solidFill>
                <a:ea typeface="Times New Roman" panose="02020603050405020304" pitchFamily="18" charset="0"/>
              </a:rPr>
              <a:t>Strategies to orchestrate mobile laboratory capacities in the EU, and improvements in the management of trained staff in Europe.</a:t>
            </a:r>
            <a:endParaRPr lang="en-GB" dirty="0"/>
          </a:p>
          <a:p>
            <a:pPr algn="just">
              <a:lnSpc>
                <a:spcPct val="110000"/>
              </a:lnSpc>
              <a:spcAft>
                <a:spcPts val="1000"/>
              </a:spcAft>
            </a:pPr>
            <a:r>
              <a:rPr lang="en-GB" sz="1800" dirty="0"/>
              <a:t>Total indicative budget: 8 M€ (2 projects) - </a:t>
            </a:r>
            <a:r>
              <a:rPr lang="en-GB" sz="1900" dirty="0">
                <a:solidFill>
                  <a:srgbClr val="000000"/>
                </a:solidFill>
                <a:ea typeface="Times New Roman" panose="02020603050405020304" pitchFamily="18" charset="0"/>
              </a:rPr>
              <a:t>This topic requires the active involvement, as beneficiaries, of at least 3 first responders’ organisations or agencies and representatives of local or regional authorities in charge of managing sanitary crises from at least 3 different EU Member States or Associated countries</a:t>
            </a:r>
            <a:endParaRPr lang="fr-BE" sz="1900" dirty="0">
              <a:ea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19006F76-A19A-413C-B204-6BABE779A94B}"/>
              </a:ext>
            </a:extLst>
          </p:cNvPr>
          <p:cNvSpPr>
            <a:spLocks noChangeArrowheads="1"/>
          </p:cNvSpPr>
          <p:nvPr/>
        </p:nvSpPr>
        <p:spPr bwMode="auto">
          <a:xfrm>
            <a:off x="4690525" y="1432318"/>
            <a:ext cx="7536038" cy="523220"/>
          </a:xfrm>
          <a:prstGeom prst="rect">
            <a:avLst/>
          </a:prstGeom>
          <a:noFill/>
          <a:ln w="9525">
            <a:noFill/>
            <a:miter lim="800000"/>
            <a:headEnd/>
            <a:tailEnd/>
          </a:ln>
        </p:spPr>
        <p:txBody>
          <a:bodyPr wrap="square" anchor="ctr">
            <a:spAutoFit/>
          </a:bodyPr>
          <a:lstStyle/>
          <a:p>
            <a:pPr lvl="0"/>
            <a:r>
              <a:rPr lang="en-GB" sz="1400" b="1" dirty="0"/>
              <a:t>H2020 Legacy about technologies for first responders &amp; pandemics (not exhaustive)</a:t>
            </a:r>
            <a:endParaRPr lang="en-GB" sz="1400" dirty="0"/>
          </a:p>
          <a:p>
            <a:pPr lvl="0"/>
            <a:r>
              <a:rPr lang="fr-BE" sz="1400" dirty="0"/>
              <a:t>PANDEM-2, STAMINA, SAFECARE, </a:t>
            </a:r>
            <a:r>
              <a:rPr lang="fr-BE" sz="1400" dirty="0" err="1"/>
              <a:t>PathoCERT</a:t>
            </a:r>
            <a:endParaRPr lang="en-GB" sz="1400" dirty="0"/>
          </a:p>
        </p:txBody>
      </p:sp>
    </p:spTree>
    <p:extLst>
      <p:ext uri="{BB962C8B-B14F-4D97-AF65-F5344CB8AC3E}">
        <p14:creationId xmlns:p14="http://schemas.microsoft.com/office/powerpoint/2010/main" val="262068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8326" y="580092"/>
            <a:ext cx="7653506" cy="782357"/>
          </a:xfrm>
        </p:spPr>
        <p:txBody>
          <a:bodyPr/>
          <a:lstStyle/>
          <a:p>
            <a:r>
              <a:rPr lang="es-ES" sz="3200" dirty="0"/>
              <a:t>HORIZON-CL3-2022-DRS-01-07 </a:t>
            </a:r>
            <a:br>
              <a:rPr lang="es-ES" sz="3200" dirty="0"/>
            </a:br>
            <a:r>
              <a:rPr lang="en-GB" sz="2800" b="0" dirty="0"/>
              <a:t>Improved international cooperation addressing </a:t>
            </a:r>
            <a:br>
              <a:rPr lang="en-GB" sz="2800" b="0" dirty="0"/>
            </a:br>
            <a:r>
              <a:rPr lang="en-GB" sz="2800" b="0" dirty="0"/>
              <a:t>first responder capability gaps (RIA) </a:t>
            </a:r>
            <a:endParaRPr lang="en-GB" sz="2800" dirty="0"/>
          </a:p>
        </p:txBody>
      </p:sp>
      <p:sp>
        <p:nvSpPr>
          <p:cNvPr id="6" name="Text Placeholder 1">
            <a:extLst>
              <a:ext uri="{FF2B5EF4-FFF2-40B4-BE49-F238E27FC236}">
                <a16:creationId xmlns:a16="http://schemas.microsoft.com/office/drawing/2014/main" id="{FCFC8D78-5B47-4E44-AC34-CC64637E54F2}"/>
              </a:ext>
            </a:extLst>
          </p:cNvPr>
          <p:cNvSpPr txBox="1">
            <a:spLocks/>
          </p:cNvSpPr>
          <p:nvPr/>
        </p:nvSpPr>
        <p:spPr>
          <a:xfrm>
            <a:off x="186354" y="1433742"/>
            <a:ext cx="11550015" cy="5254572"/>
          </a:xfrm>
          <a:prstGeom prst="rect">
            <a:avLst/>
          </a:prstGeom>
        </p:spPr>
        <p:txBody>
          <a:bodyPr>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spcBef>
                <a:spcPts val="0"/>
              </a:spcBef>
              <a:spcAft>
                <a:spcPts val="600"/>
              </a:spcAft>
              <a:buClr>
                <a:schemeClr val="accent2"/>
              </a:buClr>
              <a:buFont typeface="Arial" panose="020B0604020202020204" pitchFamily="34" charset="0"/>
              <a:buChar char="●"/>
            </a:pPr>
            <a:r>
              <a:rPr lang="en-GB" dirty="0"/>
              <a:t>Area: Strengthened capacities of first and second responders</a:t>
            </a:r>
            <a:endParaRPr lang="en-US" dirty="0"/>
          </a:p>
          <a:p>
            <a:pPr marL="342900" lvl="1" indent="-342900" algn="just">
              <a:spcBef>
                <a:spcPts val="0"/>
              </a:spcBef>
              <a:spcAft>
                <a:spcPts val="600"/>
              </a:spcAft>
              <a:buClr>
                <a:schemeClr val="accent2"/>
              </a:buClr>
              <a:buFont typeface="Arial" panose="020B0604020202020204" pitchFamily="34" charset="0"/>
              <a:buChar char="●"/>
            </a:pPr>
            <a:r>
              <a:rPr lang="en-GB" u="sng" dirty="0"/>
              <a:t>Expected Outcome</a:t>
            </a:r>
            <a:r>
              <a:rPr lang="en-GB" dirty="0"/>
              <a:t>:</a:t>
            </a:r>
          </a:p>
          <a:p>
            <a:pPr marL="800100" lvl="2" indent="-342900">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Improved real-time detection, tracking and analysis of different situations, </a:t>
            </a:r>
            <a:br>
              <a:rPr lang="en-GB" sz="1800" dirty="0">
                <a:solidFill>
                  <a:srgbClr val="000000"/>
                </a:solidFill>
                <a:effectLst/>
                <a:ea typeface="Times New Roman" panose="02020603050405020304" pitchFamily="18" charset="0"/>
                <a:cs typeface="Times New Roman" panose="02020603050405020304" pitchFamily="18" charset="0"/>
              </a:rPr>
            </a:br>
            <a:r>
              <a:rPr lang="en-GB" sz="1800" dirty="0">
                <a:solidFill>
                  <a:srgbClr val="000000"/>
                </a:solidFill>
                <a:effectLst/>
                <a:ea typeface="Times New Roman" panose="02020603050405020304" pitchFamily="18" charset="0"/>
                <a:cs typeface="Times New Roman" panose="02020603050405020304" pitchFamily="18" charset="0"/>
              </a:rPr>
              <a:t>incidents and risks (including the location and well-being of first responders);</a:t>
            </a:r>
            <a:endParaRPr lang="en-GB" sz="1900" dirty="0"/>
          </a:p>
          <a:p>
            <a:pPr marL="800100" lvl="2" indent="-342900">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More targeted actionable intelligence and more efficient command operations </a:t>
            </a:r>
            <a:br>
              <a:rPr lang="en-GB" sz="1800" dirty="0">
                <a:solidFill>
                  <a:srgbClr val="000000"/>
                </a:solidFill>
                <a:effectLst/>
                <a:ea typeface="Times New Roman" panose="02020603050405020304" pitchFamily="18" charset="0"/>
                <a:cs typeface="Times New Roman" panose="02020603050405020304" pitchFamily="18" charset="0"/>
              </a:rPr>
            </a:br>
            <a:r>
              <a:rPr lang="en-GB" sz="1800" dirty="0">
                <a:solidFill>
                  <a:srgbClr val="000000"/>
                </a:solidFill>
                <a:effectLst/>
                <a:ea typeface="Times New Roman" panose="02020603050405020304" pitchFamily="18" charset="0"/>
                <a:cs typeface="Times New Roman" panose="02020603050405020304" pitchFamily="18" charset="0"/>
              </a:rPr>
              <a:t>due to the fast analysis of different information sources</a:t>
            </a:r>
            <a:r>
              <a:rPr lang="en-GB" sz="1900" dirty="0">
                <a:solidFill>
                  <a:srgbClr val="000000"/>
                </a:solidFill>
                <a:effectLst/>
                <a:ea typeface="Times New Roman" panose="02020603050405020304" pitchFamily="18" charset="0"/>
              </a:rPr>
              <a:t>;</a:t>
            </a:r>
          </a:p>
          <a:p>
            <a:pPr marL="800100" lvl="2" indent="-342900" algn="just">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Enhanced European and global interoperability for different types of first responders (e.g. firefighters, medical responders, police, civil protection)</a:t>
            </a:r>
            <a:r>
              <a:rPr lang="en-GB" sz="1900" dirty="0">
                <a:solidFill>
                  <a:srgbClr val="000000"/>
                </a:solidFill>
                <a:effectLst/>
                <a:ea typeface="Times New Roman" panose="02020603050405020304" pitchFamily="18" charset="0"/>
              </a:rPr>
              <a:t>;</a:t>
            </a:r>
          </a:p>
          <a:p>
            <a:pPr marL="800100" lvl="2" indent="-342900" algn="just">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Availability of first responder solutions that are oriented on internationally defined requirements and recognised practices, and thus can be used with different national systems and equipment  </a:t>
            </a:r>
            <a:r>
              <a:rPr lang="en-GB" sz="1900" dirty="0">
                <a:solidFill>
                  <a:srgbClr val="000000"/>
                </a:solidFill>
                <a:effectLst/>
                <a:ea typeface="Times New Roman" panose="02020603050405020304" pitchFamily="18" charset="0"/>
              </a:rPr>
              <a:t>.</a:t>
            </a:r>
            <a:r>
              <a:rPr lang="en-GB" sz="1900" dirty="0"/>
              <a:t>  </a:t>
            </a:r>
          </a:p>
          <a:p>
            <a:pPr algn="just">
              <a:spcAft>
                <a:spcPts val="1000"/>
              </a:spcAft>
            </a:pPr>
            <a:r>
              <a:rPr lang="en-GB" sz="1900" dirty="0"/>
              <a:t>Total indicative budget: 5 M€ - </a:t>
            </a:r>
            <a:r>
              <a:rPr lang="en-GB" sz="1900" dirty="0">
                <a:solidFill>
                  <a:srgbClr val="000000"/>
                </a:solidFill>
                <a:effectLst/>
                <a:ea typeface="Times New Roman" panose="02020603050405020304" pitchFamily="18" charset="0"/>
              </a:rPr>
              <a:t>This topic requires the active involvement, as beneficiaries </a:t>
            </a:r>
            <a:r>
              <a:rPr lang="en-GB" sz="1900" dirty="0">
                <a:solidFill>
                  <a:srgbClr val="000000"/>
                </a:solidFill>
                <a:effectLst/>
                <a:ea typeface="Times New Roman" panose="02020603050405020304" pitchFamily="18" charset="0"/>
                <a:cs typeface="Times New Roman" panose="02020603050405020304" pitchFamily="18" charset="0"/>
              </a:rPr>
              <a:t>of at least </a:t>
            </a:r>
            <a:r>
              <a:rPr lang="en-GB" sz="1900" dirty="0">
                <a:solidFill>
                  <a:srgbClr val="000000"/>
                </a:solidFill>
                <a:effectLst/>
                <a:ea typeface="Times New Roman" panose="02020603050405020304" pitchFamily="18" charset="0"/>
              </a:rPr>
              <a:t>3 first responders’ organisations or agencies from at least 3 different EU or Associated countries</a:t>
            </a:r>
          </a:p>
          <a:p>
            <a:pPr algn="just">
              <a:spcAft>
                <a:spcPts val="1000"/>
              </a:spcAft>
            </a:pPr>
            <a:r>
              <a:rPr lang="en-GB" sz="1700" dirty="0"/>
              <a:t>Global capability gaps have been identified by international expert groups such as the </a:t>
            </a:r>
            <a:r>
              <a:rPr lang="en-GB" sz="1700" b="1" dirty="0"/>
              <a:t>UNDRR</a:t>
            </a:r>
            <a:r>
              <a:rPr lang="en-GB" sz="1700" dirty="0"/>
              <a:t> Scientific and Technical Advisory Group and the International Forum to Advance First Responder Innovation (</a:t>
            </a:r>
            <a:r>
              <a:rPr lang="en-GB" sz="1700" b="1" dirty="0"/>
              <a:t>IFAFRI</a:t>
            </a:r>
            <a:r>
              <a:rPr lang="en-GB" sz="1700" dirty="0"/>
              <a:t>), involving scientific experts, firefighters, medical responders and police officers from several EU and non-EU countries. </a:t>
            </a:r>
            <a:endParaRPr lang="fr-BE" sz="1700" dirty="0"/>
          </a:p>
          <a:p>
            <a:pPr algn="just">
              <a:lnSpc>
                <a:spcPct val="115000"/>
              </a:lnSpc>
              <a:spcAft>
                <a:spcPts val="1000"/>
              </a:spcAft>
            </a:pPr>
            <a:endParaRPr lang="en-US" sz="1900" dirty="0"/>
          </a:p>
        </p:txBody>
      </p:sp>
      <p:pic>
        <p:nvPicPr>
          <p:cNvPr id="8" name="Picture 1">
            <a:extLst>
              <a:ext uri="{FF2B5EF4-FFF2-40B4-BE49-F238E27FC236}">
                <a16:creationId xmlns:a16="http://schemas.microsoft.com/office/drawing/2014/main" id="{39C2D1AF-40F9-4084-A9AD-8BA585AF7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1720" y="7068"/>
            <a:ext cx="3310280" cy="3157979"/>
          </a:xfrm>
          <a:prstGeom prst="rect">
            <a:avLst/>
          </a:prstGeom>
        </p:spPr>
      </p:pic>
      <p:sp>
        <p:nvSpPr>
          <p:cNvPr id="9" name="Rectangle 1">
            <a:extLst>
              <a:ext uri="{FF2B5EF4-FFF2-40B4-BE49-F238E27FC236}">
                <a16:creationId xmlns:a16="http://schemas.microsoft.com/office/drawing/2014/main" id="{C087F2FB-B5E6-4866-944D-7684F1962037}"/>
              </a:ext>
            </a:extLst>
          </p:cNvPr>
          <p:cNvSpPr>
            <a:spLocks noChangeArrowheads="1"/>
          </p:cNvSpPr>
          <p:nvPr/>
        </p:nvSpPr>
        <p:spPr bwMode="auto">
          <a:xfrm>
            <a:off x="8691514" y="1228719"/>
            <a:ext cx="4216924" cy="246221"/>
          </a:xfrm>
          <a:prstGeom prst="rect">
            <a:avLst/>
          </a:prstGeom>
          <a:noFill/>
          <a:ln w="9525">
            <a:noFill/>
            <a:miter lim="800000"/>
            <a:headEnd/>
            <a:tailEnd/>
          </a:ln>
        </p:spPr>
        <p:txBody>
          <a:bodyPr wrap="square" anchor="ctr">
            <a:spAutoFit/>
          </a:bodyPr>
          <a:lstStyle/>
          <a:p>
            <a:pPr lvl="0"/>
            <a:r>
              <a:rPr lang="en-GB" sz="1000" b="1" dirty="0"/>
              <a:t>https://www.internationalresponderforum.org/partners</a:t>
            </a:r>
          </a:p>
        </p:txBody>
      </p:sp>
    </p:spTree>
    <p:extLst>
      <p:ext uri="{BB962C8B-B14F-4D97-AF65-F5344CB8AC3E}">
        <p14:creationId xmlns:p14="http://schemas.microsoft.com/office/powerpoint/2010/main" val="18522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8325" y="891181"/>
            <a:ext cx="10868046" cy="782357"/>
          </a:xfrm>
        </p:spPr>
        <p:txBody>
          <a:bodyPr/>
          <a:lstStyle/>
          <a:p>
            <a:r>
              <a:rPr lang="es-ES" sz="3200" dirty="0"/>
              <a:t>HORIZON-CL3-2022-DRS-01-08 </a:t>
            </a:r>
            <a:br>
              <a:rPr lang="es-ES" sz="3200" dirty="0"/>
            </a:br>
            <a:r>
              <a:rPr lang="en-GB" sz="2800" b="0" dirty="0"/>
              <a:t>Enhanced situational awareness and preparedness of first responders and improved capacities to minimise time-to-react in urban areas in the case of CBRN-E-related events (IA) </a:t>
            </a:r>
            <a:r>
              <a:rPr lang="en-GB" sz="2800" dirty="0"/>
              <a:t> </a:t>
            </a:r>
          </a:p>
        </p:txBody>
      </p:sp>
      <p:sp>
        <p:nvSpPr>
          <p:cNvPr id="6" name="Text Placeholder 1">
            <a:extLst>
              <a:ext uri="{FF2B5EF4-FFF2-40B4-BE49-F238E27FC236}">
                <a16:creationId xmlns:a16="http://schemas.microsoft.com/office/drawing/2014/main" id="{FCFC8D78-5B47-4E44-AC34-CC64637E54F2}"/>
              </a:ext>
            </a:extLst>
          </p:cNvPr>
          <p:cNvSpPr txBox="1">
            <a:spLocks/>
          </p:cNvSpPr>
          <p:nvPr/>
        </p:nvSpPr>
        <p:spPr>
          <a:xfrm>
            <a:off x="318331" y="2112471"/>
            <a:ext cx="11729125" cy="4793672"/>
          </a:xfrm>
          <a:prstGeom prst="rect">
            <a:avLst/>
          </a:prstGeom>
        </p:spPr>
        <p:txBody>
          <a:bodyPr>
            <a:normAutofit fontScale="92500" lnSpcReduction="20000"/>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spcBef>
                <a:spcPts val="0"/>
              </a:spcBef>
              <a:spcAft>
                <a:spcPts val="600"/>
              </a:spcAft>
              <a:buClr>
                <a:schemeClr val="accent2"/>
              </a:buClr>
              <a:buFont typeface="Arial" panose="020B0604020202020204" pitchFamily="34" charset="0"/>
              <a:buChar char="●"/>
            </a:pPr>
            <a:r>
              <a:rPr lang="en-GB" dirty="0"/>
              <a:t>Area: Strengthened capacities of first and second responders</a:t>
            </a:r>
            <a:endParaRPr lang="en-US" dirty="0"/>
          </a:p>
          <a:p>
            <a:pPr marL="342900" lvl="1" indent="-342900" algn="just">
              <a:spcBef>
                <a:spcPts val="0"/>
              </a:spcBef>
              <a:spcAft>
                <a:spcPts val="600"/>
              </a:spcAft>
              <a:buClr>
                <a:schemeClr val="accent2"/>
              </a:buClr>
              <a:buFont typeface="Arial" panose="020B0604020202020204" pitchFamily="34" charset="0"/>
              <a:buChar char="●"/>
            </a:pPr>
            <a:r>
              <a:rPr lang="en-GB" u="sng" dirty="0"/>
              <a:t>Expected Outcome</a:t>
            </a:r>
            <a:r>
              <a:rPr lang="en-GB" dirty="0"/>
              <a:t>:</a:t>
            </a:r>
          </a:p>
          <a:p>
            <a:pPr marL="800100" lvl="2" indent="-342900" algn="just">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rPr>
              <a:t>Development of tools and technologies, including novel multiplatform CBRN-E systems, to enhance situational awareness to prepare for and rapidly react to CBRN-E events both for responders on the ground as well as for dispatch and crisis centres, especially in urban areas;</a:t>
            </a:r>
            <a:endParaRPr lang="en-GB" dirty="0"/>
          </a:p>
          <a:p>
            <a:pPr marL="800100" lvl="2" indent="-342900" algn="just">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rPr>
              <a:t>Support of first responders’ situational awareness via high level processing solution, e.g. based on dispersion modelling or threat recognition / prediction solution using sensor data fusion and algorithms that combine heterogeneous sensor data in order to reduce the likelihood of false alarms and contribute to an improved decision-making process for the responders;</a:t>
            </a:r>
            <a:endParaRPr lang="en-GB" dirty="0"/>
          </a:p>
          <a:p>
            <a:pPr marL="800100" lvl="2" indent="-342900" algn="just">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rPr>
              <a:t>Development of fast, reliable and portable devices for responders to perform an in-situ provisional identification of CBRN-E suspicious samples, enabling to decide which personal protective equipment (PPE) is required for first responders, including smart wearable equipment;</a:t>
            </a:r>
          </a:p>
          <a:p>
            <a:pPr marL="800100" lvl="2" indent="-342900" algn="just">
              <a:spcBef>
                <a:spcPts val="0"/>
              </a:spcBef>
              <a:spcAft>
                <a:spcPts val="600"/>
              </a:spcAft>
              <a:buClr>
                <a:schemeClr val="accent2"/>
              </a:buClr>
              <a:buFont typeface="Arial" panose="020B0604020202020204" pitchFamily="34" charset="0"/>
              <a:buChar char="●"/>
            </a:pPr>
            <a:r>
              <a:rPr lang="en-GB" sz="1800" dirty="0">
                <a:solidFill>
                  <a:srgbClr val="000000"/>
                </a:solidFill>
                <a:effectLst/>
                <a:ea typeface="Times New Roman" panose="02020603050405020304" pitchFamily="18" charset="0"/>
              </a:rPr>
              <a:t>Solutions integrating different commercial and experimental sensors/platforms, which should improve the state-of-the-art products in terms of communication (e.g. by using novel and open communication protocols, pre-processing of data), power consumption (e.g. by offering supplemental power source to the existing sensors), interfacing capability (e.g. by proposing an open interface specification). The proposals should also cover the system transportability, online capability and continuous operation issues.</a:t>
            </a:r>
            <a:r>
              <a:rPr lang="en-GB" sz="1900" dirty="0"/>
              <a:t>  </a:t>
            </a:r>
          </a:p>
          <a:p>
            <a:pPr marL="0" indent="0" algn="just">
              <a:spcAft>
                <a:spcPts val="600"/>
              </a:spcAft>
              <a:buNone/>
            </a:pPr>
            <a:r>
              <a:rPr lang="en-GB" sz="1900" dirty="0"/>
              <a:t>Total indicative budget: 11 M€ (2 projects) - Expected TRL 6-8 - </a:t>
            </a:r>
            <a:r>
              <a:rPr lang="en-GB" sz="1900" dirty="0">
                <a:solidFill>
                  <a:srgbClr val="000000"/>
                </a:solidFill>
                <a:effectLst/>
                <a:ea typeface="Times New Roman" panose="02020603050405020304" pitchFamily="18" charset="0"/>
              </a:rPr>
              <a:t>This topic requires the active involvement, as beneficiaries, of at least 3 first responders’ organisations or agencies from at least 3 different EU Member States or Associated countries</a:t>
            </a:r>
            <a:endParaRPr lang="en-US" sz="1900" dirty="0"/>
          </a:p>
        </p:txBody>
      </p:sp>
      <p:sp>
        <p:nvSpPr>
          <p:cNvPr id="7" name="Rectangle 1">
            <a:extLst>
              <a:ext uri="{FF2B5EF4-FFF2-40B4-BE49-F238E27FC236}">
                <a16:creationId xmlns:a16="http://schemas.microsoft.com/office/drawing/2014/main" id="{3E357718-0F4E-4C21-BE2D-8C11FC5655CA}"/>
              </a:ext>
            </a:extLst>
          </p:cNvPr>
          <p:cNvSpPr>
            <a:spLocks noChangeArrowheads="1"/>
          </p:cNvSpPr>
          <p:nvPr/>
        </p:nvSpPr>
        <p:spPr bwMode="auto">
          <a:xfrm>
            <a:off x="5735276" y="1636386"/>
            <a:ext cx="6312180" cy="523220"/>
          </a:xfrm>
          <a:prstGeom prst="rect">
            <a:avLst/>
          </a:prstGeom>
          <a:noFill/>
          <a:ln w="9525">
            <a:noFill/>
            <a:miter lim="800000"/>
            <a:headEnd/>
            <a:tailEnd/>
          </a:ln>
        </p:spPr>
        <p:txBody>
          <a:bodyPr wrap="square" anchor="ctr">
            <a:spAutoFit/>
          </a:bodyPr>
          <a:lstStyle/>
          <a:p>
            <a:pPr lvl="0"/>
            <a:r>
              <a:rPr lang="en-GB" sz="1400" b="1" dirty="0"/>
              <a:t>H202 Legacy about CBRN-E (not exhaustive)</a:t>
            </a:r>
            <a:endParaRPr lang="en-GB" sz="1400" dirty="0"/>
          </a:p>
          <a:p>
            <a:pPr lvl="0"/>
            <a:r>
              <a:rPr lang="en-GB" sz="1400" dirty="0"/>
              <a:t>ENCIRCLE, </a:t>
            </a:r>
            <a:r>
              <a:rPr lang="en-GB" sz="1400" dirty="0" err="1"/>
              <a:t>eNOTICE</a:t>
            </a:r>
            <a:r>
              <a:rPr lang="en-GB" sz="1400" dirty="0"/>
              <a:t>, PROACTIVE, TERRIFIC, EU-RADION, </a:t>
            </a:r>
            <a:r>
              <a:rPr lang="pt-BR" sz="1400" dirty="0"/>
              <a:t>EU-SENSE</a:t>
            </a:r>
            <a:endParaRPr lang="en-GB" sz="1400" dirty="0"/>
          </a:p>
        </p:txBody>
      </p:sp>
    </p:spTree>
    <p:extLst>
      <p:ext uri="{BB962C8B-B14F-4D97-AF65-F5344CB8AC3E}">
        <p14:creationId xmlns:p14="http://schemas.microsoft.com/office/powerpoint/2010/main" val="42680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 y="-25202"/>
            <a:ext cx="12280604" cy="6885384"/>
          </a:xfrm>
          <a:prstGeom prst="rect">
            <a:avLst/>
          </a:prstGeom>
          <a:solidFill>
            <a:srgbClr val="D5E8FF"/>
          </a:solidFill>
          <a:ln w="9525">
            <a:solidFill>
              <a:schemeClr val="tx1"/>
            </a:solidFill>
            <a:miter lim="800000"/>
            <a:headEnd/>
            <a:tailEnd/>
          </a:ln>
        </p:spPr>
        <p:txBody>
          <a:bodyPr wrap="none" anchor="ctr"/>
          <a:lstStyle/>
          <a:p>
            <a:pPr algn="ctr" eaLnBrk="1" hangingPunct="1"/>
            <a:endParaRPr lang="en-US" altLang="en-US">
              <a:latin typeface="Arial" pitchFamily="34" charset="0"/>
              <a:cs typeface="Arial" pitchFamily="34" charset="0"/>
            </a:endParaRPr>
          </a:p>
        </p:txBody>
      </p:sp>
      <p:sp>
        <p:nvSpPr>
          <p:cNvPr id="40" name="Rectangle 10"/>
          <p:cNvSpPr>
            <a:spLocks noChangeArrowheads="1"/>
          </p:cNvSpPr>
          <p:nvPr/>
        </p:nvSpPr>
        <p:spPr bwMode="auto">
          <a:xfrm>
            <a:off x="1703389" y="44624"/>
            <a:ext cx="8785225" cy="4464496"/>
          </a:xfrm>
          <a:prstGeom prst="rect">
            <a:avLst/>
          </a:prstGeom>
          <a:solidFill>
            <a:srgbClr val="99CCFF"/>
          </a:solidFill>
          <a:ln w="9525">
            <a:solidFill>
              <a:schemeClr val="tx1"/>
            </a:solidFill>
            <a:miter lim="800000"/>
            <a:headEnd/>
            <a:tailEnd/>
          </a:ln>
        </p:spPr>
        <p:txBody>
          <a:bodyPr wrap="none" anchor="ctr"/>
          <a:lstStyle/>
          <a:p>
            <a:pPr algn="ctr" eaLnBrk="1" hangingPunct="1"/>
            <a:endParaRPr lang="en-GB" altLang="en-US" sz="1400" i="1" dirty="0">
              <a:latin typeface="Arial" pitchFamily="34" charset="0"/>
              <a:cs typeface="Arial" pitchFamily="34" charset="0"/>
            </a:endParaRPr>
          </a:p>
        </p:txBody>
      </p:sp>
      <p:sp>
        <p:nvSpPr>
          <p:cNvPr id="55" name="Rectangle 10"/>
          <p:cNvSpPr>
            <a:spLocks noChangeArrowheads="1"/>
          </p:cNvSpPr>
          <p:nvPr/>
        </p:nvSpPr>
        <p:spPr bwMode="auto">
          <a:xfrm>
            <a:off x="3647728" y="1953046"/>
            <a:ext cx="5016526" cy="2034895"/>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76" name="ZoneTexte 153"/>
          <p:cNvSpPr txBox="1"/>
          <p:nvPr/>
        </p:nvSpPr>
        <p:spPr>
          <a:xfrm>
            <a:off x="2316190" y="1953046"/>
            <a:ext cx="7596235" cy="430887"/>
          </a:xfrm>
          <a:prstGeom prst="rect">
            <a:avLst/>
          </a:prstGeom>
          <a:noFill/>
        </p:spPr>
        <p:txBody>
          <a:bodyPr wrap="square">
            <a:spAutoFit/>
          </a:bodyPr>
          <a:lstStyle/>
          <a:p>
            <a:pPr algn="ctr" eaLnBrk="1" hangingPunct="1">
              <a:defRPr/>
            </a:pPr>
            <a:r>
              <a:rPr lang="fr-BE" sz="1100" dirty="0">
                <a:solidFill>
                  <a:srgbClr val="C00000"/>
                </a:solidFill>
              </a:rPr>
              <a:t>HORIZONTAL ROLE FOR NETWORKS OF PRACTITIONERS, </a:t>
            </a:r>
          </a:p>
          <a:p>
            <a:pPr algn="ctr" eaLnBrk="1" hangingPunct="1">
              <a:defRPr/>
            </a:pPr>
            <a:r>
              <a:rPr lang="fr-BE" sz="1100" dirty="0">
                <a:solidFill>
                  <a:srgbClr val="C00000"/>
                </a:solidFill>
              </a:rPr>
              <a:t>NAT. CONTACT POINTS &amp; EXISTING PLATFORMS</a:t>
            </a:r>
          </a:p>
        </p:txBody>
      </p:sp>
      <p:graphicFrame>
        <p:nvGraphicFramePr>
          <p:cNvPr id="106" name="Table 100"/>
          <p:cNvGraphicFramePr>
            <a:graphicFrameLocks noGrp="1"/>
          </p:cNvGraphicFramePr>
          <p:nvPr/>
        </p:nvGraphicFramePr>
        <p:xfrm>
          <a:off x="2881586" y="4581129"/>
          <a:ext cx="6454775" cy="600075"/>
        </p:xfrm>
        <a:graphic>
          <a:graphicData uri="http://schemas.openxmlformats.org/drawingml/2006/table">
            <a:tbl>
              <a:tblPr firstRow="1" bandRow="1">
                <a:tableStyleId>{5C22544A-7EE6-4342-B048-85BDC9FD1C3A}</a:tableStyleId>
              </a:tblPr>
              <a:tblGrid>
                <a:gridCol w="6454775">
                  <a:extLst>
                    <a:ext uri="{9D8B030D-6E8A-4147-A177-3AD203B41FA5}">
                      <a16:colId xmlns:a16="http://schemas.microsoft.com/office/drawing/2014/main" val="20000"/>
                    </a:ext>
                  </a:extLst>
                </a:gridCol>
              </a:tblGrid>
              <a:tr h="600075">
                <a:tc>
                  <a:txBody>
                    <a:bodyPr/>
                    <a:lstStyle/>
                    <a:p>
                      <a:pPr algn="ctr"/>
                      <a:r>
                        <a:rPr lang="fr-BE" sz="1600" dirty="0">
                          <a:solidFill>
                            <a:srgbClr val="C00000"/>
                          </a:solidFill>
                        </a:rPr>
                        <a:t>NATIONAL AND/OR </a:t>
                      </a:r>
                    </a:p>
                    <a:p>
                      <a:pPr algn="ctr"/>
                      <a:r>
                        <a:rPr lang="fr-BE" sz="1600" dirty="0">
                          <a:solidFill>
                            <a:srgbClr val="C00000"/>
                          </a:solidFill>
                        </a:rPr>
                        <a:t>REGIONAL PLATFORMS</a:t>
                      </a:r>
                      <a:r>
                        <a:rPr lang="fr-BE" sz="1600" baseline="0" dirty="0">
                          <a:solidFill>
                            <a:srgbClr val="C00000"/>
                          </a:solidFill>
                        </a:rPr>
                        <a:t> </a:t>
                      </a:r>
                      <a:endParaRPr lang="en-GB" sz="1600" dirty="0">
                        <a:solidFill>
                          <a:srgbClr val="C00000"/>
                        </a:solidFill>
                      </a:endParaRPr>
                    </a:p>
                  </a:txBody>
                  <a:tcPr marL="91449" marR="91449" marT="45598" marB="45598">
                    <a:solidFill>
                      <a:srgbClr val="FFFF00"/>
                    </a:solidFill>
                  </a:tcPr>
                </a:tc>
                <a:extLst>
                  <a:ext uri="{0D108BD9-81ED-4DB2-BD59-A6C34878D82A}">
                    <a16:rowId xmlns:a16="http://schemas.microsoft.com/office/drawing/2014/main" val="10000"/>
                  </a:ext>
                </a:extLst>
              </a:tr>
            </a:tbl>
          </a:graphicData>
        </a:graphic>
      </p:graphicFrame>
      <p:sp>
        <p:nvSpPr>
          <p:cNvPr id="107" name="Left-Right Arrow 97"/>
          <p:cNvSpPr>
            <a:spLocks noChangeArrowheads="1"/>
          </p:cNvSpPr>
          <p:nvPr/>
        </p:nvSpPr>
        <p:spPr bwMode="auto">
          <a:xfrm rot="5400000">
            <a:off x="5842929" y="4053505"/>
            <a:ext cx="624212" cy="383314"/>
          </a:xfrm>
          <a:prstGeom prst="leftRightArrow">
            <a:avLst>
              <a:gd name="adj1" fmla="val 50000"/>
              <a:gd name="adj2" fmla="val 50119"/>
            </a:avLst>
          </a:prstGeom>
          <a:solidFill>
            <a:srgbClr val="00FF00"/>
          </a:solidFill>
          <a:ln w="9525">
            <a:solidFill>
              <a:srgbClr val="003300"/>
            </a:solidFill>
            <a:miter lim="800000"/>
            <a:headEnd/>
            <a:tailEnd/>
          </a:ln>
        </p:spPr>
        <p:txBody>
          <a:bodyPr anchor="ctr"/>
          <a:lstStyle/>
          <a:p>
            <a:pPr marL="3175"/>
            <a:endParaRPr lang="en-US" altLang="en-US"/>
          </a:p>
        </p:txBody>
      </p:sp>
      <p:graphicFrame>
        <p:nvGraphicFramePr>
          <p:cNvPr id="39" name="Table 100"/>
          <p:cNvGraphicFramePr>
            <a:graphicFrameLocks noGrp="1"/>
          </p:cNvGraphicFramePr>
          <p:nvPr>
            <p:extLst>
              <p:ext uri="{D42A27DB-BD31-4B8C-83A1-F6EECF244321}">
                <p14:modId xmlns:p14="http://schemas.microsoft.com/office/powerpoint/2010/main" val="672045475"/>
              </p:ext>
            </p:extLst>
          </p:nvPr>
        </p:nvGraphicFramePr>
        <p:xfrm>
          <a:off x="3428264" y="689468"/>
          <a:ext cx="5404041" cy="507285"/>
        </p:xfrm>
        <a:graphic>
          <a:graphicData uri="http://schemas.openxmlformats.org/drawingml/2006/table">
            <a:tbl>
              <a:tblPr firstRow="1" bandRow="1">
                <a:tableStyleId>{5C22544A-7EE6-4342-B048-85BDC9FD1C3A}</a:tableStyleId>
              </a:tblPr>
              <a:tblGrid>
                <a:gridCol w="5404041">
                  <a:extLst>
                    <a:ext uri="{9D8B030D-6E8A-4147-A177-3AD203B41FA5}">
                      <a16:colId xmlns:a16="http://schemas.microsoft.com/office/drawing/2014/main" val="20000"/>
                    </a:ext>
                  </a:extLst>
                </a:gridCol>
              </a:tblGrid>
              <a:tr h="507285">
                <a:tc>
                  <a:txBody>
                    <a:bodyPr/>
                    <a:lstStyle/>
                    <a:p>
                      <a:pPr algn="ctr"/>
                      <a:r>
                        <a:rPr lang="fr-BE" sz="1800" dirty="0">
                          <a:solidFill>
                            <a:srgbClr val="C00000"/>
                          </a:solidFill>
                        </a:rPr>
                        <a:t>CERIS EXPERT GROUP</a:t>
                      </a:r>
                    </a:p>
                  </a:txBody>
                  <a:tcPr marL="91449" marR="91449" marT="45598" marB="45598">
                    <a:solidFill>
                      <a:schemeClr val="accent6">
                        <a:lumMod val="75000"/>
                      </a:schemeClr>
                    </a:solidFill>
                  </a:tcPr>
                </a:tc>
                <a:extLst>
                  <a:ext uri="{0D108BD9-81ED-4DB2-BD59-A6C34878D82A}">
                    <a16:rowId xmlns:a16="http://schemas.microsoft.com/office/drawing/2014/main" val="10000"/>
                  </a:ext>
                </a:extLst>
              </a:tr>
            </a:tbl>
          </a:graphicData>
        </a:graphic>
      </p:graphicFrame>
      <p:sp>
        <p:nvSpPr>
          <p:cNvPr id="41" name="Left-Right Arrow 97"/>
          <p:cNvSpPr>
            <a:spLocks noChangeArrowheads="1"/>
          </p:cNvSpPr>
          <p:nvPr/>
        </p:nvSpPr>
        <p:spPr bwMode="auto">
          <a:xfrm rot="5400000">
            <a:off x="5942337" y="1633111"/>
            <a:ext cx="375892" cy="280432"/>
          </a:xfrm>
          <a:prstGeom prst="leftRightArrow">
            <a:avLst>
              <a:gd name="adj1" fmla="val 50000"/>
              <a:gd name="adj2" fmla="val 50119"/>
            </a:avLst>
          </a:prstGeom>
          <a:solidFill>
            <a:schemeClr val="accent3">
              <a:lumMod val="95000"/>
            </a:schemeClr>
          </a:solidFill>
          <a:ln w="9525">
            <a:solidFill>
              <a:srgbClr val="003300"/>
            </a:solidFill>
            <a:miter lim="800000"/>
            <a:headEnd/>
            <a:tailEnd/>
          </a:ln>
        </p:spPr>
        <p:txBody>
          <a:bodyPr anchor="ctr"/>
          <a:lstStyle/>
          <a:p>
            <a:pPr marL="3175"/>
            <a:endParaRPr lang="en-US" altLang="en-US"/>
          </a:p>
        </p:txBody>
      </p:sp>
      <p:sp>
        <p:nvSpPr>
          <p:cNvPr id="90" name="Rectangle 10">
            <a:extLst>
              <a:ext uri="{FF2B5EF4-FFF2-40B4-BE49-F238E27FC236}">
                <a16:creationId xmlns:a16="http://schemas.microsoft.com/office/drawing/2014/main" id="{81E08BE1-DF0A-46CB-89AD-7A9AC457F3B7}"/>
              </a:ext>
            </a:extLst>
          </p:cNvPr>
          <p:cNvSpPr>
            <a:spLocks noChangeArrowheads="1"/>
          </p:cNvSpPr>
          <p:nvPr/>
        </p:nvSpPr>
        <p:spPr bwMode="auto">
          <a:xfrm>
            <a:off x="1775520" y="5751636"/>
            <a:ext cx="716632"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92" name="Rectangle 10">
            <a:extLst>
              <a:ext uri="{FF2B5EF4-FFF2-40B4-BE49-F238E27FC236}">
                <a16:creationId xmlns:a16="http://schemas.microsoft.com/office/drawing/2014/main" id="{F81212CC-2E79-447C-8DF9-A9C7B49FD5D7}"/>
              </a:ext>
            </a:extLst>
          </p:cNvPr>
          <p:cNvSpPr>
            <a:spLocks noChangeArrowheads="1"/>
          </p:cNvSpPr>
          <p:nvPr/>
        </p:nvSpPr>
        <p:spPr bwMode="auto">
          <a:xfrm>
            <a:off x="2495600" y="5751636"/>
            <a:ext cx="716632"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94" name="Rectangle 10">
            <a:extLst>
              <a:ext uri="{FF2B5EF4-FFF2-40B4-BE49-F238E27FC236}">
                <a16:creationId xmlns:a16="http://schemas.microsoft.com/office/drawing/2014/main" id="{D58239CA-ED46-4568-87AE-BA26D174DA85}"/>
              </a:ext>
            </a:extLst>
          </p:cNvPr>
          <p:cNvSpPr>
            <a:spLocks noChangeArrowheads="1"/>
          </p:cNvSpPr>
          <p:nvPr/>
        </p:nvSpPr>
        <p:spPr bwMode="auto">
          <a:xfrm>
            <a:off x="3202416" y="5751636"/>
            <a:ext cx="712481"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96" name="Rectangle 10">
            <a:extLst>
              <a:ext uri="{FF2B5EF4-FFF2-40B4-BE49-F238E27FC236}">
                <a16:creationId xmlns:a16="http://schemas.microsoft.com/office/drawing/2014/main" id="{EC752963-5A82-469D-831E-59DFAE40D884}"/>
              </a:ext>
            </a:extLst>
          </p:cNvPr>
          <p:cNvSpPr>
            <a:spLocks noChangeArrowheads="1"/>
          </p:cNvSpPr>
          <p:nvPr/>
        </p:nvSpPr>
        <p:spPr bwMode="auto">
          <a:xfrm>
            <a:off x="3914896" y="5751636"/>
            <a:ext cx="758360"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98" name="Rectangle 10">
            <a:extLst>
              <a:ext uri="{FF2B5EF4-FFF2-40B4-BE49-F238E27FC236}">
                <a16:creationId xmlns:a16="http://schemas.microsoft.com/office/drawing/2014/main" id="{66C18D27-A17F-45B8-B46D-CCAAFC43FBF6}"/>
              </a:ext>
            </a:extLst>
          </p:cNvPr>
          <p:cNvSpPr>
            <a:spLocks noChangeArrowheads="1"/>
          </p:cNvSpPr>
          <p:nvPr/>
        </p:nvSpPr>
        <p:spPr bwMode="auto">
          <a:xfrm>
            <a:off x="4655840" y="5751636"/>
            <a:ext cx="720080"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00" name="Rectangle 10">
            <a:extLst>
              <a:ext uri="{FF2B5EF4-FFF2-40B4-BE49-F238E27FC236}">
                <a16:creationId xmlns:a16="http://schemas.microsoft.com/office/drawing/2014/main" id="{9D0BBAAB-6F36-4AE9-9E53-3E0CCD193B8D}"/>
              </a:ext>
            </a:extLst>
          </p:cNvPr>
          <p:cNvSpPr>
            <a:spLocks noChangeArrowheads="1"/>
          </p:cNvSpPr>
          <p:nvPr/>
        </p:nvSpPr>
        <p:spPr bwMode="auto">
          <a:xfrm>
            <a:off x="5375920" y="5751636"/>
            <a:ext cx="702664"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02" name="Rectangle 10">
            <a:extLst>
              <a:ext uri="{FF2B5EF4-FFF2-40B4-BE49-F238E27FC236}">
                <a16:creationId xmlns:a16="http://schemas.microsoft.com/office/drawing/2014/main" id="{21285320-F28D-46FA-B2E1-202C922FFA70}"/>
              </a:ext>
            </a:extLst>
          </p:cNvPr>
          <p:cNvSpPr>
            <a:spLocks noChangeArrowheads="1"/>
          </p:cNvSpPr>
          <p:nvPr/>
        </p:nvSpPr>
        <p:spPr bwMode="auto">
          <a:xfrm>
            <a:off x="6078584" y="5751636"/>
            <a:ext cx="720080" cy="384051"/>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04" name="Rectangle 10">
            <a:extLst>
              <a:ext uri="{FF2B5EF4-FFF2-40B4-BE49-F238E27FC236}">
                <a16:creationId xmlns:a16="http://schemas.microsoft.com/office/drawing/2014/main" id="{06DF134A-E716-4184-84A1-996C0C1FA818}"/>
              </a:ext>
            </a:extLst>
          </p:cNvPr>
          <p:cNvSpPr>
            <a:spLocks noChangeArrowheads="1"/>
          </p:cNvSpPr>
          <p:nvPr/>
        </p:nvSpPr>
        <p:spPr bwMode="auto">
          <a:xfrm>
            <a:off x="6781248" y="5751636"/>
            <a:ext cx="737496" cy="384051"/>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10" name="Rectangle 10">
            <a:extLst>
              <a:ext uri="{FF2B5EF4-FFF2-40B4-BE49-F238E27FC236}">
                <a16:creationId xmlns:a16="http://schemas.microsoft.com/office/drawing/2014/main" id="{DE875E95-3C66-43DA-8F90-912E77334741}"/>
              </a:ext>
            </a:extLst>
          </p:cNvPr>
          <p:cNvSpPr>
            <a:spLocks noChangeArrowheads="1"/>
          </p:cNvSpPr>
          <p:nvPr/>
        </p:nvSpPr>
        <p:spPr bwMode="auto">
          <a:xfrm>
            <a:off x="7464152" y="5751636"/>
            <a:ext cx="737496"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12" name="Rectangle 10">
            <a:extLst>
              <a:ext uri="{FF2B5EF4-FFF2-40B4-BE49-F238E27FC236}">
                <a16:creationId xmlns:a16="http://schemas.microsoft.com/office/drawing/2014/main" id="{DE3AA316-A731-4FCB-886A-7882640D0686}"/>
              </a:ext>
            </a:extLst>
          </p:cNvPr>
          <p:cNvSpPr>
            <a:spLocks noChangeArrowheads="1"/>
          </p:cNvSpPr>
          <p:nvPr/>
        </p:nvSpPr>
        <p:spPr bwMode="auto">
          <a:xfrm>
            <a:off x="8184232" y="5751636"/>
            <a:ext cx="737496"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14" name="Rectangle 10">
            <a:extLst>
              <a:ext uri="{FF2B5EF4-FFF2-40B4-BE49-F238E27FC236}">
                <a16:creationId xmlns:a16="http://schemas.microsoft.com/office/drawing/2014/main" id="{E5E8650F-EC93-4B06-9130-5EA399119F6E}"/>
              </a:ext>
            </a:extLst>
          </p:cNvPr>
          <p:cNvSpPr>
            <a:spLocks noChangeArrowheads="1"/>
          </p:cNvSpPr>
          <p:nvPr/>
        </p:nvSpPr>
        <p:spPr bwMode="auto">
          <a:xfrm>
            <a:off x="8904312" y="5751636"/>
            <a:ext cx="737496"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16" name="Rectangle 10">
            <a:extLst>
              <a:ext uri="{FF2B5EF4-FFF2-40B4-BE49-F238E27FC236}">
                <a16:creationId xmlns:a16="http://schemas.microsoft.com/office/drawing/2014/main" id="{517ED89B-701B-49B3-A936-B2636478AAEB}"/>
              </a:ext>
            </a:extLst>
          </p:cNvPr>
          <p:cNvSpPr>
            <a:spLocks noChangeArrowheads="1"/>
          </p:cNvSpPr>
          <p:nvPr/>
        </p:nvSpPr>
        <p:spPr bwMode="auto">
          <a:xfrm>
            <a:off x="9624392" y="5751636"/>
            <a:ext cx="737496" cy="384051"/>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endParaRPr lang="en-GB" altLang="en-US" sz="1400" dirty="0">
              <a:solidFill>
                <a:schemeClr val="tx1"/>
              </a:solidFill>
              <a:latin typeface="Arial" panose="020B0604020202020204" pitchFamily="34" charset="0"/>
              <a:cs typeface="Arial" panose="020B0604020202020204" pitchFamily="34" charset="0"/>
            </a:endParaRPr>
          </a:p>
        </p:txBody>
      </p:sp>
      <p:sp>
        <p:nvSpPr>
          <p:cNvPr id="118" name="TextBox 2">
            <a:extLst>
              <a:ext uri="{FF2B5EF4-FFF2-40B4-BE49-F238E27FC236}">
                <a16:creationId xmlns:a16="http://schemas.microsoft.com/office/drawing/2014/main" id="{3CFEA6F2-B7EB-44A7-B232-AF9D33412634}"/>
              </a:ext>
            </a:extLst>
          </p:cNvPr>
          <p:cNvSpPr txBox="1"/>
          <p:nvPr/>
        </p:nvSpPr>
        <p:spPr>
          <a:xfrm>
            <a:off x="1847529" y="5466710"/>
            <a:ext cx="571567" cy="338554"/>
          </a:xfrm>
          <a:prstGeom prst="rect">
            <a:avLst/>
          </a:prstGeom>
          <a:noFill/>
        </p:spPr>
        <p:txBody>
          <a:bodyPr wrap="none" rtlCol="0">
            <a:spAutoFit/>
          </a:bodyPr>
          <a:lstStyle/>
          <a:p>
            <a:r>
              <a:rPr lang="fr-BE" sz="1600" dirty="0"/>
              <a:t>JAN</a:t>
            </a:r>
            <a:endParaRPr lang="en-GB" sz="1600" dirty="0"/>
          </a:p>
        </p:txBody>
      </p:sp>
      <p:sp>
        <p:nvSpPr>
          <p:cNvPr id="120" name="TextBox 25">
            <a:extLst>
              <a:ext uri="{FF2B5EF4-FFF2-40B4-BE49-F238E27FC236}">
                <a16:creationId xmlns:a16="http://schemas.microsoft.com/office/drawing/2014/main" id="{18C15F6E-1058-4BBF-B967-8323DD1A3A59}"/>
              </a:ext>
            </a:extLst>
          </p:cNvPr>
          <p:cNvSpPr txBox="1"/>
          <p:nvPr/>
        </p:nvSpPr>
        <p:spPr>
          <a:xfrm>
            <a:off x="2567609" y="5466710"/>
            <a:ext cx="582211" cy="338554"/>
          </a:xfrm>
          <a:prstGeom prst="rect">
            <a:avLst/>
          </a:prstGeom>
          <a:noFill/>
        </p:spPr>
        <p:txBody>
          <a:bodyPr wrap="none" rtlCol="0">
            <a:spAutoFit/>
          </a:bodyPr>
          <a:lstStyle/>
          <a:p>
            <a:r>
              <a:rPr lang="fr-BE" sz="1600" dirty="0"/>
              <a:t>FEB</a:t>
            </a:r>
            <a:endParaRPr lang="en-GB" sz="1600" dirty="0"/>
          </a:p>
        </p:txBody>
      </p:sp>
      <p:sp>
        <p:nvSpPr>
          <p:cNvPr id="122" name="TextBox 26">
            <a:extLst>
              <a:ext uri="{FF2B5EF4-FFF2-40B4-BE49-F238E27FC236}">
                <a16:creationId xmlns:a16="http://schemas.microsoft.com/office/drawing/2014/main" id="{250BCA04-BFB5-483E-AB2D-A1456D4E3EB7}"/>
              </a:ext>
            </a:extLst>
          </p:cNvPr>
          <p:cNvSpPr txBox="1"/>
          <p:nvPr/>
        </p:nvSpPr>
        <p:spPr>
          <a:xfrm>
            <a:off x="3289556" y="5466710"/>
            <a:ext cx="641522" cy="338554"/>
          </a:xfrm>
          <a:prstGeom prst="rect">
            <a:avLst/>
          </a:prstGeom>
          <a:noFill/>
        </p:spPr>
        <p:txBody>
          <a:bodyPr wrap="none" rtlCol="0">
            <a:spAutoFit/>
          </a:bodyPr>
          <a:lstStyle/>
          <a:p>
            <a:r>
              <a:rPr lang="fr-BE" sz="1600" dirty="0"/>
              <a:t>MAR</a:t>
            </a:r>
            <a:endParaRPr lang="en-GB" sz="1600" dirty="0"/>
          </a:p>
        </p:txBody>
      </p:sp>
      <p:sp>
        <p:nvSpPr>
          <p:cNvPr id="124" name="TextBox 27">
            <a:extLst>
              <a:ext uri="{FF2B5EF4-FFF2-40B4-BE49-F238E27FC236}">
                <a16:creationId xmlns:a16="http://schemas.microsoft.com/office/drawing/2014/main" id="{15A0D4D2-D637-4E73-98B3-9895D080BD4D}"/>
              </a:ext>
            </a:extLst>
          </p:cNvPr>
          <p:cNvSpPr txBox="1"/>
          <p:nvPr/>
        </p:nvSpPr>
        <p:spPr>
          <a:xfrm>
            <a:off x="4014319" y="5466710"/>
            <a:ext cx="604653" cy="338554"/>
          </a:xfrm>
          <a:prstGeom prst="rect">
            <a:avLst/>
          </a:prstGeom>
          <a:noFill/>
        </p:spPr>
        <p:txBody>
          <a:bodyPr wrap="none" rtlCol="0">
            <a:spAutoFit/>
          </a:bodyPr>
          <a:lstStyle/>
          <a:p>
            <a:r>
              <a:rPr lang="fr-BE" sz="1600" dirty="0"/>
              <a:t>APR</a:t>
            </a:r>
            <a:endParaRPr lang="en-GB" sz="1600" dirty="0"/>
          </a:p>
        </p:txBody>
      </p:sp>
      <p:sp>
        <p:nvSpPr>
          <p:cNvPr id="126" name="TextBox 28">
            <a:extLst>
              <a:ext uri="{FF2B5EF4-FFF2-40B4-BE49-F238E27FC236}">
                <a16:creationId xmlns:a16="http://schemas.microsoft.com/office/drawing/2014/main" id="{E8292F68-71A1-4078-9955-43CC77300243}"/>
              </a:ext>
            </a:extLst>
          </p:cNvPr>
          <p:cNvSpPr txBox="1"/>
          <p:nvPr/>
        </p:nvSpPr>
        <p:spPr>
          <a:xfrm>
            <a:off x="4734399" y="5466710"/>
            <a:ext cx="617477" cy="338554"/>
          </a:xfrm>
          <a:prstGeom prst="rect">
            <a:avLst/>
          </a:prstGeom>
          <a:noFill/>
        </p:spPr>
        <p:txBody>
          <a:bodyPr wrap="none" rtlCol="0">
            <a:spAutoFit/>
          </a:bodyPr>
          <a:lstStyle/>
          <a:p>
            <a:r>
              <a:rPr lang="fr-BE" sz="1600" dirty="0"/>
              <a:t>MAY</a:t>
            </a:r>
            <a:endParaRPr lang="en-GB" sz="1600" dirty="0"/>
          </a:p>
        </p:txBody>
      </p:sp>
      <p:sp>
        <p:nvSpPr>
          <p:cNvPr id="8192" name="TextBox 29">
            <a:extLst>
              <a:ext uri="{FF2B5EF4-FFF2-40B4-BE49-F238E27FC236}">
                <a16:creationId xmlns:a16="http://schemas.microsoft.com/office/drawing/2014/main" id="{E29BAA03-1984-416B-9249-C37622EBA3A9}"/>
              </a:ext>
            </a:extLst>
          </p:cNvPr>
          <p:cNvSpPr txBox="1"/>
          <p:nvPr/>
        </p:nvSpPr>
        <p:spPr>
          <a:xfrm>
            <a:off x="5454479" y="5466710"/>
            <a:ext cx="582211" cy="338554"/>
          </a:xfrm>
          <a:prstGeom prst="rect">
            <a:avLst/>
          </a:prstGeom>
          <a:noFill/>
        </p:spPr>
        <p:txBody>
          <a:bodyPr wrap="none" rtlCol="0">
            <a:spAutoFit/>
          </a:bodyPr>
          <a:lstStyle/>
          <a:p>
            <a:r>
              <a:rPr lang="fr-BE" sz="1600" dirty="0"/>
              <a:t>JUN</a:t>
            </a:r>
            <a:endParaRPr lang="en-GB" sz="1600" dirty="0"/>
          </a:p>
        </p:txBody>
      </p:sp>
      <p:sp>
        <p:nvSpPr>
          <p:cNvPr id="8193" name="TextBox 30">
            <a:extLst>
              <a:ext uri="{FF2B5EF4-FFF2-40B4-BE49-F238E27FC236}">
                <a16:creationId xmlns:a16="http://schemas.microsoft.com/office/drawing/2014/main" id="{ECF877F7-FE8C-4B72-A31D-9C4FF645018E}"/>
              </a:ext>
            </a:extLst>
          </p:cNvPr>
          <p:cNvSpPr txBox="1"/>
          <p:nvPr/>
        </p:nvSpPr>
        <p:spPr>
          <a:xfrm>
            <a:off x="7530013" y="5466710"/>
            <a:ext cx="593432" cy="338554"/>
          </a:xfrm>
          <a:prstGeom prst="rect">
            <a:avLst/>
          </a:prstGeom>
          <a:noFill/>
        </p:spPr>
        <p:txBody>
          <a:bodyPr wrap="none" rtlCol="0">
            <a:spAutoFit/>
          </a:bodyPr>
          <a:lstStyle/>
          <a:p>
            <a:r>
              <a:rPr lang="fr-BE" sz="1600" dirty="0"/>
              <a:t>SEP</a:t>
            </a:r>
            <a:endParaRPr lang="en-GB" sz="1600" dirty="0"/>
          </a:p>
        </p:txBody>
      </p:sp>
      <p:sp>
        <p:nvSpPr>
          <p:cNvPr id="8195" name="TextBox 31">
            <a:extLst>
              <a:ext uri="{FF2B5EF4-FFF2-40B4-BE49-F238E27FC236}">
                <a16:creationId xmlns:a16="http://schemas.microsoft.com/office/drawing/2014/main" id="{F180D9B3-91AB-489F-A739-61C12DC4C2A3}"/>
              </a:ext>
            </a:extLst>
          </p:cNvPr>
          <p:cNvSpPr txBox="1"/>
          <p:nvPr/>
        </p:nvSpPr>
        <p:spPr>
          <a:xfrm>
            <a:off x="8253299" y="5466710"/>
            <a:ext cx="615874" cy="338554"/>
          </a:xfrm>
          <a:prstGeom prst="rect">
            <a:avLst/>
          </a:prstGeom>
          <a:noFill/>
        </p:spPr>
        <p:txBody>
          <a:bodyPr wrap="none" rtlCol="0">
            <a:spAutoFit/>
          </a:bodyPr>
          <a:lstStyle/>
          <a:p>
            <a:r>
              <a:rPr lang="fr-BE" sz="1600" dirty="0"/>
              <a:t>OCT</a:t>
            </a:r>
            <a:endParaRPr lang="en-GB" sz="1600" dirty="0"/>
          </a:p>
        </p:txBody>
      </p:sp>
      <p:sp>
        <p:nvSpPr>
          <p:cNvPr id="8196" name="TextBox 32">
            <a:extLst>
              <a:ext uri="{FF2B5EF4-FFF2-40B4-BE49-F238E27FC236}">
                <a16:creationId xmlns:a16="http://schemas.microsoft.com/office/drawing/2014/main" id="{641260EE-4E65-42A7-A6EC-5F41602CDCE9}"/>
              </a:ext>
            </a:extLst>
          </p:cNvPr>
          <p:cNvSpPr txBox="1"/>
          <p:nvPr/>
        </p:nvSpPr>
        <p:spPr>
          <a:xfrm>
            <a:off x="8976320" y="5466710"/>
            <a:ext cx="641522" cy="338554"/>
          </a:xfrm>
          <a:prstGeom prst="rect">
            <a:avLst/>
          </a:prstGeom>
          <a:noFill/>
        </p:spPr>
        <p:txBody>
          <a:bodyPr wrap="none" rtlCol="0">
            <a:spAutoFit/>
          </a:bodyPr>
          <a:lstStyle/>
          <a:p>
            <a:r>
              <a:rPr lang="fr-BE" sz="1600" dirty="0"/>
              <a:t>NOV</a:t>
            </a:r>
            <a:endParaRPr lang="en-GB" sz="1600" dirty="0"/>
          </a:p>
        </p:txBody>
      </p:sp>
      <p:sp>
        <p:nvSpPr>
          <p:cNvPr id="8197" name="TextBox 33">
            <a:extLst>
              <a:ext uri="{FF2B5EF4-FFF2-40B4-BE49-F238E27FC236}">
                <a16:creationId xmlns:a16="http://schemas.microsoft.com/office/drawing/2014/main" id="{BA0A362F-7D15-4230-9422-73B15BCE8490}"/>
              </a:ext>
            </a:extLst>
          </p:cNvPr>
          <p:cNvSpPr txBox="1"/>
          <p:nvPr/>
        </p:nvSpPr>
        <p:spPr>
          <a:xfrm>
            <a:off x="9702950" y="5466710"/>
            <a:ext cx="615874" cy="338554"/>
          </a:xfrm>
          <a:prstGeom prst="rect">
            <a:avLst/>
          </a:prstGeom>
          <a:noFill/>
        </p:spPr>
        <p:txBody>
          <a:bodyPr wrap="none" rtlCol="0">
            <a:spAutoFit/>
          </a:bodyPr>
          <a:lstStyle/>
          <a:p>
            <a:r>
              <a:rPr lang="fr-BE" sz="1600" dirty="0"/>
              <a:t>DEC</a:t>
            </a:r>
            <a:endParaRPr lang="en-GB" sz="1600" dirty="0"/>
          </a:p>
        </p:txBody>
      </p:sp>
      <p:sp>
        <p:nvSpPr>
          <p:cNvPr id="8198" name="Left-Right Arrow 42">
            <a:extLst>
              <a:ext uri="{FF2B5EF4-FFF2-40B4-BE49-F238E27FC236}">
                <a16:creationId xmlns:a16="http://schemas.microsoft.com/office/drawing/2014/main" id="{B9AAA959-2E63-48AB-AB61-C3996E12FF3E}"/>
              </a:ext>
            </a:extLst>
          </p:cNvPr>
          <p:cNvSpPr/>
          <p:nvPr/>
        </p:nvSpPr>
        <p:spPr bwMode="auto">
          <a:xfrm>
            <a:off x="8616280" y="6207695"/>
            <a:ext cx="576064" cy="288032"/>
          </a:xfrm>
          <a:prstGeom prst="lef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8199" name="TextBox 43">
            <a:extLst>
              <a:ext uri="{FF2B5EF4-FFF2-40B4-BE49-F238E27FC236}">
                <a16:creationId xmlns:a16="http://schemas.microsoft.com/office/drawing/2014/main" id="{1876ACEE-AC2D-4C37-94D2-09D0E7C29FF2}"/>
              </a:ext>
            </a:extLst>
          </p:cNvPr>
          <p:cNvSpPr txBox="1"/>
          <p:nvPr/>
        </p:nvSpPr>
        <p:spPr>
          <a:xfrm>
            <a:off x="8583839" y="6422591"/>
            <a:ext cx="744114" cy="461665"/>
          </a:xfrm>
          <a:prstGeom prst="rect">
            <a:avLst/>
          </a:prstGeom>
          <a:noFill/>
        </p:spPr>
        <p:txBody>
          <a:bodyPr wrap="none" rtlCol="0">
            <a:spAutoFit/>
          </a:bodyPr>
          <a:lstStyle/>
          <a:p>
            <a:pPr algn="ctr"/>
            <a:r>
              <a:rPr lang="fr-BE" sz="1200" dirty="0"/>
              <a:t>CERIS </a:t>
            </a:r>
          </a:p>
          <a:p>
            <a:pPr algn="ctr"/>
            <a:r>
              <a:rPr lang="fr-BE" sz="1200" dirty="0"/>
              <a:t>BOARD</a:t>
            </a:r>
            <a:endParaRPr lang="en-GB" sz="1200" dirty="0"/>
          </a:p>
        </p:txBody>
      </p:sp>
      <p:sp>
        <p:nvSpPr>
          <p:cNvPr id="8200" name="Left-Right Arrow 44">
            <a:extLst>
              <a:ext uri="{FF2B5EF4-FFF2-40B4-BE49-F238E27FC236}">
                <a16:creationId xmlns:a16="http://schemas.microsoft.com/office/drawing/2014/main" id="{3D22BD8A-7208-436E-8A2B-5BDC6345A78A}"/>
              </a:ext>
            </a:extLst>
          </p:cNvPr>
          <p:cNvSpPr/>
          <p:nvPr/>
        </p:nvSpPr>
        <p:spPr bwMode="auto">
          <a:xfrm>
            <a:off x="2567608" y="6207695"/>
            <a:ext cx="3510976" cy="308937"/>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8201" name="TextBox 45">
            <a:extLst>
              <a:ext uri="{FF2B5EF4-FFF2-40B4-BE49-F238E27FC236}">
                <a16:creationId xmlns:a16="http://schemas.microsoft.com/office/drawing/2014/main" id="{8B747799-713B-4CA1-9278-6687BB8A7D3C}"/>
              </a:ext>
            </a:extLst>
          </p:cNvPr>
          <p:cNvSpPr txBox="1"/>
          <p:nvPr/>
        </p:nvSpPr>
        <p:spPr>
          <a:xfrm>
            <a:off x="3420064" y="6423720"/>
            <a:ext cx="2070375" cy="276999"/>
          </a:xfrm>
          <a:prstGeom prst="rect">
            <a:avLst/>
          </a:prstGeom>
          <a:noFill/>
        </p:spPr>
        <p:txBody>
          <a:bodyPr wrap="none" rtlCol="0">
            <a:spAutoFit/>
          </a:bodyPr>
          <a:lstStyle/>
          <a:p>
            <a:r>
              <a:rPr lang="fr-BE" sz="1200" dirty="0"/>
              <a:t>THEMATIC WORKSHOPS</a:t>
            </a:r>
            <a:endParaRPr lang="en-GB" sz="1200" dirty="0"/>
          </a:p>
        </p:txBody>
      </p:sp>
      <p:sp>
        <p:nvSpPr>
          <p:cNvPr id="8202" name="Left-Right Arrow 46">
            <a:extLst>
              <a:ext uri="{FF2B5EF4-FFF2-40B4-BE49-F238E27FC236}">
                <a16:creationId xmlns:a16="http://schemas.microsoft.com/office/drawing/2014/main" id="{D910E6EC-C834-49D6-9CA7-0D5932D74CB6}"/>
              </a:ext>
            </a:extLst>
          </p:cNvPr>
          <p:cNvSpPr/>
          <p:nvPr/>
        </p:nvSpPr>
        <p:spPr bwMode="auto">
          <a:xfrm>
            <a:off x="7548301" y="6207695"/>
            <a:ext cx="1035538" cy="288032"/>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8203" name="TextBox 47">
            <a:extLst>
              <a:ext uri="{FF2B5EF4-FFF2-40B4-BE49-F238E27FC236}">
                <a16:creationId xmlns:a16="http://schemas.microsoft.com/office/drawing/2014/main" id="{B67957B4-2FDC-495F-ADEA-6D14D291C71F}"/>
              </a:ext>
            </a:extLst>
          </p:cNvPr>
          <p:cNvSpPr txBox="1"/>
          <p:nvPr/>
        </p:nvSpPr>
        <p:spPr>
          <a:xfrm>
            <a:off x="7032105" y="6423720"/>
            <a:ext cx="1655903" cy="276999"/>
          </a:xfrm>
          <a:prstGeom prst="rect">
            <a:avLst/>
          </a:prstGeom>
          <a:noFill/>
        </p:spPr>
        <p:txBody>
          <a:bodyPr wrap="none" rtlCol="0">
            <a:spAutoFit/>
          </a:bodyPr>
          <a:lstStyle/>
          <a:p>
            <a:r>
              <a:rPr lang="fr-BE" sz="1200" dirty="0"/>
              <a:t>THEMATIC EVENTS</a:t>
            </a:r>
            <a:endParaRPr lang="en-GB" sz="1200" dirty="0"/>
          </a:p>
        </p:txBody>
      </p:sp>
      <p:sp>
        <p:nvSpPr>
          <p:cNvPr id="68" name="AutoShape 13"/>
          <p:cNvSpPr>
            <a:spLocks noChangeArrowheads="1"/>
          </p:cNvSpPr>
          <p:nvPr/>
        </p:nvSpPr>
        <p:spPr bwMode="auto">
          <a:xfrm>
            <a:off x="4943353" y="2601117"/>
            <a:ext cx="675008" cy="460126"/>
          </a:xfrm>
          <a:prstGeom prst="roundRect">
            <a:avLst>
              <a:gd name="adj" fmla="val 16667"/>
            </a:avLst>
          </a:prstGeom>
          <a:solidFill>
            <a:srgbClr val="92D05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DRS</a:t>
            </a:r>
          </a:p>
        </p:txBody>
      </p:sp>
      <p:sp>
        <p:nvSpPr>
          <p:cNvPr id="71" name="AutoShape 13"/>
          <p:cNvSpPr>
            <a:spLocks noChangeArrowheads="1"/>
          </p:cNvSpPr>
          <p:nvPr/>
        </p:nvSpPr>
        <p:spPr bwMode="auto">
          <a:xfrm>
            <a:off x="4178201" y="2601117"/>
            <a:ext cx="692892" cy="460126"/>
          </a:xfrm>
          <a:prstGeom prst="roundRect">
            <a:avLst>
              <a:gd name="adj" fmla="val 16667"/>
            </a:avLst>
          </a:prstGeom>
          <a:solidFill>
            <a:srgbClr val="FFFF0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INFRA</a:t>
            </a:r>
          </a:p>
        </p:txBody>
      </p:sp>
      <p:sp>
        <p:nvSpPr>
          <p:cNvPr id="72" name="AutoShape 13"/>
          <p:cNvSpPr>
            <a:spLocks noChangeArrowheads="1"/>
          </p:cNvSpPr>
          <p:nvPr/>
        </p:nvSpPr>
        <p:spPr bwMode="auto">
          <a:xfrm>
            <a:off x="5690369" y="2601117"/>
            <a:ext cx="757088" cy="460126"/>
          </a:xfrm>
          <a:prstGeom prst="roundRect">
            <a:avLst>
              <a:gd name="adj" fmla="val 16667"/>
            </a:avLst>
          </a:prstGeom>
          <a:solidFill>
            <a:srgbClr val="FFC00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FCT</a:t>
            </a:r>
          </a:p>
        </p:txBody>
      </p:sp>
      <p:sp>
        <p:nvSpPr>
          <p:cNvPr id="77" name="ZoneTexte 153"/>
          <p:cNvSpPr txBox="1"/>
          <p:nvPr/>
        </p:nvSpPr>
        <p:spPr>
          <a:xfrm>
            <a:off x="4787576" y="2309777"/>
            <a:ext cx="3078972" cy="307777"/>
          </a:xfrm>
          <a:prstGeom prst="rect">
            <a:avLst/>
          </a:prstGeom>
          <a:noFill/>
        </p:spPr>
        <p:txBody>
          <a:bodyPr wrap="square">
            <a:spAutoFit/>
          </a:bodyPr>
          <a:lstStyle/>
          <a:p>
            <a:pPr eaLnBrk="1" hangingPunct="1">
              <a:defRPr/>
            </a:pPr>
            <a:r>
              <a:rPr lang="fr-BE" sz="1400" dirty="0">
                <a:solidFill>
                  <a:schemeClr val="accent6">
                    <a:lumMod val="75000"/>
                  </a:schemeClr>
                </a:solidFill>
              </a:rPr>
              <a:t>THEMATIC WORKSHOPS</a:t>
            </a:r>
          </a:p>
        </p:txBody>
      </p:sp>
      <p:sp>
        <p:nvSpPr>
          <p:cNvPr id="78" name="AutoShape 13"/>
          <p:cNvSpPr>
            <a:spLocks noChangeArrowheads="1"/>
          </p:cNvSpPr>
          <p:nvPr/>
        </p:nvSpPr>
        <p:spPr bwMode="auto">
          <a:xfrm>
            <a:off x="6508875" y="2601117"/>
            <a:ext cx="765671" cy="440754"/>
          </a:xfrm>
          <a:prstGeom prst="roundRect">
            <a:avLst>
              <a:gd name="adj" fmla="val 16667"/>
            </a:avLst>
          </a:prstGeom>
          <a:solidFill>
            <a:srgbClr val="FF9999"/>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BM</a:t>
            </a:r>
          </a:p>
        </p:txBody>
      </p:sp>
      <p:sp>
        <p:nvSpPr>
          <p:cNvPr id="79" name="AutoShape 13"/>
          <p:cNvSpPr>
            <a:spLocks noChangeArrowheads="1"/>
          </p:cNvSpPr>
          <p:nvPr/>
        </p:nvSpPr>
        <p:spPr bwMode="auto">
          <a:xfrm>
            <a:off x="4178201" y="3149103"/>
            <a:ext cx="692892" cy="172094"/>
          </a:xfrm>
          <a:prstGeom prst="roundRect">
            <a:avLst>
              <a:gd name="adj" fmla="val 16667"/>
            </a:avLst>
          </a:prstGeom>
          <a:solidFill>
            <a:srgbClr val="FFFF0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0" name="AutoShape 13"/>
          <p:cNvSpPr>
            <a:spLocks noChangeArrowheads="1"/>
          </p:cNvSpPr>
          <p:nvPr/>
        </p:nvSpPr>
        <p:spPr bwMode="auto">
          <a:xfrm>
            <a:off x="4178201" y="3365127"/>
            <a:ext cx="692892" cy="172094"/>
          </a:xfrm>
          <a:prstGeom prst="roundRect">
            <a:avLst>
              <a:gd name="adj" fmla="val 16667"/>
            </a:avLst>
          </a:prstGeom>
          <a:solidFill>
            <a:srgbClr val="FFFF0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1" name="AutoShape 13"/>
          <p:cNvSpPr>
            <a:spLocks noChangeArrowheads="1"/>
          </p:cNvSpPr>
          <p:nvPr/>
        </p:nvSpPr>
        <p:spPr bwMode="auto">
          <a:xfrm>
            <a:off x="4925469" y="3149103"/>
            <a:ext cx="692892" cy="172094"/>
          </a:xfrm>
          <a:prstGeom prst="roundRect">
            <a:avLst>
              <a:gd name="adj" fmla="val 16667"/>
            </a:avLst>
          </a:prstGeom>
          <a:solidFill>
            <a:srgbClr val="92D05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2" name="AutoShape 13"/>
          <p:cNvSpPr>
            <a:spLocks noChangeArrowheads="1"/>
          </p:cNvSpPr>
          <p:nvPr/>
        </p:nvSpPr>
        <p:spPr bwMode="auto">
          <a:xfrm>
            <a:off x="4925469" y="3365127"/>
            <a:ext cx="692892" cy="172094"/>
          </a:xfrm>
          <a:prstGeom prst="roundRect">
            <a:avLst>
              <a:gd name="adj" fmla="val 16667"/>
            </a:avLst>
          </a:prstGeom>
          <a:solidFill>
            <a:srgbClr val="92D05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3" name="AutoShape 13"/>
          <p:cNvSpPr>
            <a:spLocks noChangeArrowheads="1"/>
          </p:cNvSpPr>
          <p:nvPr/>
        </p:nvSpPr>
        <p:spPr bwMode="auto">
          <a:xfrm>
            <a:off x="5717557" y="3149103"/>
            <a:ext cx="692892" cy="172094"/>
          </a:xfrm>
          <a:prstGeom prst="roundRect">
            <a:avLst>
              <a:gd name="adj" fmla="val 16667"/>
            </a:avLst>
          </a:prstGeom>
          <a:solidFill>
            <a:srgbClr val="FFC00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4" name="AutoShape 13"/>
          <p:cNvSpPr>
            <a:spLocks noChangeArrowheads="1"/>
          </p:cNvSpPr>
          <p:nvPr/>
        </p:nvSpPr>
        <p:spPr bwMode="auto">
          <a:xfrm>
            <a:off x="5717557" y="3365127"/>
            <a:ext cx="692892" cy="172094"/>
          </a:xfrm>
          <a:prstGeom prst="roundRect">
            <a:avLst>
              <a:gd name="adj" fmla="val 16667"/>
            </a:avLst>
          </a:prstGeom>
          <a:solidFill>
            <a:srgbClr val="FFC000"/>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5" name="AutoShape 13"/>
          <p:cNvSpPr>
            <a:spLocks noChangeArrowheads="1"/>
          </p:cNvSpPr>
          <p:nvPr/>
        </p:nvSpPr>
        <p:spPr bwMode="auto">
          <a:xfrm>
            <a:off x="6509645" y="3149103"/>
            <a:ext cx="692892" cy="172094"/>
          </a:xfrm>
          <a:prstGeom prst="roundRect">
            <a:avLst>
              <a:gd name="adj" fmla="val 16667"/>
            </a:avLst>
          </a:prstGeom>
          <a:solidFill>
            <a:srgbClr val="FF9999"/>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6" name="AutoShape 13"/>
          <p:cNvSpPr>
            <a:spLocks noChangeArrowheads="1"/>
          </p:cNvSpPr>
          <p:nvPr/>
        </p:nvSpPr>
        <p:spPr bwMode="auto">
          <a:xfrm>
            <a:off x="6509645" y="3365127"/>
            <a:ext cx="692892" cy="172094"/>
          </a:xfrm>
          <a:prstGeom prst="roundRect">
            <a:avLst>
              <a:gd name="adj" fmla="val 16667"/>
            </a:avLst>
          </a:prstGeom>
          <a:solidFill>
            <a:srgbClr val="FF9999"/>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7" name="AutoShape 13">
            <a:extLst>
              <a:ext uri="{FF2B5EF4-FFF2-40B4-BE49-F238E27FC236}">
                <a16:creationId xmlns:a16="http://schemas.microsoft.com/office/drawing/2014/main" id="{54FC2466-852D-440D-BA95-EB27240FE7F3}"/>
              </a:ext>
            </a:extLst>
          </p:cNvPr>
          <p:cNvSpPr>
            <a:spLocks noChangeArrowheads="1"/>
          </p:cNvSpPr>
          <p:nvPr/>
        </p:nvSpPr>
        <p:spPr bwMode="auto">
          <a:xfrm>
            <a:off x="7346554" y="2601117"/>
            <a:ext cx="765671" cy="440754"/>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SSRI</a:t>
            </a:r>
          </a:p>
        </p:txBody>
      </p:sp>
      <p:sp>
        <p:nvSpPr>
          <p:cNvPr id="88" name="AutoShape 13">
            <a:extLst>
              <a:ext uri="{FF2B5EF4-FFF2-40B4-BE49-F238E27FC236}">
                <a16:creationId xmlns:a16="http://schemas.microsoft.com/office/drawing/2014/main" id="{042B5FD7-550C-491D-AF09-A3DDC6D019CB}"/>
              </a:ext>
            </a:extLst>
          </p:cNvPr>
          <p:cNvSpPr>
            <a:spLocks noChangeArrowheads="1"/>
          </p:cNvSpPr>
          <p:nvPr/>
        </p:nvSpPr>
        <p:spPr bwMode="auto">
          <a:xfrm>
            <a:off x="7373741" y="3149103"/>
            <a:ext cx="692892" cy="172094"/>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89" name="AutoShape 13">
            <a:extLst>
              <a:ext uri="{FF2B5EF4-FFF2-40B4-BE49-F238E27FC236}">
                <a16:creationId xmlns:a16="http://schemas.microsoft.com/office/drawing/2014/main" id="{287B1AA4-6953-423F-8DBA-4B493AE0E8CF}"/>
              </a:ext>
            </a:extLst>
          </p:cNvPr>
          <p:cNvSpPr>
            <a:spLocks noChangeArrowheads="1"/>
          </p:cNvSpPr>
          <p:nvPr/>
        </p:nvSpPr>
        <p:spPr bwMode="auto">
          <a:xfrm>
            <a:off x="7373741" y="3365127"/>
            <a:ext cx="692892" cy="172094"/>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anchor="ctr"/>
          <a:lstStyle/>
          <a:p>
            <a:pPr algn="ctr" eaLnBrk="1" hangingPunct="1">
              <a:spcBef>
                <a:spcPct val="20000"/>
              </a:spcBef>
              <a:buFont typeface="Monotype Sorts"/>
              <a:buNone/>
            </a:pPr>
            <a:r>
              <a:rPr lang="en-US" altLang="en-US" sz="1000" dirty="0">
                <a:solidFill>
                  <a:schemeClr val="tx2"/>
                </a:solidFill>
                <a:latin typeface="Arial" pitchFamily="34" charset="0"/>
                <a:cs typeface="Arial" pitchFamily="34" charset="0"/>
              </a:rPr>
              <a:t>Sub-themes</a:t>
            </a:r>
          </a:p>
        </p:txBody>
      </p:sp>
      <p:sp>
        <p:nvSpPr>
          <p:cNvPr id="91" name="ZoneTexte 153"/>
          <p:cNvSpPr txBox="1"/>
          <p:nvPr/>
        </p:nvSpPr>
        <p:spPr>
          <a:xfrm>
            <a:off x="4223793" y="3537222"/>
            <a:ext cx="3930817" cy="430887"/>
          </a:xfrm>
          <a:prstGeom prst="rect">
            <a:avLst/>
          </a:prstGeom>
          <a:noFill/>
        </p:spPr>
        <p:txBody>
          <a:bodyPr wrap="square">
            <a:spAutoFit/>
          </a:bodyPr>
          <a:lstStyle/>
          <a:p>
            <a:pPr algn="ctr" eaLnBrk="1" hangingPunct="1"/>
            <a:r>
              <a:rPr lang="fr-BE" altLang="en-US" sz="1100" dirty="0" err="1">
                <a:latin typeface="Arial" pitchFamily="34" charset="0"/>
                <a:cs typeface="Arial" pitchFamily="34" charset="0"/>
              </a:rPr>
              <a:t>Representatives</a:t>
            </a:r>
            <a:r>
              <a:rPr lang="fr-BE" altLang="en-US" sz="1100" dirty="0">
                <a:latin typeface="Arial" pitchFamily="34" charset="0"/>
                <a:cs typeface="Arial" pitchFamily="34" charset="0"/>
              </a:rPr>
              <a:t> of respective </a:t>
            </a:r>
            <a:r>
              <a:rPr lang="fr-BE" altLang="en-US" sz="1100" dirty="0" err="1">
                <a:latin typeface="Arial" pitchFamily="34" charset="0"/>
                <a:cs typeface="Arial" pitchFamily="34" charset="0"/>
              </a:rPr>
              <a:t>policies</a:t>
            </a:r>
            <a:r>
              <a:rPr lang="fr-BE" altLang="en-US" sz="1100" dirty="0">
                <a:latin typeface="Arial" pitchFamily="34" charset="0"/>
                <a:cs typeface="Arial" pitchFamily="34" charset="0"/>
              </a:rPr>
              <a:t>,</a:t>
            </a:r>
          </a:p>
          <a:p>
            <a:pPr algn="ctr" eaLnBrk="1" hangingPunct="1"/>
            <a:r>
              <a:rPr lang="fr-BE" altLang="en-US" sz="1100" dirty="0">
                <a:latin typeface="Arial" pitchFamily="34" charset="0"/>
                <a:cs typeface="Arial" pitchFamily="34" charset="0"/>
              </a:rPr>
              <a:t>EU-</a:t>
            </a:r>
            <a:r>
              <a:rPr lang="fr-BE" altLang="en-US" sz="1100" dirty="0" err="1">
                <a:latin typeface="Arial" pitchFamily="34" charset="0"/>
                <a:cs typeface="Arial" pitchFamily="34" charset="0"/>
              </a:rPr>
              <a:t>funded</a:t>
            </a:r>
            <a:r>
              <a:rPr lang="fr-BE" altLang="en-US" sz="1100" dirty="0">
                <a:latin typeface="Arial" pitchFamily="34" charset="0"/>
                <a:cs typeface="Arial" pitchFamily="34" charset="0"/>
              </a:rPr>
              <a:t> </a:t>
            </a:r>
            <a:r>
              <a:rPr lang="fr-BE" altLang="en-US" sz="1100" dirty="0" err="1">
                <a:latin typeface="Arial" pitchFamily="34" charset="0"/>
                <a:cs typeface="Arial" pitchFamily="34" charset="0"/>
              </a:rPr>
              <a:t>projects</a:t>
            </a:r>
            <a:r>
              <a:rPr lang="fr-BE" altLang="en-US" sz="1100" dirty="0">
                <a:latin typeface="Arial" pitchFamily="34" charset="0"/>
                <a:cs typeface="Arial" pitchFamily="34" charset="0"/>
              </a:rPr>
              <a:t>, </a:t>
            </a:r>
            <a:r>
              <a:rPr lang="fr-BE" altLang="en-US" sz="1100" dirty="0" err="1">
                <a:latin typeface="Arial" pitchFamily="34" charset="0"/>
                <a:cs typeface="Arial" pitchFamily="34" charset="0"/>
              </a:rPr>
              <a:t>industry</a:t>
            </a:r>
            <a:r>
              <a:rPr lang="fr-BE" altLang="en-US" sz="1100" dirty="0">
                <a:latin typeface="Arial" pitchFamily="34" charset="0"/>
                <a:cs typeface="Arial" pitchFamily="34" charset="0"/>
              </a:rPr>
              <a:t>/</a:t>
            </a:r>
            <a:r>
              <a:rPr lang="fr-BE" altLang="en-US" sz="1100" dirty="0" err="1">
                <a:latin typeface="Arial" pitchFamily="34" charset="0"/>
                <a:cs typeface="Arial" pitchFamily="34" charset="0"/>
              </a:rPr>
              <a:t>SMEs</a:t>
            </a:r>
            <a:r>
              <a:rPr lang="fr-BE" altLang="en-US" sz="1100" dirty="0">
                <a:latin typeface="Arial" pitchFamily="34" charset="0"/>
                <a:cs typeface="Arial" pitchFamily="34" charset="0"/>
              </a:rPr>
              <a:t>, </a:t>
            </a:r>
            <a:r>
              <a:rPr lang="fr-BE" altLang="en-US" sz="1100" dirty="0" err="1">
                <a:latin typeface="Arial" pitchFamily="34" charset="0"/>
                <a:cs typeface="Arial" pitchFamily="34" charset="0"/>
              </a:rPr>
              <a:t>Practitioners</a:t>
            </a:r>
            <a:r>
              <a:rPr lang="fr-BE" altLang="en-US" sz="1100" dirty="0">
                <a:latin typeface="Arial" pitchFamily="34" charset="0"/>
                <a:cs typeface="Arial" pitchFamily="34" charset="0"/>
              </a:rPr>
              <a:t>, </a:t>
            </a:r>
            <a:r>
              <a:rPr lang="fr-BE" altLang="en-US" sz="1100" dirty="0" err="1">
                <a:latin typeface="Arial" pitchFamily="34" charset="0"/>
                <a:cs typeface="Arial" pitchFamily="34" charset="0"/>
              </a:rPr>
              <a:t>DGs</a:t>
            </a:r>
            <a:endParaRPr lang="en-GB" altLang="en-US" sz="1100" dirty="0">
              <a:latin typeface="Arial" pitchFamily="34" charset="0"/>
              <a:cs typeface="Arial" pitchFamily="34" charset="0"/>
            </a:endParaRPr>
          </a:p>
        </p:txBody>
      </p:sp>
      <p:sp>
        <p:nvSpPr>
          <p:cNvPr id="65" name="Rectangle 10">
            <a:extLst>
              <a:ext uri="{FF2B5EF4-FFF2-40B4-BE49-F238E27FC236}">
                <a16:creationId xmlns:a16="http://schemas.microsoft.com/office/drawing/2014/main" id="{81E08BE1-DF0A-46CB-89AD-7A9AC457F3B7}"/>
              </a:ext>
            </a:extLst>
          </p:cNvPr>
          <p:cNvSpPr>
            <a:spLocks noChangeArrowheads="1"/>
          </p:cNvSpPr>
          <p:nvPr/>
        </p:nvSpPr>
        <p:spPr bwMode="auto">
          <a:xfrm>
            <a:off x="3428264" y="1198003"/>
            <a:ext cx="1081989" cy="353059"/>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r>
              <a:rPr lang="fr-BE" altLang="en-US" sz="1100" dirty="0">
                <a:solidFill>
                  <a:srgbClr val="C00000"/>
                </a:solidFill>
                <a:latin typeface="Arial" panose="020B0604020202020204" pitchFamily="34" charset="0"/>
                <a:cs typeface="Arial" panose="020B0604020202020204" pitchFamily="34" charset="0"/>
              </a:rPr>
              <a:t>INFRA</a:t>
            </a:r>
          </a:p>
          <a:p>
            <a:pPr algn="ctr" eaLnBrk="1" hangingPunct="1">
              <a:spcBef>
                <a:spcPct val="0"/>
              </a:spcBef>
              <a:buClrTx/>
              <a:buFontTx/>
              <a:buNone/>
              <a:defRPr/>
            </a:pPr>
            <a:r>
              <a:rPr lang="fr-BE" altLang="en-US" sz="1100" dirty="0" err="1">
                <a:solidFill>
                  <a:srgbClr val="C00000"/>
                </a:solidFill>
                <a:latin typeface="Arial" panose="020B0604020202020204" pitchFamily="34" charset="0"/>
                <a:cs typeface="Arial" panose="020B0604020202020204" pitchFamily="34" charset="0"/>
              </a:rPr>
              <a:t>TWGroup</a:t>
            </a:r>
            <a:endParaRPr lang="en-GB" altLang="en-US" sz="1100" dirty="0">
              <a:solidFill>
                <a:srgbClr val="C00000"/>
              </a:solidFill>
              <a:latin typeface="Arial" panose="020B0604020202020204" pitchFamily="34" charset="0"/>
              <a:cs typeface="Arial" panose="020B0604020202020204" pitchFamily="34" charset="0"/>
            </a:endParaRPr>
          </a:p>
        </p:txBody>
      </p:sp>
      <p:sp>
        <p:nvSpPr>
          <p:cNvPr id="123" name="Rectangle 10">
            <a:extLst>
              <a:ext uri="{FF2B5EF4-FFF2-40B4-BE49-F238E27FC236}">
                <a16:creationId xmlns:a16="http://schemas.microsoft.com/office/drawing/2014/main" id="{81E08BE1-DF0A-46CB-89AD-7A9AC457F3B7}"/>
              </a:ext>
            </a:extLst>
          </p:cNvPr>
          <p:cNvSpPr>
            <a:spLocks noChangeArrowheads="1"/>
          </p:cNvSpPr>
          <p:nvPr/>
        </p:nvSpPr>
        <p:spPr bwMode="auto">
          <a:xfrm>
            <a:off x="4510252" y="1199164"/>
            <a:ext cx="1081989" cy="353059"/>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r>
              <a:rPr lang="fr-BE" altLang="en-US" sz="1100" dirty="0">
                <a:solidFill>
                  <a:srgbClr val="C00000"/>
                </a:solidFill>
                <a:latin typeface="Arial" panose="020B0604020202020204" pitchFamily="34" charset="0"/>
                <a:cs typeface="Arial" panose="020B0604020202020204" pitchFamily="34" charset="0"/>
              </a:rPr>
              <a:t>DRS</a:t>
            </a:r>
          </a:p>
          <a:p>
            <a:pPr algn="ctr" eaLnBrk="1" hangingPunct="1">
              <a:spcBef>
                <a:spcPct val="0"/>
              </a:spcBef>
              <a:buClrTx/>
              <a:buFontTx/>
              <a:buNone/>
              <a:defRPr/>
            </a:pPr>
            <a:r>
              <a:rPr lang="fr-BE" altLang="en-US" sz="1100" dirty="0" err="1">
                <a:solidFill>
                  <a:srgbClr val="C00000"/>
                </a:solidFill>
                <a:latin typeface="Arial" panose="020B0604020202020204" pitchFamily="34" charset="0"/>
                <a:cs typeface="Arial" panose="020B0604020202020204" pitchFamily="34" charset="0"/>
              </a:rPr>
              <a:t>TWGroup</a:t>
            </a:r>
            <a:endParaRPr lang="en-GB" altLang="en-US" sz="1100" dirty="0">
              <a:solidFill>
                <a:srgbClr val="C00000"/>
              </a:solidFill>
              <a:latin typeface="Arial" panose="020B0604020202020204" pitchFamily="34" charset="0"/>
              <a:cs typeface="Arial" panose="020B0604020202020204" pitchFamily="34" charset="0"/>
            </a:endParaRPr>
          </a:p>
        </p:txBody>
      </p:sp>
      <p:sp>
        <p:nvSpPr>
          <p:cNvPr id="125" name="Rectangle 10">
            <a:extLst>
              <a:ext uri="{FF2B5EF4-FFF2-40B4-BE49-F238E27FC236}">
                <a16:creationId xmlns:a16="http://schemas.microsoft.com/office/drawing/2014/main" id="{81E08BE1-DF0A-46CB-89AD-7A9AC457F3B7}"/>
              </a:ext>
            </a:extLst>
          </p:cNvPr>
          <p:cNvSpPr>
            <a:spLocks noChangeArrowheads="1"/>
          </p:cNvSpPr>
          <p:nvPr/>
        </p:nvSpPr>
        <p:spPr bwMode="auto">
          <a:xfrm>
            <a:off x="5590372" y="1199352"/>
            <a:ext cx="1081989" cy="353059"/>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r>
              <a:rPr lang="fr-BE" altLang="en-US" sz="1100" dirty="0">
                <a:solidFill>
                  <a:srgbClr val="C00000"/>
                </a:solidFill>
                <a:latin typeface="Arial" panose="020B0604020202020204" pitchFamily="34" charset="0"/>
                <a:cs typeface="Arial" panose="020B0604020202020204" pitchFamily="34" charset="0"/>
              </a:rPr>
              <a:t>FCT</a:t>
            </a:r>
          </a:p>
          <a:p>
            <a:pPr algn="ctr" eaLnBrk="1" hangingPunct="1">
              <a:spcBef>
                <a:spcPct val="0"/>
              </a:spcBef>
              <a:buClrTx/>
              <a:buFontTx/>
              <a:buNone/>
              <a:defRPr/>
            </a:pPr>
            <a:r>
              <a:rPr lang="fr-BE" altLang="en-US" sz="1100" dirty="0" err="1">
                <a:solidFill>
                  <a:srgbClr val="C00000"/>
                </a:solidFill>
                <a:latin typeface="Arial" panose="020B0604020202020204" pitchFamily="34" charset="0"/>
                <a:cs typeface="Arial" panose="020B0604020202020204" pitchFamily="34" charset="0"/>
              </a:rPr>
              <a:t>TWGroup</a:t>
            </a:r>
            <a:endParaRPr lang="en-GB" altLang="en-US" sz="1100" dirty="0">
              <a:solidFill>
                <a:srgbClr val="C00000"/>
              </a:solidFill>
              <a:latin typeface="Arial" panose="020B0604020202020204" pitchFamily="34" charset="0"/>
              <a:cs typeface="Arial" panose="020B0604020202020204" pitchFamily="34" charset="0"/>
            </a:endParaRPr>
          </a:p>
        </p:txBody>
      </p:sp>
      <p:sp>
        <p:nvSpPr>
          <p:cNvPr id="127" name="Rectangle 10">
            <a:extLst>
              <a:ext uri="{FF2B5EF4-FFF2-40B4-BE49-F238E27FC236}">
                <a16:creationId xmlns:a16="http://schemas.microsoft.com/office/drawing/2014/main" id="{81E08BE1-DF0A-46CB-89AD-7A9AC457F3B7}"/>
              </a:ext>
            </a:extLst>
          </p:cNvPr>
          <p:cNvSpPr>
            <a:spLocks noChangeArrowheads="1"/>
          </p:cNvSpPr>
          <p:nvPr/>
        </p:nvSpPr>
        <p:spPr bwMode="auto">
          <a:xfrm>
            <a:off x="6670196" y="1198003"/>
            <a:ext cx="1081989" cy="353058"/>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r>
              <a:rPr lang="fr-BE" altLang="en-US" sz="1100" dirty="0">
                <a:solidFill>
                  <a:srgbClr val="C00000"/>
                </a:solidFill>
                <a:latin typeface="Arial" panose="020B0604020202020204" pitchFamily="34" charset="0"/>
                <a:cs typeface="Arial" panose="020B0604020202020204" pitchFamily="34" charset="0"/>
              </a:rPr>
              <a:t>BM</a:t>
            </a:r>
          </a:p>
          <a:p>
            <a:pPr algn="ctr" eaLnBrk="1" hangingPunct="1">
              <a:spcBef>
                <a:spcPct val="0"/>
              </a:spcBef>
              <a:buClrTx/>
              <a:buFontTx/>
              <a:buNone/>
              <a:defRPr/>
            </a:pPr>
            <a:r>
              <a:rPr lang="fr-BE" altLang="en-US" sz="1100" dirty="0" err="1">
                <a:solidFill>
                  <a:srgbClr val="C00000"/>
                </a:solidFill>
                <a:latin typeface="Arial" panose="020B0604020202020204" pitchFamily="34" charset="0"/>
                <a:cs typeface="Arial" panose="020B0604020202020204" pitchFamily="34" charset="0"/>
              </a:rPr>
              <a:t>TWGroup</a:t>
            </a:r>
            <a:endParaRPr lang="en-GB" altLang="en-US" sz="1100" dirty="0">
              <a:solidFill>
                <a:srgbClr val="C00000"/>
              </a:solidFill>
              <a:latin typeface="Arial" panose="020B0604020202020204" pitchFamily="34" charset="0"/>
              <a:cs typeface="Arial" panose="020B0604020202020204" pitchFamily="34" charset="0"/>
            </a:endParaRPr>
          </a:p>
        </p:txBody>
      </p:sp>
      <p:sp>
        <p:nvSpPr>
          <p:cNvPr id="128" name="Rectangle 10">
            <a:extLst>
              <a:ext uri="{FF2B5EF4-FFF2-40B4-BE49-F238E27FC236}">
                <a16:creationId xmlns:a16="http://schemas.microsoft.com/office/drawing/2014/main" id="{81E08BE1-DF0A-46CB-89AD-7A9AC457F3B7}"/>
              </a:ext>
            </a:extLst>
          </p:cNvPr>
          <p:cNvSpPr>
            <a:spLocks noChangeArrowheads="1"/>
          </p:cNvSpPr>
          <p:nvPr/>
        </p:nvSpPr>
        <p:spPr bwMode="auto">
          <a:xfrm>
            <a:off x="7750316" y="1196753"/>
            <a:ext cx="1079824" cy="354309"/>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defRPr/>
            </a:pPr>
            <a:r>
              <a:rPr lang="fr-BE" altLang="en-US" sz="1100" dirty="0">
                <a:solidFill>
                  <a:srgbClr val="C00000"/>
                </a:solidFill>
                <a:latin typeface="Arial" panose="020B0604020202020204" pitchFamily="34" charset="0"/>
                <a:cs typeface="Arial" panose="020B0604020202020204" pitchFamily="34" charset="0"/>
              </a:rPr>
              <a:t>SSRI</a:t>
            </a:r>
          </a:p>
          <a:p>
            <a:pPr algn="ctr" eaLnBrk="1" hangingPunct="1">
              <a:spcBef>
                <a:spcPct val="0"/>
              </a:spcBef>
              <a:buClrTx/>
              <a:buFontTx/>
              <a:buNone/>
              <a:defRPr/>
            </a:pPr>
            <a:r>
              <a:rPr lang="fr-BE" altLang="en-US" sz="1100" dirty="0" err="1">
                <a:solidFill>
                  <a:srgbClr val="C00000"/>
                </a:solidFill>
                <a:latin typeface="Arial" panose="020B0604020202020204" pitchFamily="34" charset="0"/>
                <a:cs typeface="Arial" panose="020B0604020202020204" pitchFamily="34" charset="0"/>
              </a:rPr>
              <a:t>TWGroup</a:t>
            </a:r>
            <a:endParaRPr lang="en-GB" altLang="en-US" sz="1100" dirty="0">
              <a:solidFill>
                <a:srgbClr val="C00000"/>
              </a:solidFill>
              <a:latin typeface="Arial" panose="020B0604020202020204" pitchFamily="34" charset="0"/>
              <a:cs typeface="Arial" panose="020B0604020202020204" pitchFamily="34" charset="0"/>
            </a:endParaRPr>
          </a:p>
        </p:txBody>
      </p:sp>
      <p:sp>
        <p:nvSpPr>
          <p:cNvPr id="60" name="Text Box 22">
            <a:extLst>
              <a:ext uri="{FF2B5EF4-FFF2-40B4-BE49-F238E27FC236}">
                <a16:creationId xmlns:a16="http://schemas.microsoft.com/office/drawing/2014/main" id="{50F303CD-B958-42A3-8122-112A0D56A49F}"/>
              </a:ext>
            </a:extLst>
          </p:cNvPr>
          <p:cNvSpPr txBox="1">
            <a:spLocks noChangeArrowheads="1"/>
          </p:cNvSpPr>
          <p:nvPr/>
        </p:nvSpPr>
        <p:spPr bwMode="auto">
          <a:xfrm>
            <a:off x="1468437" y="-27384"/>
            <a:ext cx="9218615" cy="400110"/>
          </a:xfrm>
          <a:prstGeom prst="rect">
            <a:avLst/>
          </a:prstGeom>
          <a:solidFill>
            <a:srgbClr val="FFC000"/>
          </a:solidFill>
          <a:ln w="9525">
            <a:noFill/>
            <a:miter lim="800000"/>
            <a:headEnd/>
            <a:tailEnd/>
          </a:ln>
        </p:spPr>
        <p:txBody>
          <a:bodyPr wrap="square">
            <a:spAutoFit/>
          </a:bodyPr>
          <a:lstStyle/>
          <a:p>
            <a:pPr algn="ctr" eaLnBrk="1" hangingPunct="1"/>
            <a:r>
              <a:rPr lang="en-GB" altLang="en-US" sz="2000" dirty="0">
                <a:solidFill>
                  <a:srgbClr val="C00000"/>
                </a:solidFill>
                <a:latin typeface="Arial" pitchFamily="34" charset="0"/>
                <a:cs typeface="Arial" pitchFamily="34" charset="0"/>
              </a:rPr>
              <a:t>Community for European Research and Innovation for Security (CERIS)</a:t>
            </a:r>
          </a:p>
        </p:txBody>
      </p:sp>
      <p:sp>
        <p:nvSpPr>
          <p:cNvPr id="61" name="Left-Right Arrow 97"/>
          <p:cNvSpPr>
            <a:spLocks noChangeArrowheads="1"/>
          </p:cNvSpPr>
          <p:nvPr/>
        </p:nvSpPr>
        <p:spPr bwMode="auto">
          <a:xfrm rot="5400000">
            <a:off x="5904254" y="364534"/>
            <a:ext cx="375892" cy="280432"/>
          </a:xfrm>
          <a:prstGeom prst="leftRightArrow">
            <a:avLst>
              <a:gd name="adj1" fmla="val 50000"/>
              <a:gd name="adj2" fmla="val 50119"/>
            </a:avLst>
          </a:prstGeom>
          <a:solidFill>
            <a:srgbClr val="FFFF00"/>
          </a:solidFill>
          <a:ln w="9525">
            <a:solidFill>
              <a:schemeClr val="tx1"/>
            </a:solidFill>
            <a:miter lim="800000"/>
            <a:headEnd/>
            <a:tailEnd/>
          </a:ln>
        </p:spPr>
        <p:txBody>
          <a:bodyPr anchor="ctr"/>
          <a:lstStyle/>
          <a:p>
            <a:pPr marL="3175"/>
            <a:endParaRPr lang="en-US" altLang="en-US"/>
          </a:p>
        </p:txBody>
      </p:sp>
    </p:spTree>
    <p:extLst>
      <p:ext uri="{BB962C8B-B14F-4D97-AF65-F5344CB8AC3E}">
        <p14:creationId xmlns:p14="http://schemas.microsoft.com/office/powerpoint/2010/main" val="250352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482690"/>
            <a:ext cx="10515600" cy="782357"/>
          </a:xfrm>
        </p:spPr>
        <p:txBody>
          <a:bodyPr>
            <a:normAutofit fontScale="90000"/>
          </a:bodyPr>
          <a:lstStyle/>
          <a:p>
            <a:r>
              <a:rPr lang="en-IE" dirty="0"/>
              <a:t>EU Security Research and Innovation: More Information and Resources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91" y="4113075"/>
            <a:ext cx="684199" cy="7501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141" y="4484251"/>
            <a:ext cx="640631" cy="702230"/>
          </a:xfrm>
          <a:prstGeom prst="rect">
            <a:avLst/>
          </a:prstGeom>
        </p:spPr>
      </p:pic>
      <p:sp>
        <p:nvSpPr>
          <p:cNvPr id="9" name="Rectangle 8"/>
          <p:cNvSpPr/>
          <p:nvPr/>
        </p:nvSpPr>
        <p:spPr>
          <a:xfrm>
            <a:off x="7339059" y="4488624"/>
            <a:ext cx="1801583" cy="338554"/>
          </a:xfrm>
          <a:prstGeom prst="rect">
            <a:avLst/>
          </a:prstGeom>
        </p:spPr>
        <p:txBody>
          <a:bodyPr wrap="none">
            <a:spAutoFit/>
          </a:bodyPr>
          <a:lstStyle/>
          <a:p>
            <a:r>
              <a:rPr lang="en-IE" sz="1600" dirty="0">
                <a:hlinkClick r:id="rId5"/>
              </a:rPr>
              <a:t>@EUHomeAffairs</a:t>
            </a:r>
            <a:endParaRPr lang="en-GB" sz="1600" dirty="0"/>
          </a:p>
        </p:txBody>
      </p:sp>
      <p:sp>
        <p:nvSpPr>
          <p:cNvPr id="18" name="Rectangle 17"/>
          <p:cNvSpPr/>
          <p:nvPr/>
        </p:nvSpPr>
        <p:spPr>
          <a:xfrm>
            <a:off x="7360121" y="5239418"/>
            <a:ext cx="1593193" cy="338554"/>
          </a:xfrm>
          <a:prstGeom prst="rect">
            <a:avLst/>
          </a:prstGeom>
        </p:spPr>
        <p:txBody>
          <a:bodyPr wrap="none">
            <a:spAutoFit/>
          </a:bodyPr>
          <a:lstStyle/>
          <a:p>
            <a:r>
              <a:rPr lang="en-IE" sz="1600" dirty="0">
                <a:hlinkClick r:id="rId6"/>
              </a:rPr>
              <a:t>EUHomeAffairs</a:t>
            </a:r>
            <a:endParaRPr lang="en-IE" sz="1200"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9767" y="5048478"/>
            <a:ext cx="660728" cy="726004"/>
          </a:xfrm>
          <a:prstGeom prst="rect">
            <a:avLst/>
          </a:prstGeom>
        </p:spPr>
      </p:pic>
      <p:sp>
        <p:nvSpPr>
          <p:cNvPr id="26" name="TextBox 25"/>
          <p:cNvSpPr txBox="1"/>
          <p:nvPr/>
        </p:nvSpPr>
        <p:spPr>
          <a:xfrm>
            <a:off x="7254107" y="3142461"/>
            <a:ext cx="4012637" cy="646331"/>
          </a:xfrm>
          <a:prstGeom prst="rect">
            <a:avLst/>
          </a:prstGeom>
          <a:noFill/>
        </p:spPr>
        <p:txBody>
          <a:bodyPr wrap="none" rtlCol="0">
            <a:spAutoFit/>
          </a:bodyPr>
          <a:lstStyle/>
          <a:p>
            <a:r>
              <a:rPr lang="en-IE" dirty="0">
                <a:hlinkClick r:id="rId8"/>
              </a:rPr>
              <a:t>Horizon Europe Strategic Plan </a:t>
            </a:r>
            <a:br>
              <a:rPr lang="en-IE" dirty="0">
                <a:hlinkClick r:id="rId8"/>
              </a:rPr>
            </a:br>
            <a:r>
              <a:rPr lang="en-IE" dirty="0">
                <a:hlinkClick r:id="rId8"/>
              </a:rPr>
              <a:t>&gt; Cluster 3 “Civil Security for Society”</a:t>
            </a:r>
            <a:endParaRPr lang="en-GB"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92" y="3264506"/>
            <a:ext cx="684199" cy="75014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92" y="2504831"/>
            <a:ext cx="684199" cy="750146"/>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276" y="4904690"/>
            <a:ext cx="684199" cy="75014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873" y="3022391"/>
            <a:ext cx="684199" cy="75014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1700717"/>
            <a:ext cx="684199" cy="75014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356" y="1700717"/>
            <a:ext cx="684199" cy="750146"/>
          </a:xfrm>
          <a:prstGeom prst="rect">
            <a:avLst/>
          </a:prstGeom>
        </p:spPr>
      </p:pic>
      <p:sp>
        <p:nvSpPr>
          <p:cNvPr id="34" name="Rectangle 33"/>
          <p:cNvSpPr/>
          <p:nvPr/>
        </p:nvSpPr>
        <p:spPr>
          <a:xfrm>
            <a:off x="1803978" y="3397464"/>
            <a:ext cx="3570208" cy="369332"/>
          </a:xfrm>
          <a:prstGeom prst="rect">
            <a:avLst/>
          </a:prstGeom>
        </p:spPr>
        <p:txBody>
          <a:bodyPr wrap="none">
            <a:spAutoFit/>
          </a:bodyPr>
          <a:lstStyle/>
          <a:p>
            <a:r>
              <a:rPr lang="en-IE" dirty="0">
                <a:hlinkClick r:id="rId9"/>
              </a:rPr>
              <a:t>Annual Security Research Event </a:t>
            </a:r>
            <a:endParaRPr lang="en-GB" dirty="0"/>
          </a:p>
        </p:txBody>
      </p:sp>
      <p:sp>
        <p:nvSpPr>
          <p:cNvPr id="35" name="Rectangle 34"/>
          <p:cNvSpPr/>
          <p:nvPr/>
        </p:nvSpPr>
        <p:spPr>
          <a:xfrm>
            <a:off x="1764346" y="2490737"/>
            <a:ext cx="4116501" cy="646331"/>
          </a:xfrm>
          <a:prstGeom prst="rect">
            <a:avLst/>
          </a:prstGeom>
        </p:spPr>
        <p:txBody>
          <a:bodyPr wrap="square">
            <a:spAutoFit/>
          </a:bodyPr>
          <a:lstStyle/>
          <a:p>
            <a:r>
              <a:rPr lang="en-IE" dirty="0">
                <a:hlinkClick r:id="rId10"/>
              </a:rPr>
              <a:t>Community for European Research and Innovation for Europe</a:t>
            </a:r>
            <a:endParaRPr lang="en-GB" dirty="0"/>
          </a:p>
        </p:txBody>
      </p:sp>
      <p:sp>
        <p:nvSpPr>
          <p:cNvPr id="36" name="Rectangle 35"/>
          <p:cNvSpPr/>
          <p:nvPr/>
        </p:nvSpPr>
        <p:spPr>
          <a:xfrm>
            <a:off x="1785025" y="4086218"/>
            <a:ext cx="4116501" cy="646331"/>
          </a:xfrm>
          <a:prstGeom prst="rect">
            <a:avLst/>
          </a:prstGeom>
        </p:spPr>
        <p:txBody>
          <a:bodyPr wrap="square">
            <a:spAutoFit/>
          </a:bodyPr>
          <a:lstStyle/>
          <a:p>
            <a:r>
              <a:rPr lang="en-IE" dirty="0">
                <a:hlinkClick r:id="rId11"/>
              </a:rPr>
              <a:t>National Contact points for EU security research</a:t>
            </a:r>
            <a:endParaRPr lang="en-GB" dirty="0"/>
          </a:p>
        </p:txBody>
      </p:sp>
      <p:sp>
        <p:nvSpPr>
          <p:cNvPr id="37" name="Rectangle 36"/>
          <p:cNvSpPr/>
          <p:nvPr/>
        </p:nvSpPr>
        <p:spPr>
          <a:xfrm>
            <a:off x="1357065" y="5039363"/>
            <a:ext cx="3275256" cy="369332"/>
          </a:xfrm>
          <a:prstGeom prst="rect">
            <a:avLst/>
          </a:prstGeom>
        </p:spPr>
        <p:txBody>
          <a:bodyPr wrap="none">
            <a:spAutoFit/>
          </a:bodyPr>
          <a:lstStyle/>
          <a:p>
            <a:pPr lvl="1">
              <a:spcAft>
                <a:spcPts val="600"/>
              </a:spcAft>
            </a:pPr>
            <a:r>
              <a:rPr lang="en-IE" dirty="0">
                <a:hlinkClick r:id="rId12"/>
              </a:rPr>
              <a:t>SEREN Network of NCPs</a:t>
            </a:r>
            <a:endParaRPr lang="en-IE" dirty="0"/>
          </a:p>
        </p:txBody>
      </p:sp>
      <p:sp>
        <p:nvSpPr>
          <p:cNvPr id="38" name="Rectangle 37"/>
          <p:cNvSpPr/>
          <p:nvPr/>
        </p:nvSpPr>
        <p:spPr>
          <a:xfrm>
            <a:off x="1357065" y="1860987"/>
            <a:ext cx="4660250" cy="369332"/>
          </a:xfrm>
          <a:prstGeom prst="rect">
            <a:avLst/>
          </a:prstGeom>
        </p:spPr>
        <p:txBody>
          <a:bodyPr wrap="none">
            <a:spAutoFit/>
          </a:bodyPr>
          <a:lstStyle/>
          <a:p>
            <a:pPr lvl="1">
              <a:spcAft>
                <a:spcPts val="600"/>
              </a:spcAft>
            </a:pPr>
            <a:r>
              <a:rPr lang="en-IE" dirty="0">
                <a:hlinkClick r:id="rId13"/>
              </a:rPr>
              <a:t>EU Innovation and Industry for Security</a:t>
            </a:r>
            <a:endParaRPr lang="en-IE" dirty="0"/>
          </a:p>
        </p:txBody>
      </p:sp>
      <p:sp>
        <p:nvSpPr>
          <p:cNvPr id="39" name="Rectangle 38"/>
          <p:cNvSpPr/>
          <p:nvPr/>
        </p:nvSpPr>
        <p:spPr>
          <a:xfrm>
            <a:off x="6801455" y="1825108"/>
            <a:ext cx="3095719" cy="369332"/>
          </a:xfrm>
          <a:prstGeom prst="rect">
            <a:avLst/>
          </a:prstGeom>
        </p:spPr>
        <p:txBody>
          <a:bodyPr wrap="none">
            <a:spAutoFit/>
          </a:bodyPr>
          <a:lstStyle/>
          <a:p>
            <a:pPr lvl="1">
              <a:spcAft>
                <a:spcPts val="600"/>
              </a:spcAft>
            </a:pPr>
            <a:r>
              <a:rPr lang="en-IE" dirty="0" err="1">
                <a:hlinkClick r:id="rId14"/>
              </a:rPr>
              <a:t>Frontex</a:t>
            </a:r>
            <a:r>
              <a:rPr lang="en-IE" dirty="0">
                <a:hlinkClick r:id="rId14"/>
              </a:rPr>
              <a:t> on EU research</a:t>
            </a:r>
            <a:endParaRPr lang="en-IE" dirty="0"/>
          </a:p>
        </p:txBody>
      </p:sp>
      <p:sp>
        <p:nvSpPr>
          <p:cNvPr id="21" name="TextBox 20"/>
          <p:cNvSpPr txBox="1"/>
          <p:nvPr/>
        </p:nvSpPr>
        <p:spPr>
          <a:xfrm>
            <a:off x="7254107" y="3899998"/>
            <a:ext cx="3168560" cy="369332"/>
          </a:xfrm>
          <a:prstGeom prst="rect">
            <a:avLst/>
          </a:prstGeom>
          <a:noFill/>
        </p:spPr>
        <p:txBody>
          <a:bodyPr wrap="none" rtlCol="0">
            <a:spAutoFit/>
          </a:bodyPr>
          <a:lstStyle/>
          <a:p>
            <a:r>
              <a:rPr lang="en-IE" dirty="0">
                <a:hlinkClick r:id="rId15"/>
              </a:rPr>
              <a:t>EU Funding &amp; Tenders Portal</a:t>
            </a:r>
            <a:endParaRPr lang="en-GB"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873" y="3779928"/>
            <a:ext cx="684199" cy="750146"/>
          </a:xfrm>
          <a:prstGeom prst="rect">
            <a:avLst/>
          </a:prstGeom>
        </p:spPr>
      </p:pic>
      <p:sp>
        <p:nvSpPr>
          <p:cNvPr id="23" name="Rectangle 22"/>
          <p:cNvSpPr/>
          <p:nvPr/>
        </p:nvSpPr>
        <p:spPr>
          <a:xfrm>
            <a:off x="7338549" y="4787239"/>
            <a:ext cx="3850734" cy="338554"/>
          </a:xfrm>
          <a:prstGeom prst="rect">
            <a:avLst/>
          </a:prstGeom>
        </p:spPr>
        <p:txBody>
          <a:bodyPr wrap="none">
            <a:spAutoFit/>
          </a:bodyPr>
          <a:lstStyle/>
          <a:p>
            <a:r>
              <a:rPr lang="en-IE" sz="1600" dirty="0"/>
              <a:t>#</a:t>
            </a:r>
            <a:r>
              <a:rPr lang="en-IE" sz="1600" dirty="0" err="1"/>
              <a:t>EUSecurityResearch</a:t>
            </a:r>
            <a:r>
              <a:rPr lang="en-IE" sz="1600" dirty="0"/>
              <a:t> #</a:t>
            </a:r>
            <a:r>
              <a:rPr lang="en-IE" sz="1600" dirty="0" err="1"/>
              <a:t>SecureSocieties</a:t>
            </a:r>
            <a:endParaRPr lang="en-GB" sz="1600" dirty="0"/>
          </a:p>
        </p:txBody>
      </p:sp>
      <p:sp>
        <p:nvSpPr>
          <p:cNvPr id="24" name="Rectangle 23"/>
          <p:cNvSpPr/>
          <p:nvPr/>
        </p:nvSpPr>
        <p:spPr>
          <a:xfrm>
            <a:off x="6801454" y="2508997"/>
            <a:ext cx="3159904" cy="369332"/>
          </a:xfrm>
          <a:prstGeom prst="rect">
            <a:avLst/>
          </a:prstGeom>
        </p:spPr>
        <p:txBody>
          <a:bodyPr wrap="none">
            <a:spAutoFit/>
          </a:bodyPr>
          <a:lstStyle/>
          <a:p>
            <a:pPr lvl="1">
              <a:spcAft>
                <a:spcPts val="600"/>
              </a:spcAft>
            </a:pPr>
            <a:r>
              <a:rPr lang="en-IE" dirty="0">
                <a:hlinkClick r:id="rId16"/>
              </a:rPr>
              <a:t>Eu-LISA on EU research</a:t>
            </a:r>
            <a:endParaRPr lang="en-IE"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296" y="2373375"/>
            <a:ext cx="684199" cy="750146"/>
          </a:xfrm>
          <a:prstGeom prst="rect">
            <a:avLst/>
          </a:prstGeom>
        </p:spPr>
      </p:pic>
    </p:spTree>
    <p:extLst>
      <p:ext uri="{BB962C8B-B14F-4D97-AF65-F5344CB8AC3E}">
        <p14:creationId xmlns:p14="http://schemas.microsoft.com/office/powerpoint/2010/main" val="344057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7367"/>
            <a:ext cx="12192000" cy="1749286"/>
          </a:xfrm>
        </p:spPr>
        <p:txBody>
          <a:bodyPr/>
          <a:lstStyle/>
          <a:p>
            <a:pPr algn="ctr"/>
            <a:r>
              <a:rPr lang="fr-BE" dirty="0" err="1"/>
              <a:t>Thank</a:t>
            </a:r>
            <a:r>
              <a:rPr lang="fr-BE" dirty="0"/>
              <a:t> </a:t>
            </a:r>
            <a:r>
              <a:rPr lang="fr-BE" dirty="0" err="1"/>
              <a:t>you</a:t>
            </a:r>
            <a:r>
              <a:rPr lang="fr-BE" dirty="0"/>
              <a:t>!</a:t>
            </a:r>
          </a:p>
        </p:txBody>
      </p:sp>
      <p:sp>
        <p:nvSpPr>
          <p:cNvPr id="3" name="Rectangle 1">
            <a:extLst>
              <a:ext uri="{FF2B5EF4-FFF2-40B4-BE49-F238E27FC236}">
                <a16:creationId xmlns:a16="http://schemas.microsoft.com/office/drawing/2014/main" id="{93815BEC-C6DD-48A4-AAC4-23F4849F9CDF}"/>
              </a:ext>
            </a:extLst>
          </p:cNvPr>
          <p:cNvSpPr>
            <a:spLocks noChangeArrowheads="1"/>
          </p:cNvSpPr>
          <p:nvPr/>
        </p:nvSpPr>
        <p:spPr bwMode="auto">
          <a:xfrm>
            <a:off x="1443039" y="1476081"/>
            <a:ext cx="9305924" cy="1569660"/>
          </a:xfrm>
          <a:prstGeom prst="rect">
            <a:avLst/>
          </a:prstGeom>
          <a:noFill/>
          <a:ln w="9525">
            <a:noFill/>
            <a:miter lim="800000"/>
            <a:headEnd/>
            <a:tailEnd/>
          </a:ln>
        </p:spPr>
        <p:txBody>
          <a:bodyPr wrap="square" anchor="ctr">
            <a:spAutoFit/>
          </a:bodyPr>
          <a:lstStyle/>
          <a:p>
            <a:pPr algn="ctr" eaLnBrk="0" hangingPunct="0">
              <a:defRPr/>
            </a:pPr>
            <a:r>
              <a:rPr lang="en-GB" sz="2400" dirty="0">
                <a:hlinkClick r:id="rId2"/>
              </a:rPr>
              <a:t>https://www.securityresearch-cou.eu/suscribe</a:t>
            </a:r>
            <a:endParaRPr lang="en-GB" sz="2400" dirty="0"/>
          </a:p>
          <a:p>
            <a:pPr algn="ctr" eaLnBrk="0" hangingPunct="0">
              <a:defRPr/>
            </a:pPr>
            <a:endParaRPr lang="fr-BE" sz="2400" dirty="0"/>
          </a:p>
          <a:p>
            <a:pPr algn="ctr" eaLnBrk="0" hangingPunct="0">
              <a:defRPr/>
            </a:pPr>
            <a:r>
              <a:rPr lang="fr-BE" sz="2400" dirty="0"/>
              <a:t>VIDEO INFO-DAY</a:t>
            </a:r>
          </a:p>
          <a:p>
            <a:pPr algn="ctr" eaLnBrk="0" hangingPunct="0">
              <a:defRPr/>
            </a:pPr>
            <a:r>
              <a:rPr lang="en-US" sz="2400" u="sng" dirty="0">
                <a:hlinkClick r:id="rId3"/>
              </a:rPr>
              <a:t>https://youtu.be/fV_ixKBm3bw</a:t>
            </a:r>
            <a:endParaRPr lang="en-GB" sz="2400" dirty="0"/>
          </a:p>
        </p:txBody>
      </p:sp>
      <p:sp>
        <p:nvSpPr>
          <p:cNvPr id="4" name="Rectangle 1">
            <a:extLst>
              <a:ext uri="{FF2B5EF4-FFF2-40B4-BE49-F238E27FC236}">
                <a16:creationId xmlns:a16="http://schemas.microsoft.com/office/drawing/2014/main" id="{93815BEC-C6DD-48A4-AAC4-23F4849F9CDF}"/>
              </a:ext>
            </a:extLst>
          </p:cNvPr>
          <p:cNvSpPr>
            <a:spLocks noChangeArrowheads="1"/>
          </p:cNvSpPr>
          <p:nvPr/>
        </p:nvSpPr>
        <p:spPr bwMode="auto">
          <a:xfrm>
            <a:off x="1876792" y="5694489"/>
            <a:ext cx="9305924" cy="830997"/>
          </a:xfrm>
          <a:prstGeom prst="rect">
            <a:avLst/>
          </a:prstGeom>
          <a:noFill/>
          <a:ln w="9525">
            <a:noFill/>
            <a:miter lim="800000"/>
            <a:headEnd/>
            <a:tailEnd/>
          </a:ln>
        </p:spPr>
        <p:txBody>
          <a:bodyPr wrap="square" anchor="ctr">
            <a:spAutoFit/>
          </a:bodyPr>
          <a:lstStyle/>
          <a:p>
            <a:pPr algn="ctr" eaLnBrk="0" hangingPunct="0">
              <a:defRPr/>
            </a:pPr>
            <a:r>
              <a:rPr lang="en-GB" sz="2400" dirty="0"/>
              <a:t>CONTACT</a:t>
            </a:r>
          </a:p>
          <a:p>
            <a:pPr algn="ctr" eaLnBrk="0" hangingPunct="0">
              <a:defRPr/>
            </a:pPr>
            <a:r>
              <a:rPr lang="en-GB" sz="2400" dirty="0">
                <a:hlinkClick r:id="rId4"/>
              </a:rPr>
              <a:t>philippe.quevauviller@ec.europa.eu</a:t>
            </a:r>
            <a:r>
              <a:rPr lang="en-GB" sz="2400" dirty="0"/>
              <a:t>  </a:t>
            </a:r>
            <a:endParaRPr lang="fr-BE" sz="2400" u="sng" dirty="0"/>
          </a:p>
        </p:txBody>
      </p:sp>
    </p:spTree>
    <p:extLst>
      <p:ext uri="{BB962C8B-B14F-4D97-AF65-F5344CB8AC3E}">
        <p14:creationId xmlns:p14="http://schemas.microsoft.com/office/powerpoint/2010/main" val="1846864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3707" y="1373613"/>
            <a:ext cx="8234363" cy="4319587"/>
            <a:chOff x="2036764" y="1759610"/>
            <a:chExt cx="8234363" cy="4319587"/>
          </a:xfrm>
        </p:grpSpPr>
        <p:sp>
          <p:nvSpPr>
            <p:cNvPr id="5" name="Rectangle 4"/>
            <p:cNvSpPr/>
            <p:nvPr/>
          </p:nvSpPr>
          <p:spPr bwMode="auto">
            <a:xfrm>
              <a:off x="2036764" y="1759610"/>
              <a:ext cx="8234363" cy="4319587"/>
            </a:xfrm>
            <a:prstGeom prst="rect">
              <a:avLst/>
            </a:prstGeom>
            <a:noFill/>
            <a:ln w="25400" cap="flat" cmpd="sng" algn="ctr">
              <a:solidFill>
                <a:srgbClr val="FFC000"/>
              </a:solid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8A907"/>
                </a:solidFill>
                <a:effectLst/>
                <a:uLnTx/>
                <a:uFillTx/>
                <a:latin typeface="Arial"/>
                <a:ea typeface="+mn-ea"/>
                <a:cs typeface="+mn-cs"/>
              </a:endParaRPr>
            </a:p>
          </p:txBody>
        </p:sp>
        <p:grpSp>
          <p:nvGrpSpPr>
            <p:cNvPr id="6" name="Group 33"/>
            <p:cNvGrpSpPr>
              <a:grpSpLocks/>
            </p:cNvGrpSpPr>
            <p:nvPr/>
          </p:nvGrpSpPr>
          <p:grpSpPr bwMode="auto">
            <a:xfrm>
              <a:off x="2116964" y="4925174"/>
              <a:ext cx="8045489" cy="960353"/>
              <a:chOff x="727022" y="5091132"/>
              <a:chExt cx="8045726" cy="714132"/>
            </a:xfrm>
            <a:solidFill>
              <a:schemeClr val="bg1">
                <a:lumMod val="95000"/>
              </a:schemeClr>
            </a:solidFill>
          </p:grpSpPr>
          <p:sp>
            <p:nvSpPr>
              <p:cNvPr id="32" name="Rectangle 31"/>
              <p:cNvSpPr/>
              <p:nvPr/>
            </p:nvSpPr>
            <p:spPr>
              <a:xfrm>
                <a:off x="764298" y="5091066"/>
                <a:ext cx="8009174" cy="714194"/>
              </a:xfrm>
              <a:prstGeom prst="rect">
                <a:avLst/>
              </a:prstGeom>
              <a:grp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lumMod val="75000"/>
                    </a:schemeClr>
                  </a:solidFill>
                  <a:effectLst/>
                  <a:uLnTx/>
                  <a:uFillTx/>
                  <a:latin typeface="Arial"/>
                  <a:ea typeface="+mn-ea"/>
                  <a:cs typeface="+mn-cs"/>
                </a:endParaRPr>
              </a:p>
            </p:txBody>
          </p:sp>
          <p:sp>
            <p:nvSpPr>
              <p:cNvPr id="33" name="TextBox 60"/>
              <p:cNvSpPr txBox="1">
                <a:spLocks noChangeArrowheads="1"/>
              </p:cNvSpPr>
              <p:nvPr/>
            </p:nvSpPr>
            <p:spPr bwMode="auto">
              <a:xfrm>
                <a:off x="727022" y="5140774"/>
                <a:ext cx="8017172" cy="2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panose="020B0604030504040204" pitchFamily="34" charset="0"/>
                  </a:defRPr>
                </a:lvl1pPr>
                <a:lvl2pPr marL="742950" indent="-285750">
                  <a:defRPr sz="7600" b="1">
                    <a:solidFill>
                      <a:srgbClr val="FFD624"/>
                    </a:solidFill>
                    <a:latin typeface="Verdana" panose="020B0604030504040204" pitchFamily="34" charset="0"/>
                  </a:defRPr>
                </a:lvl2pPr>
                <a:lvl3pPr marL="1143000" indent="-228600">
                  <a:defRPr sz="7600" b="1">
                    <a:solidFill>
                      <a:srgbClr val="FFD624"/>
                    </a:solidFill>
                    <a:latin typeface="Verdana" panose="020B0604030504040204" pitchFamily="34" charset="0"/>
                  </a:defRPr>
                </a:lvl3pPr>
                <a:lvl4pPr marL="1600200" indent="-228600">
                  <a:defRPr sz="7600" b="1">
                    <a:solidFill>
                      <a:srgbClr val="FFD624"/>
                    </a:solidFill>
                    <a:latin typeface="Verdana" panose="020B0604030504040204" pitchFamily="34" charset="0"/>
                  </a:defRPr>
                </a:lvl4pPr>
                <a:lvl5pPr marL="2057400" indent="-22860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a:ln>
                      <a:noFill/>
                    </a:ln>
                    <a:solidFill>
                      <a:schemeClr val="bg1">
                        <a:lumMod val="75000"/>
                      </a:schemeClr>
                    </a:solidFill>
                    <a:effectLst/>
                    <a:uLnTx/>
                    <a:uFillTx/>
                    <a:latin typeface="Arial" panose="020B0604020202020204" pitchFamily="34" charset="0"/>
                    <a:ea typeface="+mn-ea"/>
                    <a:cs typeface="+mn-cs"/>
                  </a:rPr>
                  <a:t>Widening Participation and Strengthening the European Research Area</a:t>
                </a:r>
              </a:p>
            </p:txBody>
          </p:sp>
        </p:grpSp>
        <p:grpSp>
          <p:nvGrpSpPr>
            <p:cNvPr id="7" name="Group 34"/>
            <p:cNvGrpSpPr>
              <a:grpSpLocks/>
            </p:cNvGrpSpPr>
            <p:nvPr/>
          </p:nvGrpSpPr>
          <p:grpSpPr bwMode="auto">
            <a:xfrm>
              <a:off x="2268586" y="5409642"/>
              <a:ext cx="7748169" cy="270015"/>
              <a:chOff x="944350" y="5451389"/>
              <a:chExt cx="7748397" cy="200787"/>
            </a:xfrm>
          </p:grpSpPr>
          <p:sp>
            <p:nvSpPr>
              <p:cNvPr id="30" name="TextBox 29"/>
              <p:cNvSpPr txBox="1"/>
              <p:nvPr/>
            </p:nvSpPr>
            <p:spPr>
              <a:xfrm>
                <a:off x="4854431" y="5451114"/>
                <a:ext cx="3838688" cy="197142"/>
              </a:xfrm>
              <a:prstGeom prst="rect">
                <a:avLst/>
              </a:prstGeom>
              <a:solidFill>
                <a:srgbClr val="FFFFFF"/>
              </a:solidFill>
              <a:ln>
                <a:solidFill>
                  <a:schemeClr val="bg1"/>
                </a:solid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lumMod val="75000"/>
                      </a:schemeClr>
                    </a:solidFill>
                    <a:effectLst/>
                    <a:uLnTx/>
                    <a:uFillTx/>
                    <a:latin typeface="Arial"/>
                    <a:ea typeface="+mn-ea"/>
                    <a:cs typeface="+mn-cs"/>
                  </a:rPr>
                  <a:t>Reforming and Enhancing the European R&amp;I system</a:t>
                </a:r>
              </a:p>
            </p:txBody>
          </p:sp>
          <p:sp>
            <p:nvSpPr>
              <p:cNvPr id="31" name="TextBox 30"/>
              <p:cNvSpPr txBox="1"/>
              <p:nvPr/>
            </p:nvSpPr>
            <p:spPr>
              <a:xfrm>
                <a:off x="944303" y="5457017"/>
                <a:ext cx="3794237" cy="194780"/>
              </a:xfrm>
              <a:prstGeom prst="rect">
                <a:avLst/>
              </a:prstGeom>
              <a:solidFill>
                <a:srgbClr val="FFFFFF"/>
              </a:solidFill>
              <a:ln>
                <a:solidFill>
                  <a:schemeClr val="bg1"/>
                </a:solid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lumMod val="75000"/>
                      </a:schemeClr>
                    </a:solidFill>
                    <a:effectLst/>
                    <a:uLnTx/>
                    <a:uFillTx/>
                    <a:latin typeface="Arial"/>
                    <a:ea typeface="+mn-ea"/>
                    <a:cs typeface="+mn-cs"/>
                  </a:rPr>
                  <a:t>Widening participation and spreading excellence</a:t>
                </a:r>
                <a:endPar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endParaRPr>
              </a:p>
            </p:txBody>
          </p:sp>
        </p:grpSp>
        <p:grpSp>
          <p:nvGrpSpPr>
            <p:cNvPr id="8" name="Group 35"/>
            <p:cNvGrpSpPr>
              <a:grpSpLocks/>
            </p:cNvGrpSpPr>
            <p:nvPr/>
          </p:nvGrpSpPr>
          <p:grpSpPr bwMode="auto">
            <a:xfrm>
              <a:off x="2154239" y="1912009"/>
              <a:ext cx="2443163" cy="2873375"/>
              <a:chOff x="728666" y="2829502"/>
              <a:chExt cx="2443235" cy="2136683"/>
            </a:xfrm>
            <a:solidFill>
              <a:schemeClr val="bg1">
                <a:lumMod val="95000"/>
              </a:schemeClr>
            </a:solidFill>
          </p:grpSpPr>
          <p:sp>
            <p:nvSpPr>
              <p:cNvPr id="25" name="Rectangle 24"/>
              <p:cNvSpPr/>
              <p:nvPr/>
            </p:nvSpPr>
            <p:spPr>
              <a:xfrm>
                <a:off x="728666" y="2829502"/>
                <a:ext cx="2443235" cy="2136683"/>
              </a:xfrm>
              <a:prstGeom prst="rect">
                <a:avLst/>
              </a:prstGeom>
              <a:grpFill/>
              <a:ln w="9525" cap="flat" cmpd="sng" algn="ctr">
                <a:solidFill>
                  <a:schemeClr val="bg1"/>
                </a:solid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lumMod val="75000"/>
                    </a:schemeClr>
                  </a:solidFill>
                  <a:effectLst/>
                  <a:uLnTx/>
                  <a:uFillTx/>
                  <a:latin typeface="Arial"/>
                  <a:ea typeface="+mn-ea"/>
                  <a:cs typeface="+mn-cs"/>
                </a:endParaRPr>
              </a:p>
            </p:txBody>
          </p:sp>
          <p:sp>
            <p:nvSpPr>
              <p:cNvPr id="26" name="TextBox 52"/>
              <p:cNvSpPr txBox="1">
                <a:spLocks noChangeArrowheads="1"/>
              </p:cNvSpPr>
              <p:nvPr/>
            </p:nvSpPr>
            <p:spPr bwMode="auto">
              <a:xfrm>
                <a:off x="1432441" y="2888630"/>
                <a:ext cx="1728288" cy="354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defRPr>
                </a:lvl1pPr>
                <a:lvl2pPr marL="742950" indent="-285750">
                  <a:defRPr sz="7600" b="1">
                    <a:solidFill>
                      <a:srgbClr val="FFD624"/>
                    </a:solidFill>
                    <a:latin typeface="Verdana" panose="020B0604030504040204" pitchFamily="34" charset="0"/>
                  </a:defRPr>
                </a:lvl2pPr>
                <a:lvl3pPr marL="1143000" indent="-228600">
                  <a:defRPr sz="7600" b="1">
                    <a:solidFill>
                      <a:srgbClr val="FFD624"/>
                    </a:solidFill>
                    <a:latin typeface="Verdana" panose="020B0604030504040204" pitchFamily="34" charset="0"/>
                  </a:defRPr>
                </a:lvl3pPr>
                <a:lvl4pPr marL="1600200" indent="-228600">
                  <a:defRPr sz="7600" b="1">
                    <a:solidFill>
                      <a:srgbClr val="FFD624"/>
                    </a:solidFill>
                    <a:latin typeface="Verdana" panose="020B0604030504040204" pitchFamily="34" charset="0"/>
                  </a:defRPr>
                </a:lvl4pPr>
                <a:lvl5pPr marL="2057400" indent="-22860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dirty="0">
                    <a:ln>
                      <a:noFill/>
                    </a:ln>
                    <a:solidFill>
                      <a:schemeClr val="bg1">
                        <a:lumMod val="75000"/>
                      </a:schemeClr>
                    </a:solidFill>
                    <a:effectLst/>
                    <a:uLnTx/>
                    <a:uFillTx/>
                    <a:latin typeface="Arial" panose="020B0604020202020204" pitchFamily="34" charset="0"/>
                    <a:ea typeface="+mn-ea"/>
                    <a:cs typeface="+mn-cs"/>
                  </a:rPr>
                  <a:t>Pillar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0" cap="none" spc="0" normalizeH="0" baseline="0" noProof="0" dirty="0">
                    <a:ln>
                      <a:noFill/>
                    </a:ln>
                    <a:solidFill>
                      <a:schemeClr val="bg1">
                        <a:lumMod val="75000"/>
                      </a:schemeClr>
                    </a:solidFill>
                    <a:effectLst/>
                    <a:uLnTx/>
                    <a:uFillTx/>
                    <a:latin typeface="Arial" panose="020B0604020202020204" pitchFamily="34" charset="0"/>
                    <a:ea typeface="+mn-ea"/>
                    <a:cs typeface="+mn-cs"/>
                  </a:rPr>
                  <a:t>Excellent Science</a:t>
                </a:r>
              </a:p>
            </p:txBody>
          </p:sp>
          <p:sp>
            <p:nvSpPr>
              <p:cNvPr id="27" name="TextBox 26"/>
              <p:cNvSpPr txBox="1"/>
              <p:nvPr/>
            </p:nvSpPr>
            <p:spPr>
              <a:xfrm>
                <a:off x="876308" y="3557863"/>
                <a:ext cx="2179701" cy="194781"/>
              </a:xfrm>
              <a:prstGeom prst="rect">
                <a:avLst/>
              </a:prstGeom>
              <a:grpFill/>
              <a:ln w="25400" cap="flat" cmpd="sng" algn="ctr">
                <a:solidFill>
                  <a:schemeClr val="bg1"/>
                </a:solidFill>
                <a:prstDash val="soli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European Research Council</a:t>
                </a:r>
              </a:p>
            </p:txBody>
          </p:sp>
          <p:sp>
            <p:nvSpPr>
              <p:cNvPr id="28" name="TextBox 27"/>
              <p:cNvSpPr txBox="1"/>
              <p:nvPr/>
            </p:nvSpPr>
            <p:spPr>
              <a:xfrm>
                <a:off x="889009" y="3953327"/>
                <a:ext cx="2167001" cy="319912"/>
              </a:xfrm>
              <a:prstGeom prst="rect">
                <a:avLst/>
              </a:prstGeom>
              <a:grp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Marie </a:t>
                </a:r>
                <a:r>
                  <a:rPr kumimoji="0" lang="en-GB" sz="1100" b="1" i="0" u="none" strike="noStrike" kern="0" cap="none" spc="0" normalizeH="0" baseline="0" noProof="0" dirty="0" err="1">
                    <a:ln>
                      <a:noFill/>
                    </a:ln>
                    <a:solidFill>
                      <a:schemeClr val="bg1">
                        <a:lumMod val="75000"/>
                      </a:schemeClr>
                    </a:solidFill>
                    <a:effectLst/>
                    <a:uLnTx/>
                    <a:uFillTx/>
                    <a:latin typeface="Arial"/>
                    <a:ea typeface="+mn-ea"/>
                    <a:cs typeface="+mn-cs"/>
                  </a:rPr>
                  <a:t>Skłodowska</a:t>
                </a: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-Curie Actions</a:t>
                </a:r>
              </a:p>
            </p:txBody>
          </p:sp>
          <p:sp>
            <p:nvSpPr>
              <p:cNvPr id="29" name="TextBox 28"/>
              <p:cNvSpPr txBox="1"/>
              <p:nvPr/>
            </p:nvSpPr>
            <p:spPr>
              <a:xfrm>
                <a:off x="903296" y="4548293"/>
                <a:ext cx="2155889" cy="193600"/>
              </a:xfrm>
              <a:prstGeom prst="rect">
                <a:avLst/>
              </a:prstGeom>
              <a:grp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Research Infrastructures</a:t>
                </a:r>
              </a:p>
            </p:txBody>
          </p:sp>
        </p:grpSp>
        <p:grpSp>
          <p:nvGrpSpPr>
            <p:cNvPr id="9" name="Group 36"/>
            <p:cNvGrpSpPr>
              <a:grpSpLocks/>
            </p:cNvGrpSpPr>
            <p:nvPr/>
          </p:nvGrpSpPr>
          <p:grpSpPr bwMode="auto">
            <a:xfrm>
              <a:off x="7697790" y="1915185"/>
              <a:ext cx="2457450" cy="2897187"/>
              <a:chOff x="6315530" y="2822915"/>
              <a:chExt cx="2457522" cy="2154390"/>
            </a:xfrm>
            <a:solidFill>
              <a:schemeClr val="bg1">
                <a:lumMod val="95000"/>
              </a:schemeClr>
            </a:solidFill>
          </p:grpSpPr>
          <p:sp>
            <p:nvSpPr>
              <p:cNvPr id="19" name="Rectangle 18"/>
              <p:cNvSpPr/>
              <p:nvPr/>
            </p:nvSpPr>
            <p:spPr>
              <a:xfrm>
                <a:off x="6315530" y="2822915"/>
                <a:ext cx="2457522" cy="2154390"/>
              </a:xfrm>
              <a:prstGeom prst="rect">
                <a:avLst/>
              </a:prstGeom>
              <a:grp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lumMod val="75000"/>
                    </a:schemeClr>
                  </a:solidFill>
                  <a:effectLst/>
                  <a:uLnTx/>
                  <a:uFillTx/>
                  <a:latin typeface="Arial"/>
                  <a:ea typeface="+mn-ea"/>
                  <a:cs typeface="+mn-cs"/>
                </a:endParaRPr>
              </a:p>
            </p:txBody>
          </p:sp>
          <p:sp>
            <p:nvSpPr>
              <p:cNvPr id="20" name="TextBox 45"/>
              <p:cNvSpPr txBox="1">
                <a:spLocks noChangeArrowheads="1"/>
              </p:cNvSpPr>
              <p:nvPr/>
            </p:nvSpPr>
            <p:spPr bwMode="auto">
              <a:xfrm>
                <a:off x="7064910" y="2890855"/>
                <a:ext cx="1686803" cy="354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defRPr>
                </a:lvl1pPr>
                <a:lvl2pPr marL="742950" indent="-285750">
                  <a:defRPr sz="7600" b="1">
                    <a:solidFill>
                      <a:srgbClr val="FFD624"/>
                    </a:solidFill>
                    <a:latin typeface="Verdana" panose="020B0604030504040204" pitchFamily="34" charset="0"/>
                  </a:defRPr>
                </a:lvl2pPr>
                <a:lvl3pPr marL="1143000" indent="-228600">
                  <a:defRPr sz="7600" b="1">
                    <a:solidFill>
                      <a:srgbClr val="FFD624"/>
                    </a:solidFill>
                    <a:latin typeface="Verdana" panose="020B0604030504040204" pitchFamily="34" charset="0"/>
                  </a:defRPr>
                </a:lvl3pPr>
                <a:lvl4pPr marL="1600200" indent="-228600">
                  <a:defRPr sz="7600" b="1">
                    <a:solidFill>
                      <a:srgbClr val="FFD624"/>
                    </a:solidFill>
                    <a:latin typeface="Verdana" panose="020B0604030504040204" pitchFamily="34" charset="0"/>
                  </a:defRPr>
                </a:lvl4pPr>
                <a:lvl5pPr marL="2057400" indent="-22860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a:ln>
                      <a:noFill/>
                    </a:ln>
                    <a:solidFill>
                      <a:schemeClr val="bg1">
                        <a:lumMod val="75000"/>
                      </a:schemeClr>
                    </a:solidFill>
                    <a:effectLst/>
                    <a:uLnTx/>
                    <a:uFillTx/>
                    <a:latin typeface="Arial" panose="020B0604020202020204" pitchFamily="34" charset="0"/>
                    <a:ea typeface="+mn-ea"/>
                    <a:cs typeface="+mn-cs"/>
                  </a:rPr>
                  <a:t>Pillar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0" cap="none" spc="0" normalizeH="0" baseline="0" noProof="0">
                    <a:ln>
                      <a:noFill/>
                    </a:ln>
                    <a:solidFill>
                      <a:schemeClr val="bg1">
                        <a:lumMod val="75000"/>
                      </a:schemeClr>
                    </a:solidFill>
                    <a:effectLst/>
                    <a:uLnTx/>
                    <a:uFillTx/>
                    <a:latin typeface="Arial" panose="020B0604020202020204" pitchFamily="34" charset="0"/>
                    <a:ea typeface="+mn-ea"/>
                    <a:cs typeface="+mn-cs"/>
                  </a:rPr>
                  <a:t>Innovative Europe</a:t>
                </a:r>
              </a:p>
            </p:txBody>
          </p:sp>
          <p:grpSp>
            <p:nvGrpSpPr>
              <p:cNvPr id="21" name="Group 46"/>
              <p:cNvGrpSpPr>
                <a:grpSpLocks/>
              </p:cNvGrpSpPr>
              <p:nvPr/>
            </p:nvGrpSpPr>
            <p:grpSpPr bwMode="auto">
              <a:xfrm>
                <a:off x="6414978" y="3558812"/>
                <a:ext cx="2234727" cy="1244283"/>
                <a:chOff x="6414978" y="3546112"/>
                <a:chExt cx="2234727" cy="1244283"/>
              </a:xfrm>
              <a:grpFill/>
            </p:grpSpPr>
            <p:sp>
              <p:nvSpPr>
                <p:cNvPr id="22" name="TextBox 21"/>
                <p:cNvSpPr txBox="1"/>
                <p:nvPr/>
              </p:nvSpPr>
              <p:spPr>
                <a:xfrm>
                  <a:off x="6413958" y="3546839"/>
                  <a:ext cx="2219391" cy="194780"/>
                </a:xfrm>
                <a:prstGeom prst="rect">
                  <a:avLst/>
                </a:prstGeom>
                <a:grp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European Innovation Council</a:t>
                  </a:r>
                </a:p>
              </p:txBody>
            </p:sp>
            <p:sp>
              <p:nvSpPr>
                <p:cNvPr id="23" name="TextBox 22"/>
                <p:cNvSpPr txBox="1"/>
                <p:nvPr/>
              </p:nvSpPr>
              <p:spPr>
                <a:xfrm>
                  <a:off x="6421896" y="3876195"/>
                  <a:ext cx="2227328" cy="321093"/>
                </a:xfrm>
                <a:prstGeom prst="rect">
                  <a:avLst/>
                </a:prstGeom>
                <a:grp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European innovation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rPr>
                    <a:t>ecosystems</a:t>
                  </a:r>
                </a:p>
              </p:txBody>
            </p:sp>
            <p:sp>
              <p:nvSpPr>
                <p:cNvPr id="24" name="TextBox 23"/>
                <p:cNvSpPr txBox="1"/>
                <p:nvPr/>
              </p:nvSpPr>
              <p:spPr>
                <a:xfrm>
                  <a:off x="6429833" y="4337766"/>
                  <a:ext cx="2211453" cy="453307"/>
                </a:xfrm>
                <a:prstGeom prst="rect">
                  <a:avLst/>
                </a:prstGeom>
                <a:grp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lumMod val="75000"/>
                        </a:schemeClr>
                      </a:solidFill>
                      <a:effectLst/>
                      <a:uLnTx/>
                      <a:uFillTx/>
                      <a:latin typeface="Arial"/>
                      <a:ea typeface="+mn-ea"/>
                      <a:cs typeface="+mn-cs"/>
                    </a:rPr>
                    <a:t>European Institute of Innovation </a:t>
                  </a:r>
                  <a:br>
                    <a:rPr kumimoji="0" lang="en-US" sz="1100" b="1" i="0" u="none" strike="noStrike" kern="0" cap="none" spc="0" normalizeH="0" baseline="0" noProof="0" dirty="0">
                      <a:ln>
                        <a:noFill/>
                      </a:ln>
                      <a:solidFill>
                        <a:schemeClr val="bg1">
                          <a:lumMod val="75000"/>
                        </a:schemeClr>
                      </a:solidFill>
                      <a:effectLst/>
                      <a:uLnTx/>
                      <a:uFillTx/>
                      <a:latin typeface="Arial"/>
                      <a:ea typeface="+mn-ea"/>
                      <a:cs typeface="+mn-cs"/>
                    </a:rPr>
                  </a:br>
                  <a:r>
                    <a:rPr kumimoji="0" lang="en-US" sz="1100" b="1" i="0" u="none" strike="noStrike" kern="0" cap="none" spc="0" normalizeH="0" baseline="0" noProof="0" dirty="0">
                      <a:ln>
                        <a:noFill/>
                      </a:ln>
                      <a:solidFill>
                        <a:schemeClr val="bg1">
                          <a:lumMod val="75000"/>
                        </a:schemeClr>
                      </a:solidFill>
                      <a:effectLst/>
                      <a:uLnTx/>
                      <a:uFillTx/>
                      <a:latin typeface="Arial"/>
                      <a:ea typeface="+mn-ea"/>
                      <a:cs typeface="+mn-cs"/>
                    </a:rPr>
                    <a:t>and Technology</a:t>
                  </a:r>
                  <a:endParaRPr kumimoji="0" lang="en-GB" sz="1100" b="1" i="0" u="none" strike="noStrike" kern="0" cap="none" spc="0" normalizeH="0" baseline="0" noProof="0" dirty="0">
                    <a:ln>
                      <a:noFill/>
                    </a:ln>
                    <a:solidFill>
                      <a:schemeClr val="bg1">
                        <a:lumMod val="75000"/>
                      </a:schemeClr>
                    </a:solidFill>
                    <a:effectLst/>
                    <a:uLnTx/>
                    <a:uFillTx/>
                    <a:latin typeface="Arial"/>
                    <a:ea typeface="+mn-ea"/>
                    <a:cs typeface="+mn-cs"/>
                  </a:endParaRPr>
                </a:p>
              </p:txBody>
            </p:sp>
          </p:grpSp>
        </p:grpSp>
        <p:grpSp>
          <p:nvGrpSpPr>
            <p:cNvPr id="10" name="Group 37"/>
            <p:cNvGrpSpPr>
              <a:grpSpLocks/>
            </p:cNvGrpSpPr>
            <p:nvPr/>
          </p:nvGrpSpPr>
          <p:grpSpPr bwMode="auto">
            <a:xfrm>
              <a:off x="4732339" y="1915185"/>
              <a:ext cx="2849563" cy="2897187"/>
              <a:chOff x="3360102" y="2822915"/>
              <a:chExt cx="2849647" cy="2154390"/>
            </a:xfrm>
          </p:grpSpPr>
          <p:sp>
            <p:nvSpPr>
              <p:cNvPr id="14" name="Rectangle 13"/>
              <p:cNvSpPr/>
              <p:nvPr/>
            </p:nvSpPr>
            <p:spPr>
              <a:xfrm>
                <a:off x="3360102" y="2822915"/>
                <a:ext cx="2849647" cy="2154390"/>
              </a:xfrm>
              <a:prstGeom prst="rect">
                <a:avLst/>
              </a:prstGeom>
              <a:solidFill>
                <a:srgbClr val="FFC000"/>
              </a:soli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39"/>
              <p:cNvSpPr txBox="1">
                <a:spLocks noChangeArrowheads="1"/>
              </p:cNvSpPr>
              <p:nvPr/>
            </p:nvSpPr>
            <p:spPr bwMode="auto">
              <a:xfrm>
                <a:off x="4099323" y="2852936"/>
                <a:ext cx="1974973" cy="60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panose="020B0604030504040204" pitchFamily="34" charset="0"/>
                  </a:defRPr>
                </a:lvl1pPr>
                <a:lvl2pPr marL="742950" indent="-285750">
                  <a:defRPr sz="7600" b="1">
                    <a:solidFill>
                      <a:srgbClr val="FFD624"/>
                    </a:solidFill>
                    <a:latin typeface="Verdana" panose="020B0604030504040204" pitchFamily="34" charset="0"/>
                  </a:defRPr>
                </a:lvl2pPr>
                <a:lvl3pPr marL="1143000" indent="-228600">
                  <a:defRPr sz="7600" b="1">
                    <a:solidFill>
                      <a:srgbClr val="FFD624"/>
                    </a:solidFill>
                    <a:latin typeface="Verdana" panose="020B0604030504040204" pitchFamily="34" charset="0"/>
                  </a:defRPr>
                </a:lvl3pPr>
                <a:lvl4pPr marL="1600200" indent="-228600">
                  <a:defRPr sz="7600" b="1">
                    <a:solidFill>
                      <a:srgbClr val="FFD624"/>
                    </a:solidFill>
                    <a:latin typeface="Verdana" panose="020B0604030504040204" pitchFamily="34" charset="0"/>
                  </a:defRPr>
                </a:lvl4pPr>
                <a:lvl5pPr marL="2057400" indent="-22860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a:ln>
                      <a:noFill/>
                    </a:ln>
                    <a:solidFill>
                      <a:srgbClr val="FFFFFF"/>
                    </a:solidFill>
                    <a:effectLst/>
                    <a:uLnTx/>
                    <a:uFillTx/>
                    <a:latin typeface="Arial" panose="020B0604020202020204" pitchFamily="34" charset="0"/>
                    <a:ea typeface="+mn-ea"/>
                    <a:cs typeface="+mn-cs"/>
                  </a:rPr>
                  <a:t>Pillar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rPr>
                  <a:t>Global Challenges and European Industrial Competitiveness</a:t>
                </a:r>
              </a:p>
            </p:txBody>
          </p:sp>
          <p:sp>
            <p:nvSpPr>
              <p:cNvPr id="16" name="TextBox 15"/>
              <p:cNvSpPr txBox="1"/>
              <p:nvPr/>
            </p:nvSpPr>
            <p:spPr>
              <a:xfrm>
                <a:off x="3595059" y="3468641"/>
                <a:ext cx="2478161" cy="1150057"/>
              </a:xfrm>
              <a:prstGeom prst="rect">
                <a:avLst/>
              </a:prstGeom>
              <a:solidFill>
                <a:srgbClr val="FFFFFF"/>
              </a:solidFill>
            </p:spPr>
            <p:txBody>
              <a:bodyPr>
                <a:spAutoFit/>
              </a:bodyPr>
              <a:lstStyle/>
              <a:p>
                <a:pPr marL="415925" marR="0" lvl="0" indent="-228600" algn="l" defTabSz="914400" rtl="0" eaLnBrk="1" fontAlgn="base" latinLnBrk="0" hangingPunct="1">
                  <a:lnSpc>
                    <a:spcPct val="100000"/>
                  </a:lnSpc>
                  <a:spcBef>
                    <a:spcPct val="0"/>
                  </a:spcBef>
                  <a:spcAft>
                    <a:spcPct val="0"/>
                  </a:spcAft>
                  <a:buClr>
                    <a:srgbClr val="0E4194"/>
                  </a:buClr>
                  <a:buSzTx/>
                  <a:buFont typeface="+mj-lt"/>
                  <a:buAutoNum type="arabicPeriod"/>
                  <a:tabLst/>
                  <a:defRPr/>
                </a:pPr>
                <a:r>
                  <a:rPr kumimoji="0" lang="en-US" sz="1050" b="1" i="0" u="none" strike="noStrike" kern="0" cap="none" spc="0" normalizeH="0" baseline="0" noProof="0" dirty="0">
                    <a:ln>
                      <a:noFill/>
                    </a:ln>
                    <a:solidFill>
                      <a:srgbClr val="0E4194"/>
                    </a:solidFill>
                    <a:effectLst/>
                    <a:uLnTx/>
                    <a:uFillTx/>
                    <a:latin typeface="Arial"/>
                    <a:ea typeface="+mn-ea"/>
                    <a:cs typeface="+mn-cs"/>
                  </a:rPr>
                  <a:t>Health</a:t>
                </a:r>
              </a:p>
              <a:p>
                <a:pPr marL="415925" marR="0" lvl="0" indent="-228600" algn="l" defTabSz="914400" rtl="0" eaLnBrk="1" fontAlgn="base" latinLnBrk="0" hangingPunct="1">
                  <a:lnSpc>
                    <a:spcPct val="100000"/>
                  </a:lnSpc>
                  <a:spcBef>
                    <a:spcPct val="0"/>
                  </a:spcBef>
                  <a:spcAft>
                    <a:spcPct val="0"/>
                  </a:spcAft>
                  <a:buClr>
                    <a:srgbClr val="0E4194"/>
                  </a:buClr>
                  <a:buSzTx/>
                  <a:buFont typeface="+mj-lt"/>
                  <a:buAutoNum type="arabicPeriod"/>
                  <a:tabLst/>
                  <a:defRPr/>
                </a:pPr>
                <a:r>
                  <a:rPr kumimoji="0" lang="en-GB" sz="1050" b="1" i="0" u="none" strike="noStrike" kern="0" cap="none" spc="0" normalizeH="0" baseline="0" noProof="0" dirty="0">
                    <a:ln>
                      <a:noFill/>
                    </a:ln>
                    <a:solidFill>
                      <a:schemeClr val="accent6"/>
                    </a:solidFill>
                    <a:effectLst/>
                    <a:uLnTx/>
                    <a:uFillTx/>
                    <a:latin typeface="Arial"/>
                    <a:ea typeface="+mn-ea"/>
                    <a:cs typeface="+mn-cs"/>
                  </a:rPr>
                  <a:t>Culture, Creativity and Inclusive Society </a:t>
                </a:r>
              </a:p>
              <a:p>
                <a:pPr marL="415925" marR="0" lvl="0" indent="-228600" algn="l" defTabSz="914400" rtl="0" eaLnBrk="1" fontAlgn="base" latinLnBrk="0" hangingPunct="1">
                  <a:lnSpc>
                    <a:spcPct val="100000"/>
                  </a:lnSpc>
                  <a:spcBef>
                    <a:spcPct val="0"/>
                  </a:spcBef>
                  <a:spcAft>
                    <a:spcPct val="0"/>
                  </a:spcAft>
                  <a:buClr>
                    <a:srgbClr val="0E4194"/>
                  </a:buClr>
                  <a:buSzTx/>
                  <a:buFont typeface="+mj-lt"/>
                  <a:buAutoNum type="arabicPeriod"/>
                  <a:tabLst/>
                  <a:defRPr/>
                </a:pPr>
                <a:r>
                  <a:rPr kumimoji="0" lang="en-US" sz="1050" b="1" i="0" u="none" strike="noStrike" kern="0" cap="none" spc="0" normalizeH="0" baseline="0" noProof="0" dirty="0">
                    <a:ln>
                      <a:noFill/>
                    </a:ln>
                    <a:solidFill>
                      <a:srgbClr val="C00000"/>
                    </a:solidFill>
                    <a:effectLst/>
                    <a:uLnTx/>
                    <a:uFillTx/>
                    <a:latin typeface="Arial"/>
                    <a:ea typeface="+mn-ea"/>
                    <a:cs typeface="+mn-cs"/>
                  </a:rPr>
                  <a:t>Civil Security for Society</a:t>
                </a:r>
              </a:p>
              <a:p>
                <a:pPr marL="415925" marR="0" lvl="0" indent="-228600" algn="l" defTabSz="914400" rtl="0" eaLnBrk="1" fontAlgn="base" latinLnBrk="0" hangingPunct="1">
                  <a:lnSpc>
                    <a:spcPct val="100000"/>
                  </a:lnSpc>
                  <a:spcBef>
                    <a:spcPct val="0"/>
                  </a:spcBef>
                  <a:spcAft>
                    <a:spcPct val="0"/>
                  </a:spcAft>
                  <a:buClr>
                    <a:srgbClr val="0E4194"/>
                  </a:buClr>
                  <a:buSzTx/>
                  <a:buFont typeface="+mj-lt"/>
                  <a:buAutoNum type="arabicPeriod"/>
                  <a:tabLst/>
                  <a:defRPr/>
                </a:pPr>
                <a:r>
                  <a:rPr kumimoji="0" lang="en-US" sz="1050" b="1" i="0" u="none" strike="noStrike" kern="0" cap="none" spc="0" normalizeH="0" baseline="0" noProof="0" dirty="0">
                    <a:ln>
                      <a:noFill/>
                    </a:ln>
                    <a:solidFill>
                      <a:srgbClr val="0E4194"/>
                    </a:solidFill>
                    <a:effectLst/>
                    <a:uLnTx/>
                    <a:uFillTx/>
                    <a:latin typeface="Arial"/>
                    <a:ea typeface="+mn-ea"/>
                    <a:cs typeface="+mn-cs"/>
                  </a:rPr>
                  <a:t>Digital, Industry and Space</a:t>
                </a:r>
              </a:p>
              <a:p>
                <a:pPr marL="415925" marR="0" lvl="0" indent="-228600" algn="l" defTabSz="914400" rtl="0" eaLnBrk="1" fontAlgn="base" latinLnBrk="0" hangingPunct="1">
                  <a:lnSpc>
                    <a:spcPct val="100000"/>
                  </a:lnSpc>
                  <a:spcBef>
                    <a:spcPct val="0"/>
                  </a:spcBef>
                  <a:spcAft>
                    <a:spcPct val="0"/>
                  </a:spcAft>
                  <a:buClr>
                    <a:srgbClr val="0E4194"/>
                  </a:buClr>
                  <a:buSzTx/>
                  <a:buFont typeface="+mj-lt"/>
                  <a:buAutoNum type="arabicPeriod"/>
                  <a:tabLst/>
                  <a:defRPr/>
                </a:pPr>
                <a:r>
                  <a:rPr kumimoji="0" lang="en-US" sz="1050" b="1" i="0" u="none" strike="noStrike" kern="0" cap="none" spc="0" normalizeH="0" baseline="0" noProof="0" dirty="0">
                    <a:ln>
                      <a:noFill/>
                    </a:ln>
                    <a:solidFill>
                      <a:srgbClr val="0E4194"/>
                    </a:solidFill>
                    <a:effectLst/>
                    <a:uLnTx/>
                    <a:uFillTx/>
                    <a:latin typeface="Arial"/>
                    <a:ea typeface="+mn-ea"/>
                    <a:cs typeface="+mn-cs"/>
                  </a:rPr>
                  <a:t>Climate, Energy and Mobility</a:t>
                </a:r>
              </a:p>
              <a:p>
                <a:pPr marL="415925" marR="0" lvl="0" indent="-228600" algn="l" defTabSz="914400" rtl="0" eaLnBrk="1" fontAlgn="base" latinLnBrk="0" hangingPunct="1">
                  <a:lnSpc>
                    <a:spcPct val="100000"/>
                  </a:lnSpc>
                  <a:spcBef>
                    <a:spcPct val="0"/>
                  </a:spcBef>
                  <a:spcAft>
                    <a:spcPct val="0"/>
                  </a:spcAft>
                  <a:buClr>
                    <a:srgbClr val="0E4194"/>
                  </a:buClr>
                  <a:buSzTx/>
                  <a:buFont typeface="+mj-lt"/>
                  <a:buAutoNum type="arabicPeriod"/>
                  <a:tabLst/>
                  <a:defRPr/>
                </a:pPr>
                <a:r>
                  <a:rPr kumimoji="0" lang="en-US" sz="1050" b="1" i="0" u="none" strike="noStrike" kern="0" cap="none" spc="0" normalizeH="0" baseline="0" noProof="0" dirty="0">
                    <a:ln>
                      <a:noFill/>
                    </a:ln>
                    <a:solidFill>
                      <a:srgbClr val="0E4194"/>
                    </a:solidFill>
                    <a:effectLst/>
                    <a:uLnTx/>
                    <a:uFillTx/>
                    <a:latin typeface="Arial"/>
                    <a:ea typeface="+mn-ea"/>
                    <a:cs typeface="+mn-cs"/>
                  </a:rPr>
                  <a:t>Food, </a:t>
                </a:r>
                <a:r>
                  <a:rPr kumimoji="0" lang="en-US" sz="1050" b="1" i="0" u="none" strike="noStrike" kern="0" cap="none" spc="0" normalizeH="0" baseline="0" noProof="0" dirty="0" err="1">
                    <a:ln>
                      <a:noFill/>
                    </a:ln>
                    <a:solidFill>
                      <a:srgbClr val="0E4194"/>
                    </a:solidFill>
                    <a:effectLst/>
                    <a:uLnTx/>
                    <a:uFillTx/>
                    <a:latin typeface="Arial"/>
                    <a:ea typeface="+mn-ea"/>
                    <a:cs typeface="+mn-cs"/>
                  </a:rPr>
                  <a:t>Bioeconomy</a:t>
                </a:r>
                <a:r>
                  <a:rPr kumimoji="0" lang="en-US" sz="1050" b="1" i="0" u="none" strike="noStrike" kern="0" cap="none" spc="0" normalizeH="0" baseline="0" noProof="0" dirty="0">
                    <a:ln>
                      <a:noFill/>
                    </a:ln>
                    <a:solidFill>
                      <a:srgbClr val="0E4194"/>
                    </a:solidFill>
                    <a:effectLst/>
                    <a:uLnTx/>
                    <a:uFillTx/>
                    <a:latin typeface="Arial"/>
                    <a:ea typeface="+mn-ea"/>
                    <a:cs typeface="+mn-cs"/>
                  </a:rPr>
                  <a:t>, Natural Resources, Agriculture and Environment</a:t>
                </a:r>
              </a:p>
            </p:txBody>
          </p:sp>
          <p:sp>
            <p:nvSpPr>
              <p:cNvPr id="17" name="TextBox 16"/>
              <p:cNvSpPr txBox="1"/>
              <p:nvPr/>
            </p:nvSpPr>
            <p:spPr>
              <a:xfrm>
                <a:off x="3595059" y="4724680"/>
                <a:ext cx="2478161" cy="194781"/>
              </a:xfrm>
              <a:prstGeom prst="rect">
                <a:avLst/>
              </a:prstGeom>
              <a:solidFill>
                <a:srgbClr val="FFFFFF"/>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rgbClr val="0E4194"/>
                    </a:solidFill>
                    <a:effectLst/>
                    <a:uLnTx/>
                    <a:uFillTx/>
                    <a:latin typeface="Arial"/>
                    <a:ea typeface="+mn-ea"/>
                    <a:cs typeface="+mn-cs"/>
                  </a:rPr>
                  <a:t>Joint Research Centre</a:t>
                </a:r>
              </a:p>
            </p:txBody>
          </p:sp>
          <p:sp>
            <p:nvSpPr>
              <p:cNvPr id="18" name="TextBox 17"/>
              <p:cNvSpPr txBox="1"/>
              <p:nvPr/>
            </p:nvSpPr>
            <p:spPr>
              <a:xfrm rot="16200000">
                <a:off x="3299041" y="3911976"/>
                <a:ext cx="888908" cy="26194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rgbClr val="0E4194"/>
                    </a:solidFill>
                    <a:effectLst/>
                    <a:uLnTx/>
                    <a:uFillTx/>
                    <a:latin typeface="Arial"/>
                    <a:ea typeface="+mn-ea"/>
                    <a:cs typeface="+mn-cs"/>
                  </a:rPr>
                  <a:t>Clusters</a:t>
                </a:r>
              </a:p>
            </p:txBody>
          </p:sp>
        </p:grpSp>
        <p:pic>
          <p:nvPicPr>
            <p:cNvPr id="11" name="Picture 61"/>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2345231" y="2056473"/>
              <a:ext cx="431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2"/>
            <p:cNvPicPr>
              <a:picLocks noChangeAspect="1"/>
            </p:cNvPicPr>
            <p:nvPr/>
          </p:nvPicPr>
          <p:blipFill>
            <a:blip r:embed="rId3" cstate="print">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7859714" y="2039010"/>
              <a:ext cx="4413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ravetju\AppData\Local\Temp\1\ear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489" y="2039009"/>
              <a:ext cx="4429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itle 1"/>
          <p:cNvSpPr txBox="1">
            <a:spLocks/>
          </p:cNvSpPr>
          <p:nvPr/>
        </p:nvSpPr>
        <p:spPr>
          <a:xfrm>
            <a:off x="2213707" y="498695"/>
            <a:ext cx="8634148" cy="458452"/>
          </a:xfrm>
          <a:prstGeom prst="rect">
            <a:avLst/>
          </a:prstGeom>
        </p:spPr>
        <p:txBody>
          <a:bodyPr anchor="t"/>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spcAft>
                <a:spcPts val="0"/>
              </a:spcAft>
            </a:pPr>
            <a:r>
              <a:rPr lang="en-US" sz="2800" i="1" kern="0" dirty="0">
                <a:solidFill>
                  <a:schemeClr val="accent6"/>
                </a:solidFill>
                <a:latin typeface="Arial" panose="020B0604020202020204" pitchFamily="34" charset="0"/>
                <a:cs typeface="Arial" panose="020B0604020202020204" pitchFamily="34" charset="0"/>
              </a:rPr>
              <a:t>HORIZON EUROPE - CLUSTER 3</a:t>
            </a:r>
            <a:endParaRPr lang="en-US" sz="2800" kern="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71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0875" y="4013323"/>
            <a:ext cx="3992786" cy="60210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spcAft>
                <a:spcPts val="0"/>
              </a:spcAft>
            </a:pPr>
            <a:r>
              <a:rPr lang="fr-BE" sz="1400" dirty="0">
                <a:solidFill>
                  <a:schemeClr val="accent6"/>
                </a:solidFill>
                <a:ea typeface="Times New Roman" panose="02020603050405020304" pitchFamily="18" charset="0"/>
              </a:rPr>
              <a:t>R&amp;I EXPECTED IMPACTS</a:t>
            </a:r>
            <a:endParaRPr lang="en-GB" sz="1400" dirty="0">
              <a:solidFill>
                <a:schemeClr val="accent6"/>
              </a:solidFill>
              <a:ea typeface="Times New Roman" panose="02020603050405020304" pitchFamily="18" charset="0"/>
            </a:endParaRPr>
          </a:p>
        </p:txBody>
      </p:sp>
      <p:sp>
        <p:nvSpPr>
          <p:cNvPr id="3" name="Rectangle 2"/>
          <p:cNvSpPr/>
          <p:nvPr/>
        </p:nvSpPr>
        <p:spPr>
          <a:xfrm>
            <a:off x="1990875" y="1355874"/>
            <a:ext cx="7840202" cy="48895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spcAft>
                <a:spcPts val="0"/>
              </a:spcAft>
            </a:pPr>
            <a:r>
              <a:rPr lang="en-GB" sz="1400" dirty="0">
                <a:solidFill>
                  <a:schemeClr val="accent6"/>
                </a:solidFill>
                <a:ea typeface="Times New Roman" panose="02020603050405020304" pitchFamily="18" charset="0"/>
              </a:rPr>
              <a:t>Supporting EU policy priorities</a:t>
            </a:r>
            <a:br>
              <a:rPr lang="en-GB" sz="1400" b="1" kern="1200" dirty="0">
                <a:solidFill>
                  <a:schemeClr val="accent6"/>
                </a:solidFill>
                <a:effectLst/>
                <a:ea typeface="Times New Roman" panose="02020603050405020304" pitchFamily="18" charset="0"/>
              </a:rPr>
            </a:br>
            <a:endParaRPr lang="en-GB" sz="1400" dirty="0">
              <a:solidFill>
                <a:schemeClr val="accent6"/>
              </a:solidFill>
              <a:effectLst/>
              <a:latin typeface="Times New Roman" panose="02020603050405020304" pitchFamily="18" charset="0"/>
              <a:ea typeface="Times New Roman" panose="02020603050405020304" pitchFamily="18" charset="0"/>
            </a:endParaRPr>
          </a:p>
        </p:txBody>
      </p:sp>
      <p:sp>
        <p:nvSpPr>
          <p:cNvPr id="4" name="Title 1"/>
          <p:cNvSpPr txBox="1">
            <a:spLocks/>
          </p:cNvSpPr>
          <p:nvPr/>
        </p:nvSpPr>
        <p:spPr>
          <a:xfrm>
            <a:off x="1990875" y="279687"/>
            <a:ext cx="8634148" cy="458452"/>
          </a:xfrm>
          <a:prstGeom prst="rect">
            <a:avLst/>
          </a:prstGeom>
        </p:spPr>
        <p:txBody>
          <a:bodyPr anchor="t"/>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spcAft>
                <a:spcPts val="0"/>
              </a:spcAft>
            </a:pPr>
            <a:r>
              <a:rPr lang="en-US" sz="2800" i="1" kern="0" dirty="0">
                <a:solidFill>
                  <a:schemeClr val="accent6"/>
                </a:solidFill>
                <a:latin typeface="Arial" panose="020B0604020202020204" pitchFamily="34" charset="0"/>
                <a:cs typeface="Arial" panose="020B0604020202020204" pitchFamily="34" charset="0"/>
              </a:rPr>
              <a:t>CLUSTER 3 – Civil Security for Society</a:t>
            </a:r>
          </a:p>
          <a:p>
            <a:pPr marL="0" indent="0">
              <a:spcAft>
                <a:spcPts val="0"/>
              </a:spcAft>
            </a:pPr>
            <a:r>
              <a:rPr lang="en-US" sz="2800" i="1" kern="0" dirty="0">
                <a:solidFill>
                  <a:schemeClr val="accent6"/>
                </a:solidFill>
                <a:latin typeface="Arial" panose="020B0604020202020204" pitchFamily="34" charset="0"/>
                <a:cs typeface="Arial" panose="020B0604020202020204" pitchFamily="34" charset="0"/>
              </a:rPr>
              <a:t>OBJECTIVES:</a:t>
            </a:r>
            <a:endParaRPr lang="en-US" sz="2800" kern="0" dirty="0">
              <a:solidFill>
                <a:schemeClr val="accent6"/>
              </a:solidFill>
              <a:latin typeface="Arial" panose="020B0604020202020204" pitchFamily="34" charset="0"/>
              <a:cs typeface="Arial" panose="020B0604020202020204" pitchFamily="34" charset="0"/>
            </a:endParaRPr>
          </a:p>
        </p:txBody>
      </p:sp>
      <p:sp>
        <p:nvSpPr>
          <p:cNvPr id="5" name="Rounded Rectangle 60"/>
          <p:cNvSpPr/>
          <p:nvPr/>
        </p:nvSpPr>
        <p:spPr>
          <a:xfrm>
            <a:off x="2238437" y="4626065"/>
            <a:ext cx="5394138" cy="1899279"/>
          </a:xfrm>
          <a:prstGeom prst="rect">
            <a:avLst/>
          </a:prstGeom>
          <a:noFill/>
          <a:ln w="31750">
            <a:solidFill>
              <a:srgbClr val="FFC00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171450" indent="-171450">
              <a:lnSpc>
                <a:spcPct val="150000"/>
              </a:lnSpc>
              <a:buFont typeface="Arial" panose="020B0604020202020204" pitchFamily="34" charset="0"/>
              <a:buChar char="•"/>
            </a:pPr>
            <a:r>
              <a:rPr lang="en-US" sz="1200" b="0" i="1" dirty="0">
                <a:solidFill>
                  <a:schemeClr val="tx1"/>
                </a:solidFill>
              </a:rPr>
              <a:t>Tackle crime and terrorism;</a:t>
            </a:r>
          </a:p>
          <a:p>
            <a:pPr marL="171450" indent="-171450">
              <a:lnSpc>
                <a:spcPct val="150000"/>
              </a:lnSpc>
              <a:buFont typeface="Arial" panose="020B0604020202020204" pitchFamily="34" charset="0"/>
              <a:buChar char="•"/>
            </a:pPr>
            <a:r>
              <a:rPr lang="en-US" sz="1200" b="0" i="1" dirty="0">
                <a:solidFill>
                  <a:schemeClr val="tx1"/>
                </a:solidFill>
              </a:rPr>
              <a:t>Increase cybersecurity and provide for a more secure online environment;</a:t>
            </a:r>
          </a:p>
          <a:p>
            <a:pPr marL="171450" indent="-171450">
              <a:lnSpc>
                <a:spcPct val="150000"/>
              </a:lnSpc>
              <a:buFont typeface="Arial" panose="020B0604020202020204" pitchFamily="34" charset="0"/>
              <a:buChar char="•"/>
            </a:pPr>
            <a:r>
              <a:rPr lang="en-GB" sz="1200" b="0" i="1" dirty="0">
                <a:solidFill>
                  <a:schemeClr val="tx1"/>
                </a:solidFill>
              </a:rPr>
              <a:t>Improve air/land/sea border management and increase maritime security;</a:t>
            </a:r>
          </a:p>
          <a:p>
            <a:pPr marL="171450" indent="-171450">
              <a:lnSpc>
                <a:spcPct val="150000"/>
              </a:lnSpc>
              <a:buFont typeface="Arial" panose="020B0604020202020204" pitchFamily="34" charset="0"/>
              <a:buChar char="•"/>
            </a:pPr>
            <a:r>
              <a:rPr lang="en-US" sz="1200" b="0" i="1" dirty="0">
                <a:solidFill>
                  <a:schemeClr val="tx1"/>
                </a:solidFill>
              </a:rPr>
              <a:t>Prevent and respond to threats infrastructure</a:t>
            </a:r>
          </a:p>
          <a:p>
            <a:pPr marL="171450" indent="-171450">
              <a:lnSpc>
                <a:spcPct val="150000"/>
              </a:lnSpc>
              <a:buFont typeface="Arial" panose="020B0604020202020204" pitchFamily="34" charset="0"/>
              <a:buChar char="•"/>
            </a:pPr>
            <a:r>
              <a:rPr lang="en-US" sz="1200" b="0" i="1" dirty="0">
                <a:solidFill>
                  <a:schemeClr val="tx1"/>
                </a:solidFill>
              </a:rPr>
              <a:t>Enhance disaster risk reduction and management; </a:t>
            </a:r>
          </a:p>
          <a:p>
            <a:pPr marL="171450" indent="-171450">
              <a:lnSpc>
                <a:spcPct val="150000"/>
              </a:lnSpc>
              <a:buFont typeface="Arial" panose="020B0604020202020204" pitchFamily="34" charset="0"/>
              <a:buChar char="•"/>
            </a:pPr>
            <a:r>
              <a:rPr lang="en-US" sz="1200" b="0" i="1" dirty="0">
                <a:solidFill>
                  <a:schemeClr val="tx1"/>
                </a:solidFill>
              </a:rPr>
              <a:t>Overcome sector-specific bias and silos in security research.</a:t>
            </a:r>
            <a:endParaRPr lang="en-GB" sz="1200" b="0" i="1" dirty="0">
              <a:solidFill>
                <a:schemeClr val="tx1"/>
              </a:solidFill>
            </a:endParaRPr>
          </a:p>
        </p:txBody>
      </p:sp>
      <p:sp>
        <p:nvSpPr>
          <p:cNvPr id="6" name="Rounded Rectangle 60"/>
          <p:cNvSpPr/>
          <p:nvPr/>
        </p:nvSpPr>
        <p:spPr>
          <a:xfrm>
            <a:off x="2238437" y="1772817"/>
            <a:ext cx="8132115" cy="2088232"/>
          </a:xfrm>
          <a:prstGeom prst="rect">
            <a:avLst/>
          </a:prstGeom>
          <a:noFill/>
          <a:ln w="31750">
            <a:solidFill>
              <a:srgbClr val="FFC00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nSpc>
                <a:spcPct val="150000"/>
              </a:lnSpc>
            </a:pPr>
            <a:r>
              <a:rPr lang="en-US" sz="1400" b="0" dirty="0">
                <a:solidFill>
                  <a:schemeClr val="tx1"/>
                </a:solidFill>
              </a:rPr>
              <a:t>It will support the European Commission policy priority ‘Promoting the European way of life’, as well as ‘European Green Deal’ and ‘Europe fit for the digital age’. It will in particular support the implementation of the Security Union Strategy , the Counter-Terrorism Agenda , the border management and security dimensions of the New Pact on Migration and Asylum, EU Disaster Risk Reduction policies, the new EU Climate Adaptation Strategy , the EU Maritime Security Strategy and the EU Cybersecurity Strategy.</a:t>
            </a:r>
            <a:endParaRPr lang="en-GB" sz="1400" b="0" dirty="0">
              <a:solidFill>
                <a:schemeClr val="tx1"/>
              </a:solidFill>
            </a:endParaRPr>
          </a:p>
        </p:txBody>
      </p:sp>
      <p:sp>
        <p:nvSpPr>
          <p:cNvPr id="7" name="TextBox 6"/>
          <p:cNvSpPr txBox="1"/>
          <p:nvPr/>
        </p:nvSpPr>
        <p:spPr>
          <a:xfrm>
            <a:off x="7807569" y="4656402"/>
            <a:ext cx="3223959" cy="1477328"/>
          </a:xfrm>
          <a:prstGeom prst="rect">
            <a:avLst/>
          </a:prstGeom>
          <a:noFill/>
        </p:spPr>
        <p:txBody>
          <a:bodyPr wrap="none" rtlCol="0">
            <a:spAutoFit/>
          </a:bodyPr>
          <a:lstStyle/>
          <a:p>
            <a:r>
              <a:rPr lang="fr-BE" dirty="0"/>
              <a:t>First call (2021) </a:t>
            </a:r>
            <a:r>
              <a:rPr lang="fr-BE" dirty="0" err="1"/>
              <a:t>now</a:t>
            </a:r>
            <a:r>
              <a:rPr lang="fr-BE" dirty="0"/>
              <a:t> </a:t>
            </a:r>
            <a:r>
              <a:rPr lang="fr-BE" dirty="0" err="1"/>
              <a:t>opened</a:t>
            </a:r>
            <a:r>
              <a:rPr lang="fr-BE" dirty="0"/>
              <a:t>, </a:t>
            </a:r>
          </a:p>
          <a:p>
            <a:r>
              <a:rPr lang="fr-BE" dirty="0" err="1"/>
              <a:t>closing</a:t>
            </a:r>
            <a:r>
              <a:rPr lang="fr-BE" dirty="0"/>
              <a:t> on </a:t>
            </a:r>
            <a:r>
              <a:rPr lang="fr-BE" dirty="0" err="1"/>
              <a:t>November</a:t>
            </a:r>
            <a:r>
              <a:rPr lang="fr-BE" dirty="0"/>
              <a:t> 23rd </a:t>
            </a:r>
          </a:p>
          <a:p>
            <a:endParaRPr lang="fr-BE" dirty="0"/>
          </a:p>
          <a:p>
            <a:r>
              <a:rPr lang="fr-BE" dirty="0"/>
              <a:t>Second call (2022) </a:t>
            </a:r>
          </a:p>
          <a:p>
            <a:r>
              <a:rPr lang="fr-BE" dirty="0" err="1"/>
              <a:t>June</a:t>
            </a:r>
            <a:r>
              <a:rPr lang="fr-BE" dirty="0"/>
              <a:t> to </a:t>
            </a:r>
            <a:r>
              <a:rPr lang="fr-BE" dirty="0" err="1"/>
              <a:t>November</a:t>
            </a:r>
            <a:r>
              <a:rPr lang="fr-BE" dirty="0"/>
              <a:t> </a:t>
            </a:r>
          </a:p>
        </p:txBody>
      </p:sp>
    </p:spTree>
    <p:extLst>
      <p:ext uri="{BB962C8B-B14F-4D97-AF65-F5344CB8AC3E}">
        <p14:creationId xmlns:p14="http://schemas.microsoft.com/office/powerpoint/2010/main" val="319287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a:t>A work programme structured in 6 destinations</a:t>
            </a:r>
          </a:p>
        </p:txBody>
      </p:sp>
      <p:sp>
        <p:nvSpPr>
          <p:cNvPr id="2" name="Title 1"/>
          <p:cNvSpPr>
            <a:spLocks noGrp="1"/>
          </p:cNvSpPr>
          <p:nvPr>
            <p:ph type="title"/>
          </p:nvPr>
        </p:nvSpPr>
        <p:spPr>
          <a:xfrm>
            <a:off x="970722" y="482860"/>
            <a:ext cx="10857484" cy="782357"/>
          </a:xfrm>
        </p:spPr>
        <p:txBody>
          <a:bodyPr/>
          <a:lstStyle/>
          <a:p>
            <a:r>
              <a:rPr lang="en-IE" dirty="0"/>
              <a:t>HE CLUSTER 3: Civil Security for Society</a:t>
            </a:r>
            <a:endParaRPr lang="en-GB" dirty="0"/>
          </a:p>
        </p:txBody>
      </p:sp>
      <p:sp>
        <p:nvSpPr>
          <p:cNvPr id="7" name="Rounded Rectangle 6"/>
          <p:cNvSpPr/>
          <p:nvPr/>
        </p:nvSpPr>
        <p:spPr>
          <a:xfrm>
            <a:off x="2927648" y="5088398"/>
            <a:ext cx="6098656" cy="1440160"/>
          </a:xfrm>
          <a:prstGeom prst="roundRect">
            <a:avLst/>
          </a:prstGeom>
          <a:solidFill>
            <a:schemeClr val="accent1">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29" name="TextBox 28"/>
          <p:cNvSpPr txBox="1"/>
          <p:nvPr/>
        </p:nvSpPr>
        <p:spPr>
          <a:xfrm>
            <a:off x="3215680" y="5146759"/>
            <a:ext cx="5544616" cy="1323439"/>
          </a:xfrm>
          <a:prstGeom prst="rect">
            <a:avLst/>
          </a:prstGeom>
          <a:noFill/>
          <a:ln>
            <a:noFill/>
          </a:ln>
        </p:spPr>
        <p:txBody>
          <a:bodyPr wrap="square" rtlCol="0">
            <a:spAutoFit/>
          </a:bodyPr>
          <a:lstStyle/>
          <a:p>
            <a:pPr algn="ctr"/>
            <a:r>
              <a:rPr lang="es-ES" altLang="en-US" sz="1400" i="1" dirty="0" err="1">
                <a:solidFill>
                  <a:schemeClr val="bg1"/>
                </a:solidFill>
                <a:effectLst>
                  <a:outerShdw blurRad="50800" dist="38100" dir="2700000" algn="tl" rotWithShape="0">
                    <a:prstClr val="black">
                      <a:alpha val="40000"/>
                    </a:prstClr>
                  </a:outerShdw>
                </a:effectLst>
              </a:rPr>
              <a:t>Capability-based</a:t>
            </a:r>
            <a:r>
              <a:rPr lang="es-ES" altLang="en-US" sz="1400" i="1" dirty="0">
                <a:solidFill>
                  <a:schemeClr val="bg1"/>
                </a:solidFill>
                <a:effectLst>
                  <a:outerShdw blurRad="50800" dist="38100" dir="2700000" algn="tl" rotWithShape="0">
                    <a:prstClr val="black">
                      <a:alpha val="40000"/>
                    </a:prstClr>
                  </a:outerShdw>
                </a:effectLst>
              </a:rPr>
              <a:t> </a:t>
            </a:r>
            <a:r>
              <a:rPr lang="es-ES" altLang="en-US" sz="1400" i="1" dirty="0" err="1">
                <a:solidFill>
                  <a:schemeClr val="bg1"/>
                </a:solidFill>
                <a:effectLst>
                  <a:outerShdw blurRad="50800" dist="38100" dir="2700000" algn="tl" rotWithShape="0">
                    <a:prstClr val="black">
                      <a:alpha val="40000"/>
                    </a:prstClr>
                  </a:outerShdw>
                </a:effectLst>
              </a:rPr>
              <a:t>approach</a:t>
            </a:r>
            <a:endParaRPr lang="es-ES" altLang="en-US" sz="1400" i="1" dirty="0">
              <a:solidFill>
                <a:schemeClr val="bg1"/>
              </a:solidFill>
              <a:effectLst>
                <a:outerShdw blurRad="50800" dist="38100" dir="2700000" algn="tl" rotWithShape="0">
                  <a:prstClr val="black">
                    <a:alpha val="40000"/>
                  </a:prstClr>
                </a:outerShdw>
              </a:effectLst>
            </a:endParaRPr>
          </a:p>
          <a:p>
            <a:pPr algn="ctr"/>
            <a:endParaRPr lang="es-ES" sz="800" i="1" dirty="0">
              <a:solidFill>
                <a:schemeClr val="bg1"/>
              </a:solidFill>
              <a:effectLst>
                <a:outerShdw blurRad="50800" dist="38100" dir="2700000" algn="tl" rotWithShape="0">
                  <a:prstClr val="black">
                    <a:alpha val="40000"/>
                  </a:prstClr>
                </a:outerShdw>
              </a:effectLst>
            </a:endParaRPr>
          </a:p>
          <a:p>
            <a:pPr algn="ctr"/>
            <a:r>
              <a:rPr lang="es-ES" sz="1400" i="1" dirty="0" err="1">
                <a:solidFill>
                  <a:schemeClr val="bg1"/>
                </a:solidFill>
                <a:effectLst>
                  <a:outerShdw blurRad="50800" dist="38100" dir="2700000" algn="tl" rotWithShape="0">
                    <a:prstClr val="black">
                      <a:alpha val="40000"/>
                    </a:prstClr>
                  </a:outerShdw>
                </a:effectLst>
              </a:rPr>
              <a:t>End-User</a:t>
            </a:r>
            <a:r>
              <a:rPr lang="es-ES" sz="1400" i="1" dirty="0">
                <a:solidFill>
                  <a:schemeClr val="bg1"/>
                </a:solidFill>
                <a:effectLst>
                  <a:outerShdw blurRad="50800" dist="38100" dir="2700000" algn="tl" rotWithShape="0">
                    <a:prstClr val="black">
                      <a:alpha val="40000"/>
                    </a:prstClr>
                  </a:outerShdw>
                </a:effectLst>
              </a:rPr>
              <a:t> </a:t>
            </a:r>
            <a:r>
              <a:rPr lang="es-ES" sz="1400" i="1" dirty="0" err="1">
                <a:solidFill>
                  <a:schemeClr val="bg1"/>
                </a:solidFill>
                <a:effectLst>
                  <a:outerShdw blurRad="50800" dist="38100" dir="2700000" algn="tl" rotWithShape="0">
                    <a:prstClr val="black">
                      <a:alpha val="40000"/>
                    </a:prstClr>
                  </a:outerShdw>
                </a:effectLst>
              </a:rPr>
              <a:t>oriented</a:t>
            </a:r>
            <a:endParaRPr lang="es-ES" sz="1400" i="1" dirty="0">
              <a:solidFill>
                <a:schemeClr val="bg1"/>
              </a:solidFill>
              <a:effectLst>
                <a:outerShdw blurRad="50800" dist="38100" dir="2700000" algn="tl" rotWithShape="0">
                  <a:prstClr val="black">
                    <a:alpha val="40000"/>
                  </a:prstClr>
                </a:outerShdw>
              </a:effectLst>
            </a:endParaRPr>
          </a:p>
          <a:p>
            <a:pPr algn="ctr"/>
            <a:endParaRPr lang="es-ES" sz="800" i="1" dirty="0">
              <a:solidFill>
                <a:schemeClr val="bg1"/>
              </a:solidFill>
              <a:effectLst>
                <a:outerShdw blurRad="50800" dist="38100" dir="2700000" algn="tl" rotWithShape="0">
                  <a:prstClr val="black">
                    <a:alpha val="40000"/>
                  </a:prstClr>
                </a:outerShdw>
              </a:effectLst>
            </a:endParaRPr>
          </a:p>
          <a:p>
            <a:pPr algn="ctr"/>
            <a:r>
              <a:rPr lang="es-ES" sz="1400" i="1" dirty="0" err="1">
                <a:solidFill>
                  <a:schemeClr val="bg1"/>
                </a:solidFill>
                <a:effectLst>
                  <a:outerShdw blurRad="50800" dist="38100" dir="2700000" algn="tl" rotWithShape="0">
                    <a:prstClr val="black">
                      <a:alpha val="40000"/>
                    </a:prstClr>
                  </a:outerShdw>
                </a:effectLst>
              </a:rPr>
              <a:t>Societal</a:t>
            </a:r>
            <a:r>
              <a:rPr lang="es-ES" sz="1400" i="1" dirty="0">
                <a:solidFill>
                  <a:schemeClr val="bg1"/>
                </a:solidFill>
                <a:effectLst>
                  <a:outerShdw blurRad="50800" dist="38100" dir="2700000" algn="tl" rotWithShape="0">
                    <a:prstClr val="black">
                      <a:alpha val="40000"/>
                    </a:prstClr>
                  </a:outerShdw>
                </a:effectLst>
              </a:rPr>
              <a:t> </a:t>
            </a:r>
            <a:r>
              <a:rPr lang="es-ES" sz="1400" i="1" dirty="0" err="1">
                <a:solidFill>
                  <a:schemeClr val="bg1"/>
                </a:solidFill>
                <a:effectLst>
                  <a:outerShdw blurRad="50800" dist="38100" dir="2700000" algn="tl" rotWithShape="0">
                    <a:prstClr val="black">
                      <a:alpha val="40000"/>
                    </a:prstClr>
                  </a:outerShdw>
                </a:effectLst>
              </a:rPr>
              <a:t>dimension</a:t>
            </a:r>
            <a:endParaRPr lang="es-ES" sz="1400" i="1" dirty="0">
              <a:solidFill>
                <a:schemeClr val="bg1"/>
              </a:solidFill>
              <a:effectLst>
                <a:outerShdw blurRad="50800" dist="38100" dir="2700000" algn="tl" rotWithShape="0">
                  <a:prstClr val="black">
                    <a:alpha val="40000"/>
                  </a:prstClr>
                </a:outerShdw>
              </a:effectLst>
            </a:endParaRPr>
          </a:p>
          <a:p>
            <a:pPr algn="ctr"/>
            <a:endParaRPr lang="es-ES" sz="800" i="1" dirty="0">
              <a:solidFill>
                <a:schemeClr val="bg1"/>
              </a:solidFill>
              <a:effectLst>
                <a:outerShdw blurRad="50800" dist="38100" dir="2700000" algn="tl" rotWithShape="0">
                  <a:prstClr val="black">
                    <a:alpha val="40000"/>
                  </a:prstClr>
                </a:outerShdw>
              </a:effectLst>
            </a:endParaRPr>
          </a:p>
          <a:p>
            <a:pPr algn="ctr"/>
            <a:r>
              <a:rPr lang="es-ES" sz="1400" i="1" dirty="0">
                <a:solidFill>
                  <a:schemeClr val="bg1"/>
                </a:solidFill>
                <a:effectLst>
                  <a:outerShdw blurRad="50800" dist="38100" dir="2700000" algn="tl" rotWithShape="0">
                    <a:prstClr val="black">
                      <a:alpha val="40000"/>
                    </a:prstClr>
                  </a:outerShdw>
                </a:effectLst>
              </a:rPr>
              <a:t>Synergies and </a:t>
            </a:r>
            <a:r>
              <a:rPr lang="es-ES" sz="1400" i="1" dirty="0" err="1">
                <a:solidFill>
                  <a:schemeClr val="bg1"/>
                </a:solidFill>
                <a:effectLst>
                  <a:outerShdw blurRad="50800" dist="38100" dir="2700000" algn="tl" rotWithShape="0">
                    <a:prstClr val="black">
                      <a:alpha val="40000"/>
                    </a:prstClr>
                  </a:outerShdw>
                </a:effectLst>
              </a:rPr>
              <a:t>market</a:t>
            </a:r>
            <a:r>
              <a:rPr lang="es-ES" sz="1400" i="1" dirty="0">
                <a:solidFill>
                  <a:schemeClr val="bg1"/>
                </a:solidFill>
                <a:effectLst>
                  <a:outerShdw blurRad="50800" dist="38100" dir="2700000" algn="tl" rotWithShape="0">
                    <a:prstClr val="black">
                      <a:alpha val="40000"/>
                    </a:prstClr>
                  </a:outerShdw>
                </a:effectLst>
              </a:rPr>
              <a:t> </a:t>
            </a:r>
            <a:r>
              <a:rPr lang="es-ES" sz="1400" i="1" dirty="0" err="1">
                <a:solidFill>
                  <a:schemeClr val="bg1"/>
                </a:solidFill>
                <a:effectLst>
                  <a:outerShdw blurRad="50800" dist="38100" dir="2700000" algn="tl" rotWithShape="0">
                    <a:prstClr val="black">
                      <a:alpha val="40000"/>
                    </a:prstClr>
                  </a:outerShdw>
                </a:effectLst>
              </a:rPr>
              <a:t>creation</a:t>
            </a:r>
            <a:endParaRPr lang="es-ES" sz="1400" i="1" dirty="0">
              <a:solidFill>
                <a:schemeClr val="bg1"/>
              </a:solidFill>
              <a:effectLst>
                <a:outerShdw blurRad="50800" dist="38100" dir="2700000" algn="tl" rotWithShape="0">
                  <a:prstClr val="black">
                    <a:alpha val="40000"/>
                  </a:prstClr>
                </a:outerShdw>
              </a:effectLst>
            </a:endParaRPr>
          </a:p>
        </p:txBody>
      </p:sp>
      <p:grpSp>
        <p:nvGrpSpPr>
          <p:cNvPr id="58" name="Group 57"/>
          <p:cNvGrpSpPr/>
          <p:nvPr/>
        </p:nvGrpSpPr>
        <p:grpSpPr>
          <a:xfrm>
            <a:off x="9179492" y="2520115"/>
            <a:ext cx="1514606" cy="2462523"/>
            <a:chOff x="9101562" y="2469317"/>
            <a:chExt cx="1514606" cy="2462523"/>
          </a:xfrm>
        </p:grpSpPr>
        <p:sp>
          <p:nvSpPr>
            <p:cNvPr id="35" name="Rounded Rectangle 34"/>
            <p:cNvSpPr/>
            <p:nvPr/>
          </p:nvSpPr>
          <p:spPr>
            <a:xfrm>
              <a:off x="9146790" y="2469317"/>
              <a:ext cx="1424153" cy="2462523"/>
            </a:xfrm>
            <a:prstGeom prst="roundRect">
              <a:avLst/>
            </a:prstGeom>
            <a:solidFill>
              <a:schemeClr val="bg1">
                <a:lumMod val="85000"/>
              </a:schemeClr>
            </a:solidFill>
            <a:ln>
              <a:solidFill>
                <a:srgbClr val="13317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36" name="TextBox 35"/>
            <p:cNvSpPr txBox="1"/>
            <p:nvPr/>
          </p:nvSpPr>
          <p:spPr>
            <a:xfrm>
              <a:off x="9101562" y="3192746"/>
              <a:ext cx="1514606" cy="1015663"/>
            </a:xfrm>
            <a:prstGeom prst="rect">
              <a:avLst/>
            </a:prstGeom>
            <a:noFill/>
            <a:ln>
              <a:noFill/>
            </a:ln>
          </p:spPr>
          <p:txBody>
            <a:bodyPr wrap="square" rtlCol="0">
              <a:spAutoFit/>
            </a:bodyPr>
            <a:lstStyle/>
            <a:p>
              <a:pPr algn="ctr"/>
              <a:r>
                <a:rPr lang="en-IE" altLang="en-US" sz="1000" i="1" dirty="0">
                  <a:solidFill>
                    <a:schemeClr val="accent1">
                      <a:lumMod val="50000"/>
                    </a:schemeClr>
                  </a:solidFill>
                </a:rPr>
                <a:t>CYBERSECURITY </a:t>
              </a:r>
            </a:p>
            <a:p>
              <a:pPr algn="ctr"/>
              <a:endParaRPr lang="en-IE" altLang="en-US" sz="1000" i="1" dirty="0">
                <a:solidFill>
                  <a:schemeClr val="accent1">
                    <a:lumMod val="50000"/>
                  </a:schemeClr>
                </a:solidFill>
              </a:endParaRPr>
            </a:p>
            <a:p>
              <a:pPr algn="ctr"/>
              <a:r>
                <a:rPr lang="en-IE" altLang="en-US" sz="1000" i="1" dirty="0">
                  <a:solidFill>
                    <a:schemeClr val="accent1">
                      <a:lumMod val="50000"/>
                    </a:schemeClr>
                  </a:solidFill>
                </a:rPr>
                <a:t>AND </a:t>
              </a:r>
            </a:p>
            <a:p>
              <a:pPr algn="ctr"/>
              <a:endParaRPr lang="en-IE" altLang="en-US" sz="1000" i="1" dirty="0">
                <a:solidFill>
                  <a:schemeClr val="accent1">
                    <a:lumMod val="50000"/>
                  </a:schemeClr>
                </a:solidFill>
              </a:endParaRPr>
            </a:p>
            <a:p>
              <a:pPr algn="ctr"/>
              <a:r>
                <a:rPr lang="en-IE" altLang="en-US" sz="1000" i="1" dirty="0">
                  <a:solidFill>
                    <a:schemeClr val="accent1">
                      <a:lumMod val="50000"/>
                    </a:schemeClr>
                  </a:solidFill>
                </a:rPr>
                <a:t>A SECURE ONLINE ENVIRONMENT</a:t>
              </a:r>
              <a:endParaRPr lang="en-GB" sz="1000" i="1" dirty="0">
                <a:solidFill>
                  <a:schemeClr val="accent1">
                    <a:lumMod val="50000"/>
                  </a:schemeClr>
                </a:solidFill>
              </a:endParaRPr>
            </a:p>
          </p:txBody>
        </p:sp>
      </p:grpSp>
      <p:sp>
        <p:nvSpPr>
          <p:cNvPr id="10" name="Rounded Rectangle 9"/>
          <p:cNvSpPr/>
          <p:nvPr/>
        </p:nvSpPr>
        <p:spPr>
          <a:xfrm>
            <a:off x="7664886" y="2520116"/>
            <a:ext cx="1424153" cy="2462523"/>
          </a:xfrm>
          <a:prstGeom prst="roundRect">
            <a:avLst/>
          </a:prstGeom>
          <a:no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1" name="TextBox 10"/>
          <p:cNvSpPr txBox="1"/>
          <p:nvPr/>
        </p:nvSpPr>
        <p:spPr>
          <a:xfrm>
            <a:off x="7619658" y="2604719"/>
            <a:ext cx="1514606" cy="461665"/>
          </a:xfrm>
          <a:prstGeom prst="rect">
            <a:avLst/>
          </a:prstGeom>
          <a:noFill/>
          <a:ln>
            <a:noFill/>
          </a:ln>
        </p:spPr>
        <p:txBody>
          <a:bodyPr wrap="square" rtlCol="0">
            <a:spAutoFit/>
          </a:bodyPr>
          <a:lstStyle/>
          <a:p>
            <a:pPr algn="ctr"/>
            <a:r>
              <a:rPr lang="en-IE" altLang="en-US" sz="1200" b="1" dirty="0">
                <a:solidFill>
                  <a:schemeClr val="accent2">
                    <a:lumMod val="75000"/>
                  </a:schemeClr>
                </a:solidFill>
              </a:rPr>
              <a:t>STRENGTHENED SECURITY R&amp;I</a:t>
            </a:r>
            <a:endParaRPr lang="en-GB" sz="1200" b="1" dirty="0">
              <a:solidFill>
                <a:schemeClr val="accent2">
                  <a:lumMod val="75000"/>
                </a:schemeClr>
              </a:solidFill>
            </a:endParaRPr>
          </a:p>
        </p:txBody>
      </p:sp>
      <p:pic>
        <p:nvPicPr>
          <p:cNvPr id="12" name="Picture 11"/>
          <p:cNvPicPr>
            <a:picLocks noChangeAspect="1"/>
          </p:cNvPicPr>
          <p:nvPr/>
        </p:nvPicPr>
        <p:blipFill>
          <a:blip r:embed="rId3"/>
          <a:stretch>
            <a:fillRect/>
          </a:stretch>
        </p:blipFill>
        <p:spPr>
          <a:xfrm>
            <a:off x="7976911" y="3402216"/>
            <a:ext cx="800100" cy="847725"/>
          </a:xfrm>
          <a:prstGeom prst="rect">
            <a:avLst/>
          </a:prstGeom>
        </p:spPr>
      </p:pic>
      <p:pic>
        <p:nvPicPr>
          <p:cNvPr id="4" name="Picture 3"/>
          <p:cNvPicPr>
            <a:picLocks noChangeAspect="1"/>
          </p:cNvPicPr>
          <p:nvPr/>
        </p:nvPicPr>
        <p:blipFill>
          <a:blip r:embed="rId4"/>
          <a:stretch>
            <a:fillRect/>
          </a:stretch>
        </p:blipFill>
        <p:spPr>
          <a:xfrm>
            <a:off x="6382424" y="2520116"/>
            <a:ext cx="1187806" cy="2462524"/>
          </a:xfrm>
          <a:prstGeom prst="rect">
            <a:avLst/>
          </a:prstGeom>
        </p:spPr>
      </p:pic>
      <p:pic>
        <p:nvPicPr>
          <p:cNvPr id="6" name="Picture 5"/>
          <p:cNvPicPr>
            <a:picLocks noChangeAspect="1"/>
          </p:cNvPicPr>
          <p:nvPr/>
        </p:nvPicPr>
        <p:blipFill>
          <a:blip r:embed="rId5"/>
          <a:stretch>
            <a:fillRect/>
          </a:stretch>
        </p:blipFill>
        <p:spPr>
          <a:xfrm>
            <a:off x="5091686" y="2520116"/>
            <a:ext cx="1196082" cy="2462522"/>
          </a:xfrm>
          <a:prstGeom prst="rect">
            <a:avLst/>
          </a:prstGeom>
        </p:spPr>
      </p:pic>
      <p:pic>
        <p:nvPicPr>
          <p:cNvPr id="8" name="Picture 7"/>
          <p:cNvPicPr>
            <a:picLocks noChangeAspect="1"/>
          </p:cNvPicPr>
          <p:nvPr/>
        </p:nvPicPr>
        <p:blipFill>
          <a:blip r:embed="rId6"/>
          <a:stretch>
            <a:fillRect/>
          </a:stretch>
        </p:blipFill>
        <p:spPr>
          <a:xfrm>
            <a:off x="3165533" y="2520116"/>
            <a:ext cx="1831498" cy="2471068"/>
          </a:xfrm>
          <a:prstGeom prst="rect">
            <a:avLst/>
          </a:prstGeom>
        </p:spPr>
      </p:pic>
      <p:pic>
        <p:nvPicPr>
          <p:cNvPr id="9" name="Picture 8"/>
          <p:cNvPicPr>
            <a:picLocks noChangeAspect="1"/>
          </p:cNvPicPr>
          <p:nvPr/>
        </p:nvPicPr>
        <p:blipFill>
          <a:blip r:embed="rId7"/>
          <a:stretch>
            <a:fillRect/>
          </a:stretch>
        </p:blipFill>
        <p:spPr>
          <a:xfrm>
            <a:off x="1238495" y="2520116"/>
            <a:ext cx="1832382" cy="2462522"/>
          </a:xfrm>
          <a:prstGeom prst="rect">
            <a:avLst/>
          </a:prstGeom>
        </p:spPr>
      </p:pic>
    </p:spTree>
    <p:extLst>
      <p:ext uri="{BB962C8B-B14F-4D97-AF65-F5344CB8AC3E}">
        <p14:creationId xmlns:p14="http://schemas.microsoft.com/office/powerpoint/2010/main" val="268083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089" y="249402"/>
            <a:ext cx="10264453" cy="1749286"/>
          </a:xfrm>
        </p:spPr>
        <p:txBody>
          <a:bodyPr/>
          <a:lstStyle/>
          <a:p>
            <a:r>
              <a:rPr lang="en-US" dirty="0"/>
              <a:t>Fighting Crime and Terrorism (FCT)</a:t>
            </a:r>
            <a:endParaRPr lang="fr-BE" dirty="0"/>
          </a:p>
        </p:txBody>
      </p:sp>
      <p:sp>
        <p:nvSpPr>
          <p:cNvPr id="3" name="Subtitle 2"/>
          <p:cNvSpPr>
            <a:spLocks noGrp="1"/>
          </p:cNvSpPr>
          <p:nvPr>
            <p:ph type="subTitle" idx="1"/>
          </p:nvPr>
        </p:nvSpPr>
        <p:spPr>
          <a:xfrm>
            <a:off x="103618" y="2696815"/>
            <a:ext cx="11419788" cy="488568"/>
          </a:xfrm>
        </p:spPr>
        <p:txBody>
          <a:bodyPr/>
          <a:lstStyle/>
          <a:p>
            <a:pPr marL="342900" lvl="1" indent="-342900" algn="l">
              <a:spcBef>
                <a:spcPts val="0"/>
              </a:spcBef>
              <a:spcAft>
                <a:spcPts val="600"/>
              </a:spcAft>
              <a:buClr>
                <a:schemeClr val="accent2"/>
              </a:buClr>
              <a:buFont typeface="Arial" panose="020B0604020202020204" pitchFamily="34" charset="0"/>
              <a:buChar char="●"/>
            </a:pPr>
            <a:r>
              <a:rPr lang="en-IE" b="1" dirty="0">
                <a:solidFill>
                  <a:srgbClr val="C00000"/>
                </a:solidFill>
              </a:rPr>
              <a:t>Six areas </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FCT01 - Modern information analysis for fighting crime and terrorism</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FCT02 - Improved forensics and lawful evidence collection</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FCT03 - Enhanced prevention, detection and deterrence of societal issues related to various forms of crime</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FCT04 - Increased security of citizens against terrorism, including in public spaces</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FCT05 - </a:t>
            </a:r>
            <a:r>
              <a:rPr lang="en-US" sz="2000" b="1" dirty="0" err="1">
                <a:solidFill>
                  <a:srgbClr val="C00000"/>
                </a:solidFill>
              </a:rPr>
              <a:t>Organised</a:t>
            </a:r>
            <a:r>
              <a:rPr lang="en-US" sz="2000" b="1" dirty="0">
                <a:solidFill>
                  <a:srgbClr val="C00000"/>
                </a:solidFill>
              </a:rPr>
              <a:t> crime prevented and combated</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FCT06 – Citizens are protected against cybercrime</a:t>
            </a:r>
          </a:p>
          <a:p>
            <a:endParaRPr lang="fr-BE" sz="2000" dirty="0">
              <a:solidFill>
                <a:srgbClr val="C00000"/>
              </a:solidFill>
            </a:endParaRPr>
          </a:p>
        </p:txBody>
      </p:sp>
    </p:spTree>
    <p:extLst>
      <p:ext uri="{BB962C8B-B14F-4D97-AF65-F5344CB8AC3E}">
        <p14:creationId xmlns:p14="http://schemas.microsoft.com/office/powerpoint/2010/main" val="1677970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93" y="214781"/>
            <a:ext cx="10515600" cy="473104"/>
          </a:xfrm>
        </p:spPr>
        <p:txBody>
          <a:bodyPr/>
          <a:lstStyle/>
          <a:p>
            <a:r>
              <a:rPr lang="es-ES" dirty="0"/>
              <a:t>FCT </a:t>
            </a:r>
            <a:r>
              <a:rPr lang="en-IE" dirty="0"/>
              <a:t>Topics</a:t>
            </a:r>
            <a:r>
              <a:rPr lang="es-ES" dirty="0"/>
              <a:t> </a:t>
            </a:r>
            <a:r>
              <a:rPr lang="es-ES" dirty="0" err="1"/>
              <a:t>with</a:t>
            </a:r>
            <a:r>
              <a:rPr lang="es-ES" dirty="0"/>
              <a:t> </a:t>
            </a:r>
            <a:r>
              <a:rPr lang="es-ES" dirty="0" err="1"/>
              <a:t>international</a:t>
            </a:r>
            <a:r>
              <a:rPr lang="es-ES" dirty="0"/>
              <a:t> </a:t>
            </a:r>
            <a:r>
              <a:rPr lang="es-ES" dirty="0" err="1"/>
              <a:t>dimension</a:t>
            </a:r>
            <a:endParaRPr lang="en-GB" dirty="0"/>
          </a:p>
        </p:txBody>
      </p:sp>
      <p:sp>
        <p:nvSpPr>
          <p:cNvPr id="42" name="Rounded Rectangle 41"/>
          <p:cNvSpPr/>
          <p:nvPr/>
        </p:nvSpPr>
        <p:spPr>
          <a:xfrm>
            <a:off x="275322" y="1036939"/>
            <a:ext cx="11669491" cy="4576072"/>
          </a:xfrm>
          <a:prstGeom prst="roundRect">
            <a:avLst>
              <a:gd name="adj" fmla="val 5386"/>
            </a:avLst>
          </a:prstGeom>
          <a:solidFill>
            <a:schemeClr val="accent5">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ontent Placeholder 2"/>
          <p:cNvSpPr txBox="1">
            <a:spLocks/>
          </p:cNvSpPr>
          <p:nvPr/>
        </p:nvSpPr>
        <p:spPr>
          <a:xfrm>
            <a:off x="450166" y="1254059"/>
            <a:ext cx="11338559" cy="4049466"/>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Call – Fighting crime and terrorism 2021 </a:t>
            </a:r>
          </a:p>
          <a:p>
            <a:pPr algn="just"/>
            <a:r>
              <a:rPr lang="en-US" sz="1600" u="sng" dirty="0"/>
              <a:t>HORIZON-CL3-2021-FCT-01-08</a:t>
            </a:r>
            <a:r>
              <a:rPr lang="en-US" sz="1600" dirty="0"/>
              <a:t>: </a:t>
            </a:r>
            <a:r>
              <a:rPr lang="en-US" sz="1600" b="1" dirty="0"/>
              <a:t>Fight against trafficking in cultural goods</a:t>
            </a:r>
            <a:r>
              <a:rPr lang="en-GB" sz="1600" b="1" dirty="0"/>
              <a:t> (RIA)</a:t>
            </a:r>
          </a:p>
          <a:p>
            <a:pPr algn="just"/>
            <a:r>
              <a:rPr lang="en-US" sz="1600" u="sng" dirty="0"/>
              <a:t>HORIZON-CL3-2021-FCT-01-09</a:t>
            </a:r>
            <a:r>
              <a:rPr lang="en-US" sz="1600" dirty="0"/>
              <a:t>: </a:t>
            </a:r>
            <a:r>
              <a:rPr lang="en-US" sz="1600" b="1" dirty="0"/>
              <a:t>Fight against </a:t>
            </a:r>
            <a:r>
              <a:rPr lang="en-US" sz="1600" b="1" dirty="0" err="1"/>
              <a:t>organised</a:t>
            </a:r>
            <a:r>
              <a:rPr lang="en-US" sz="1600" b="1" dirty="0"/>
              <a:t> environmental crime (IA)</a:t>
            </a:r>
            <a:endParaRPr lang="en-GB" sz="1600" b="1" dirty="0"/>
          </a:p>
          <a:p>
            <a:pPr algn="just"/>
            <a:r>
              <a:rPr lang="en-US" sz="1600" u="sng" dirty="0"/>
              <a:t>HORIZON-CL3-2021-FCT-01-10</a:t>
            </a:r>
            <a:r>
              <a:rPr lang="en-US" sz="1600" dirty="0"/>
              <a:t>: </a:t>
            </a:r>
            <a:r>
              <a:rPr lang="en-US" sz="1600" b="1" dirty="0"/>
              <a:t>Fight against firearms trafficking (IA)</a:t>
            </a:r>
            <a:endParaRPr lang="en-GB" sz="1600" b="1" dirty="0"/>
          </a:p>
          <a:p>
            <a:pPr marL="0" indent="0" algn="just">
              <a:buNone/>
            </a:pPr>
            <a:r>
              <a:rPr lang="en-US" sz="2000" b="1" dirty="0"/>
              <a:t>Call – Fighting crime and terrorism 2022</a:t>
            </a:r>
          </a:p>
          <a:p>
            <a:pPr algn="just"/>
            <a:r>
              <a:rPr lang="en-US" sz="1600" u="sng" dirty="0"/>
              <a:t>HORIZON-CL3-2022-FCT-01-05</a:t>
            </a:r>
            <a:r>
              <a:rPr lang="en-US" sz="1600" dirty="0"/>
              <a:t>: </a:t>
            </a:r>
            <a:r>
              <a:rPr lang="en-GB" sz="1600" b="1" dirty="0"/>
              <a:t>Effective fight against corruption (IA)</a:t>
            </a:r>
          </a:p>
          <a:p>
            <a:pPr algn="just"/>
            <a:r>
              <a:rPr lang="en-US" sz="1600" u="sng" dirty="0"/>
              <a:t>HORIZON-CL3-2021-FCT-01-06</a:t>
            </a:r>
            <a:r>
              <a:rPr lang="en-US" sz="1600" dirty="0"/>
              <a:t>: </a:t>
            </a:r>
            <a:r>
              <a:rPr lang="en-US" sz="1600" b="1" dirty="0"/>
              <a:t>Effective fight against illicit drugs production and trafficking </a:t>
            </a:r>
            <a:r>
              <a:rPr lang="en-GB" sz="1600" b="1" dirty="0"/>
              <a:t>(IA)</a:t>
            </a:r>
          </a:p>
          <a:p>
            <a:pPr algn="just"/>
            <a:r>
              <a:rPr lang="en-US" sz="1600" u="sng" dirty="0"/>
              <a:t>HORIZON-CL3-2021-FCT-01-07</a:t>
            </a:r>
            <a:r>
              <a:rPr lang="en-US" sz="1600" dirty="0"/>
              <a:t>: </a:t>
            </a:r>
            <a:r>
              <a:rPr lang="en-US" sz="1600" b="1" dirty="0"/>
              <a:t>Effective fight against trafficking in human beings </a:t>
            </a:r>
            <a:r>
              <a:rPr lang="en-GB" sz="1600" b="1" dirty="0"/>
              <a:t>(IA)</a:t>
            </a:r>
          </a:p>
        </p:txBody>
      </p:sp>
    </p:spTree>
    <p:extLst>
      <p:ext uri="{BB962C8B-B14F-4D97-AF65-F5344CB8AC3E}">
        <p14:creationId xmlns:p14="http://schemas.microsoft.com/office/powerpoint/2010/main" val="90928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089" y="249402"/>
            <a:ext cx="10264453" cy="1749286"/>
          </a:xfrm>
        </p:spPr>
        <p:txBody>
          <a:bodyPr/>
          <a:lstStyle/>
          <a:p>
            <a:r>
              <a:rPr lang="en-US" dirty="0"/>
              <a:t>Border Management (BM)</a:t>
            </a:r>
            <a:endParaRPr lang="fr-BE" dirty="0"/>
          </a:p>
        </p:txBody>
      </p:sp>
      <p:sp>
        <p:nvSpPr>
          <p:cNvPr id="3" name="Subtitle 2"/>
          <p:cNvSpPr>
            <a:spLocks noGrp="1"/>
          </p:cNvSpPr>
          <p:nvPr>
            <p:ph type="subTitle" idx="1"/>
          </p:nvPr>
        </p:nvSpPr>
        <p:spPr>
          <a:xfrm>
            <a:off x="103618" y="2696815"/>
            <a:ext cx="11419788" cy="488568"/>
          </a:xfrm>
        </p:spPr>
        <p:txBody>
          <a:bodyPr/>
          <a:lstStyle/>
          <a:p>
            <a:pPr marL="342900" lvl="1" indent="-342900" algn="l">
              <a:lnSpc>
                <a:spcPct val="150000"/>
              </a:lnSpc>
              <a:spcBef>
                <a:spcPts val="0"/>
              </a:spcBef>
              <a:spcAft>
                <a:spcPts val="600"/>
              </a:spcAft>
              <a:buClr>
                <a:schemeClr val="accent2"/>
              </a:buClr>
              <a:buFont typeface="Arial" panose="020B0604020202020204" pitchFamily="34" charset="0"/>
              <a:buChar char="●"/>
            </a:pPr>
            <a:r>
              <a:rPr lang="en-IE" b="1" dirty="0">
                <a:solidFill>
                  <a:srgbClr val="C00000"/>
                </a:solidFill>
              </a:rPr>
              <a:t>Three areas </a:t>
            </a: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BM01 – </a:t>
            </a:r>
            <a:r>
              <a:rPr lang="en-GB" sz="2000" b="1" dirty="0">
                <a:solidFill>
                  <a:srgbClr val="C00000"/>
                </a:solidFill>
              </a:rPr>
              <a:t>Efficient border surveillance and maritime security</a:t>
            </a:r>
            <a:endParaRPr lang="en-US" sz="2000" b="1" dirty="0">
              <a:solidFill>
                <a:srgbClr val="C00000"/>
              </a:solidFill>
            </a:endParaRP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BM02 – Secured and facilitated crossing of external borders</a:t>
            </a: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BM03 – Better customs and supply chain security</a:t>
            </a:r>
          </a:p>
        </p:txBody>
      </p:sp>
    </p:spTree>
    <p:extLst>
      <p:ext uri="{BB962C8B-B14F-4D97-AF65-F5344CB8AC3E}">
        <p14:creationId xmlns:p14="http://schemas.microsoft.com/office/powerpoint/2010/main" val="1611273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93" y="214781"/>
            <a:ext cx="10515600" cy="473104"/>
          </a:xfrm>
        </p:spPr>
        <p:txBody>
          <a:bodyPr/>
          <a:lstStyle/>
          <a:p>
            <a:r>
              <a:rPr lang="es-ES" dirty="0"/>
              <a:t>BM </a:t>
            </a:r>
            <a:r>
              <a:rPr lang="en-IE" dirty="0"/>
              <a:t>Topic</a:t>
            </a:r>
            <a:r>
              <a:rPr lang="es-ES" dirty="0"/>
              <a:t> </a:t>
            </a:r>
            <a:r>
              <a:rPr lang="es-ES" dirty="0" err="1"/>
              <a:t>with</a:t>
            </a:r>
            <a:r>
              <a:rPr lang="es-ES" dirty="0"/>
              <a:t> </a:t>
            </a:r>
            <a:r>
              <a:rPr lang="es-ES" dirty="0" err="1"/>
              <a:t>international</a:t>
            </a:r>
            <a:r>
              <a:rPr lang="es-ES" dirty="0"/>
              <a:t> </a:t>
            </a:r>
            <a:r>
              <a:rPr lang="es-ES" dirty="0" err="1"/>
              <a:t>dimension</a:t>
            </a:r>
            <a:endParaRPr lang="en-GB" dirty="0"/>
          </a:p>
        </p:txBody>
      </p:sp>
      <p:sp>
        <p:nvSpPr>
          <p:cNvPr id="42" name="Rounded Rectangle 41"/>
          <p:cNvSpPr/>
          <p:nvPr/>
        </p:nvSpPr>
        <p:spPr>
          <a:xfrm>
            <a:off x="275322" y="1360495"/>
            <a:ext cx="11669491" cy="1804735"/>
          </a:xfrm>
          <a:prstGeom prst="roundRect">
            <a:avLst>
              <a:gd name="adj" fmla="val 5386"/>
            </a:avLst>
          </a:prstGeom>
          <a:solidFill>
            <a:schemeClr val="accent5">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ontent Placeholder 2"/>
          <p:cNvSpPr txBox="1">
            <a:spLocks/>
          </p:cNvSpPr>
          <p:nvPr/>
        </p:nvSpPr>
        <p:spPr>
          <a:xfrm>
            <a:off x="450166" y="1577615"/>
            <a:ext cx="11338559" cy="1587615"/>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Call – Border Management 2021 </a:t>
            </a:r>
          </a:p>
          <a:p>
            <a:pPr algn="just"/>
            <a:r>
              <a:rPr lang="en-US" sz="1600" u="sng" dirty="0"/>
              <a:t>HORIZON-CL3-2021-BM-01-04</a:t>
            </a:r>
            <a:r>
              <a:rPr lang="en-US" sz="1600" dirty="0"/>
              <a:t>: </a:t>
            </a:r>
            <a:r>
              <a:rPr lang="en-US" sz="1600" b="1" dirty="0"/>
              <a:t>Advanced detection of threats and illicit goods in postal and express courier flows</a:t>
            </a:r>
            <a:r>
              <a:rPr lang="en-GB" sz="1600" b="1" dirty="0"/>
              <a:t> (RIA)</a:t>
            </a:r>
          </a:p>
        </p:txBody>
      </p:sp>
    </p:spTree>
    <p:extLst>
      <p:ext uri="{BB962C8B-B14F-4D97-AF65-F5344CB8AC3E}">
        <p14:creationId xmlns:p14="http://schemas.microsoft.com/office/powerpoint/2010/main" val="341602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089" y="249402"/>
            <a:ext cx="10264453" cy="1749286"/>
          </a:xfrm>
        </p:spPr>
        <p:txBody>
          <a:bodyPr/>
          <a:lstStyle/>
          <a:p>
            <a:r>
              <a:rPr lang="en-US" dirty="0"/>
              <a:t>Resilient Infrastructure (INFRA)</a:t>
            </a:r>
            <a:endParaRPr lang="fr-BE" dirty="0"/>
          </a:p>
        </p:txBody>
      </p:sp>
      <p:sp>
        <p:nvSpPr>
          <p:cNvPr id="3" name="Subtitle 2"/>
          <p:cNvSpPr>
            <a:spLocks noGrp="1"/>
          </p:cNvSpPr>
          <p:nvPr>
            <p:ph type="subTitle" idx="1"/>
          </p:nvPr>
        </p:nvSpPr>
        <p:spPr>
          <a:xfrm>
            <a:off x="103618" y="2696815"/>
            <a:ext cx="11419788" cy="488568"/>
          </a:xfrm>
        </p:spPr>
        <p:txBody>
          <a:bodyPr/>
          <a:lstStyle/>
          <a:p>
            <a:pPr marL="342900" lvl="1" indent="-342900" algn="l">
              <a:lnSpc>
                <a:spcPct val="150000"/>
              </a:lnSpc>
              <a:spcBef>
                <a:spcPts val="0"/>
              </a:spcBef>
              <a:spcAft>
                <a:spcPts val="600"/>
              </a:spcAft>
              <a:buClr>
                <a:schemeClr val="accent2"/>
              </a:buClr>
              <a:buFont typeface="Arial" panose="020B0604020202020204" pitchFamily="34" charset="0"/>
              <a:buChar char="●"/>
            </a:pPr>
            <a:r>
              <a:rPr lang="en-IE" b="1" dirty="0">
                <a:solidFill>
                  <a:srgbClr val="C00000"/>
                </a:solidFill>
              </a:rPr>
              <a:t>Two areas </a:t>
            </a:r>
          </a:p>
          <a:p>
            <a:pPr marL="800100" lvl="2" indent="-342900" algn="l">
              <a:spcBef>
                <a:spcPts val="0"/>
              </a:spcBef>
              <a:spcAft>
                <a:spcPts val="600"/>
              </a:spcAft>
              <a:buClr>
                <a:schemeClr val="accent2"/>
              </a:buClr>
              <a:buFont typeface="Arial" panose="020B0604020202020204" pitchFamily="34" charset="0"/>
              <a:buChar char="●"/>
            </a:pPr>
            <a:r>
              <a:rPr lang="en-US" sz="2000" b="1" dirty="0">
                <a:solidFill>
                  <a:srgbClr val="C00000"/>
                </a:solidFill>
              </a:rPr>
              <a:t>INFRA01 – Improved preparedness and response for large-scale disruptions of European infrastructures</a:t>
            </a:r>
          </a:p>
          <a:p>
            <a:pPr marL="800100" lvl="2" indent="-342900" algn="l">
              <a:lnSpc>
                <a:spcPct val="150000"/>
              </a:lnSpc>
              <a:spcBef>
                <a:spcPts val="0"/>
              </a:spcBef>
              <a:spcAft>
                <a:spcPts val="600"/>
              </a:spcAft>
              <a:buClr>
                <a:schemeClr val="accent2"/>
              </a:buClr>
              <a:buFont typeface="Arial" panose="020B0604020202020204" pitchFamily="34" charset="0"/>
              <a:buChar char="●"/>
            </a:pPr>
            <a:r>
              <a:rPr lang="en-US" sz="2000" b="1" dirty="0">
                <a:solidFill>
                  <a:srgbClr val="C00000"/>
                </a:solidFill>
              </a:rPr>
              <a:t>INFRA02 – Resilient and secure smart cities</a:t>
            </a:r>
          </a:p>
        </p:txBody>
      </p:sp>
    </p:spTree>
    <p:extLst>
      <p:ext uri="{BB962C8B-B14F-4D97-AF65-F5344CB8AC3E}">
        <p14:creationId xmlns:p14="http://schemas.microsoft.com/office/powerpoint/2010/main" val="2135879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15D68561EDF2314DA91E1210E4D82B5C" ma:contentTypeVersion="38" ma:contentTypeDescription="Create a new document in this library." ma:contentTypeScope="" ma:versionID="3bfd783927ea96c5c14b5f9466c0d5de">
  <xsd:schema xmlns:xsd="http://www.w3.org/2001/XMLSchema" xmlns:xs="http://www.w3.org/2001/XMLSchema" xmlns:p="http://schemas.microsoft.com/office/2006/metadata/properties" xmlns:ns2="084a5cd8-1559-4e94-ac72-b94fb9abc19e" targetNamespace="http://schemas.microsoft.com/office/2006/metadata/properties" ma:root="true" ma:fieldsID="6907ed16e1ea7430830aa2dae5b3c1f7" ns2:_="">
    <xsd:import namespace="084a5cd8-1559-4e94-ac72-b94fb9abc19e"/>
    <xsd:element name="properties">
      <xsd:complexType>
        <xsd:sequence>
          <xsd:element name="documentManagement">
            <xsd:complexType>
              <xsd:all>
                <xsd:element ref="ns2:ProgrGroup" minOccurs="0"/>
                <xsd:element ref="ns2:ProgrCategory" minOccurs="0"/>
                <xsd:element ref="ns2:Order1" minOccurs="0"/>
                <xsd:element ref="ns2:DocComments" minOccurs="0"/>
                <xsd:element ref="ns2:DocOfficerComments" minOccurs="0"/>
                <xsd:element ref="ns2:DocStatus" minOccurs="0"/>
                <xsd:element ref="ns2:DocPublProtocol" minOccurs="0"/>
                <xsd:element ref="ns2:DocInternalExternal" minOccurs="0"/>
                <xsd:element ref="ns2:DocPublDestination" minOccurs="0"/>
                <xsd:element ref="ns2:DocPublDate" minOccurs="0"/>
                <xsd:element ref="ns2:DocPublversion" minOccurs="0"/>
                <xsd:element ref="ns2:ITcomments" minOccurs="0"/>
                <xsd:element ref="ns2:I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a5cd8-1559-4e94-ac72-b94fb9abc19e" elementFormDefault="qualified">
    <xsd:import namespace="http://schemas.microsoft.com/office/2006/documentManagement/types"/>
    <xsd:import namespace="http://schemas.microsoft.com/office/infopath/2007/PartnerControls"/>
    <xsd:element name="ProgrGroup" ma:index="1" nillable="true" ma:displayName="Programme Docs Group" ma:description="Needed for MGAs &amp; Programme Documents (MFF 2021-2027)" ma:format="Dropdown" ma:internalName="ProgrGroup">
      <xsd:simpleType>
        <xsd:union memberTypes="dms:Text">
          <xsd:simpleType>
            <xsd:restriction base="dms:Choice">
              <xsd:enumeration value="00 CORPORATE MASTERFILES"/>
              <xsd:enumeration value="01 HORIZON and EURATOM"/>
              <xsd:enumeration value="02 RFCS"/>
              <xsd:enumeration value="03 DIGITAL EUROPE"/>
              <xsd:enumeration value="04 EUROPEAN DEFENCE FUND (EDF)"/>
              <xsd:enumeration value="05 SPACE"/>
              <xsd:enumeration value="06 CEF"/>
              <xsd:enumeration value="07 ERDF"/>
              <xsd:enumeration value="08 COHESION FUND"/>
              <xsd:enumeration value="09 LIFE"/>
              <xsd:enumeration value="10 INNOVFUND"/>
              <xsd:enumeration value="11 RENEWFM"/>
              <xsd:enumeration value="12 EMFAF"/>
              <xsd:enumeration value="13 AGRIP"/>
              <xsd:enumeration value="14 IMCAP"/>
              <xsd:enumeration value="15 SINGLE MARKET (SMP)"/>
              <xsd:enumeration value="16 ERASMUS"/>
              <xsd:enumeration value="17 CREATIVE EUROPE"/>
              <xsd:enumeration value="18 EUROPEAN SOLIDARITY CORPS (ESC)"/>
              <xsd:enumeration value="19 CERV"/>
              <xsd:enumeration value="20 JUSTICE"/>
              <xsd:enumeration value="21 ESF and SOCPL"/>
              <xsd:enumeration value="22 EU4HEALTH"/>
              <xsd:enumeration value="23 AMIF, ISF and BMVI"/>
              <xsd:enumeration value="24 EU ANTI-FRAUD"/>
              <xsd:enumeration value="25 CUSTOMS and FISCALIS"/>
              <xsd:enumeration value="26 CCEI"/>
              <xsd:enumeration value="27 PERICLES"/>
              <xsd:enumeration value="28 TECHNICAL SUPPORT (TSI)"/>
              <xsd:enumeration value="29 UCPM"/>
              <xsd:enumeration value="30 HUMANITARIAN AID"/>
              <xsd:enumeration value="31 RELEX"/>
              <xsd:enumeration value="40 EUROPE DIRECT"/>
              <xsd:enumeration value="aaa GENERAL"/>
              <xsd:enumeration value="EASME"/>
              <xsd:enumeration value="CHAFEA"/>
              <xsd:enumeration value="EACEA"/>
              <xsd:enumeration value="INEA"/>
              <xsd:enumeration value="CLIMA"/>
              <xsd:enumeration value="CNECT"/>
              <xsd:enumeration value="DEVCO"/>
              <xsd:enumeration value="ECHO"/>
              <xsd:enumeration value="EMPL"/>
              <xsd:enumeration value="ESTAT"/>
              <xsd:enumeration value="DEFENSE"/>
              <xsd:enumeration value="JUST"/>
              <xsd:enumeration value="HOME"/>
              <xsd:enumeration value="HORIZON"/>
              <xsd:enumeration value="OLAF"/>
              <xsd:enumeration value="RFCS"/>
              <xsd:enumeration value="REGIO"/>
              <xsd:enumeration value="SRSS"/>
              <xsd:enumeration value="TAXUD"/>
            </xsd:restriction>
          </xsd:simpleType>
        </xsd:union>
      </xsd:simpleType>
    </xsd:element>
    <xsd:element name="ProgrCategory" ma:index="2" nillable="true" ma:displayName="Programme Docs Category" ma:description="Needed for MGAs &amp; Programme Documents (MFF 2021-2027)" ma:format="Dropdown" ma:internalName="ProgrCategory">
      <xsd:simpleType>
        <xsd:union memberTypes="dms:Text">
          <xsd:simpleType>
            <xsd:restriction base="dms:Choice">
              <xsd:enumeration value="1. MGAs"/>
              <xsd:enumeration value="2. Programme guidance"/>
              <xsd:enumeration value="3. Customised reports &amp; forms"/>
              <xsd:enumeration value="5. Other"/>
              <xsd:enumeration value="6. xxx PUBLICATION FOLDERS"/>
              <xsd:enumeration value="2. MGA Annexes"/>
              <xsd:enumeration value="3. Customised reports &amp; forms (ECHE)"/>
              <xsd:enumeration value="3. Customised reports &amp; forms (ESC Quality Label HA)"/>
              <xsd:enumeration value="3. Customised reports &amp; forms (ECHO Partnership)"/>
              <xsd:enumeration value="3. Customised reports &amp; forms (HE ERC)"/>
              <xsd:enumeration value="3. Customised reports &amp; forms (HE MSCA)"/>
              <xsd:enumeration value="3. Customised reports &amp; forms (HE EIC)"/>
              <xsd:enumeration value="3. Customised reports &amp; forms (HE EIT)"/>
              <xsd:enumeration value="3. Customised reports &amp; forms (SMP COSME)"/>
              <xsd:enumeration value="3. Customised reports &amp; forms (SMP CONS)"/>
              <xsd:enumeration value="3. Customised reports &amp; forms (SMP COMP)"/>
              <xsd:enumeration value="3. Customised reports &amp; forms (SMP STAND)"/>
              <xsd:enumeration value="3. Customised reports &amp; forms (SMP ESS)"/>
            </xsd:restriction>
          </xsd:simpleType>
        </xsd:union>
      </xsd:simpleType>
    </xsd:element>
    <xsd:element name="Order1" ma:index="3" nillable="true" ma:displayName="Order" ma:internalName="Order1" ma:percentage="FALSE">
      <xsd:simpleType>
        <xsd:restriction base="dms:Number"/>
      </xsd:simpleType>
    </xsd:element>
    <xsd:element name="DocComments" ma:index="4" nillable="true" ma:displayName="Doc Comments" ma:description="Needed for all Pages" ma:internalName="DocComments">
      <xsd:simpleType>
        <xsd:restriction base="dms:Note"/>
      </xsd:simpleType>
    </xsd:element>
    <xsd:element name="DocOfficerComments" ma:index="5" nillable="true" ma:displayName="Doc Officer Comments" ma:description="Needed for MGAs &amp; Programme Documents and Business Documents Management View" ma:internalName="DocOfficerComments">
      <xsd:simpleType>
        <xsd:restriction base="dms:Note">
          <xsd:maxLength value="255"/>
        </xsd:restriction>
      </xsd:simpleType>
    </xsd:element>
    <xsd:element name="DocStatus" ma:index="6" nillable="true" ma:displayName="Doc Status" ma:description="Needed for all except GoFund Archive" ma:format="Dropdown" ma:internalName="DocStatus">
      <xsd:simpleType>
        <xsd:union memberTypes="dms:Text">
          <xsd:simpleType>
            <xsd:restriction base="dms:Choice">
              <xsd:enumeration value="͏New"/>
              <xsd:enumeration value="New version"/>
              <xsd:enumeration value="Under validation"/>
              <xsd:enumeration value="Ready"/>
              <xsd:enumeration value="Ready for publication"/>
              <xsd:enumeration value="Published"/>
              <xsd:enumeration value="Wait"/>
              <xsd:enumeration value="n/a (backoffice document)"/>
              <xsd:enumeration value="old document"/>
            </xsd:restriction>
          </xsd:simpleType>
        </xsd:union>
      </xsd:simpleType>
    </xsd:element>
    <xsd:element name="DocPublProtocol" ma:index="7" nillable="true" ma:displayName="Doc Publ. Protocol" ma:description="Needed for MGAs &amp; Programme Documents and Business Documents Management View" ma:format="Dropdown" ma:internalName="DocPublProtocol">
      <xsd:simpleType>
        <xsd:union memberTypes="dms:Text">
          <xsd:simpleType>
            <xsd:restriction base="dms:Choice">
              <xsd:enumeration value="MGA1-1 MGAs"/>
              <xsd:enumeration value="CONTR1-1 Expert contracts"/>
              <xsd:enumeration value="GUID1-1 External guidance"/>
              <xsd:enumeration value="GUID2-1 Internal guidance"/>
              <xsd:enumeration value="CHLIST1-1"/>
              <xsd:enumeration value="TPL1-1 Business - Decisions"/>
              <xsd:enumeration value="TPL1-2 Business - Reports"/>
              <xsd:enumeration value="TPL1-3 Business - Letters"/>
              <xsd:enumeration value="TPL1-4 Business - Special"/>
              <xsd:enumeration value="TPL2-1 Programme tpl - Call documents"/>
              <xsd:enumeration value="TPL2-2 Programme tpl - Application forms, etc"/>
              <xsd:enumeration value="TPL2-3 Programme tpl - Evaluation forms, etc"/>
              <xsd:enumeration value="TPL2-4 Programme tpl - DoAs"/>
              <xsd:enumeration value="TPL2-5 Programme tpl - Reporting forms, etc"/>
              <xsd:enumeration value="TPL2-6 Programme tpl - Audit templates"/>
              <xsd:enumeration value="TPL2-7 Programme tpl - Other"/>
              <xsd:enumeration value="Portal1-1 Terms &amp; Conditions"/>
              <xsd:enumeration value="Portal1-2 Privacy Statement"/>
              <xsd:enumeration value="Portal1-3 Glossary"/>
              <xsd:enumeration value="Portal1-4 Lists of expert names"/>
            </xsd:restriction>
          </xsd:simpleType>
        </xsd:union>
      </xsd:simpleType>
    </xsd:element>
    <xsd:element name="DocInternalExternal" ma:index="8" nillable="true" ma:displayName="Doc Internal/External" ma:description="Needed for MGAs &amp; Programme Documents and Business Documentation Management View" ma:format="Dropdown" ma:internalName="DocInternalExternal">
      <xsd:simpleType>
        <xsd:union memberTypes="dms:Text">
          <xsd:simpleType>
            <xsd:restriction base="dms:Choice">
              <xsd:enumeration value="Internal"/>
              <xsd:enumeration value="External"/>
              <xsd:enumeration value="Internal &amp; external"/>
            </xsd:restriction>
          </xsd:simpleType>
        </xsd:union>
      </xsd:simpleType>
    </xsd:element>
    <xsd:element name="DocPublDestination" ma:index="9" nillable="true" ma:displayName="Doc Publ. Destination" ma:description="Needed for MGAs &amp; Programme Documents and Business Documents Management View" ma:internalName="DocPublDestination">
      <xsd:simpleType>
        <xsd:restriction base="dms:Note">
          <xsd:maxLength value="255"/>
        </xsd:restriction>
      </xsd:simpleType>
    </xsd:element>
    <xsd:element name="DocPublDate" ma:index="10" nillable="true" ma:displayName="Doc Publ. Date" ma:description="Needed for MGAs &amp; Programme Documents and Business Documents Management View" ma:format="DateOnly" ma:internalName="DocPublDate">
      <xsd:simpleType>
        <xsd:restriction base="dms:DateTime"/>
      </xsd:simpleType>
    </xsd:element>
    <xsd:element name="DocPublversion" ma:index="11" nillable="true" ma:displayName="Doc Publ. Version" ma:description="Needed for MGAs &amp; Programme Documents and Business Documents Management View" ma:internalName="DocPublversion" ma:percentage="FALSE">
      <xsd:simpleType>
        <xsd:restriction base="dms:Number"/>
      </xsd:simpleType>
    </xsd:element>
    <xsd:element name="ITcomments" ma:index="12" nillable="true" ma:displayName="IT Comments" ma:description="Needed for MGAs &amp; Programme Documents and Business Documents Normal View" ma:internalName="ITcomments">
      <xsd:simpleType>
        <xsd:restriction base="dms:Note">
          <xsd:maxLength value="255"/>
        </xsd:restriction>
      </xsd:simpleType>
    </xsd:element>
    <xsd:element name="ITstatus" ma:index="13" nillable="true" ma:displayName="IT Status" ma:description="Needed for MGAs &amp; Programme Documents and Business Documents Normal View" ma:format="Dropdown" ma:internalName="ITstatus">
      <xsd:simpleType>
        <xsd:union memberTypes="dms:Text">
          <xsd:simpleType>
            <xsd:restriction base="dms:Choice">
              <xsd:enumeration value="͏Wait"/>
              <xsd:enumeration value="Ready for IT"/>
              <xsd:enumeration value="IT implementation started"/>
              <xsd:enumeration value="IT implementation finished"/>
              <xsd:enumeration value="n/a (no IT implementation)"/>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1 xmlns="084a5cd8-1559-4e94-ac72-b94fb9abc19e" xsi:nil="true"/>
    <DocComments xmlns="084a5cd8-1559-4e94-ac72-b94fb9abc19e" xsi:nil="true"/>
    <DocPublversion xmlns="084a5cd8-1559-4e94-ac72-b94fb9abc19e" xsi:nil="true"/>
    <DocInternalExternal xmlns="084a5cd8-1559-4e94-ac72-b94fb9abc19e" xsi:nil="true"/>
    <ProgrCategory xmlns="084a5cd8-1559-4e94-ac72-b94fb9abc19e">2. Programme guidance</ProgrCategory>
    <ProgrGroup xmlns="084a5cd8-1559-4e94-ac72-b94fb9abc19e">01 HORIZON and EURATOM</ProgrGroup>
    <DocStatus xmlns="084a5cd8-1559-4e94-ac72-b94fb9abc19e">Ready</DocStatus>
    <DocPublDestination xmlns="084a5cd8-1559-4e94-ac72-b94fb9abc19e" xsi:nil="true"/>
    <DocPublProtocol xmlns="084a5cd8-1559-4e94-ac72-b94fb9abc19e" xsi:nil="true"/>
    <DocOfficerComments xmlns="084a5cd8-1559-4e94-ac72-b94fb9abc19e" xsi:nil="true"/>
    <DocPublDate xmlns="084a5cd8-1559-4e94-ac72-b94fb9abc19e" xsi:nil="true"/>
    <ITcomments xmlns="084a5cd8-1559-4e94-ac72-b94fb9abc19e" xsi:nil="true"/>
    <ITstatus xmlns="084a5cd8-1559-4e94-ac72-b94fb9abc19e">n/a (no IT implementation)</ITstatus>
  </documentManagement>
</p:properties>
</file>

<file path=customXml/itemProps1.xml><?xml version="1.0" encoding="utf-8"?>
<ds:datastoreItem xmlns:ds="http://schemas.openxmlformats.org/officeDocument/2006/customXml" ds:itemID="{D7E621F7-C096-4FC1-9073-96ED45361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a5cd8-1559-4e94-ac72-b94fb9abc1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FC88AD-4FDA-4097-A543-33C3E7F0FD12}">
  <ds:schemaRefs>
    <ds:schemaRef ds:uri="http://schemas.microsoft.com/sharepoint/v3/contenttype/forms"/>
  </ds:schemaRefs>
</ds:datastoreItem>
</file>

<file path=customXml/itemProps3.xml><?xml version="1.0" encoding="utf-8"?>
<ds:datastoreItem xmlns:ds="http://schemas.openxmlformats.org/officeDocument/2006/customXml" ds:itemID="{E6BFDB0E-67AB-40C9-86EB-A141C8A5CE1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4a5cd8-1559-4e94-ac72-b94fb9abc1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5614</TotalTime>
  <Words>1972</Words>
  <Application>Microsoft Office PowerPoint</Application>
  <PresentationFormat>Widescreen</PresentationFormat>
  <Paragraphs>236</Paragraphs>
  <Slides>19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EC Square Sans Pro Light</vt:lpstr>
      <vt:lpstr>Monotype Sorts</vt:lpstr>
      <vt:lpstr>Times New Roman</vt:lpstr>
      <vt:lpstr>Verdana</vt:lpstr>
      <vt:lpstr>Office Theme</vt:lpstr>
      <vt:lpstr>Custom Design</vt:lpstr>
      <vt:lpstr>PowerPoint Presentation</vt:lpstr>
      <vt:lpstr>PowerPoint Presentation</vt:lpstr>
      <vt:lpstr>PowerPoint Presentation</vt:lpstr>
      <vt:lpstr>HE CLUSTER 3: Civil Security for Society</vt:lpstr>
      <vt:lpstr>Fighting Crime and Terrorism (FCT)</vt:lpstr>
      <vt:lpstr>FCT Topics with international dimension</vt:lpstr>
      <vt:lpstr>Border Management (BM)</vt:lpstr>
      <vt:lpstr>BM Topic with international dimension</vt:lpstr>
      <vt:lpstr>Resilient Infrastructure (INFRA)</vt:lpstr>
      <vt:lpstr>INFRA Topics with international dimension</vt:lpstr>
      <vt:lpstr>Disaster-Resilient Society for Europe (DRS)</vt:lpstr>
      <vt:lpstr>DRS Destination – Expected impacts (extract)</vt:lpstr>
      <vt:lpstr>DRS Topics with international dimension</vt:lpstr>
      <vt:lpstr>HORIZON-CL3-2021-DRS-01-05  Fast deployed mobile laboratories to enhance situational awareness for pandemics and emerging infectious diseases (IA)    </vt:lpstr>
      <vt:lpstr>HORIZON-CL3-2022-DRS-01-07  Improved international cooperation addressing  first responder capability gaps (RIA) </vt:lpstr>
      <vt:lpstr>HORIZON-CL3-2022-DRS-01-08  Enhanced situational awareness and preparedness of first responders and improved capacities to minimise time-to-react in urban areas in the case of CBRN-E-related events (IA)  </vt:lpstr>
      <vt:lpstr>PowerPoint Presentation</vt:lpstr>
      <vt:lpstr>EU Security Research and Innovation: More Information and Resources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ZACHARIADOU Eleftheria (RTD-EXT)</dc:creator>
  <cp:keywords/>
  <dc:description/>
  <cp:lastModifiedBy>Susanne Rentzow-Vasu</cp:lastModifiedBy>
  <cp:revision>746</cp:revision>
  <dcterms:created xsi:type="dcterms:W3CDTF">2020-12-04T09:35:19Z</dcterms:created>
  <dcterms:modified xsi:type="dcterms:W3CDTF">2021-07-22T05:52:24Z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0x010100258AA79CEB83498886A3A086811232500015D68561EDF2314DA91E1210E4D82B5C</vt:lpwstr>
  </property>
  <property fmtid="{D5CDD505-2E9C-101B-9397-08002B2CF9AE}" pid="3" name="_dlc_DocIdItemGuid">
    <vt:lpwstr>17d1b68c-29b6-417d-9cba-5edb5d0d612f</vt:lpwstr>
  </property>
</Properties>
</file>