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96" r:id="rId3"/>
    <p:sldId id="312" r:id="rId4"/>
    <p:sldId id="313" r:id="rId5"/>
    <p:sldId id="306" r:id="rId6"/>
    <p:sldId id="307" r:id="rId7"/>
    <p:sldId id="308" r:id="rId8"/>
    <p:sldId id="309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DDER David (RTD)" initials="LD(" lastIdx="1" clrIdx="0">
    <p:extLst>
      <p:ext uri="{19B8F6BF-5375-455C-9EA6-DF929625EA0E}">
        <p15:presenceInfo xmlns:p15="http://schemas.microsoft.com/office/powerpoint/2012/main" userId="S-1-5-21-1606980848-2025429265-839522115-1023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7D96FF"/>
    <a:srgbClr val="FFFFCC"/>
    <a:srgbClr val="FF9900"/>
    <a:srgbClr val="1FBAD2"/>
    <a:srgbClr val="438FCC"/>
    <a:srgbClr val="1B3B51"/>
    <a:srgbClr val="2594A7"/>
    <a:srgbClr val="D7540B"/>
    <a:srgbClr val="FFE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88220" autoAdjust="0"/>
  </p:normalViewPr>
  <p:slideViewPr>
    <p:cSldViewPr snapToGrid="0">
      <p:cViewPr varScale="1">
        <p:scale>
          <a:sx n="61" d="100"/>
          <a:sy n="61" d="100"/>
        </p:scale>
        <p:origin x="128" y="5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4F444-3E68-4B81-A104-A0491EAA4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DA6DF-4555-4618-8A79-E8BB3A239F6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mtClean="0"/>
            <a:t>Update of ESCO with researchers’ skills and occupations</a:t>
          </a:r>
          <a:endParaRPr lang="en-US"/>
        </a:p>
      </dgm:t>
    </dgm:pt>
    <dgm:pt modelId="{0414D8A2-9D93-473F-BD84-8A9D949B803A}" type="parTrans" cxnId="{D9244202-935E-42AF-AD5E-E136FCCBA668}">
      <dgm:prSet/>
      <dgm:spPr/>
      <dgm:t>
        <a:bodyPr/>
        <a:lstStyle/>
        <a:p>
          <a:endParaRPr lang="en-US"/>
        </a:p>
      </dgm:t>
    </dgm:pt>
    <dgm:pt modelId="{FD1364BC-D7CA-40C4-B848-8D812E32F9D2}" type="sibTrans" cxnId="{D9244202-935E-42AF-AD5E-E136FCCBA668}">
      <dgm:prSet/>
      <dgm:spPr/>
      <dgm:t>
        <a:bodyPr/>
        <a:lstStyle/>
        <a:p>
          <a:endParaRPr lang="en-US"/>
        </a:p>
      </dgm:t>
    </dgm:pt>
    <dgm:pt modelId="{2C17BEFA-DFC6-4326-8F14-F9E8FE4FD6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European Competence Framework for Researchers</a:t>
          </a:r>
          <a:endParaRPr lang="en-US" dirty="0"/>
        </a:p>
      </dgm:t>
    </dgm:pt>
    <dgm:pt modelId="{0A4CCCB9-6E1E-485C-AC55-AD393A6B859B}" type="parTrans" cxnId="{E4235263-4069-4D13-B6DA-9B134963764C}">
      <dgm:prSet/>
      <dgm:spPr/>
      <dgm:t>
        <a:bodyPr/>
        <a:lstStyle/>
        <a:p>
          <a:endParaRPr lang="en-US"/>
        </a:p>
      </dgm:t>
    </dgm:pt>
    <dgm:pt modelId="{14FE9F8F-80D8-4A33-8535-74935D5384EA}" type="sibTrans" cxnId="{E4235263-4069-4D13-B6DA-9B134963764C}">
      <dgm:prSet/>
      <dgm:spPr/>
      <dgm:t>
        <a:bodyPr/>
        <a:lstStyle/>
        <a:p>
          <a:endParaRPr lang="en-US"/>
        </a:p>
      </dgm:t>
    </dgm:pt>
    <dgm:pt modelId="{685A3D27-940D-4BF5-8341-3F751B3D654F}" type="pres">
      <dgm:prSet presAssocID="{3D24F444-3E68-4B81-A104-A0491EAA45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C0273-C2BE-4193-83CC-3112526A358A}" type="pres">
      <dgm:prSet presAssocID="{BACDA6DF-4555-4618-8A79-E8BB3A239F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F5F9-F93A-4555-9EE2-C6DD3FC13163}" type="pres">
      <dgm:prSet presAssocID="{FD1364BC-D7CA-40C4-B848-8D812E32F9D2}" presName="spacer" presStyleCnt="0"/>
      <dgm:spPr/>
    </dgm:pt>
    <dgm:pt modelId="{B0305517-7797-4D7A-AAF0-6AF8575A78D8}" type="pres">
      <dgm:prSet presAssocID="{2C17BEFA-DFC6-4326-8F14-F9E8FE4FD690}" presName="parentText" presStyleLbl="node1" presStyleIdx="1" presStyleCnt="2" custLinFactNeighborX="1381" custLinFactNeighborY="178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02A8CA-EF02-4319-ACF5-57AED4EA2CDE}" type="presOf" srcId="{BACDA6DF-4555-4618-8A79-E8BB3A239F6E}" destId="{B5BC0273-C2BE-4193-83CC-3112526A358A}" srcOrd="0" destOrd="0" presId="urn:microsoft.com/office/officeart/2005/8/layout/vList2"/>
    <dgm:cxn modelId="{D9244202-935E-42AF-AD5E-E136FCCBA668}" srcId="{3D24F444-3E68-4B81-A104-A0491EAA4553}" destId="{BACDA6DF-4555-4618-8A79-E8BB3A239F6E}" srcOrd="0" destOrd="0" parTransId="{0414D8A2-9D93-473F-BD84-8A9D949B803A}" sibTransId="{FD1364BC-D7CA-40C4-B848-8D812E32F9D2}"/>
    <dgm:cxn modelId="{36D6DD5D-EB0E-49AD-9242-73B9D05EAF62}" type="presOf" srcId="{3D24F444-3E68-4B81-A104-A0491EAA4553}" destId="{685A3D27-940D-4BF5-8341-3F751B3D654F}" srcOrd="0" destOrd="0" presId="urn:microsoft.com/office/officeart/2005/8/layout/vList2"/>
    <dgm:cxn modelId="{E4235263-4069-4D13-B6DA-9B134963764C}" srcId="{3D24F444-3E68-4B81-A104-A0491EAA4553}" destId="{2C17BEFA-DFC6-4326-8F14-F9E8FE4FD690}" srcOrd="1" destOrd="0" parTransId="{0A4CCCB9-6E1E-485C-AC55-AD393A6B859B}" sibTransId="{14FE9F8F-80D8-4A33-8535-74935D5384EA}"/>
    <dgm:cxn modelId="{75CE3B11-837C-4799-8B76-A916D734E711}" type="presOf" srcId="{2C17BEFA-DFC6-4326-8F14-F9E8FE4FD690}" destId="{B0305517-7797-4D7A-AAF0-6AF8575A78D8}" srcOrd="0" destOrd="0" presId="urn:microsoft.com/office/officeart/2005/8/layout/vList2"/>
    <dgm:cxn modelId="{A4D3C1B0-19C4-41B9-B56F-BE87D3E3886E}" type="presParOf" srcId="{685A3D27-940D-4BF5-8341-3F751B3D654F}" destId="{B5BC0273-C2BE-4193-83CC-3112526A358A}" srcOrd="0" destOrd="0" presId="urn:microsoft.com/office/officeart/2005/8/layout/vList2"/>
    <dgm:cxn modelId="{7194799E-2AEC-4C33-8230-9B740D475280}" type="presParOf" srcId="{685A3D27-940D-4BF5-8341-3F751B3D654F}" destId="{6805F5F9-F93A-4555-9EE2-C6DD3FC13163}" srcOrd="1" destOrd="0" presId="urn:microsoft.com/office/officeart/2005/8/layout/vList2"/>
    <dgm:cxn modelId="{6958F60C-FFE9-4836-8C9B-028711522D4E}" type="presParOf" srcId="{685A3D27-940D-4BF5-8341-3F751B3D654F}" destId="{B0305517-7797-4D7A-AAF0-6AF8575A78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C0273-C2BE-4193-83CC-3112526A358A}">
      <dsp:nvSpPr>
        <dsp:cNvPr id="0" name=""/>
        <dsp:cNvSpPr/>
      </dsp:nvSpPr>
      <dsp:spPr>
        <a:xfrm>
          <a:off x="0" y="10786"/>
          <a:ext cx="4783199" cy="81080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Update of ESCO with researchers’ skills and occupations</a:t>
          </a:r>
          <a:endParaRPr lang="en-US" sz="2100" kern="1200"/>
        </a:p>
      </dsp:txBody>
      <dsp:txXfrm>
        <a:off x="39580" y="50366"/>
        <a:ext cx="4704039" cy="731649"/>
      </dsp:txXfrm>
    </dsp:sp>
    <dsp:sp modelId="{B0305517-7797-4D7A-AAF0-6AF8575A78D8}">
      <dsp:nvSpPr>
        <dsp:cNvPr id="0" name=""/>
        <dsp:cNvSpPr/>
      </dsp:nvSpPr>
      <dsp:spPr>
        <a:xfrm>
          <a:off x="0" y="892862"/>
          <a:ext cx="4783199" cy="81080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European Competence Framework for Researchers</a:t>
          </a:r>
          <a:endParaRPr lang="en-US" sz="2100" kern="1200" dirty="0"/>
        </a:p>
      </dsp:txBody>
      <dsp:txXfrm>
        <a:off x="39580" y="932442"/>
        <a:ext cx="4704039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BFFD9-30F2-44DC-85E0-5DF3FF092C8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8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9A8A-B583-40C4-8648-3A7866A19006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140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9A8A-B583-40C4-8648-3A7866A19006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0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9A8A-B583-40C4-8648-3A7866A19006}" type="slidenum">
              <a:rPr kumimoji="0" lang="en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4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1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53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58"/>
            <a:ext cx="12194204" cy="6861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17" y="6038186"/>
            <a:ext cx="1745450" cy="458225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72" r:id="rId3"/>
    <p:sldLayoutId id="2147483671" r:id="rId4"/>
    <p:sldLayoutId id="2147483673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5100" y="1391860"/>
            <a:ext cx="43440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Skills and taxonomy</a:t>
            </a:r>
            <a:endParaRPr lang="en-GB" sz="3600" b="1" dirty="0" smtClean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3600" b="1" dirty="0" smtClean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2 </a:t>
            </a:r>
            <a:r>
              <a:rPr lang="en-GB" sz="24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Dec</a:t>
            </a:r>
            <a:r>
              <a:rPr lang="en-GB" sz="24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ember </a:t>
            </a:r>
            <a:r>
              <a:rPr lang="en-GB" sz="24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2021 </a:t>
            </a:r>
          </a:p>
          <a:p>
            <a:pPr algn="ctr"/>
            <a:r>
              <a:rPr lang="en-GB" sz="2400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EURAXESS BHO MEETING</a:t>
            </a:r>
            <a:endParaRPr lang="en-GB" sz="2400" b="1" dirty="0" smtClean="0">
              <a:solidFill>
                <a:srgbClr val="1B3B5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242" y="5553776"/>
            <a:ext cx="377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Dario CAPEZZUTO</a:t>
            </a:r>
            <a:endParaRPr lang="en-GB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b="1" dirty="0">
                <a:solidFill>
                  <a:srgbClr val="1B3B51"/>
                </a:solidFill>
                <a:latin typeface="EC Square Sans Pro" panose="020B0506040000020004" pitchFamily="34" charset="0"/>
              </a:rPr>
              <a:t>DG R&amp;I, </a:t>
            </a:r>
            <a:r>
              <a:rPr lang="en-GB" b="1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Unit A3</a:t>
            </a:r>
            <a:endParaRPr lang="en-GB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US" b="1" dirty="0">
                <a:solidFill>
                  <a:srgbClr val="1B3B51"/>
                </a:solidFill>
                <a:latin typeface="EC Square Sans Pro" panose="020B0506040000020004" pitchFamily="34" charset="0"/>
              </a:rPr>
              <a:t>R&amp;I Actors and Research Careers</a:t>
            </a:r>
            <a:endParaRPr lang="en-GB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65868" y="1034412"/>
            <a:ext cx="3825763" cy="4942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</a:rPr>
              <a:t>Synergies </a:t>
            </a:r>
            <a:r>
              <a:rPr lang="fr-BE" sz="1600" b="1" dirty="0" err="1" smtClean="0">
                <a:solidFill>
                  <a:schemeClr val="tx1"/>
                </a:solidFill>
              </a:rPr>
              <a:t>with</a:t>
            </a:r>
            <a:r>
              <a:rPr lang="fr-BE" sz="1600" b="1" dirty="0" smtClean="0">
                <a:solidFill>
                  <a:schemeClr val="tx1"/>
                </a:solidFill>
              </a:rPr>
              <a:t> </a:t>
            </a:r>
            <a:r>
              <a:rPr lang="fr-BE" sz="1600" b="1" dirty="0" err="1" smtClean="0">
                <a:solidFill>
                  <a:schemeClr val="tx1"/>
                </a:solidFill>
              </a:rPr>
              <a:t>employment</a:t>
            </a:r>
            <a:r>
              <a:rPr lang="fr-BE" sz="1600" b="1" dirty="0" smtClean="0">
                <a:solidFill>
                  <a:schemeClr val="tx1"/>
                </a:solidFill>
              </a:rPr>
              <a:t> and social </a:t>
            </a:r>
            <a:r>
              <a:rPr lang="fr-BE" sz="1600" b="1" dirty="0" err="1" smtClean="0">
                <a:solidFill>
                  <a:schemeClr val="tx1"/>
                </a:solidFill>
              </a:rPr>
              <a:t>policy</a:t>
            </a:r>
            <a:r>
              <a:rPr lang="fr-BE" sz="1600" b="1" dirty="0" smtClean="0">
                <a:solidFill>
                  <a:schemeClr val="tx1"/>
                </a:solidFill>
              </a:rPr>
              <a:t> 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706" y="1642105"/>
            <a:ext cx="3937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/>
              <a:t>Recognition of the profession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565868" y="1560854"/>
            <a:ext cx="3820887" cy="33807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/>
          <p:cNvSpPr/>
          <p:nvPr/>
        </p:nvSpPr>
        <p:spPr>
          <a:xfrm>
            <a:off x="1359350" y="1978709"/>
            <a:ext cx="33094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/>
              <a:t>ESCO </a:t>
            </a:r>
            <a:r>
              <a:rPr lang="fr-BE" sz="1400" dirty="0" smtClean="0"/>
              <a:t>update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/>
              <a:t>Skills</a:t>
            </a:r>
            <a:r>
              <a:rPr lang="fr-BE" sz="1400" dirty="0"/>
              <a:t> taxonomies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Competence</a:t>
            </a:r>
            <a:r>
              <a:rPr lang="fr-BE" sz="1400" dirty="0" smtClean="0"/>
              <a:t> </a:t>
            </a:r>
            <a:r>
              <a:rPr lang="fr-BE" sz="1400" dirty="0" err="1" smtClean="0"/>
              <a:t>framework</a:t>
            </a:r>
            <a:endParaRPr lang="fr-B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Transposition </a:t>
            </a:r>
            <a:r>
              <a:rPr lang="fr-BE" sz="1400" dirty="0" err="1" smtClean="0"/>
              <a:t>through</a:t>
            </a:r>
            <a:r>
              <a:rPr lang="fr-BE" sz="1400" dirty="0" smtClean="0"/>
              <a:t> </a:t>
            </a:r>
            <a:r>
              <a:rPr lang="fr-BE" sz="1400" dirty="0"/>
              <a:t>EURES 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Links </a:t>
            </a:r>
            <a:r>
              <a:rPr lang="fr-BE" sz="1400" dirty="0" err="1" smtClean="0"/>
              <a:t>with</a:t>
            </a:r>
            <a:r>
              <a:rPr lang="fr-BE" sz="1400" dirty="0" smtClean="0"/>
              <a:t> Europass and EQF</a:t>
            </a:r>
            <a:endParaRPr lang="fr-BE" sz="1400" dirty="0"/>
          </a:p>
        </p:txBody>
      </p:sp>
      <p:sp>
        <p:nvSpPr>
          <p:cNvPr id="37" name="Rectangle 36"/>
          <p:cNvSpPr/>
          <p:nvPr/>
        </p:nvSpPr>
        <p:spPr>
          <a:xfrm>
            <a:off x="4467530" y="3173951"/>
            <a:ext cx="3901829" cy="2328970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7" y="3835208"/>
            <a:ext cx="632983" cy="63298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820926" y="1022200"/>
            <a:ext cx="3107797" cy="515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err="1" smtClean="0">
                <a:solidFill>
                  <a:schemeClr val="tx1"/>
                </a:solidFill>
              </a:rPr>
              <a:t>Nourishing</a:t>
            </a:r>
            <a:r>
              <a:rPr lang="fr-BE" sz="1600" b="1" dirty="0" smtClean="0">
                <a:solidFill>
                  <a:schemeClr val="tx1"/>
                </a:solidFill>
              </a:rPr>
              <a:t> and </a:t>
            </a:r>
            <a:r>
              <a:rPr lang="fr-BE" sz="1600" b="1" dirty="0" err="1" smtClean="0">
                <a:solidFill>
                  <a:schemeClr val="tx1"/>
                </a:solidFill>
              </a:rPr>
              <a:t>attracting</a:t>
            </a:r>
            <a:r>
              <a:rPr lang="fr-BE" sz="1600" b="1" dirty="0" smtClean="0">
                <a:solidFill>
                  <a:schemeClr val="tx1"/>
                </a:solidFill>
              </a:rPr>
              <a:t> talent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40776" y="1569885"/>
            <a:ext cx="3087948" cy="3052929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TextBox 40"/>
          <p:cNvSpPr txBox="1"/>
          <p:nvPr/>
        </p:nvSpPr>
        <p:spPr>
          <a:xfrm>
            <a:off x="8891894" y="1670642"/>
            <a:ext cx="375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Brain circulation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Intersectoral</a:t>
            </a:r>
            <a:r>
              <a:rPr lang="fr-BE" sz="1400" dirty="0" smtClean="0"/>
              <a:t> </a:t>
            </a:r>
            <a:r>
              <a:rPr lang="fr-BE" sz="1400" dirty="0" err="1" smtClean="0"/>
              <a:t>mobility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Training and </a:t>
            </a:r>
            <a:r>
              <a:rPr lang="fr-BE" sz="1400" dirty="0" err="1" smtClean="0"/>
              <a:t>career</a:t>
            </a:r>
            <a:r>
              <a:rPr lang="fr-BE" sz="1400" dirty="0" smtClean="0"/>
              <a:t> </a:t>
            </a:r>
            <a:r>
              <a:rPr lang="fr-BE" sz="1400" dirty="0" err="1" smtClean="0"/>
              <a:t>development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Widening</a:t>
            </a:r>
            <a:r>
              <a:rPr lang="fr-BE" sz="1400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51120" y="2801043"/>
            <a:ext cx="2622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b="1" dirty="0" smtClean="0"/>
              <a:t>ERA4You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b="1" dirty="0" smtClean="0"/>
              <a:t>ERA Talent Platform</a:t>
            </a:r>
          </a:p>
          <a:p>
            <a:r>
              <a:rPr lang="fr-BE" sz="1400" dirty="0" err="1" smtClean="0"/>
              <a:t>expanding</a:t>
            </a:r>
            <a:r>
              <a:rPr lang="fr-BE" sz="1400" dirty="0" smtClean="0"/>
              <a:t> EURAXESS: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16524" y="3598103"/>
            <a:ext cx="2473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Governance</a:t>
            </a:r>
            <a:r>
              <a:rPr lang="fr-BE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Network &amp;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err="1" smtClean="0"/>
              <a:t>Portals</a:t>
            </a:r>
            <a:r>
              <a:rPr lang="fr-BE" sz="1400" dirty="0" smtClean="0"/>
              <a:t> and </a:t>
            </a:r>
            <a:r>
              <a:rPr lang="fr-BE" sz="1400" dirty="0" err="1" smtClean="0"/>
              <a:t>tools</a:t>
            </a:r>
            <a:endParaRPr lang="fr-BE" sz="1400" dirty="0" smtClean="0"/>
          </a:p>
          <a:p>
            <a:endParaRPr lang="fr-BE" sz="1400" b="1" dirty="0" smtClean="0"/>
          </a:p>
        </p:txBody>
      </p:sp>
      <p:sp>
        <p:nvSpPr>
          <p:cNvPr id="44" name="Title 3"/>
          <p:cNvSpPr>
            <a:spLocks noGrp="1"/>
          </p:cNvSpPr>
          <p:nvPr>
            <p:ph type="title"/>
          </p:nvPr>
        </p:nvSpPr>
        <p:spPr>
          <a:xfrm>
            <a:off x="1983100" y="-41650"/>
            <a:ext cx="8630555" cy="782357"/>
          </a:xfrm>
        </p:spPr>
        <p:txBody>
          <a:bodyPr/>
          <a:lstStyle/>
          <a:p>
            <a:r>
              <a:rPr lang="fr-BE" b="1" dirty="0" smtClean="0"/>
              <a:t>A European Framework for </a:t>
            </a:r>
            <a:r>
              <a:rPr lang="fr-BE" b="1" dirty="0" err="1" smtClean="0"/>
              <a:t>Research</a:t>
            </a:r>
            <a:r>
              <a:rPr lang="fr-BE" b="1" dirty="0" smtClean="0"/>
              <a:t> </a:t>
            </a:r>
            <a:r>
              <a:rPr lang="fr-BE" b="1" dirty="0" err="1" smtClean="0"/>
              <a:t>Careers</a:t>
            </a:r>
            <a:endParaRPr lang="fr-BE" b="1" dirty="0"/>
          </a:p>
        </p:txBody>
      </p:sp>
      <p:sp>
        <p:nvSpPr>
          <p:cNvPr id="45" name="Left Brace 44"/>
          <p:cNvSpPr/>
          <p:nvPr/>
        </p:nvSpPr>
        <p:spPr>
          <a:xfrm>
            <a:off x="9774931" y="3716001"/>
            <a:ext cx="241593" cy="514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336" y="1621801"/>
            <a:ext cx="461516" cy="46151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75497" y="2919970"/>
            <a:ext cx="35578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B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/>
              <a:t>Entry and </a:t>
            </a:r>
            <a:r>
              <a:rPr lang="fr-BE" sz="1400" b="1" dirty="0" err="1" smtClean="0"/>
              <a:t>employment</a:t>
            </a:r>
            <a:r>
              <a:rPr lang="fr-BE" sz="1400" b="1" dirty="0" smtClean="0"/>
              <a:t> conditions</a:t>
            </a:r>
            <a:endParaRPr lang="fr-B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 smtClean="0"/>
          </a:p>
          <a:p>
            <a:endParaRPr lang="fr-BE" sz="1600" b="1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1382252" y="3510387"/>
            <a:ext cx="31710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Employment conditions including transferability </a:t>
            </a:r>
            <a:r>
              <a:rPr lang="en-GB" sz="1400" dirty="0"/>
              <a:t>of pensions, social </a:t>
            </a:r>
            <a:r>
              <a:rPr lang="en-GB" sz="1400" dirty="0" smtClean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Access </a:t>
            </a:r>
            <a:r>
              <a:rPr lang="fr-BE" sz="1400" dirty="0"/>
              <a:t>to labour </a:t>
            </a:r>
            <a:r>
              <a:rPr lang="fr-BE" sz="1400" dirty="0" err="1"/>
              <a:t>market</a:t>
            </a:r>
            <a:r>
              <a:rPr lang="fr-BE" sz="1400" dirty="0"/>
              <a:t> (</a:t>
            </a:r>
            <a:r>
              <a:rPr lang="fr-BE" sz="1400" dirty="0" err="1"/>
              <a:t>Students</a:t>
            </a:r>
            <a:r>
              <a:rPr lang="fr-BE" sz="1400" dirty="0"/>
              <a:t> and </a:t>
            </a:r>
            <a:r>
              <a:rPr lang="fr-BE" sz="1400" dirty="0" err="1"/>
              <a:t>Researchers</a:t>
            </a:r>
            <a:r>
              <a:rPr lang="fr-BE" sz="1400" dirty="0"/>
              <a:t>’ Directive</a:t>
            </a:r>
            <a:r>
              <a:rPr lang="fr-BE" sz="1400" dirty="0" smtClean="0"/>
              <a:t>)</a:t>
            </a:r>
            <a:endParaRPr lang="fr-BE" sz="16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0" y="2123917"/>
            <a:ext cx="605594" cy="67932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467530" y="1034412"/>
            <a:ext cx="3886426" cy="473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</a:rPr>
              <a:t>Synergies </a:t>
            </a:r>
            <a:r>
              <a:rPr lang="fr-BE" sz="1600" b="1" dirty="0" err="1" smtClean="0">
                <a:solidFill>
                  <a:schemeClr val="tx1"/>
                </a:solidFill>
              </a:rPr>
              <a:t>with</a:t>
            </a:r>
            <a:r>
              <a:rPr lang="fr-BE" sz="1600" b="1" dirty="0" smtClean="0">
                <a:solidFill>
                  <a:schemeClr val="tx1"/>
                </a:solidFill>
              </a:rPr>
              <a:t> the European </a:t>
            </a:r>
            <a:r>
              <a:rPr lang="fr-BE" sz="1600" b="1" dirty="0" err="1" smtClean="0">
                <a:solidFill>
                  <a:schemeClr val="tx1"/>
                </a:solidFill>
              </a:rPr>
              <a:t>Education</a:t>
            </a:r>
            <a:r>
              <a:rPr lang="fr-BE" sz="1600" b="1" dirty="0" smtClean="0">
                <a:solidFill>
                  <a:schemeClr val="tx1"/>
                </a:solidFill>
              </a:rPr>
              <a:t> Area 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47680" y="1517158"/>
            <a:ext cx="3902363" cy="10910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Rectangle 51"/>
          <p:cNvSpPr/>
          <p:nvPr/>
        </p:nvSpPr>
        <p:spPr>
          <a:xfrm>
            <a:off x="4352101" y="1546554"/>
            <a:ext cx="4017258" cy="96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Calibri" panose="020F0502020204030204" pitchFamily="34" charset="0"/>
              </a:rPr>
              <a:t>European Strategy for Universities </a:t>
            </a:r>
            <a:r>
              <a:rPr lang="en-GB" sz="1400" dirty="0" smtClean="0">
                <a:latin typeface="+mj-lt"/>
                <a:ea typeface="Calibri" panose="020F0502020204030204" pitchFamily="34" charset="0"/>
              </a:rPr>
              <a:t>(human capital development)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Calibri" panose="020F0502020204030204" pitchFamily="34" charset="0"/>
              </a:rPr>
              <a:t>European Universities as testbed </a:t>
            </a:r>
            <a:endParaRPr lang="fr-BE" sz="14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7680" y="2719541"/>
            <a:ext cx="3941528" cy="4704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</a:rPr>
              <a:t>Research </a:t>
            </a:r>
            <a:r>
              <a:rPr lang="fr-BE" sz="1600" b="1" dirty="0" err="1" smtClean="0">
                <a:solidFill>
                  <a:schemeClr val="tx1"/>
                </a:solidFill>
              </a:rPr>
              <a:t>policy</a:t>
            </a:r>
            <a:r>
              <a:rPr lang="fr-BE" sz="1600" b="1" dirty="0" smtClean="0">
                <a:solidFill>
                  <a:schemeClr val="tx1"/>
                </a:solidFill>
              </a:rPr>
              <a:t>  </a:t>
            </a:r>
            <a:endParaRPr lang="fr-BE" sz="16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09693" y="3251687"/>
            <a:ext cx="3815167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Calibri" panose="020F0502020204030204" pitchFamily="34" charset="0"/>
              </a:rPr>
              <a:t>ERA </a:t>
            </a:r>
            <a:r>
              <a:rPr lang="en-GB" sz="1400" b="1" dirty="0">
                <a:latin typeface="+mj-lt"/>
                <a:ea typeface="Calibri" panose="020F0502020204030204" pitchFamily="34" charset="0"/>
              </a:rPr>
              <a:t>Priority 3 </a:t>
            </a:r>
            <a:r>
              <a:rPr lang="en-GB" sz="1400" b="1" dirty="0" smtClean="0">
                <a:latin typeface="+mj-lt"/>
                <a:ea typeface="Calibri" panose="020F0502020204030204" pitchFamily="34" charset="0"/>
              </a:rPr>
              <a:t>assessment </a:t>
            </a:r>
            <a:r>
              <a:rPr lang="en-GB" sz="1400" dirty="0" smtClean="0">
                <a:latin typeface="+mj-lt"/>
                <a:ea typeface="Calibri" panose="020F0502020204030204" pitchFamily="34" charset="0"/>
              </a:rPr>
              <a:t>(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Charter and Code, HRS4R, </a:t>
            </a:r>
            <a:r>
              <a:rPr lang="en-GB" sz="1400" dirty="0" smtClean="0">
                <a:latin typeface="+mj-lt"/>
                <a:ea typeface="Calibri" panose="020F0502020204030204" pitchFamily="34" charset="0"/>
              </a:rPr>
              <a:t>EURAXESS) jointly with ERAC 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Task </a:t>
            </a:r>
            <a:r>
              <a:rPr lang="en-GB" sz="1400" dirty="0" smtClean="0">
                <a:latin typeface="+mj-lt"/>
                <a:ea typeface="Calibri" panose="020F0502020204030204" pitchFamily="34" charset="0"/>
              </a:rPr>
              <a:t>Force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+mj-lt"/>
                <a:ea typeface="Calibri" panose="020F0502020204030204" pitchFamily="34" charset="0"/>
              </a:rPr>
              <a:t>Framework </a:t>
            </a:r>
            <a:r>
              <a:rPr lang="en-GB" sz="1400" dirty="0" smtClean="0">
                <a:latin typeface="+mj-lt"/>
                <a:ea typeface="Calibri" panose="020F0502020204030204" pitchFamily="34" charset="0"/>
              </a:rPr>
              <a:t>to address challenges: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61" y="2830628"/>
            <a:ext cx="561595" cy="5615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728873" y="4386577"/>
            <a:ext cx="3810020" cy="155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1400" b="1" dirty="0" smtClean="0">
                <a:ea typeface="Calibri" panose="020F0502020204030204" pitchFamily="34" charset="0"/>
              </a:rPr>
              <a:t>within </a:t>
            </a:r>
            <a:r>
              <a:rPr lang="en-GB" sz="1400" b="1" dirty="0">
                <a:ea typeface="Calibri" panose="020F0502020204030204" pitchFamily="34" charset="0"/>
              </a:rPr>
              <a:t>academia</a:t>
            </a:r>
            <a:r>
              <a:rPr lang="en-GB" sz="1400" dirty="0">
                <a:ea typeface="Calibri" panose="020F0502020204030204" pitchFamily="34" charset="0"/>
              </a:rPr>
              <a:t> </a:t>
            </a:r>
            <a:r>
              <a:rPr lang="en-GB" sz="1400" dirty="0" smtClean="0">
                <a:ea typeface="Calibri" panose="020F0502020204030204" pitchFamily="34" charset="0"/>
              </a:rPr>
              <a:t>(e.g. tenure </a:t>
            </a:r>
            <a:r>
              <a:rPr lang="en-GB" sz="1400" dirty="0">
                <a:ea typeface="Calibri" panose="020F0502020204030204" pitchFamily="34" charset="0"/>
              </a:rPr>
              <a:t>track, assessment, diversification, international) 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1400" b="1" dirty="0" smtClean="0">
                <a:ea typeface="Calibri" panose="020F0502020204030204" pitchFamily="34" charset="0"/>
              </a:rPr>
              <a:t>outside </a:t>
            </a:r>
            <a:r>
              <a:rPr lang="en-GB" sz="1400" b="1" dirty="0">
                <a:ea typeface="Calibri" panose="020F0502020204030204" pitchFamily="34" charset="0"/>
              </a:rPr>
              <a:t>academia </a:t>
            </a:r>
            <a:r>
              <a:rPr lang="en-GB" sz="1400" dirty="0">
                <a:ea typeface="Calibri" panose="020F0502020204030204" pitchFamily="34" charset="0"/>
              </a:rPr>
              <a:t>(e.g. interoperability of research careers in industry)</a:t>
            </a:r>
            <a:endParaRPr lang="fr-BE" sz="1400" dirty="0">
              <a:ea typeface="Calibri" panose="020F0502020204030204" pitchFamily="34" charset="0"/>
            </a:endParaRPr>
          </a:p>
          <a:p>
            <a:endParaRPr lang="fr-BE" sz="1400" dirty="0"/>
          </a:p>
        </p:txBody>
      </p:sp>
      <p:sp>
        <p:nvSpPr>
          <p:cNvPr id="57" name="Rectangle 56"/>
          <p:cNvSpPr/>
          <p:nvPr/>
        </p:nvSpPr>
        <p:spPr>
          <a:xfrm>
            <a:off x="3343835" y="5967639"/>
            <a:ext cx="6407285" cy="56216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4233324" y="6096847"/>
            <a:ext cx="405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sz="1400" dirty="0" smtClean="0"/>
              <a:t>Set up an </a:t>
            </a:r>
            <a:r>
              <a:rPr lang="fr-BE" sz="1400" b="1" dirty="0" err="1" smtClean="0"/>
              <a:t>Observatory</a:t>
            </a:r>
            <a:r>
              <a:rPr lang="fr-BE" sz="1400" dirty="0" smtClean="0"/>
              <a:t> on </a:t>
            </a:r>
            <a:r>
              <a:rPr lang="fr-BE" sz="1400" dirty="0" err="1" smtClean="0"/>
              <a:t>Research</a:t>
            </a:r>
            <a:r>
              <a:rPr lang="fr-BE" sz="1400" dirty="0" smtClean="0"/>
              <a:t> </a:t>
            </a:r>
            <a:r>
              <a:rPr lang="fr-BE" sz="1400" dirty="0" err="1" smtClean="0"/>
              <a:t>careers</a:t>
            </a:r>
            <a:endParaRPr lang="fr-BE" sz="1400" dirty="0" smtClean="0"/>
          </a:p>
          <a:p>
            <a:endParaRPr lang="fr-BE" sz="1400" b="1" dirty="0" smtClean="0"/>
          </a:p>
        </p:txBody>
      </p:sp>
      <p:sp>
        <p:nvSpPr>
          <p:cNvPr id="59" name="Right Arrow 58"/>
          <p:cNvSpPr/>
          <p:nvPr/>
        </p:nvSpPr>
        <p:spPr>
          <a:xfrm>
            <a:off x="565867" y="5423412"/>
            <a:ext cx="11465023" cy="72707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/>
                </a:solidFill>
              </a:rPr>
              <a:t>Data </a:t>
            </a:r>
            <a:r>
              <a:rPr lang="fr-BE" b="1" dirty="0" smtClean="0">
                <a:solidFill>
                  <a:schemeClr val="tx1"/>
                </a:solidFill>
              </a:rPr>
              <a:t>intelligence and </a:t>
            </a:r>
            <a:r>
              <a:rPr lang="fr-BE" b="1" dirty="0">
                <a:solidFill>
                  <a:schemeClr val="tx1"/>
                </a:solidFill>
              </a:rPr>
              <a:t>monitoring </a:t>
            </a:r>
            <a:r>
              <a:rPr lang="fr-BE" b="1" dirty="0" smtClean="0">
                <a:solidFill>
                  <a:schemeClr val="tx1"/>
                </a:solidFill>
              </a:rPr>
              <a:t>labour </a:t>
            </a:r>
            <a:r>
              <a:rPr lang="fr-BE" b="1" dirty="0" err="1">
                <a:solidFill>
                  <a:schemeClr val="tx1"/>
                </a:solidFill>
              </a:rPr>
              <a:t>market</a:t>
            </a:r>
            <a:r>
              <a:rPr lang="fr-BE" b="1" dirty="0">
                <a:solidFill>
                  <a:schemeClr val="tx1"/>
                </a:solidFill>
              </a:rPr>
              <a:t> patterns, trends and dynamics</a:t>
            </a:r>
          </a:p>
        </p:txBody>
      </p:sp>
      <p:sp>
        <p:nvSpPr>
          <p:cNvPr id="60" name="Chevron 59"/>
          <p:cNvSpPr/>
          <p:nvPr/>
        </p:nvSpPr>
        <p:spPr>
          <a:xfrm>
            <a:off x="8422238" y="2083316"/>
            <a:ext cx="379140" cy="1751892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0" y="5438435"/>
            <a:ext cx="9828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33" y="390423"/>
            <a:ext cx="10165258" cy="433622"/>
          </a:xfrm>
        </p:spPr>
        <p:txBody>
          <a:bodyPr/>
          <a:lstStyle/>
          <a:p>
            <a:pPr algn="ctr"/>
            <a:r>
              <a:rPr lang="en-US" sz="2800" dirty="0"/>
              <a:t>Synergies ERA Communication Action 8 &amp; the Skills Agenda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5471151" y="1097482"/>
            <a:ext cx="6553199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1  - Pact for Skills (vs Pact for Science)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2 – Skills for a job – improved skills intelligence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3 – EU support for strategic national upskilling actions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4 – Synergies PhD training and LLL for scientists with VET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 smtClean="0">
              <a:solidFill>
                <a:schemeClr val="tx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 smtClean="0">
                <a:solidFill>
                  <a:schemeClr val="tx2"/>
                </a:solidFill>
              </a:rPr>
              <a:t>Action 5 </a:t>
            </a:r>
            <a:r>
              <a:rPr lang="en-US" altLang="en-US" sz="1500" dirty="0" smtClean="0">
                <a:solidFill>
                  <a:schemeClr val="tx2"/>
                </a:solidFill>
              </a:rPr>
              <a:t>– European Universities and </a:t>
            </a:r>
            <a:r>
              <a:rPr lang="en-US" altLang="en-US" sz="1500" b="1" dirty="0" smtClean="0">
                <a:solidFill>
                  <a:schemeClr val="tx2"/>
                </a:solidFill>
              </a:rPr>
              <a:t>upskilling scientists</a:t>
            </a:r>
          </a:p>
          <a:p>
            <a:r>
              <a:rPr lang="en-GB" sz="1500" i="1" dirty="0" smtClean="0">
                <a:solidFill>
                  <a:schemeClr val="tx2"/>
                </a:solidFill>
              </a:rPr>
              <a:t>To </a:t>
            </a:r>
            <a:r>
              <a:rPr lang="en-GB" sz="1500" i="1" dirty="0">
                <a:solidFill>
                  <a:schemeClr val="tx2"/>
                </a:solidFill>
              </a:rPr>
              <a:t>upskill scientists, in close cooperation with stakeholders and the Member States, the Commission will:</a:t>
            </a:r>
            <a:endParaRPr lang="en-US" sz="15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2"/>
                </a:solidFill>
              </a:rPr>
              <a:t>develop </a:t>
            </a:r>
            <a:r>
              <a:rPr lang="en-GB" sz="1500" i="1" dirty="0">
                <a:solidFill>
                  <a:schemeClr val="tx2"/>
                </a:solidFill>
              </a:rPr>
              <a:t>a European Competence Framework for researchers and support the development of a set of core skills for researchers</a:t>
            </a:r>
            <a:r>
              <a:rPr lang="en-GB" sz="1500" i="1" dirty="0" smtClean="0">
                <a:solidFill>
                  <a:schemeClr val="tx2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2"/>
                </a:solidFill>
              </a:rPr>
              <a:t>define </a:t>
            </a:r>
            <a:r>
              <a:rPr lang="en-GB" sz="1500" i="1" dirty="0">
                <a:solidFill>
                  <a:schemeClr val="tx2"/>
                </a:solidFill>
              </a:rPr>
              <a:t>a taxonomy of skills for researchers, which will allow the statistical monitoring of brain circulation and agree with Member States on a set of indicators to allow monitoring and statistical analysis</a:t>
            </a:r>
            <a:r>
              <a:rPr lang="en-GB" sz="1500" i="1" dirty="0" smtClean="0">
                <a:solidFill>
                  <a:schemeClr val="tx2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500" i="1" dirty="0" smtClean="0">
                <a:solidFill>
                  <a:schemeClr val="tx2"/>
                </a:solidFill>
              </a:rPr>
              <a:t> develop </a:t>
            </a:r>
            <a:r>
              <a:rPr lang="en-GB" sz="1500" i="1" dirty="0">
                <a:solidFill>
                  <a:schemeClr val="tx2"/>
                </a:solidFill>
              </a:rPr>
              <a:t>open science and science management curricula for researchers</a:t>
            </a:r>
            <a:r>
              <a:rPr lang="en-GB" sz="1500" i="1" dirty="0" smtClean="0">
                <a:solidFill>
                  <a:schemeClr val="tx2"/>
                </a:solidFill>
              </a:rPr>
              <a:t>.</a:t>
            </a:r>
          </a:p>
          <a:p>
            <a:pPr lvl="0"/>
            <a:endParaRPr lang="en-US" sz="1400" i="1" dirty="0">
              <a:solidFill>
                <a:schemeClr val="tx2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6 – Skills to support the twin transition (green / digital)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7 – increase STEM graduates (STEM PhD)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8 – Skills for Life (LLL for scientists)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9 – Initiative on individual learning accounts (ERA4YOU?)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10 – EU approach to micro-credentials (in PhD training)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11 – New EUROPASS Platform (for all researchers)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Action 12 – Improving the enabling framework to unlock MS and private investments in Skills (link to the EUN’s? 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323" y="1793195"/>
            <a:ext cx="4914385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Action 8 – “Deliver a toolbox of measures to support researcher’ careers, through a mobility scheme, training and more, in order to make Europe more attractive for talent.”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54625" y="1097684"/>
            <a:ext cx="156972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Skills </a:t>
            </a:r>
            <a:r>
              <a:rPr lang="en-US" alt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323" y="1423863"/>
            <a:ext cx="2313518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ERA Communication</a:t>
            </a:r>
            <a:endParaRPr lang="en-US" altLang="en-US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02402402"/>
              </p:ext>
            </p:extLst>
          </p:nvPr>
        </p:nvGraphicFramePr>
        <p:xfrm>
          <a:off x="253356" y="4785141"/>
          <a:ext cx="4783199" cy="170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3356" y="3172199"/>
            <a:ext cx="3865161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CC on research careers (May 2021)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356" y="3654143"/>
            <a:ext cx="386640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Pact for R&amp;I in Europe </a:t>
            </a:r>
            <a:r>
              <a:rPr lang="en-US" altLang="en-US" dirty="0" smtClean="0">
                <a:solidFill>
                  <a:schemeClr val="tx2"/>
                </a:solidFill>
              </a:rPr>
              <a:t>(Nov 2021)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356" y="4135447"/>
            <a:ext cx="3866400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ERA Policy Agenda (Nov 2021)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376413" y="251601"/>
            <a:ext cx="875898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600" dirty="0" smtClean="0">
                <a:solidFill>
                  <a:srgbClr val="1B3B51"/>
                </a:solidFill>
                <a:latin typeface="EC Square Sans Pro" panose="020B0506040000020004" pitchFamily="34" charset="0"/>
              </a:rPr>
              <a:t>ESCO and a taxonomy of skills and occupations for researchers</a:t>
            </a:r>
          </a:p>
        </p:txBody>
      </p:sp>
      <p:sp>
        <p:nvSpPr>
          <p:cNvPr id="32" name="Can 31"/>
          <p:cNvSpPr/>
          <p:nvPr/>
        </p:nvSpPr>
        <p:spPr bwMode="auto">
          <a:xfrm>
            <a:off x="641074" y="2019534"/>
            <a:ext cx="1473072" cy="2228211"/>
          </a:xfrm>
          <a:prstGeom prst="can">
            <a:avLst/>
          </a:prstGeom>
          <a:gradFill flip="none" rotWithShape="1">
            <a:gsLst>
              <a:gs pos="0">
                <a:srgbClr val="44A513">
                  <a:shade val="30000"/>
                  <a:satMod val="115000"/>
                </a:srgbClr>
              </a:gs>
              <a:gs pos="50000">
                <a:srgbClr val="44A513">
                  <a:shade val="67500"/>
                  <a:satMod val="115000"/>
                </a:srgbClr>
              </a:gs>
              <a:gs pos="100000">
                <a:srgbClr val="44A51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868" y="4676380"/>
            <a:ext cx="1878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A51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3 000 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A51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A51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</a:t>
            </a: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A513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ccupations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A51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02392" y="4605044"/>
            <a:ext cx="333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13 500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Skills + Knowledge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75773" y="3190673"/>
            <a:ext cx="1218418" cy="2217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n 4"/>
          <p:cNvSpPr/>
          <p:nvPr/>
        </p:nvSpPr>
        <p:spPr bwMode="auto">
          <a:xfrm>
            <a:off x="4055819" y="2006564"/>
            <a:ext cx="1501918" cy="2241181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84247" y="1954683"/>
            <a:ext cx="4782459" cy="3915175"/>
          </a:xfrm>
        </p:spPr>
        <p:txBody>
          <a:bodyPr/>
          <a:lstStyle/>
          <a:p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Better recognition of the research profession</a:t>
            </a:r>
          </a:p>
          <a:p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understand what skills and competences they need</a:t>
            </a:r>
          </a:p>
          <a:p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Targeted training -&gt; Researchers are equipped with the skills and competences they need for careers in academia and beyond</a:t>
            </a:r>
          </a:p>
          <a:p>
            <a:r>
              <a:rPr lang="en-GB" sz="2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have a better overview of what researchers can offer</a:t>
            </a: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82" y="5624823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 update - end of 2021</a:t>
            </a:r>
            <a:endParaRPr lang="en-US" altLang="en-US" sz="28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Skills, Occupations and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5753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7E9D-C3BD-4C55-87BC-B041EBCE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231" y="213470"/>
            <a:ext cx="6902048" cy="1135737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ESCO and a European Competence Framework for Researchers - Methodology </a:t>
            </a:r>
            <a:endParaRPr lang="en-BE" sz="2800" dirty="0"/>
          </a:p>
        </p:txBody>
      </p:sp>
      <p:pic>
        <p:nvPicPr>
          <p:cNvPr id="21" name="Picture 20" descr="A person reaching for a paper on a table full of paper and sticky notes">
            <a:extLst>
              <a:ext uri="{FF2B5EF4-FFF2-40B4-BE49-F238E27FC236}">
                <a16:creationId xmlns:a16="http://schemas.microsoft.com/office/drawing/2014/main" id="{80E91E4F-881B-4A0D-B2EB-6CB31D883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4" r="30203" b="-1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C65DEC-14FB-45D7-97DB-22E6732D2C3C}"/>
              </a:ext>
            </a:extLst>
          </p:cNvPr>
          <p:cNvSpPr/>
          <p:nvPr/>
        </p:nvSpPr>
        <p:spPr>
          <a:xfrm>
            <a:off x="4233705" y="1680222"/>
            <a:ext cx="1840458" cy="19202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A literature review of existing competence profiles and career structures for researchers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03FB73-A85C-4BD7-8950-B3B92F6E37AA}"/>
              </a:ext>
            </a:extLst>
          </p:cNvPr>
          <p:cNvSpPr/>
          <p:nvPr/>
        </p:nvSpPr>
        <p:spPr>
          <a:xfrm>
            <a:off x="8174095" y="1539972"/>
            <a:ext cx="1840458" cy="145527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/>
              <a:t>Case studies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430364-FD50-4293-B032-6C721F203042}"/>
              </a:ext>
            </a:extLst>
          </p:cNvPr>
          <p:cNvSpPr/>
          <p:nvPr/>
        </p:nvSpPr>
        <p:spPr>
          <a:xfrm>
            <a:off x="6203900" y="1547370"/>
            <a:ext cx="1840458" cy="145527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Two online surveys, one among researchers from the academic and private sector, and one among umbrella </a:t>
            </a:r>
            <a:r>
              <a:rPr lang="en-US" sz="1400" dirty="0" err="1"/>
              <a:t>organisations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425486-C6FC-440F-9DE2-B1917B85B12F}"/>
              </a:ext>
            </a:extLst>
          </p:cNvPr>
          <p:cNvSpPr/>
          <p:nvPr/>
        </p:nvSpPr>
        <p:spPr>
          <a:xfrm>
            <a:off x="6637082" y="5937434"/>
            <a:ext cx="2974346" cy="75250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Final Competence Framework for Research Careers (</a:t>
            </a:r>
            <a:r>
              <a:rPr lang="en-US" sz="1400" dirty="0" err="1"/>
              <a:t>ResearchComp</a:t>
            </a:r>
            <a:r>
              <a:rPr lang="en-US" sz="14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59A79-5C59-4311-85E2-3D5DE936D173}"/>
              </a:ext>
            </a:extLst>
          </p:cNvPr>
          <p:cNvSpPr/>
          <p:nvPr/>
        </p:nvSpPr>
        <p:spPr>
          <a:xfrm>
            <a:off x="6637082" y="4050890"/>
            <a:ext cx="2974346" cy="75250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A focus group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CB2980-3A22-4D9C-8143-894B70484F43}"/>
              </a:ext>
            </a:extLst>
          </p:cNvPr>
          <p:cNvSpPr/>
          <p:nvPr/>
        </p:nvSpPr>
        <p:spPr>
          <a:xfrm>
            <a:off x="6637082" y="4994162"/>
            <a:ext cx="2974346" cy="75250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A multi-stakeholder validation meeting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A5B40-DBA2-4CBC-B263-76759709C2D6}"/>
              </a:ext>
            </a:extLst>
          </p:cNvPr>
          <p:cNvSpPr/>
          <p:nvPr/>
        </p:nvSpPr>
        <p:spPr>
          <a:xfrm>
            <a:off x="6637082" y="3146323"/>
            <a:ext cx="2974346" cy="71380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Interviews with stakeholders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9B503-21AA-49AB-B0D9-3215E5E6CE49}"/>
              </a:ext>
            </a:extLst>
          </p:cNvPr>
          <p:cNvSpPr/>
          <p:nvPr/>
        </p:nvSpPr>
        <p:spPr>
          <a:xfrm>
            <a:off x="10180511" y="1609678"/>
            <a:ext cx="1840458" cy="199075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1400" dirty="0"/>
              <a:t>Analysis of the full 2020 </a:t>
            </a:r>
            <a:r>
              <a:rPr lang="en-US" sz="1400" dirty="0" err="1"/>
              <a:t>Euraxess</a:t>
            </a:r>
            <a:r>
              <a:rPr lang="en-US" sz="1400" dirty="0"/>
              <a:t> database on the requested skills/competences by employers in different sectors and diverse career stages</a:t>
            </a:r>
          </a:p>
        </p:txBody>
      </p:sp>
    </p:spTree>
    <p:extLst>
      <p:ext uri="{BB962C8B-B14F-4D97-AF65-F5344CB8AC3E}">
        <p14:creationId xmlns:p14="http://schemas.microsoft.com/office/powerpoint/2010/main" val="28877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E1D9C095-E2B5-40DD-9751-00A975C6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517" y="2279097"/>
            <a:ext cx="3606941" cy="35013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282CB2-18DE-476D-BEC7-E006656A1EEB}"/>
              </a:ext>
            </a:extLst>
          </p:cNvPr>
          <p:cNvSpPr txBox="1"/>
          <p:nvPr/>
        </p:nvSpPr>
        <p:spPr>
          <a:xfrm rot="3126766">
            <a:off x="4259792" y="4593021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Cognitive abilities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6120-3DC5-4688-918B-3DE0FB24BF2B}"/>
              </a:ext>
            </a:extLst>
          </p:cNvPr>
          <p:cNvSpPr txBox="1"/>
          <p:nvPr/>
        </p:nvSpPr>
        <p:spPr>
          <a:xfrm>
            <a:off x="4062862" y="3594821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216B6-BC3D-445B-95C4-E8B860C8EFF3}"/>
              </a:ext>
            </a:extLst>
          </p:cNvPr>
          <p:cNvSpPr txBox="1"/>
          <p:nvPr/>
        </p:nvSpPr>
        <p:spPr>
          <a:xfrm>
            <a:off x="6322355" y="3594821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impact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B4052-2715-4E05-B7F6-BEDF37910A0D}"/>
              </a:ext>
            </a:extLst>
          </p:cNvPr>
          <p:cNvSpPr txBox="1"/>
          <p:nvPr/>
        </p:nvSpPr>
        <p:spPr>
          <a:xfrm rot="20083450">
            <a:off x="4670003" y="2779566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research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C3B34-4630-4C48-A500-5D13AD224123}"/>
              </a:ext>
            </a:extLst>
          </p:cNvPr>
          <p:cNvSpPr txBox="1"/>
          <p:nvPr/>
        </p:nvSpPr>
        <p:spPr>
          <a:xfrm rot="1553177">
            <a:off x="5705676" y="2690825"/>
            <a:ext cx="1110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research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9DBD0E-7441-4915-B73F-45F778F098A9}"/>
              </a:ext>
            </a:extLst>
          </p:cNvPr>
          <p:cNvSpPr txBox="1"/>
          <p:nvPr/>
        </p:nvSpPr>
        <p:spPr>
          <a:xfrm>
            <a:off x="5092694" y="4994658"/>
            <a:ext cx="131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 management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5AF59-B7C9-433B-A2A5-2C7ABFB85DCE}"/>
              </a:ext>
            </a:extLst>
          </p:cNvPr>
          <p:cNvSpPr txBox="1"/>
          <p:nvPr/>
        </p:nvSpPr>
        <p:spPr>
          <a:xfrm rot="18494659">
            <a:off x="6093251" y="4592170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others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CF57BD1F-B8C5-4D38-84B5-44E8814832D7}"/>
              </a:ext>
            </a:extLst>
          </p:cNvPr>
          <p:cNvSpPr/>
          <p:nvPr/>
        </p:nvSpPr>
        <p:spPr>
          <a:xfrm>
            <a:off x="5320170" y="3621203"/>
            <a:ext cx="833090" cy="874559"/>
          </a:xfrm>
          <a:prstGeom prst="heptagon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23BDF0-B70D-4F91-B518-DBAB1F940994}"/>
              </a:ext>
            </a:extLst>
          </p:cNvPr>
          <p:cNvSpPr txBox="1"/>
          <p:nvPr/>
        </p:nvSpPr>
        <p:spPr>
          <a:xfrm rot="3064614">
            <a:off x="3018297" y="5133987"/>
            <a:ext cx="198565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thinking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thinking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thinking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thinking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 thinking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solving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958E6-6963-428F-B90D-506CF8910665}"/>
              </a:ext>
            </a:extLst>
          </p:cNvPr>
          <p:cNvSpPr txBox="1"/>
          <p:nvPr/>
        </p:nvSpPr>
        <p:spPr>
          <a:xfrm rot="769683">
            <a:off x="1301344" y="2842554"/>
            <a:ext cx="278703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CF0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disciplinary expertise</a:t>
            </a:r>
          </a:p>
          <a:p>
            <a:pPr marL="177800" marR="0" lvl="0" indent="-17780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CF0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 scientific research</a:t>
            </a:r>
          </a:p>
          <a:p>
            <a:pPr marL="177800" marR="0" lvl="0" indent="-17780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CF0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 interdisciplinary research</a:t>
            </a:r>
          </a:p>
          <a:p>
            <a:pPr marL="177800" marR="0" lvl="0" indent="-17780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CF0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 research documents</a:t>
            </a:r>
          </a:p>
          <a:p>
            <a:pPr marL="177800" marR="0" lvl="0" indent="-17780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CF0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research ethics and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integrity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B31CB2-36E2-4F36-96A5-69AFF216A10F}"/>
              </a:ext>
            </a:extLst>
          </p:cNvPr>
          <p:cNvSpPr txBox="1"/>
          <p:nvPr/>
        </p:nvSpPr>
        <p:spPr>
          <a:xfrm rot="20067237">
            <a:off x="3889227" y="1519268"/>
            <a:ext cx="16064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B0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Mobilise resources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B0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projects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B0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Negotiate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B0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research 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B0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open access publications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A380F-3F0E-47D5-AE14-E8B28F3D5735}"/>
              </a:ext>
            </a:extLst>
          </p:cNvPr>
          <p:cNvSpPr txBox="1"/>
          <p:nvPr/>
        </p:nvSpPr>
        <p:spPr>
          <a:xfrm rot="1522948">
            <a:off x="5949936" y="1581389"/>
            <a:ext cx="1919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F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research data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F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citizen science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F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intellectual property rights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FB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Operate open source software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F951E-C98E-4355-BF17-9F2CF8A3F61F}"/>
              </a:ext>
            </a:extLst>
          </p:cNvPr>
          <p:cNvSpPr txBox="1"/>
          <p:nvPr/>
        </p:nvSpPr>
        <p:spPr>
          <a:xfrm rot="20881539">
            <a:off x="7378727" y="2784808"/>
            <a:ext cx="333981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publication process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Disseminate results to the research community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in academic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vocational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to the broad public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impact of science on policy &amp; society 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open innovation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5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the transfer of knowledge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73F3D7-BB2F-4196-BB5B-99671C330C2D}"/>
              </a:ext>
            </a:extLst>
          </p:cNvPr>
          <p:cNvSpPr txBox="1"/>
          <p:nvPr/>
        </p:nvSpPr>
        <p:spPr>
          <a:xfrm rot="18450361">
            <a:off x="6641210" y="4735177"/>
            <a:ext cx="227687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 professionally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networks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in teams 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wellbeing at work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mentor-mentee relationships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8B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inclusion &amp; diversity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FBE0B-E9C6-438E-95A9-0C92FE6A7BB3}"/>
              </a:ext>
            </a:extLst>
          </p:cNvPr>
          <p:cNvSpPr txBox="1"/>
          <p:nvPr/>
        </p:nvSpPr>
        <p:spPr>
          <a:xfrm>
            <a:off x="4888240" y="5858801"/>
            <a:ext cx="214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1B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personal 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development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1B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entrepreneurial spirit 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1B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self-organisation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1B2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 with pressure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622B8-9CD8-4A43-BC60-D1E5B07D46E8}"/>
              </a:ext>
            </a:extLst>
          </p:cNvPr>
          <p:cNvSpPr txBox="1">
            <a:spLocks/>
          </p:cNvSpPr>
          <p:nvPr/>
        </p:nvSpPr>
        <p:spPr>
          <a:xfrm>
            <a:off x="0" y="17035"/>
            <a:ext cx="12192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4BAAC5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rPr>
              <a:t>Conceptual model of the </a:t>
            </a:r>
            <a:br>
              <a:rPr lang="en-US" sz="2800" b="1" dirty="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lang="en-US" sz="2800" b="1" dirty="0" smtClean="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rPr>
              <a:t>European </a:t>
            </a:r>
            <a:r>
              <a:rPr lang="en-US" sz="2800" b="1" dirty="0">
                <a:solidFill>
                  <a:srgbClr val="1B3B51"/>
                </a:solidFill>
                <a:latin typeface="EC Square Sans Pro" panose="020B0506040000020004" pitchFamily="34" charset="0"/>
                <a:ea typeface="+mj-ea"/>
                <a:cs typeface="+mj-cs"/>
              </a:rPr>
              <a:t>Competence Framework for Researchers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D7E91-9723-41C1-B801-B64A55C8EE03}"/>
              </a:ext>
            </a:extLst>
          </p:cNvPr>
          <p:cNvSpPr/>
          <p:nvPr/>
        </p:nvSpPr>
        <p:spPr>
          <a:xfrm>
            <a:off x="98320" y="3853218"/>
            <a:ext cx="2556000" cy="29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Important to keep in mind that: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development process is still ongoing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All competences are equally important &amp; interrelated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Each stakeholder can use the Framework as a starting point to address its own needs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Researchers need to develop competences in all 7 areas, but should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acquire the same or the highest level of proficiency for all competences</a:t>
            </a:r>
          </a:p>
        </p:txBody>
      </p:sp>
    </p:spTree>
    <p:extLst>
      <p:ext uri="{BB962C8B-B14F-4D97-AF65-F5344CB8AC3E}">
        <p14:creationId xmlns:p14="http://schemas.microsoft.com/office/powerpoint/2010/main" val="28249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ResearchComp</a:t>
            </a:r>
            <a:r>
              <a:rPr lang="en-GB" dirty="0" smtClean="0"/>
              <a:t> - Proficiency levels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382156-F0FB-4015-9AC8-9804FE374ED7}"/>
              </a:ext>
            </a:extLst>
          </p:cNvPr>
          <p:cNvSpPr txBox="1">
            <a:spLocks/>
          </p:cNvSpPr>
          <p:nvPr/>
        </p:nvSpPr>
        <p:spPr>
          <a:xfrm>
            <a:off x="482927" y="323214"/>
            <a:ext cx="10718145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EDC5D4-C75B-4C77-A07D-6A7EB2F7EA41}"/>
              </a:ext>
            </a:extLst>
          </p:cNvPr>
          <p:cNvSpPr txBox="1"/>
          <p:nvPr/>
        </p:nvSpPr>
        <p:spPr>
          <a:xfrm>
            <a:off x="3204463" y="2120682"/>
            <a:ext cx="6349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BAAC5"/>
              </a:buClr>
              <a:buSzPct val="70000"/>
              <a:tabLst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Tahoma" pitchFamily="34" charset="0"/>
                <a:cs typeface="Tahoma" pitchFamily="34" charset="0"/>
              </a:rPr>
              <a:t>4 proficiency levels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865CE-70FE-45D5-9787-0BAFBAFCE2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2904" y="3546389"/>
            <a:ext cx="2867025" cy="1790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276C49-FEC1-46FA-A820-EE88E23AD837}"/>
              </a:ext>
            </a:extLst>
          </p:cNvPr>
          <p:cNvSpPr txBox="1"/>
          <p:nvPr/>
        </p:nvSpPr>
        <p:spPr>
          <a:xfrm>
            <a:off x="3204463" y="4936237"/>
            <a:ext cx="200152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1600" b="1" dirty="0">
                <a:solidFill>
                  <a:srgbClr val="7BDE16"/>
                </a:solidFill>
              </a:rPr>
              <a:t>Foundational</a:t>
            </a:r>
          </a:p>
          <a:p>
            <a:r>
              <a:rPr lang="en-GB" sz="1600" dirty="0">
                <a:latin typeface="+mj-lt"/>
              </a:rPr>
              <a:t>Developing expertise with guidance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9EFF9D-3F54-4C5C-932C-24818BDA092F}"/>
              </a:ext>
            </a:extLst>
          </p:cNvPr>
          <p:cNvSpPr txBox="1"/>
          <p:nvPr/>
        </p:nvSpPr>
        <p:spPr>
          <a:xfrm>
            <a:off x="3888191" y="2889294"/>
            <a:ext cx="165608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5C096"/>
                </a:solidFill>
              </a:rPr>
              <a:t>Intermediate</a:t>
            </a:r>
          </a:p>
          <a:p>
            <a:pPr>
              <a:spcBef>
                <a:spcPts val="900"/>
              </a:spcBef>
            </a:pPr>
            <a:r>
              <a:rPr lang="en-GB" sz="1600" dirty="0">
                <a:latin typeface="+mj-lt"/>
              </a:rPr>
              <a:t>Building independence </a:t>
            </a:r>
            <a:endParaRPr lang="en-GB" sz="16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5E0965-7BF2-440A-81AE-8EAAB8A30243}"/>
              </a:ext>
            </a:extLst>
          </p:cNvPr>
          <p:cNvSpPr txBox="1"/>
          <p:nvPr/>
        </p:nvSpPr>
        <p:spPr>
          <a:xfrm>
            <a:off x="6661543" y="4929979"/>
            <a:ext cx="183604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39FC1"/>
                </a:solidFill>
              </a:rPr>
              <a:t>Advanced</a:t>
            </a:r>
          </a:p>
          <a:p>
            <a:pPr>
              <a:spcBef>
                <a:spcPts val="900"/>
              </a:spcBef>
            </a:pPr>
            <a:r>
              <a:rPr lang="en-GB" sz="1600" dirty="0">
                <a:latin typeface="+mj-lt"/>
              </a:rPr>
              <a:t>Taking responsibility and guiding others</a:t>
            </a:r>
            <a:endParaRPr lang="en-GB" sz="16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EFF5DA-B89F-4515-809A-A4596C48E59B}"/>
              </a:ext>
            </a:extLst>
          </p:cNvPr>
          <p:cNvSpPr txBox="1"/>
          <p:nvPr/>
        </p:nvSpPr>
        <p:spPr>
          <a:xfrm>
            <a:off x="7389929" y="2897736"/>
            <a:ext cx="20880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C52A2"/>
                </a:solidFill>
              </a:rPr>
              <a:t>Expert</a:t>
            </a:r>
          </a:p>
          <a:p>
            <a:pPr>
              <a:spcBef>
                <a:spcPts val="900"/>
              </a:spcBef>
            </a:pPr>
            <a:r>
              <a:rPr lang="en-US" sz="1600" dirty="0">
                <a:latin typeface="+mj-lt"/>
              </a:rPr>
              <a:t>Driving transformation, innovation and growth</a:t>
            </a:r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10525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F707B-5F7B-4022-AD3E-562D7BBA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3DF4A-6AA1-4B6D-848A-82575B2E992E}" type="slidenum"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1D1D1D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1D1D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382156-F0FB-4015-9AC8-9804FE374ED7}"/>
              </a:ext>
            </a:extLst>
          </p:cNvPr>
          <p:cNvSpPr txBox="1">
            <a:spLocks/>
          </p:cNvSpPr>
          <p:nvPr/>
        </p:nvSpPr>
        <p:spPr>
          <a:xfrm>
            <a:off x="190452" y="136365"/>
            <a:ext cx="11686916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err="1">
                <a:solidFill>
                  <a:srgbClr val="1B3B51"/>
                </a:solidFill>
                <a:latin typeface="EC Square Sans Pro" panose="020B0506040000020004" pitchFamily="34" charset="0"/>
              </a:rPr>
              <a:t>Applications</a:t>
            </a:r>
            <a:endParaRPr lang="en-BE" sz="3200" b="1" dirty="0">
              <a:solidFill>
                <a:srgbClr val="1B3B5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B0D3ACF-B64B-4775-85D2-205E0B1393FF}"/>
              </a:ext>
            </a:extLst>
          </p:cNvPr>
          <p:cNvSpPr txBox="1">
            <a:spLocks/>
          </p:cNvSpPr>
          <p:nvPr/>
        </p:nvSpPr>
        <p:spPr>
          <a:xfrm>
            <a:off x="8866021" y="5733357"/>
            <a:ext cx="6254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9603DF4A-6AA1-4B6D-848A-82575B2E992E}" type="slidenum">
              <a:rPr lang="en-US" sz="1500" smtClean="0">
                <a:solidFill>
                  <a:srgbClr val="1D1D1D">
                    <a:tint val="75000"/>
                  </a:srgbClr>
                </a:solidFill>
                <a:latin typeface="Calibri" panose="020F0502020204030204"/>
              </a:rPr>
              <a:pPr algn="l">
                <a:spcAft>
                  <a:spcPts val="600"/>
                </a:spcAft>
              </a:pPr>
              <a:t>8</a:t>
            </a:fld>
            <a:endParaRPr lang="en-US" sz="1500">
              <a:solidFill>
                <a:srgbClr val="1D1D1D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BF290-B387-4389-94AC-7B07063A2CD8}"/>
              </a:ext>
            </a:extLst>
          </p:cNvPr>
          <p:cNvSpPr/>
          <p:nvPr/>
        </p:nvSpPr>
        <p:spPr>
          <a:xfrm>
            <a:off x="1548027" y="1526983"/>
            <a:ext cx="2162676" cy="133056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Individuals</a:t>
            </a:r>
            <a:endParaRPr lang="en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E90AB-C7EA-4B8F-8357-D2E68563F2C5}"/>
              </a:ext>
            </a:extLst>
          </p:cNvPr>
          <p:cNvSpPr/>
          <p:nvPr/>
        </p:nvSpPr>
        <p:spPr>
          <a:xfrm>
            <a:off x="1551102" y="2980794"/>
            <a:ext cx="2162676" cy="1360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Organisations</a:t>
            </a:r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918166-A4C3-4EA4-9214-D911D53C6E4A}"/>
              </a:ext>
            </a:extLst>
          </p:cNvPr>
          <p:cNvSpPr/>
          <p:nvPr/>
        </p:nvSpPr>
        <p:spPr>
          <a:xfrm>
            <a:off x="1548027" y="4446445"/>
            <a:ext cx="2162676" cy="159615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Policy makers</a:t>
            </a:r>
            <a:endParaRPr lang="en-BE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CF86C1-B33F-497D-B1CF-6686F3F51E2B}"/>
              </a:ext>
            </a:extLst>
          </p:cNvPr>
          <p:cNvSpPr/>
          <p:nvPr/>
        </p:nvSpPr>
        <p:spPr>
          <a:xfrm>
            <a:off x="3779907" y="1526984"/>
            <a:ext cx="7643596" cy="248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the awareness of relevant competences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A29D9D-0845-41B4-B14A-0D24C5E65EE1}"/>
              </a:ext>
            </a:extLst>
          </p:cNvPr>
          <p:cNvSpPr/>
          <p:nvPr/>
        </p:nvSpPr>
        <p:spPr>
          <a:xfrm>
            <a:off x="3779907" y="1883429"/>
            <a:ext cx="7643596" cy="248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Selecting training &amp; career guidance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B7ECF4-544B-4EE6-B1FF-D3396D3B8204}"/>
              </a:ext>
            </a:extLst>
          </p:cNvPr>
          <p:cNvSpPr/>
          <p:nvPr/>
        </p:nvSpPr>
        <p:spPr>
          <a:xfrm>
            <a:off x="3779909" y="2249987"/>
            <a:ext cx="7643594" cy="248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Fostering an active role in own career progression/choices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9C5478-3B22-49E2-AB37-491139042F00}"/>
              </a:ext>
            </a:extLst>
          </p:cNvPr>
          <p:cNvSpPr/>
          <p:nvPr/>
        </p:nvSpPr>
        <p:spPr>
          <a:xfrm>
            <a:off x="3779909" y="2980795"/>
            <a:ext cx="7643596" cy="248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and recognition of competences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D56E74-B0C7-45D1-83C8-765149395819}"/>
              </a:ext>
            </a:extLst>
          </p:cNvPr>
          <p:cNvSpPr/>
          <p:nvPr/>
        </p:nvSpPr>
        <p:spPr>
          <a:xfrm>
            <a:off x="3779909" y="3346515"/>
            <a:ext cx="7643596" cy="248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Contributing to the design of job descriptions, training &amp; career counseling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9BDF99-A049-4A79-9F28-7128812FDD51}"/>
              </a:ext>
            </a:extLst>
          </p:cNvPr>
          <p:cNvSpPr/>
          <p:nvPr/>
        </p:nvSpPr>
        <p:spPr>
          <a:xfrm>
            <a:off x="3779909" y="4088045"/>
            <a:ext cx="7643594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the “communication disconnect”: increase awareness of researchers’ added-value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D6794-A9C8-4A6A-9B0D-D7C53B071AB7}"/>
              </a:ext>
            </a:extLst>
          </p:cNvPr>
          <p:cNvSpPr/>
          <p:nvPr/>
        </p:nvSpPr>
        <p:spPr>
          <a:xfrm>
            <a:off x="3779908" y="4446445"/>
            <a:ext cx="7643596" cy="248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&amp; mapping of competences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06A76E-BA71-405B-9ED7-961BEBD1A59E}"/>
              </a:ext>
            </a:extLst>
          </p:cNvPr>
          <p:cNvSpPr/>
          <p:nvPr/>
        </p:nvSpPr>
        <p:spPr>
          <a:xfrm>
            <a:off x="3779908" y="4812165"/>
            <a:ext cx="7643596" cy="248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Forecasting evolutions of skills/jobs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D02239-644A-45DA-976C-5BD712AB7526}"/>
              </a:ext>
            </a:extLst>
          </p:cNvPr>
          <p:cNvSpPr/>
          <p:nvPr/>
        </p:nvSpPr>
        <p:spPr>
          <a:xfrm>
            <a:off x="3779908" y="5177884"/>
            <a:ext cx="7643596" cy="2485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Links with priorities of R&amp;D systems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84F76D-3226-4311-BA8E-194D1FB8A54E}"/>
              </a:ext>
            </a:extLst>
          </p:cNvPr>
          <p:cNvSpPr/>
          <p:nvPr/>
        </p:nvSpPr>
        <p:spPr>
          <a:xfrm>
            <a:off x="190451" y="5402763"/>
            <a:ext cx="1194816" cy="4886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/>
              <a:t>Link with ESCO</a:t>
            </a:r>
            <a:endParaRPr lang="en-BE" sz="15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8A126B7-2770-4680-8941-A58CB02F9E07}"/>
              </a:ext>
            </a:extLst>
          </p:cNvPr>
          <p:cNvSpPr/>
          <p:nvPr/>
        </p:nvSpPr>
        <p:spPr>
          <a:xfrm>
            <a:off x="1149293" y="5106148"/>
            <a:ext cx="297280" cy="2472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C88155-437F-4381-B77F-FD5990DEB30D}"/>
              </a:ext>
            </a:extLst>
          </p:cNvPr>
          <p:cNvSpPr/>
          <p:nvPr/>
        </p:nvSpPr>
        <p:spPr>
          <a:xfrm>
            <a:off x="3779909" y="3715692"/>
            <a:ext cx="7643596" cy="2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softEdge rad="127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Inspiring career progression appraisal models (e.g. moving beyond publication track record)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D4BEF1-0D80-4DAD-A13C-755CDE93CC85}"/>
              </a:ext>
            </a:extLst>
          </p:cNvPr>
          <p:cNvSpPr/>
          <p:nvPr/>
        </p:nvSpPr>
        <p:spPr>
          <a:xfrm>
            <a:off x="3779908" y="5547071"/>
            <a:ext cx="7643596" cy="497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the framework in other EU guidelines, frameworks or initiatives 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link to researchers’ careers &amp; competences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FA96A9-C962-4F8D-A89B-BE30D612EF84}"/>
              </a:ext>
            </a:extLst>
          </p:cNvPr>
          <p:cNvSpPr/>
          <p:nvPr/>
        </p:nvSpPr>
        <p:spPr>
          <a:xfrm>
            <a:off x="3779909" y="2609016"/>
            <a:ext cx="7643594" cy="248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intersectoral and international mobility</a:t>
            </a:r>
            <a:endParaRPr lang="en-BE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179" y="-642655"/>
            <a:ext cx="3393772" cy="3393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9521" y="2751117"/>
            <a:ext cx="95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THANK YOU</a:t>
            </a:r>
            <a:endParaRPr kumimoji="0" lang="en-GB" sz="3600" b="1" i="0" u="none" strike="noStrike" kern="1200" cap="none" spc="300" normalizeH="0" baseline="0" noProof="0" dirty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16267</TotalTime>
  <Words>1024</Words>
  <Application>Microsoft Office PowerPoint</Application>
  <PresentationFormat>Widescreen</PresentationFormat>
  <Paragraphs>179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EC Square Sans Pro</vt:lpstr>
      <vt:lpstr>Tahoma</vt:lpstr>
      <vt:lpstr>Verdana</vt:lpstr>
      <vt:lpstr>Wingdings</vt:lpstr>
      <vt:lpstr>Office Theme</vt:lpstr>
      <vt:lpstr>PowerPoint Presentation</vt:lpstr>
      <vt:lpstr>A European Framework for Research Careers</vt:lpstr>
      <vt:lpstr>Synergies ERA Communication Action 8 &amp; the Skills Agenda</vt:lpstr>
      <vt:lpstr>PowerPoint Presentation</vt:lpstr>
      <vt:lpstr>ESCO and a European Competence Framework for Researchers - Methodology </vt:lpstr>
      <vt:lpstr>PowerPoint Presentation</vt:lpstr>
      <vt:lpstr>ResearchComp - Proficiency levels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 transition and Recovery, Resilience and Preparedness, Competitive edge through a stronger ERA for the Future</dc:title>
  <dc:creator>RAVET Julien (RTD)</dc:creator>
  <cp:lastModifiedBy>CAPEZZUTO Dario (RTD)</cp:lastModifiedBy>
  <cp:revision>250</cp:revision>
  <dcterms:created xsi:type="dcterms:W3CDTF">2020-09-25T15:00:15Z</dcterms:created>
  <dcterms:modified xsi:type="dcterms:W3CDTF">2021-12-01T15:28:38Z</dcterms:modified>
</cp:coreProperties>
</file>