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8" r:id="rId3"/>
    <p:sldMasterId id="2147483666" r:id="rId4"/>
  </p:sldMasterIdLst>
  <p:notesMasterIdLst>
    <p:notesMasterId r:id="rId32"/>
  </p:notesMasterIdLst>
  <p:sldIdLst>
    <p:sldId id="261" r:id="rId5"/>
    <p:sldId id="393" r:id="rId6"/>
    <p:sldId id="287" r:id="rId7"/>
    <p:sldId id="293" r:id="rId8"/>
    <p:sldId id="718" r:id="rId9"/>
    <p:sldId id="697" r:id="rId10"/>
    <p:sldId id="305" r:id="rId11"/>
    <p:sldId id="403" r:id="rId12"/>
    <p:sldId id="395" r:id="rId13"/>
    <p:sldId id="297" r:id="rId14"/>
    <p:sldId id="400" r:id="rId15"/>
    <p:sldId id="399" r:id="rId16"/>
    <p:sldId id="331" r:id="rId17"/>
    <p:sldId id="413" r:id="rId18"/>
    <p:sldId id="336" r:id="rId19"/>
    <p:sldId id="334" r:id="rId20"/>
    <p:sldId id="664" r:id="rId21"/>
    <p:sldId id="698" r:id="rId22"/>
    <p:sldId id="409" r:id="rId23"/>
    <p:sldId id="263" r:id="rId24"/>
    <p:sldId id="323" r:id="rId25"/>
    <p:sldId id="267" r:id="rId26"/>
    <p:sldId id="326" r:id="rId27"/>
    <p:sldId id="309" r:id="rId28"/>
    <p:sldId id="319" r:id="rId29"/>
    <p:sldId id="717" r:id="rId30"/>
    <p:sldId id="40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B0303-6372-4E7B-AC47-189BBB38BA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F27805-B6E3-419A-9B2E-7F3DC2079CBF}" type="pres">
      <dgm:prSet presAssocID="{D64B0303-6372-4E7B-AC47-189BBB38BA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SG"/>
        </a:p>
      </dgm:t>
    </dgm:pt>
  </dgm:ptLst>
  <dgm:cxnLst>
    <dgm:cxn modelId="{292F51D8-7E2F-47BD-8D54-73A85F5DBF06}" type="presOf" srcId="{D64B0303-6372-4E7B-AC47-189BBB38BA17}" destId="{0BF27805-B6E3-419A-9B2E-7F3DC2079CB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95E6-549E-4527-A036-5251006E1F42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EBEB7-6BFE-419E-BDAC-22B359F3E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55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32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0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88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A8C2C071-85DA-4FED-ACB8-EF1852BF3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6CACB-55A0-43ED-B013-61BD40839892}" type="slidenum">
              <a:rPr lang="it-IT" altLang="it-IT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C733C021-13CC-4A0A-91BA-CEA9294A3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="" xmlns:a16="http://schemas.microsoft.com/office/drawing/2014/main" id="{59D421E5-799D-40B4-88E1-1B70133F0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019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E81F1204-AE14-49F0-9725-5C3E0DE9F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C77157-C923-4E94-9269-A6BFD18C99F8}" type="slidenum">
              <a:rPr lang="it-IT" altLang="it-IT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8195" name="Slide Image Placeholder 1">
            <a:extLst>
              <a:ext uri="{FF2B5EF4-FFF2-40B4-BE49-F238E27FC236}">
                <a16:creationId xmlns="" xmlns:a16="http://schemas.microsoft.com/office/drawing/2014/main" id="{42EBE682-ECF4-4E07-BC8F-51E0E4907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Notes Placeholder 2">
            <a:extLst>
              <a:ext uri="{FF2B5EF4-FFF2-40B4-BE49-F238E27FC236}">
                <a16:creationId xmlns="" xmlns:a16="http://schemas.microsoft.com/office/drawing/2014/main" id="{B545A9F6-E597-40C9-940A-E852F228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85" tIns="44892" rIns="89785" bIns="44892"/>
          <a:lstStyle/>
          <a:p>
            <a:pPr defTabSz="457200" eaLnBrk="1" hangingPunct="1"/>
            <a:endParaRPr lang="en-US" altLang="en-US"/>
          </a:p>
        </p:txBody>
      </p:sp>
      <p:sp>
        <p:nvSpPr>
          <p:cNvPr id="8197" name="Slide Number Placeholder 3">
            <a:extLst>
              <a:ext uri="{FF2B5EF4-FFF2-40B4-BE49-F238E27FC236}">
                <a16:creationId xmlns="" xmlns:a16="http://schemas.microsoft.com/office/drawing/2014/main" id="{34614CCB-A9BD-4CBD-AE9A-7E5F4DACC2E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85" tIns="44892" rIns="89785" bIns="44892" anchor="b"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70A5D43-EB12-4BC4-9C5C-A46BFEED38AE}" type="slidenum">
              <a:rPr lang="en-GB" altLang="en-US" sz="1100">
                <a:solidFill>
                  <a:srgbClr val="000000"/>
                </a:solidFill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21</a:t>
            </a:fld>
            <a:endParaRPr lang="en-GB" altLang="en-US" sz="11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962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E81F1204-AE14-49F0-9725-5C3E0DE9F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C77157-C923-4E94-9269-A6BFD18C99F8}" type="slidenum">
              <a:rPr lang="it-IT" altLang="it-IT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8195" name="Slide Image Placeholder 1">
            <a:extLst>
              <a:ext uri="{FF2B5EF4-FFF2-40B4-BE49-F238E27FC236}">
                <a16:creationId xmlns="" xmlns:a16="http://schemas.microsoft.com/office/drawing/2014/main" id="{42EBE682-ECF4-4E07-BC8F-51E0E4907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Notes Placeholder 2">
            <a:extLst>
              <a:ext uri="{FF2B5EF4-FFF2-40B4-BE49-F238E27FC236}">
                <a16:creationId xmlns="" xmlns:a16="http://schemas.microsoft.com/office/drawing/2014/main" id="{B545A9F6-E597-40C9-940A-E852F228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85" tIns="44892" rIns="89785" bIns="44892"/>
          <a:lstStyle/>
          <a:p>
            <a:pPr defTabSz="457200" eaLnBrk="1" hangingPunct="1"/>
            <a:endParaRPr lang="en-US" altLang="en-US"/>
          </a:p>
        </p:txBody>
      </p:sp>
      <p:sp>
        <p:nvSpPr>
          <p:cNvPr id="8197" name="Slide Number Placeholder 3">
            <a:extLst>
              <a:ext uri="{FF2B5EF4-FFF2-40B4-BE49-F238E27FC236}">
                <a16:creationId xmlns="" xmlns:a16="http://schemas.microsoft.com/office/drawing/2014/main" id="{34614CCB-A9BD-4CBD-AE9A-7E5F4DACC2E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85" tIns="44892" rIns="89785" bIns="44892" anchor="b"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70A5D43-EB12-4BC4-9C5C-A46BFEED38AE}" type="slidenum">
              <a:rPr lang="en-GB" altLang="en-US" sz="1100">
                <a:solidFill>
                  <a:srgbClr val="000000"/>
                </a:solidFill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22</a:t>
            </a:fld>
            <a:endParaRPr lang="en-GB" altLang="en-US" sz="11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934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22C776-50AC-4DAC-B8F6-8D4D86C0AB6C}" type="slidenum">
              <a:rPr lang="it-IT" altLang="it-IT" smtClean="0"/>
              <a:pPr eaLnBrk="1" hangingPunct="1"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85" tIns="44892" rIns="89785" bIns="44892"/>
          <a:lstStyle/>
          <a:p>
            <a:pPr defTabSz="457200" eaLnBrk="1" hangingPunct="1"/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85" tIns="44892" rIns="89785" bIns="44892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E90B0BB4-517E-4436-8B7F-005D071987D3}" type="slidenum">
              <a:rPr lang="en-GB" altLang="en-US" sz="1100">
                <a:solidFill>
                  <a:srgbClr val="000000"/>
                </a:solidFill>
                <a:ea typeface="MS PGothic" pitchFamily="34" charset="-128"/>
              </a:rPr>
              <a:pPr algn="r">
                <a:spcBef>
                  <a:spcPct val="0"/>
                </a:spcBef>
              </a:pPr>
              <a:t>23</a:t>
            </a:fld>
            <a:endParaRPr lang="en-GB" altLang="en-US" sz="110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493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A8C2C071-85DA-4FED-ACB8-EF1852BF3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6CACB-55A0-43ED-B013-61BD40839892}" type="slidenum">
              <a:rPr lang="it-IT" altLang="it-IT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C733C021-13CC-4A0A-91BA-CEA9294A3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="" xmlns:a16="http://schemas.microsoft.com/office/drawing/2014/main" id="{59D421E5-799D-40B4-88E1-1B70133F0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5335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A8C2C071-85DA-4FED-ACB8-EF1852BF3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6CACB-55A0-43ED-B013-61BD40839892}" type="slidenum">
              <a:rPr lang="it-IT" altLang="it-IT"/>
              <a:pPr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C733C021-13CC-4A0A-91BA-CEA9294A3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="" xmlns:a16="http://schemas.microsoft.com/office/drawing/2014/main" id="{59D421E5-799D-40B4-88E1-1B70133F0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820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81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A8C2C071-85DA-4FED-ACB8-EF1852BF3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6CACB-55A0-43ED-B013-61BD40839892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C733C021-13CC-4A0A-91BA-CEA9294A3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="" xmlns:a16="http://schemas.microsoft.com/office/drawing/2014/main" id="{59D421E5-799D-40B4-88E1-1B70133F0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420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622EC-7599-480D-998B-D9A796AFFAE0}" type="slidenum">
              <a: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Geneva" pitchFamily="125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Geneva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6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A8C2C071-85DA-4FED-ACB8-EF1852BF3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6CACB-55A0-43ED-B013-61BD40839892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C733C021-13CC-4A0A-91BA-CEA9294A3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="" xmlns:a16="http://schemas.microsoft.com/office/drawing/2014/main" id="{59D421E5-799D-40B4-88E1-1B70133F0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05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3065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6335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1310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AA133C0-C855-4688-BDC4-AAD1BAFDE94C}" type="slidenum">
              <a:rPr lang="it-IT" altLang="it-IT" smtClean="0">
                <a:latin typeface="Calibri" pitchFamily="34" charset="0"/>
                <a:cs typeface="Arial" pitchFamily="34" charset="0"/>
              </a:rPr>
              <a:pPr/>
              <a:t>10</a:t>
            </a:fld>
            <a:endParaRPr lang="it-IT" altLang="it-IT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3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5B6BFD3-F28B-460F-ABA6-53915097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2FE-E5F3-4774-ABC6-84FED6BB68B7}" type="datetime1">
              <a:rPr lang="en-GB" smtClean="0"/>
              <a:t>21/05/2018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6E399D-889E-4CA1-BCFE-EF87DCC55C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AE2AD-B814-42DE-89D2-0BE8A8EBB56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FA49A8D1-8865-45C3-AD95-150458E73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86" y="1766564"/>
            <a:ext cx="4919027" cy="18527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71FA65FA-4A1C-440E-B9BA-89035BA033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4406" y="3980985"/>
            <a:ext cx="6845060" cy="732257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latin typeface="Eras Medium ITC" panose="020B0602030504020804" pitchFamily="34" charset="0"/>
              </a:defRPr>
            </a:lvl1pPr>
          </a:lstStyle>
          <a:p>
            <a:r>
              <a:rPr lang="en-GB" dirty="0"/>
              <a:t>Click to add 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46FDE52-9D4A-40A3-946B-36D5C1629E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07442" y="5342022"/>
            <a:ext cx="4632024" cy="48902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Eras Medium ITC" panose="020B06020305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presenters name</a:t>
            </a:r>
            <a:endParaRPr lang="en-GB" dirty="0"/>
          </a:p>
          <a:p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0892930E-1B7C-4728-9B73-42F60142F8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9894" y="4713159"/>
            <a:ext cx="4459572" cy="584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Eras Medium ITC" panose="020B0602030504020804" pitchFamily="34" charset="0"/>
              </a:defRPr>
            </a:lvl1pPr>
          </a:lstStyle>
          <a:p>
            <a:pPr lvl="0"/>
            <a:r>
              <a:rPr lang="en-GB" dirty="0"/>
              <a:t>Venue and time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="" xmlns:a16="http://schemas.microsoft.com/office/drawing/2014/main" id="{4C22A265-FD9D-4C43-9022-314C43DCA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7052"/>
            <a:ext cx="4114800" cy="23172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GB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22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E511-1D28-47CA-81EF-37A241A7D4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5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747B506-589C-44CD-81A4-8EFA5211B990}"/>
              </a:ext>
            </a:extLst>
          </p:cNvPr>
          <p:cNvSpPr/>
          <p:nvPr userDrawn="1"/>
        </p:nvSpPr>
        <p:spPr>
          <a:xfrm>
            <a:off x="0" y="6010507"/>
            <a:ext cx="12192000" cy="847493"/>
          </a:xfrm>
          <a:prstGeom prst="rect">
            <a:avLst/>
          </a:prstGeom>
          <a:solidFill>
            <a:srgbClr val="165C7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643C4F1-B55C-4711-8327-BBEA6EA2D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dirty="0"/>
          </a:p>
        </p:txBody>
      </p: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B47D27EA-7AB1-4897-B5EB-6D3FBB544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56" y="2763219"/>
            <a:ext cx="3535340" cy="1331561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="" xmlns:a16="http://schemas.microsoft.com/office/drawing/2014/main" id="{2F45112D-5E47-4241-9D38-26D6F707143E}"/>
              </a:ext>
            </a:extLst>
          </p:cNvPr>
          <p:cNvSpPr txBox="1">
            <a:spLocks/>
          </p:cNvSpPr>
          <p:nvPr userDrawn="1"/>
        </p:nvSpPr>
        <p:spPr>
          <a:xfrm>
            <a:off x="2908831" y="1703373"/>
            <a:ext cx="6699069" cy="747456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tx1"/>
                </a:solidFill>
                <a:latin typeface="Eras Medium ITC" panose="020B06020305040208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069079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747B506-589C-44CD-81A4-8EFA5211B990}"/>
              </a:ext>
            </a:extLst>
          </p:cNvPr>
          <p:cNvSpPr/>
          <p:nvPr userDrawn="1"/>
        </p:nvSpPr>
        <p:spPr>
          <a:xfrm>
            <a:off x="0" y="6010507"/>
            <a:ext cx="12192000" cy="847493"/>
          </a:xfrm>
          <a:prstGeom prst="rect">
            <a:avLst/>
          </a:prstGeom>
          <a:solidFill>
            <a:srgbClr val="165C7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643C4F1-B55C-4711-8327-BBEA6EA2D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dirty="0"/>
          </a:p>
        </p:txBody>
      </p: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B47D27EA-7AB1-4897-B5EB-6D3FBB544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99106"/>
            <a:ext cx="3535340" cy="1331561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="" xmlns:a16="http://schemas.microsoft.com/office/drawing/2014/main" id="{2F45112D-5E47-4241-9D38-26D6F707143E}"/>
              </a:ext>
            </a:extLst>
          </p:cNvPr>
          <p:cNvSpPr txBox="1">
            <a:spLocks/>
          </p:cNvSpPr>
          <p:nvPr userDrawn="1"/>
        </p:nvSpPr>
        <p:spPr>
          <a:xfrm>
            <a:off x="2908831" y="1703373"/>
            <a:ext cx="6699069" cy="747456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tx1"/>
                </a:solidFill>
                <a:latin typeface="Eras Medium ITC" panose="020B06020305040208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0413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D0A5997-F4C9-42CA-86F4-4639365A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BB16-00CB-4AA5-8006-5E0182767B7C}" type="datetime1">
              <a:rPr lang="en-GB" smtClean="0"/>
              <a:t>21/05/2018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2737D5E-DBA7-4253-ADF8-ACED07C64D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AE2AD-B814-42DE-89D2-0BE8A8EBB5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C313F-F888-4973-8CC0-671F320E37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4537" y="6538911"/>
            <a:ext cx="4114800" cy="231729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08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DE9B2E-F898-42E4-80A2-035FED33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89" y="182562"/>
            <a:ext cx="7336353" cy="4823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3CA32B1-BFF1-4ED1-8595-DAC14C65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4F34-B9DA-4332-9845-FA4F51E15E08}" type="datetime1">
              <a:rPr lang="en-GB" smtClean="0"/>
              <a:t>21/05/2018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B44ED72-9742-4EC8-A3A0-EB165C7789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519045-BFF6-4EC1-B924-DDF9E574DB3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27CD81-A7E6-49C6-9191-0296A443F4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EB1B433-594C-4C97-A932-D7FCFB8864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9125" y="1697038"/>
            <a:ext cx="9300243" cy="3344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61FE22-F53A-4552-986F-8549604F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C727622-BC69-432B-9D32-4D73A5CD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FCD4-4405-4D79-9FD0-54A1845FDA72}" type="datetime1">
              <a:rPr lang="en-GB" smtClean="0"/>
              <a:t>21/05/2018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7E19842-773D-4762-89B5-46EF5018B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519045-BFF6-4EC1-B924-DDF9E574DB3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59E9A5-762B-46CA-BBEC-F917F0C582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87045D4-E246-4448-9775-BCB5727874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1158" y="2069766"/>
            <a:ext cx="5057274" cy="320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A36B85AC-B9B6-43E1-A6F0-3B94B318D1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71184" y="2105483"/>
            <a:ext cx="5282616" cy="320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5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F313959-5C55-4F1D-B224-90AFFA9A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A10B-5297-473E-A185-5EFD09113D21}" type="datetime1">
              <a:rPr lang="en-GB" smtClean="0"/>
              <a:t>21/05/2018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B4BDDE-A47D-49B1-9C0B-93326B990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519045-BFF6-4EC1-B924-DDF9E574DB3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C34ED0-65EB-4945-AAA4-D497C3F63E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5C42239-06A3-4F93-80FA-41CBAD433D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0525" y="1804988"/>
            <a:ext cx="4764088" cy="297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C1FDEA84-43AE-40A3-8BD7-030C9CB660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26275" y="1804988"/>
            <a:ext cx="4764088" cy="297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82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8EF8510-A4F9-47B1-B42E-C55410C9E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15A0B5C-F4E4-49AE-985A-BCDF2E565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82618B8-54C3-4936-BD1B-FEC7243DB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460F-4842-4D3E-9A90-DC68674D754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228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5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339" y="188640"/>
            <a:ext cx="10829461" cy="648072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Eras Medium ITC" pitchFamily="34" charset="0"/>
              </a:defRPr>
            </a:lvl1pPr>
          </a:lstStyle>
          <a:p>
            <a:r>
              <a:rPr lang="en-US" dirty="0"/>
              <a:t>Click to add Slide Title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192011" y="6536378"/>
            <a:ext cx="5999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3E1A8D-2B56-48D9-ABA7-2C9FCE8979AA}" type="slidenum">
              <a:rPr lang="en-GB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Eras Light ITC" pitchFamily="34" charset="0"/>
              </a:rPr>
              <a:pPr algn="r"/>
              <a:t>‹#›</a:t>
            </a:fld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74680" y="6309321"/>
            <a:ext cx="6817320" cy="287461"/>
          </a:xfrm>
          <a:prstGeom prst="rect">
            <a:avLst/>
          </a:prstGeom>
        </p:spPr>
        <p:txBody>
          <a:bodyPr/>
          <a:lstStyle>
            <a:lvl1pPr algn="r">
              <a:defRPr sz="13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Eras Light ITC" pitchFamily="34" charset="0"/>
              </a:defRPr>
            </a:lvl1pPr>
          </a:lstStyle>
          <a:p>
            <a:pPr lvl="0"/>
            <a:r>
              <a:rPr lang="en-GB" dirty="0"/>
              <a:t>Click to add Presentation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980729"/>
            <a:ext cx="12192000" cy="5112096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012A4B"/>
                </a:solidFill>
                <a:latin typeface="Eras Medium ITC" pitchFamily="34" charset="0"/>
              </a:defRPr>
            </a:lvl1pPr>
          </a:lstStyle>
          <a:p>
            <a:pPr lvl="0"/>
            <a:r>
              <a:rPr lang="en-GB" dirty="0"/>
              <a:t>- Click to introduce text -</a:t>
            </a:r>
          </a:p>
        </p:txBody>
      </p:sp>
    </p:spTree>
    <p:extLst>
      <p:ext uri="{BB962C8B-B14F-4D97-AF65-F5344CB8AC3E}">
        <p14:creationId xmlns:p14="http://schemas.microsoft.com/office/powerpoint/2010/main" val="62636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747B506-589C-44CD-81A4-8EFA5211B990}"/>
              </a:ext>
            </a:extLst>
          </p:cNvPr>
          <p:cNvSpPr/>
          <p:nvPr userDrawn="1"/>
        </p:nvSpPr>
        <p:spPr>
          <a:xfrm>
            <a:off x="0" y="6010507"/>
            <a:ext cx="12192000" cy="847493"/>
          </a:xfrm>
          <a:prstGeom prst="rect">
            <a:avLst/>
          </a:prstGeom>
          <a:solidFill>
            <a:srgbClr val="165C7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643C4F1-B55C-4711-8327-BBEA6EA2D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dirty="0"/>
          </a:p>
        </p:txBody>
      </p: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B47D27EA-7AB1-4897-B5EB-6D3FBB544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99106"/>
            <a:ext cx="3535340" cy="1331561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="" xmlns:a16="http://schemas.microsoft.com/office/drawing/2014/main" id="{2F45112D-5E47-4241-9D38-26D6F707143E}"/>
              </a:ext>
            </a:extLst>
          </p:cNvPr>
          <p:cNvSpPr txBox="1">
            <a:spLocks/>
          </p:cNvSpPr>
          <p:nvPr userDrawn="1"/>
        </p:nvSpPr>
        <p:spPr>
          <a:xfrm>
            <a:off x="2908831" y="1703373"/>
            <a:ext cx="6699069" cy="747456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tx1"/>
                </a:solidFill>
                <a:latin typeface="Eras Medium ITC" panose="020B06020305040208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27946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mailto:katia.insogna@innotecuk.com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C815E5-4349-4415-B6BC-14514B9DB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828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ras Medium ITC" panose="020B0602030504020804" pitchFamily="34" charset="0"/>
              </a:defRPr>
            </a:lvl1pPr>
          </a:lstStyle>
          <a:p>
            <a:fld id="{A9A9B2F0-A306-4106-AF62-F88E31BAC60C}" type="datetime1">
              <a:rPr lang="en-GB" smtClean="0"/>
              <a:t>21/05/2018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CFC462-0FB4-42E3-9ED1-36C40908F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ras Medium ITC" panose="020B0602030504020804" pitchFamily="34" charset="0"/>
              </a:defRPr>
            </a:lvl1pPr>
          </a:lstStyle>
          <a:p>
            <a:fld id="{F6AAE2AD-B814-42DE-89D2-0BE8A8EBB5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2F7EE0C-650D-418A-B4FC-99231AFAB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7052"/>
            <a:ext cx="4114800" cy="23172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GB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54EA681-6F28-421F-92A6-C58863B16957}"/>
              </a:ext>
            </a:extLst>
          </p:cNvPr>
          <p:cNvSpPr/>
          <p:nvPr userDrawn="1"/>
        </p:nvSpPr>
        <p:spPr>
          <a:xfrm>
            <a:off x="-5111" y="0"/>
            <a:ext cx="12192000" cy="847493"/>
          </a:xfrm>
          <a:prstGeom prst="rect">
            <a:avLst/>
          </a:prstGeom>
          <a:solidFill>
            <a:srgbClr val="165C7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003D2811-B0E9-482D-A24B-8CD087CA5D86}"/>
              </a:ext>
            </a:extLst>
          </p:cNvPr>
          <p:cNvSpPr/>
          <p:nvPr userDrawn="1"/>
        </p:nvSpPr>
        <p:spPr>
          <a:xfrm rot="21302953">
            <a:off x="-90458" y="-616889"/>
            <a:ext cx="12271169" cy="1507306"/>
          </a:xfrm>
          <a:custGeom>
            <a:avLst/>
            <a:gdLst>
              <a:gd name="connsiteX0" fmla="*/ 0 w 12192000"/>
              <a:gd name="connsiteY0" fmla="*/ 0 h 847493"/>
              <a:gd name="connsiteX1" fmla="*/ 12192000 w 12192000"/>
              <a:gd name="connsiteY1" fmla="*/ 0 h 847493"/>
              <a:gd name="connsiteX2" fmla="*/ 12192000 w 12192000"/>
              <a:gd name="connsiteY2" fmla="*/ 847493 h 847493"/>
              <a:gd name="connsiteX3" fmla="*/ 0 w 12192000"/>
              <a:gd name="connsiteY3" fmla="*/ 847493 h 847493"/>
              <a:gd name="connsiteX4" fmla="*/ 0 w 12192000"/>
              <a:gd name="connsiteY4" fmla="*/ 0 h 847493"/>
              <a:gd name="connsiteX0" fmla="*/ 198670 w 12192000"/>
              <a:gd name="connsiteY0" fmla="*/ 0 h 1848845"/>
              <a:gd name="connsiteX1" fmla="*/ 12192000 w 12192000"/>
              <a:gd name="connsiteY1" fmla="*/ 1001352 h 1848845"/>
              <a:gd name="connsiteX2" fmla="*/ 12192000 w 12192000"/>
              <a:gd name="connsiteY2" fmla="*/ 1848845 h 1848845"/>
              <a:gd name="connsiteX3" fmla="*/ 0 w 12192000"/>
              <a:gd name="connsiteY3" fmla="*/ 1848845 h 1848845"/>
              <a:gd name="connsiteX4" fmla="*/ 198670 w 12192000"/>
              <a:gd name="connsiteY4" fmla="*/ 0 h 1848845"/>
              <a:gd name="connsiteX0" fmla="*/ 187561 w 12192000"/>
              <a:gd name="connsiteY0" fmla="*/ 0 h 1849807"/>
              <a:gd name="connsiteX1" fmla="*/ 12192000 w 12192000"/>
              <a:gd name="connsiteY1" fmla="*/ 1002314 h 1849807"/>
              <a:gd name="connsiteX2" fmla="*/ 12192000 w 12192000"/>
              <a:gd name="connsiteY2" fmla="*/ 1849807 h 1849807"/>
              <a:gd name="connsiteX3" fmla="*/ 0 w 12192000"/>
              <a:gd name="connsiteY3" fmla="*/ 1849807 h 1849807"/>
              <a:gd name="connsiteX4" fmla="*/ 187561 w 12192000"/>
              <a:gd name="connsiteY4" fmla="*/ 0 h 1849807"/>
              <a:gd name="connsiteX0" fmla="*/ 163418 w 12167857"/>
              <a:gd name="connsiteY0" fmla="*/ 0 h 1849807"/>
              <a:gd name="connsiteX1" fmla="*/ 12167857 w 12167857"/>
              <a:gd name="connsiteY1" fmla="*/ 1002314 h 1849807"/>
              <a:gd name="connsiteX2" fmla="*/ 12167857 w 12167857"/>
              <a:gd name="connsiteY2" fmla="*/ 1849807 h 1849807"/>
              <a:gd name="connsiteX3" fmla="*/ 0 w 12167857"/>
              <a:gd name="connsiteY3" fmla="*/ 1829512 h 1849807"/>
              <a:gd name="connsiteX4" fmla="*/ 163418 w 12167857"/>
              <a:gd name="connsiteY4" fmla="*/ 0 h 1849807"/>
              <a:gd name="connsiteX0" fmla="*/ 163418 w 12167857"/>
              <a:gd name="connsiteY0" fmla="*/ 0 h 1849807"/>
              <a:gd name="connsiteX1" fmla="*/ 12167857 w 12167857"/>
              <a:gd name="connsiteY1" fmla="*/ 1002314 h 1849807"/>
              <a:gd name="connsiteX2" fmla="*/ 12167857 w 12167857"/>
              <a:gd name="connsiteY2" fmla="*/ 1849807 h 1849807"/>
              <a:gd name="connsiteX3" fmla="*/ 0 w 12167857"/>
              <a:gd name="connsiteY3" fmla="*/ 1829512 h 1849807"/>
              <a:gd name="connsiteX4" fmla="*/ 163418 w 12167857"/>
              <a:gd name="connsiteY4" fmla="*/ 0 h 1849807"/>
              <a:gd name="connsiteX0" fmla="*/ 163418 w 12167857"/>
              <a:gd name="connsiteY0" fmla="*/ 0 h 1849807"/>
              <a:gd name="connsiteX1" fmla="*/ 12167857 w 12167857"/>
              <a:gd name="connsiteY1" fmla="*/ 1002314 h 1849807"/>
              <a:gd name="connsiteX2" fmla="*/ 12167857 w 12167857"/>
              <a:gd name="connsiteY2" fmla="*/ 1849807 h 1849807"/>
              <a:gd name="connsiteX3" fmla="*/ 0 w 12167857"/>
              <a:gd name="connsiteY3" fmla="*/ 1829512 h 1849807"/>
              <a:gd name="connsiteX4" fmla="*/ 163418 w 12167857"/>
              <a:gd name="connsiteY4" fmla="*/ 0 h 1849807"/>
              <a:gd name="connsiteX0" fmla="*/ 168271 w 12172710"/>
              <a:gd name="connsiteY0" fmla="*/ 0 h 1849807"/>
              <a:gd name="connsiteX1" fmla="*/ 12172710 w 12172710"/>
              <a:gd name="connsiteY1" fmla="*/ 1002314 h 1849807"/>
              <a:gd name="connsiteX2" fmla="*/ 12172710 w 12172710"/>
              <a:gd name="connsiteY2" fmla="*/ 1849807 h 1849807"/>
              <a:gd name="connsiteX3" fmla="*/ 4853 w 12172710"/>
              <a:gd name="connsiteY3" fmla="*/ 1829512 h 1849807"/>
              <a:gd name="connsiteX4" fmla="*/ 168271 w 12172710"/>
              <a:gd name="connsiteY4" fmla="*/ 0 h 1849807"/>
              <a:gd name="connsiteX0" fmla="*/ 168271 w 12172710"/>
              <a:gd name="connsiteY0" fmla="*/ 0 h 1849807"/>
              <a:gd name="connsiteX1" fmla="*/ 12172710 w 12172710"/>
              <a:gd name="connsiteY1" fmla="*/ 1002314 h 1849807"/>
              <a:gd name="connsiteX2" fmla="*/ 12172710 w 12172710"/>
              <a:gd name="connsiteY2" fmla="*/ 1849807 h 1849807"/>
              <a:gd name="connsiteX3" fmla="*/ 4853 w 12172710"/>
              <a:gd name="connsiteY3" fmla="*/ 1829512 h 1849807"/>
              <a:gd name="connsiteX4" fmla="*/ 168271 w 12172710"/>
              <a:gd name="connsiteY4" fmla="*/ 0 h 1849807"/>
              <a:gd name="connsiteX0" fmla="*/ 170676 w 12175115"/>
              <a:gd name="connsiteY0" fmla="*/ 0 h 1849807"/>
              <a:gd name="connsiteX1" fmla="*/ 12175115 w 12175115"/>
              <a:gd name="connsiteY1" fmla="*/ 1002314 h 1849807"/>
              <a:gd name="connsiteX2" fmla="*/ 12175115 w 12175115"/>
              <a:gd name="connsiteY2" fmla="*/ 1849807 h 1849807"/>
              <a:gd name="connsiteX3" fmla="*/ 7258 w 12175115"/>
              <a:gd name="connsiteY3" fmla="*/ 1829512 h 1849807"/>
              <a:gd name="connsiteX4" fmla="*/ 170676 w 12175115"/>
              <a:gd name="connsiteY4" fmla="*/ 0 h 1849807"/>
              <a:gd name="connsiteX0" fmla="*/ 120877 w 12125316"/>
              <a:gd name="connsiteY0" fmla="*/ 0 h 1849807"/>
              <a:gd name="connsiteX1" fmla="*/ 12125316 w 12125316"/>
              <a:gd name="connsiteY1" fmla="*/ 1002314 h 1849807"/>
              <a:gd name="connsiteX2" fmla="*/ 12125316 w 12125316"/>
              <a:gd name="connsiteY2" fmla="*/ 1849807 h 1849807"/>
              <a:gd name="connsiteX3" fmla="*/ 13007 w 12125316"/>
              <a:gd name="connsiteY3" fmla="*/ 1834324 h 1849807"/>
              <a:gd name="connsiteX4" fmla="*/ 120877 w 12125316"/>
              <a:gd name="connsiteY4" fmla="*/ 0 h 1849807"/>
              <a:gd name="connsiteX0" fmla="*/ 113378 w 12127002"/>
              <a:gd name="connsiteY0" fmla="*/ 0 h 1872988"/>
              <a:gd name="connsiteX1" fmla="*/ 12127002 w 12127002"/>
              <a:gd name="connsiteY1" fmla="*/ 1025495 h 1872988"/>
              <a:gd name="connsiteX2" fmla="*/ 12127002 w 12127002"/>
              <a:gd name="connsiteY2" fmla="*/ 1872988 h 1872988"/>
              <a:gd name="connsiteX3" fmla="*/ 14693 w 12127002"/>
              <a:gd name="connsiteY3" fmla="*/ 1857505 h 1872988"/>
              <a:gd name="connsiteX4" fmla="*/ 113378 w 12127002"/>
              <a:gd name="connsiteY4" fmla="*/ 0 h 1872988"/>
              <a:gd name="connsiteX0" fmla="*/ 120876 w 12134500"/>
              <a:gd name="connsiteY0" fmla="*/ 0 h 1872988"/>
              <a:gd name="connsiteX1" fmla="*/ 12134500 w 12134500"/>
              <a:gd name="connsiteY1" fmla="*/ 1025495 h 1872988"/>
              <a:gd name="connsiteX2" fmla="*/ 12134500 w 12134500"/>
              <a:gd name="connsiteY2" fmla="*/ 1872988 h 1872988"/>
              <a:gd name="connsiteX3" fmla="*/ 13006 w 12134500"/>
              <a:gd name="connsiteY3" fmla="*/ 1834324 h 1872988"/>
              <a:gd name="connsiteX4" fmla="*/ 120876 w 12134500"/>
              <a:gd name="connsiteY4" fmla="*/ 0 h 1872988"/>
              <a:gd name="connsiteX0" fmla="*/ 120876 w 12298257"/>
              <a:gd name="connsiteY0" fmla="*/ 0 h 1872988"/>
              <a:gd name="connsiteX1" fmla="*/ 12298257 w 12298257"/>
              <a:gd name="connsiteY1" fmla="*/ 1073259 h 1872988"/>
              <a:gd name="connsiteX2" fmla="*/ 12134500 w 12298257"/>
              <a:gd name="connsiteY2" fmla="*/ 1872988 h 1872988"/>
              <a:gd name="connsiteX3" fmla="*/ 13006 w 12298257"/>
              <a:gd name="connsiteY3" fmla="*/ 1834324 h 1872988"/>
              <a:gd name="connsiteX4" fmla="*/ 120876 w 12298257"/>
              <a:gd name="connsiteY4" fmla="*/ 0 h 1872988"/>
              <a:gd name="connsiteX0" fmla="*/ 120876 w 12298257"/>
              <a:gd name="connsiteY0" fmla="*/ 0 h 1868616"/>
              <a:gd name="connsiteX1" fmla="*/ 12298257 w 12298257"/>
              <a:gd name="connsiteY1" fmla="*/ 1073259 h 1868616"/>
              <a:gd name="connsiteX2" fmla="*/ 12213230 w 12298257"/>
              <a:gd name="connsiteY2" fmla="*/ 1868616 h 1868616"/>
              <a:gd name="connsiteX3" fmla="*/ 13006 w 12298257"/>
              <a:gd name="connsiteY3" fmla="*/ 1834324 h 1868616"/>
              <a:gd name="connsiteX4" fmla="*/ 120876 w 12298257"/>
              <a:gd name="connsiteY4" fmla="*/ 0 h 1868616"/>
              <a:gd name="connsiteX0" fmla="*/ 120876 w 12298257"/>
              <a:gd name="connsiteY0" fmla="*/ 0 h 1868616"/>
              <a:gd name="connsiteX1" fmla="*/ 12298257 w 12298257"/>
              <a:gd name="connsiteY1" fmla="*/ 1073259 h 1868616"/>
              <a:gd name="connsiteX2" fmla="*/ 12213230 w 12298257"/>
              <a:gd name="connsiteY2" fmla="*/ 1868616 h 1868616"/>
              <a:gd name="connsiteX3" fmla="*/ 13006 w 12298257"/>
              <a:gd name="connsiteY3" fmla="*/ 1834324 h 1868616"/>
              <a:gd name="connsiteX4" fmla="*/ 120876 w 12298257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90963 w 12268344"/>
              <a:gd name="connsiteY0" fmla="*/ 0 h 1868616"/>
              <a:gd name="connsiteX1" fmla="*/ 12268344 w 12268344"/>
              <a:gd name="connsiteY1" fmla="*/ 1073259 h 1868616"/>
              <a:gd name="connsiteX2" fmla="*/ 12183317 w 12268344"/>
              <a:gd name="connsiteY2" fmla="*/ 1868616 h 1868616"/>
              <a:gd name="connsiteX3" fmla="*/ 23073 w 12268344"/>
              <a:gd name="connsiteY3" fmla="*/ 1501997 h 1868616"/>
              <a:gd name="connsiteX4" fmla="*/ 90963 w 12268344"/>
              <a:gd name="connsiteY4" fmla="*/ 0 h 1868616"/>
              <a:gd name="connsiteX0" fmla="*/ 90963 w 12268344"/>
              <a:gd name="connsiteY0" fmla="*/ 0 h 1872226"/>
              <a:gd name="connsiteX1" fmla="*/ 12268344 w 12268344"/>
              <a:gd name="connsiteY1" fmla="*/ 1073259 h 1872226"/>
              <a:gd name="connsiteX2" fmla="*/ 12183317 w 12268344"/>
              <a:gd name="connsiteY2" fmla="*/ 1868616 h 1872226"/>
              <a:gd name="connsiteX3" fmla="*/ 23073 w 12268344"/>
              <a:gd name="connsiteY3" fmla="*/ 1501997 h 1872226"/>
              <a:gd name="connsiteX4" fmla="*/ 90963 w 12268344"/>
              <a:gd name="connsiteY4" fmla="*/ 0 h 1872226"/>
              <a:gd name="connsiteX0" fmla="*/ 90963 w 12268344"/>
              <a:gd name="connsiteY0" fmla="*/ 0 h 1597265"/>
              <a:gd name="connsiteX1" fmla="*/ 12268344 w 12268344"/>
              <a:gd name="connsiteY1" fmla="*/ 1073259 h 1597265"/>
              <a:gd name="connsiteX2" fmla="*/ 12218485 w 12268344"/>
              <a:gd name="connsiteY2" fmla="*/ 1591838 h 1597265"/>
              <a:gd name="connsiteX3" fmla="*/ 23073 w 12268344"/>
              <a:gd name="connsiteY3" fmla="*/ 1501997 h 1597265"/>
              <a:gd name="connsiteX4" fmla="*/ 90963 w 12268344"/>
              <a:gd name="connsiteY4" fmla="*/ 0 h 1597265"/>
              <a:gd name="connsiteX0" fmla="*/ 90963 w 12268344"/>
              <a:gd name="connsiteY0" fmla="*/ 0 h 1526374"/>
              <a:gd name="connsiteX1" fmla="*/ 12268344 w 12268344"/>
              <a:gd name="connsiteY1" fmla="*/ 1073259 h 1526374"/>
              <a:gd name="connsiteX2" fmla="*/ 12250767 w 12268344"/>
              <a:gd name="connsiteY2" fmla="*/ 1348389 h 1526374"/>
              <a:gd name="connsiteX3" fmla="*/ 23073 w 12268344"/>
              <a:gd name="connsiteY3" fmla="*/ 1501997 h 1526374"/>
              <a:gd name="connsiteX4" fmla="*/ 90963 w 12268344"/>
              <a:gd name="connsiteY4" fmla="*/ 0 h 1526374"/>
              <a:gd name="connsiteX0" fmla="*/ 90963 w 12268344"/>
              <a:gd name="connsiteY0" fmla="*/ 0 h 1526374"/>
              <a:gd name="connsiteX1" fmla="*/ 12268344 w 12268344"/>
              <a:gd name="connsiteY1" fmla="*/ 1073259 h 1526374"/>
              <a:gd name="connsiteX2" fmla="*/ 12250767 w 12268344"/>
              <a:gd name="connsiteY2" fmla="*/ 1348389 h 1526374"/>
              <a:gd name="connsiteX3" fmla="*/ 23073 w 12268344"/>
              <a:gd name="connsiteY3" fmla="*/ 1501997 h 1526374"/>
              <a:gd name="connsiteX4" fmla="*/ 90963 w 12268344"/>
              <a:gd name="connsiteY4" fmla="*/ 0 h 1526374"/>
              <a:gd name="connsiteX0" fmla="*/ 90963 w 12268344"/>
              <a:gd name="connsiteY0" fmla="*/ 0 h 1526374"/>
              <a:gd name="connsiteX1" fmla="*/ 12268344 w 12268344"/>
              <a:gd name="connsiteY1" fmla="*/ 1073259 h 1526374"/>
              <a:gd name="connsiteX2" fmla="*/ 12250767 w 12268344"/>
              <a:gd name="connsiteY2" fmla="*/ 1348389 h 1526374"/>
              <a:gd name="connsiteX3" fmla="*/ 23073 w 12268344"/>
              <a:gd name="connsiteY3" fmla="*/ 1501997 h 1526374"/>
              <a:gd name="connsiteX4" fmla="*/ 90963 w 12268344"/>
              <a:gd name="connsiteY4" fmla="*/ 0 h 1526374"/>
              <a:gd name="connsiteX0" fmla="*/ 98503 w 12264774"/>
              <a:gd name="connsiteY0" fmla="*/ 0 h 1525572"/>
              <a:gd name="connsiteX1" fmla="*/ 12264774 w 12264774"/>
              <a:gd name="connsiteY1" fmla="*/ 1072297 h 1525572"/>
              <a:gd name="connsiteX2" fmla="*/ 12247197 w 12264774"/>
              <a:gd name="connsiteY2" fmla="*/ 1347427 h 1525572"/>
              <a:gd name="connsiteX3" fmla="*/ 19503 w 12264774"/>
              <a:gd name="connsiteY3" fmla="*/ 1501035 h 1525572"/>
              <a:gd name="connsiteX4" fmla="*/ 98503 w 12264774"/>
              <a:gd name="connsiteY4" fmla="*/ 0 h 1525572"/>
              <a:gd name="connsiteX0" fmla="*/ 98503 w 12264774"/>
              <a:gd name="connsiteY0" fmla="*/ 0 h 1525572"/>
              <a:gd name="connsiteX1" fmla="*/ 12264774 w 12264774"/>
              <a:gd name="connsiteY1" fmla="*/ 1072297 h 1525572"/>
              <a:gd name="connsiteX2" fmla="*/ 12247197 w 12264774"/>
              <a:gd name="connsiteY2" fmla="*/ 1347427 h 1525572"/>
              <a:gd name="connsiteX3" fmla="*/ 19503 w 12264774"/>
              <a:gd name="connsiteY3" fmla="*/ 1501035 h 1525572"/>
              <a:gd name="connsiteX4" fmla="*/ 98503 w 12264774"/>
              <a:gd name="connsiteY4" fmla="*/ 0 h 1525572"/>
              <a:gd name="connsiteX0" fmla="*/ 104898 w 12271169"/>
              <a:gd name="connsiteY0" fmla="*/ 0 h 1507306"/>
              <a:gd name="connsiteX1" fmla="*/ 12271169 w 12271169"/>
              <a:gd name="connsiteY1" fmla="*/ 1072297 h 1507306"/>
              <a:gd name="connsiteX2" fmla="*/ 12253592 w 12271169"/>
              <a:gd name="connsiteY2" fmla="*/ 1347427 h 1507306"/>
              <a:gd name="connsiteX3" fmla="*/ 17140 w 12271169"/>
              <a:gd name="connsiteY3" fmla="*/ 1478932 h 1507306"/>
              <a:gd name="connsiteX4" fmla="*/ 104898 w 12271169"/>
              <a:gd name="connsiteY4" fmla="*/ 0 h 1507306"/>
              <a:gd name="connsiteX0" fmla="*/ 104898 w 12271169"/>
              <a:gd name="connsiteY0" fmla="*/ 0 h 1507306"/>
              <a:gd name="connsiteX1" fmla="*/ 12271169 w 12271169"/>
              <a:gd name="connsiteY1" fmla="*/ 1072297 h 1507306"/>
              <a:gd name="connsiteX2" fmla="*/ 12253592 w 12271169"/>
              <a:gd name="connsiteY2" fmla="*/ 1347427 h 1507306"/>
              <a:gd name="connsiteX3" fmla="*/ 17140 w 12271169"/>
              <a:gd name="connsiteY3" fmla="*/ 1478932 h 1507306"/>
              <a:gd name="connsiteX4" fmla="*/ 104898 w 12271169"/>
              <a:gd name="connsiteY4" fmla="*/ 0 h 1507306"/>
              <a:gd name="connsiteX0" fmla="*/ 104898 w 12271169"/>
              <a:gd name="connsiteY0" fmla="*/ 0 h 1507306"/>
              <a:gd name="connsiteX1" fmla="*/ 12271169 w 12271169"/>
              <a:gd name="connsiteY1" fmla="*/ 1072297 h 1507306"/>
              <a:gd name="connsiteX2" fmla="*/ 12253592 w 12271169"/>
              <a:gd name="connsiteY2" fmla="*/ 1347427 h 1507306"/>
              <a:gd name="connsiteX3" fmla="*/ 17140 w 12271169"/>
              <a:gd name="connsiteY3" fmla="*/ 1478932 h 1507306"/>
              <a:gd name="connsiteX4" fmla="*/ 104898 w 12271169"/>
              <a:gd name="connsiteY4" fmla="*/ 0 h 15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1169" h="1507306">
                <a:moveTo>
                  <a:pt x="104898" y="0"/>
                </a:moveTo>
                <a:lnTo>
                  <a:pt x="12271169" y="1072297"/>
                </a:lnTo>
                <a:lnTo>
                  <a:pt x="12253592" y="1347427"/>
                </a:lnTo>
                <a:cubicBezTo>
                  <a:pt x="12280732" y="1410797"/>
                  <a:pt x="6097526" y="1405791"/>
                  <a:pt x="17140" y="1478932"/>
                </a:cubicBezTo>
                <a:cubicBezTo>
                  <a:pt x="-15607" y="1488348"/>
                  <a:pt x="-9070" y="1813525"/>
                  <a:pt x="10489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E046F37-27FB-4A13-B77F-84C309E1ED5A}"/>
              </a:ext>
            </a:extLst>
          </p:cNvPr>
          <p:cNvSpPr/>
          <p:nvPr userDrawn="1"/>
        </p:nvSpPr>
        <p:spPr>
          <a:xfrm>
            <a:off x="-5111" y="6007877"/>
            <a:ext cx="12192000" cy="129615"/>
          </a:xfrm>
          <a:prstGeom prst="rect">
            <a:avLst/>
          </a:prstGeom>
          <a:solidFill>
            <a:srgbClr val="165C7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8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4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8202C-2962-428F-B65E-D2ECBD8DF7B4}"/>
              </a:ext>
            </a:extLst>
          </p:cNvPr>
          <p:cNvSpPr/>
          <p:nvPr userDrawn="1"/>
        </p:nvSpPr>
        <p:spPr>
          <a:xfrm>
            <a:off x="-5111" y="0"/>
            <a:ext cx="12192000" cy="847493"/>
          </a:xfrm>
          <a:prstGeom prst="rect">
            <a:avLst/>
          </a:prstGeom>
          <a:solidFill>
            <a:srgbClr val="165C7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4F8E2895-5B37-4D34-A8EA-0C8AE142530B}"/>
              </a:ext>
            </a:extLst>
          </p:cNvPr>
          <p:cNvSpPr/>
          <p:nvPr userDrawn="1"/>
        </p:nvSpPr>
        <p:spPr>
          <a:xfrm rot="21302953">
            <a:off x="-90458" y="-616889"/>
            <a:ext cx="12271169" cy="1507306"/>
          </a:xfrm>
          <a:custGeom>
            <a:avLst/>
            <a:gdLst>
              <a:gd name="connsiteX0" fmla="*/ 0 w 12192000"/>
              <a:gd name="connsiteY0" fmla="*/ 0 h 847493"/>
              <a:gd name="connsiteX1" fmla="*/ 12192000 w 12192000"/>
              <a:gd name="connsiteY1" fmla="*/ 0 h 847493"/>
              <a:gd name="connsiteX2" fmla="*/ 12192000 w 12192000"/>
              <a:gd name="connsiteY2" fmla="*/ 847493 h 847493"/>
              <a:gd name="connsiteX3" fmla="*/ 0 w 12192000"/>
              <a:gd name="connsiteY3" fmla="*/ 847493 h 847493"/>
              <a:gd name="connsiteX4" fmla="*/ 0 w 12192000"/>
              <a:gd name="connsiteY4" fmla="*/ 0 h 847493"/>
              <a:gd name="connsiteX0" fmla="*/ 198670 w 12192000"/>
              <a:gd name="connsiteY0" fmla="*/ 0 h 1848845"/>
              <a:gd name="connsiteX1" fmla="*/ 12192000 w 12192000"/>
              <a:gd name="connsiteY1" fmla="*/ 1001352 h 1848845"/>
              <a:gd name="connsiteX2" fmla="*/ 12192000 w 12192000"/>
              <a:gd name="connsiteY2" fmla="*/ 1848845 h 1848845"/>
              <a:gd name="connsiteX3" fmla="*/ 0 w 12192000"/>
              <a:gd name="connsiteY3" fmla="*/ 1848845 h 1848845"/>
              <a:gd name="connsiteX4" fmla="*/ 198670 w 12192000"/>
              <a:gd name="connsiteY4" fmla="*/ 0 h 1848845"/>
              <a:gd name="connsiteX0" fmla="*/ 187561 w 12192000"/>
              <a:gd name="connsiteY0" fmla="*/ 0 h 1849807"/>
              <a:gd name="connsiteX1" fmla="*/ 12192000 w 12192000"/>
              <a:gd name="connsiteY1" fmla="*/ 1002314 h 1849807"/>
              <a:gd name="connsiteX2" fmla="*/ 12192000 w 12192000"/>
              <a:gd name="connsiteY2" fmla="*/ 1849807 h 1849807"/>
              <a:gd name="connsiteX3" fmla="*/ 0 w 12192000"/>
              <a:gd name="connsiteY3" fmla="*/ 1849807 h 1849807"/>
              <a:gd name="connsiteX4" fmla="*/ 187561 w 12192000"/>
              <a:gd name="connsiteY4" fmla="*/ 0 h 1849807"/>
              <a:gd name="connsiteX0" fmla="*/ 163418 w 12167857"/>
              <a:gd name="connsiteY0" fmla="*/ 0 h 1849807"/>
              <a:gd name="connsiteX1" fmla="*/ 12167857 w 12167857"/>
              <a:gd name="connsiteY1" fmla="*/ 1002314 h 1849807"/>
              <a:gd name="connsiteX2" fmla="*/ 12167857 w 12167857"/>
              <a:gd name="connsiteY2" fmla="*/ 1849807 h 1849807"/>
              <a:gd name="connsiteX3" fmla="*/ 0 w 12167857"/>
              <a:gd name="connsiteY3" fmla="*/ 1829512 h 1849807"/>
              <a:gd name="connsiteX4" fmla="*/ 163418 w 12167857"/>
              <a:gd name="connsiteY4" fmla="*/ 0 h 1849807"/>
              <a:gd name="connsiteX0" fmla="*/ 163418 w 12167857"/>
              <a:gd name="connsiteY0" fmla="*/ 0 h 1849807"/>
              <a:gd name="connsiteX1" fmla="*/ 12167857 w 12167857"/>
              <a:gd name="connsiteY1" fmla="*/ 1002314 h 1849807"/>
              <a:gd name="connsiteX2" fmla="*/ 12167857 w 12167857"/>
              <a:gd name="connsiteY2" fmla="*/ 1849807 h 1849807"/>
              <a:gd name="connsiteX3" fmla="*/ 0 w 12167857"/>
              <a:gd name="connsiteY3" fmla="*/ 1829512 h 1849807"/>
              <a:gd name="connsiteX4" fmla="*/ 163418 w 12167857"/>
              <a:gd name="connsiteY4" fmla="*/ 0 h 1849807"/>
              <a:gd name="connsiteX0" fmla="*/ 163418 w 12167857"/>
              <a:gd name="connsiteY0" fmla="*/ 0 h 1849807"/>
              <a:gd name="connsiteX1" fmla="*/ 12167857 w 12167857"/>
              <a:gd name="connsiteY1" fmla="*/ 1002314 h 1849807"/>
              <a:gd name="connsiteX2" fmla="*/ 12167857 w 12167857"/>
              <a:gd name="connsiteY2" fmla="*/ 1849807 h 1849807"/>
              <a:gd name="connsiteX3" fmla="*/ 0 w 12167857"/>
              <a:gd name="connsiteY3" fmla="*/ 1829512 h 1849807"/>
              <a:gd name="connsiteX4" fmla="*/ 163418 w 12167857"/>
              <a:gd name="connsiteY4" fmla="*/ 0 h 1849807"/>
              <a:gd name="connsiteX0" fmla="*/ 168271 w 12172710"/>
              <a:gd name="connsiteY0" fmla="*/ 0 h 1849807"/>
              <a:gd name="connsiteX1" fmla="*/ 12172710 w 12172710"/>
              <a:gd name="connsiteY1" fmla="*/ 1002314 h 1849807"/>
              <a:gd name="connsiteX2" fmla="*/ 12172710 w 12172710"/>
              <a:gd name="connsiteY2" fmla="*/ 1849807 h 1849807"/>
              <a:gd name="connsiteX3" fmla="*/ 4853 w 12172710"/>
              <a:gd name="connsiteY3" fmla="*/ 1829512 h 1849807"/>
              <a:gd name="connsiteX4" fmla="*/ 168271 w 12172710"/>
              <a:gd name="connsiteY4" fmla="*/ 0 h 1849807"/>
              <a:gd name="connsiteX0" fmla="*/ 168271 w 12172710"/>
              <a:gd name="connsiteY0" fmla="*/ 0 h 1849807"/>
              <a:gd name="connsiteX1" fmla="*/ 12172710 w 12172710"/>
              <a:gd name="connsiteY1" fmla="*/ 1002314 h 1849807"/>
              <a:gd name="connsiteX2" fmla="*/ 12172710 w 12172710"/>
              <a:gd name="connsiteY2" fmla="*/ 1849807 h 1849807"/>
              <a:gd name="connsiteX3" fmla="*/ 4853 w 12172710"/>
              <a:gd name="connsiteY3" fmla="*/ 1829512 h 1849807"/>
              <a:gd name="connsiteX4" fmla="*/ 168271 w 12172710"/>
              <a:gd name="connsiteY4" fmla="*/ 0 h 1849807"/>
              <a:gd name="connsiteX0" fmla="*/ 170676 w 12175115"/>
              <a:gd name="connsiteY0" fmla="*/ 0 h 1849807"/>
              <a:gd name="connsiteX1" fmla="*/ 12175115 w 12175115"/>
              <a:gd name="connsiteY1" fmla="*/ 1002314 h 1849807"/>
              <a:gd name="connsiteX2" fmla="*/ 12175115 w 12175115"/>
              <a:gd name="connsiteY2" fmla="*/ 1849807 h 1849807"/>
              <a:gd name="connsiteX3" fmla="*/ 7258 w 12175115"/>
              <a:gd name="connsiteY3" fmla="*/ 1829512 h 1849807"/>
              <a:gd name="connsiteX4" fmla="*/ 170676 w 12175115"/>
              <a:gd name="connsiteY4" fmla="*/ 0 h 1849807"/>
              <a:gd name="connsiteX0" fmla="*/ 120877 w 12125316"/>
              <a:gd name="connsiteY0" fmla="*/ 0 h 1849807"/>
              <a:gd name="connsiteX1" fmla="*/ 12125316 w 12125316"/>
              <a:gd name="connsiteY1" fmla="*/ 1002314 h 1849807"/>
              <a:gd name="connsiteX2" fmla="*/ 12125316 w 12125316"/>
              <a:gd name="connsiteY2" fmla="*/ 1849807 h 1849807"/>
              <a:gd name="connsiteX3" fmla="*/ 13007 w 12125316"/>
              <a:gd name="connsiteY3" fmla="*/ 1834324 h 1849807"/>
              <a:gd name="connsiteX4" fmla="*/ 120877 w 12125316"/>
              <a:gd name="connsiteY4" fmla="*/ 0 h 1849807"/>
              <a:gd name="connsiteX0" fmla="*/ 113378 w 12127002"/>
              <a:gd name="connsiteY0" fmla="*/ 0 h 1872988"/>
              <a:gd name="connsiteX1" fmla="*/ 12127002 w 12127002"/>
              <a:gd name="connsiteY1" fmla="*/ 1025495 h 1872988"/>
              <a:gd name="connsiteX2" fmla="*/ 12127002 w 12127002"/>
              <a:gd name="connsiteY2" fmla="*/ 1872988 h 1872988"/>
              <a:gd name="connsiteX3" fmla="*/ 14693 w 12127002"/>
              <a:gd name="connsiteY3" fmla="*/ 1857505 h 1872988"/>
              <a:gd name="connsiteX4" fmla="*/ 113378 w 12127002"/>
              <a:gd name="connsiteY4" fmla="*/ 0 h 1872988"/>
              <a:gd name="connsiteX0" fmla="*/ 120876 w 12134500"/>
              <a:gd name="connsiteY0" fmla="*/ 0 h 1872988"/>
              <a:gd name="connsiteX1" fmla="*/ 12134500 w 12134500"/>
              <a:gd name="connsiteY1" fmla="*/ 1025495 h 1872988"/>
              <a:gd name="connsiteX2" fmla="*/ 12134500 w 12134500"/>
              <a:gd name="connsiteY2" fmla="*/ 1872988 h 1872988"/>
              <a:gd name="connsiteX3" fmla="*/ 13006 w 12134500"/>
              <a:gd name="connsiteY3" fmla="*/ 1834324 h 1872988"/>
              <a:gd name="connsiteX4" fmla="*/ 120876 w 12134500"/>
              <a:gd name="connsiteY4" fmla="*/ 0 h 1872988"/>
              <a:gd name="connsiteX0" fmla="*/ 120876 w 12298257"/>
              <a:gd name="connsiteY0" fmla="*/ 0 h 1872988"/>
              <a:gd name="connsiteX1" fmla="*/ 12298257 w 12298257"/>
              <a:gd name="connsiteY1" fmla="*/ 1073259 h 1872988"/>
              <a:gd name="connsiteX2" fmla="*/ 12134500 w 12298257"/>
              <a:gd name="connsiteY2" fmla="*/ 1872988 h 1872988"/>
              <a:gd name="connsiteX3" fmla="*/ 13006 w 12298257"/>
              <a:gd name="connsiteY3" fmla="*/ 1834324 h 1872988"/>
              <a:gd name="connsiteX4" fmla="*/ 120876 w 12298257"/>
              <a:gd name="connsiteY4" fmla="*/ 0 h 1872988"/>
              <a:gd name="connsiteX0" fmla="*/ 120876 w 12298257"/>
              <a:gd name="connsiteY0" fmla="*/ 0 h 1868616"/>
              <a:gd name="connsiteX1" fmla="*/ 12298257 w 12298257"/>
              <a:gd name="connsiteY1" fmla="*/ 1073259 h 1868616"/>
              <a:gd name="connsiteX2" fmla="*/ 12213230 w 12298257"/>
              <a:gd name="connsiteY2" fmla="*/ 1868616 h 1868616"/>
              <a:gd name="connsiteX3" fmla="*/ 13006 w 12298257"/>
              <a:gd name="connsiteY3" fmla="*/ 1834324 h 1868616"/>
              <a:gd name="connsiteX4" fmla="*/ 120876 w 12298257"/>
              <a:gd name="connsiteY4" fmla="*/ 0 h 1868616"/>
              <a:gd name="connsiteX0" fmla="*/ 120876 w 12298257"/>
              <a:gd name="connsiteY0" fmla="*/ 0 h 1868616"/>
              <a:gd name="connsiteX1" fmla="*/ 12298257 w 12298257"/>
              <a:gd name="connsiteY1" fmla="*/ 1073259 h 1868616"/>
              <a:gd name="connsiteX2" fmla="*/ 12213230 w 12298257"/>
              <a:gd name="connsiteY2" fmla="*/ 1868616 h 1868616"/>
              <a:gd name="connsiteX3" fmla="*/ 13006 w 12298257"/>
              <a:gd name="connsiteY3" fmla="*/ 1834324 h 1868616"/>
              <a:gd name="connsiteX4" fmla="*/ 120876 w 12298257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90963 w 12268344"/>
              <a:gd name="connsiteY0" fmla="*/ 0 h 1868616"/>
              <a:gd name="connsiteX1" fmla="*/ 12268344 w 12268344"/>
              <a:gd name="connsiteY1" fmla="*/ 1073259 h 1868616"/>
              <a:gd name="connsiteX2" fmla="*/ 12183317 w 12268344"/>
              <a:gd name="connsiteY2" fmla="*/ 1868616 h 1868616"/>
              <a:gd name="connsiteX3" fmla="*/ 23073 w 12268344"/>
              <a:gd name="connsiteY3" fmla="*/ 1501997 h 1868616"/>
              <a:gd name="connsiteX4" fmla="*/ 90963 w 12268344"/>
              <a:gd name="connsiteY4" fmla="*/ 0 h 1868616"/>
              <a:gd name="connsiteX0" fmla="*/ 90963 w 12268344"/>
              <a:gd name="connsiteY0" fmla="*/ 0 h 1872226"/>
              <a:gd name="connsiteX1" fmla="*/ 12268344 w 12268344"/>
              <a:gd name="connsiteY1" fmla="*/ 1073259 h 1872226"/>
              <a:gd name="connsiteX2" fmla="*/ 12183317 w 12268344"/>
              <a:gd name="connsiteY2" fmla="*/ 1868616 h 1872226"/>
              <a:gd name="connsiteX3" fmla="*/ 23073 w 12268344"/>
              <a:gd name="connsiteY3" fmla="*/ 1501997 h 1872226"/>
              <a:gd name="connsiteX4" fmla="*/ 90963 w 12268344"/>
              <a:gd name="connsiteY4" fmla="*/ 0 h 1872226"/>
              <a:gd name="connsiteX0" fmla="*/ 90963 w 12268344"/>
              <a:gd name="connsiteY0" fmla="*/ 0 h 1597265"/>
              <a:gd name="connsiteX1" fmla="*/ 12268344 w 12268344"/>
              <a:gd name="connsiteY1" fmla="*/ 1073259 h 1597265"/>
              <a:gd name="connsiteX2" fmla="*/ 12218485 w 12268344"/>
              <a:gd name="connsiteY2" fmla="*/ 1591838 h 1597265"/>
              <a:gd name="connsiteX3" fmla="*/ 23073 w 12268344"/>
              <a:gd name="connsiteY3" fmla="*/ 1501997 h 1597265"/>
              <a:gd name="connsiteX4" fmla="*/ 90963 w 12268344"/>
              <a:gd name="connsiteY4" fmla="*/ 0 h 1597265"/>
              <a:gd name="connsiteX0" fmla="*/ 90963 w 12268344"/>
              <a:gd name="connsiteY0" fmla="*/ 0 h 1526374"/>
              <a:gd name="connsiteX1" fmla="*/ 12268344 w 12268344"/>
              <a:gd name="connsiteY1" fmla="*/ 1073259 h 1526374"/>
              <a:gd name="connsiteX2" fmla="*/ 12250767 w 12268344"/>
              <a:gd name="connsiteY2" fmla="*/ 1348389 h 1526374"/>
              <a:gd name="connsiteX3" fmla="*/ 23073 w 12268344"/>
              <a:gd name="connsiteY3" fmla="*/ 1501997 h 1526374"/>
              <a:gd name="connsiteX4" fmla="*/ 90963 w 12268344"/>
              <a:gd name="connsiteY4" fmla="*/ 0 h 1526374"/>
              <a:gd name="connsiteX0" fmla="*/ 90963 w 12268344"/>
              <a:gd name="connsiteY0" fmla="*/ 0 h 1526374"/>
              <a:gd name="connsiteX1" fmla="*/ 12268344 w 12268344"/>
              <a:gd name="connsiteY1" fmla="*/ 1073259 h 1526374"/>
              <a:gd name="connsiteX2" fmla="*/ 12250767 w 12268344"/>
              <a:gd name="connsiteY2" fmla="*/ 1348389 h 1526374"/>
              <a:gd name="connsiteX3" fmla="*/ 23073 w 12268344"/>
              <a:gd name="connsiteY3" fmla="*/ 1501997 h 1526374"/>
              <a:gd name="connsiteX4" fmla="*/ 90963 w 12268344"/>
              <a:gd name="connsiteY4" fmla="*/ 0 h 1526374"/>
              <a:gd name="connsiteX0" fmla="*/ 90963 w 12268344"/>
              <a:gd name="connsiteY0" fmla="*/ 0 h 1526374"/>
              <a:gd name="connsiteX1" fmla="*/ 12268344 w 12268344"/>
              <a:gd name="connsiteY1" fmla="*/ 1073259 h 1526374"/>
              <a:gd name="connsiteX2" fmla="*/ 12250767 w 12268344"/>
              <a:gd name="connsiteY2" fmla="*/ 1348389 h 1526374"/>
              <a:gd name="connsiteX3" fmla="*/ 23073 w 12268344"/>
              <a:gd name="connsiteY3" fmla="*/ 1501997 h 1526374"/>
              <a:gd name="connsiteX4" fmla="*/ 90963 w 12268344"/>
              <a:gd name="connsiteY4" fmla="*/ 0 h 1526374"/>
              <a:gd name="connsiteX0" fmla="*/ 98503 w 12264774"/>
              <a:gd name="connsiteY0" fmla="*/ 0 h 1525572"/>
              <a:gd name="connsiteX1" fmla="*/ 12264774 w 12264774"/>
              <a:gd name="connsiteY1" fmla="*/ 1072297 h 1525572"/>
              <a:gd name="connsiteX2" fmla="*/ 12247197 w 12264774"/>
              <a:gd name="connsiteY2" fmla="*/ 1347427 h 1525572"/>
              <a:gd name="connsiteX3" fmla="*/ 19503 w 12264774"/>
              <a:gd name="connsiteY3" fmla="*/ 1501035 h 1525572"/>
              <a:gd name="connsiteX4" fmla="*/ 98503 w 12264774"/>
              <a:gd name="connsiteY4" fmla="*/ 0 h 1525572"/>
              <a:gd name="connsiteX0" fmla="*/ 98503 w 12264774"/>
              <a:gd name="connsiteY0" fmla="*/ 0 h 1525572"/>
              <a:gd name="connsiteX1" fmla="*/ 12264774 w 12264774"/>
              <a:gd name="connsiteY1" fmla="*/ 1072297 h 1525572"/>
              <a:gd name="connsiteX2" fmla="*/ 12247197 w 12264774"/>
              <a:gd name="connsiteY2" fmla="*/ 1347427 h 1525572"/>
              <a:gd name="connsiteX3" fmla="*/ 19503 w 12264774"/>
              <a:gd name="connsiteY3" fmla="*/ 1501035 h 1525572"/>
              <a:gd name="connsiteX4" fmla="*/ 98503 w 12264774"/>
              <a:gd name="connsiteY4" fmla="*/ 0 h 1525572"/>
              <a:gd name="connsiteX0" fmla="*/ 104898 w 12271169"/>
              <a:gd name="connsiteY0" fmla="*/ 0 h 1507306"/>
              <a:gd name="connsiteX1" fmla="*/ 12271169 w 12271169"/>
              <a:gd name="connsiteY1" fmla="*/ 1072297 h 1507306"/>
              <a:gd name="connsiteX2" fmla="*/ 12253592 w 12271169"/>
              <a:gd name="connsiteY2" fmla="*/ 1347427 h 1507306"/>
              <a:gd name="connsiteX3" fmla="*/ 17140 w 12271169"/>
              <a:gd name="connsiteY3" fmla="*/ 1478932 h 1507306"/>
              <a:gd name="connsiteX4" fmla="*/ 104898 w 12271169"/>
              <a:gd name="connsiteY4" fmla="*/ 0 h 1507306"/>
              <a:gd name="connsiteX0" fmla="*/ 104898 w 12271169"/>
              <a:gd name="connsiteY0" fmla="*/ 0 h 1507306"/>
              <a:gd name="connsiteX1" fmla="*/ 12271169 w 12271169"/>
              <a:gd name="connsiteY1" fmla="*/ 1072297 h 1507306"/>
              <a:gd name="connsiteX2" fmla="*/ 12253592 w 12271169"/>
              <a:gd name="connsiteY2" fmla="*/ 1347427 h 1507306"/>
              <a:gd name="connsiteX3" fmla="*/ 17140 w 12271169"/>
              <a:gd name="connsiteY3" fmla="*/ 1478932 h 1507306"/>
              <a:gd name="connsiteX4" fmla="*/ 104898 w 12271169"/>
              <a:gd name="connsiteY4" fmla="*/ 0 h 1507306"/>
              <a:gd name="connsiteX0" fmla="*/ 104898 w 12271169"/>
              <a:gd name="connsiteY0" fmla="*/ 0 h 1507306"/>
              <a:gd name="connsiteX1" fmla="*/ 12271169 w 12271169"/>
              <a:gd name="connsiteY1" fmla="*/ 1072297 h 1507306"/>
              <a:gd name="connsiteX2" fmla="*/ 12253592 w 12271169"/>
              <a:gd name="connsiteY2" fmla="*/ 1347427 h 1507306"/>
              <a:gd name="connsiteX3" fmla="*/ 17140 w 12271169"/>
              <a:gd name="connsiteY3" fmla="*/ 1478932 h 1507306"/>
              <a:gd name="connsiteX4" fmla="*/ 104898 w 12271169"/>
              <a:gd name="connsiteY4" fmla="*/ 0 h 15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1169" h="1507306">
                <a:moveTo>
                  <a:pt x="104898" y="0"/>
                </a:moveTo>
                <a:lnTo>
                  <a:pt x="12271169" y="1072297"/>
                </a:lnTo>
                <a:lnTo>
                  <a:pt x="12253592" y="1347427"/>
                </a:lnTo>
                <a:cubicBezTo>
                  <a:pt x="12280732" y="1410797"/>
                  <a:pt x="6097526" y="1405791"/>
                  <a:pt x="17140" y="1478932"/>
                </a:cubicBezTo>
                <a:cubicBezTo>
                  <a:pt x="-15607" y="1488348"/>
                  <a:pt x="-9070" y="1813525"/>
                  <a:pt x="10489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E65CA9-D615-40D9-9000-E4D199C1B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9205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DA30F-36FE-4C62-976B-1B274CEB2630}" type="datetime1">
              <a:rPr lang="en-GB" smtClean="0"/>
              <a:t>21/05/2018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AB4A57-5D48-4BBE-A1CA-B9B8FBEC4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19045-BFF6-4EC1-B924-DDF9E574DB3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883F1007-D689-4D93-A8CA-F4D9ECC68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78642"/>
            <a:ext cx="4114800" cy="18260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GB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5A339F2-A09F-478E-9CF6-005CBCAE46FC}"/>
              </a:ext>
            </a:extLst>
          </p:cNvPr>
          <p:cNvSpPr/>
          <p:nvPr userDrawn="1"/>
        </p:nvSpPr>
        <p:spPr>
          <a:xfrm>
            <a:off x="-5111" y="6007877"/>
            <a:ext cx="12192000" cy="129615"/>
          </a:xfrm>
          <a:prstGeom prst="rect">
            <a:avLst/>
          </a:prstGeom>
          <a:solidFill>
            <a:srgbClr val="165C7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67ECEE6A-DD16-4FE2-BCBC-D1B1EC8402B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6177223"/>
            <a:ext cx="960297" cy="3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6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2" r:id="rId3"/>
    <p:sldLayoutId id="2147483665" r:id="rId4"/>
    <p:sldLayoutId id="2147483670" r:id="rId5"/>
    <p:sldLayoutId id="2147483672" r:id="rId6"/>
    <p:sldLayoutId id="2147483673" r:id="rId7"/>
    <p:sldLayoutId id="214748367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Eras Medium ITC" panose="020B06020305040208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ras Medium ITC" panose="020B06020305040208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ras Medium ITC" panose="020B06020305040208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ras Medium ITC" panose="020B06020305040208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ras Medium ITC" panose="020B06020305040208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3B617C0-9F57-465B-9FE2-054F61B4C46A}"/>
              </a:ext>
            </a:extLst>
          </p:cNvPr>
          <p:cNvSpPr/>
          <p:nvPr userDrawn="1"/>
        </p:nvSpPr>
        <p:spPr>
          <a:xfrm>
            <a:off x="-5111" y="0"/>
            <a:ext cx="12192000" cy="847493"/>
          </a:xfrm>
          <a:prstGeom prst="rect">
            <a:avLst/>
          </a:prstGeom>
          <a:solidFill>
            <a:srgbClr val="165C7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4C4C1F8A-790F-428B-852B-2FF9E7244AB2}"/>
              </a:ext>
            </a:extLst>
          </p:cNvPr>
          <p:cNvSpPr/>
          <p:nvPr userDrawn="1"/>
        </p:nvSpPr>
        <p:spPr>
          <a:xfrm rot="21302953">
            <a:off x="-90458" y="-616889"/>
            <a:ext cx="12271169" cy="1507306"/>
          </a:xfrm>
          <a:custGeom>
            <a:avLst/>
            <a:gdLst>
              <a:gd name="connsiteX0" fmla="*/ 0 w 12192000"/>
              <a:gd name="connsiteY0" fmla="*/ 0 h 847493"/>
              <a:gd name="connsiteX1" fmla="*/ 12192000 w 12192000"/>
              <a:gd name="connsiteY1" fmla="*/ 0 h 847493"/>
              <a:gd name="connsiteX2" fmla="*/ 12192000 w 12192000"/>
              <a:gd name="connsiteY2" fmla="*/ 847493 h 847493"/>
              <a:gd name="connsiteX3" fmla="*/ 0 w 12192000"/>
              <a:gd name="connsiteY3" fmla="*/ 847493 h 847493"/>
              <a:gd name="connsiteX4" fmla="*/ 0 w 12192000"/>
              <a:gd name="connsiteY4" fmla="*/ 0 h 847493"/>
              <a:gd name="connsiteX0" fmla="*/ 198670 w 12192000"/>
              <a:gd name="connsiteY0" fmla="*/ 0 h 1848845"/>
              <a:gd name="connsiteX1" fmla="*/ 12192000 w 12192000"/>
              <a:gd name="connsiteY1" fmla="*/ 1001352 h 1848845"/>
              <a:gd name="connsiteX2" fmla="*/ 12192000 w 12192000"/>
              <a:gd name="connsiteY2" fmla="*/ 1848845 h 1848845"/>
              <a:gd name="connsiteX3" fmla="*/ 0 w 12192000"/>
              <a:gd name="connsiteY3" fmla="*/ 1848845 h 1848845"/>
              <a:gd name="connsiteX4" fmla="*/ 198670 w 12192000"/>
              <a:gd name="connsiteY4" fmla="*/ 0 h 1848845"/>
              <a:gd name="connsiteX0" fmla="*/ 187561 w 12192000"/>
              <a:gd name="connsiteY0" fmla="*/ 0 h 1849807"/>
              <a:gd name="connsiteX1" fmla="*/ 12192000 w 12192000"/>
              <a:gd name="connsiteY1" fmla="*/ 1002314 h 1849807"/>
              <a:gd name="connsiteX2" fmla="*/ 12192000 w 12192000"/>
              <a:gd name="connsiteY2" fmla="*/ 1849807 h 1849807"/>
              <a:gd name="connsiteX3" fmla="*/ 0 w 12192000"/>
              <a:gd name="connsiteY3" fmla="*/ 1849807 h 1849807"/>
              <a:gd name="connsiteX4" fmla="*/ 187561 w 12192000"/>
              <a:gd name="connsiteY4" fmla="*/ 0 h 1849807"/>
              <a:gd name="connsiteX0" fmla="*/ 163418 w 12167857"/>
              <a:gd name="connsiteY0" fmla="*/ 0 h 1849807"/>
              <a:gd name="connsiteX1" fmla="*/ 12167857 w 12167857"/>
              <a:gd name="connsiteY1" fmla="*/ 1002314 h 1849807"/>
              <a:gd name="connsiteX2" fmla="*/ 12167857 w 12167857"/>
              <a:gd name="connsiteY2" fmla="*/ 1849807 h 1849807"/>
              <a:gd name="connsiteX3" fmla="*/ 0 w 12167857"/>
              <a:gd name="connsiteY3" fmla="*/ 1829512 h 1849807"/>
              <a:gd name="connsiteX4" fmla="*/ 163418 w 12167857"/>
              <a:gd name="connsiteY4" fmla="*/ 0 h 1849807"/>
              <a:gd name="connsiteX0" fmla="*/ 163418 w 12167857"/>
              <a:gd name="connsiteY0" fmla="*/ 0 h 1849807"/>
              <a:gd name="connsiteX1" fmla="*/ 12167857 w 12167857"/>
              <a:gd name="connsiteY1" fmla="*/ 1002314 h 1849807"/>
              <a:gd name="connsiteX2" fmla="*/ 12167857 w 12167857"/>
              <a:gd name="connsiteY2" fmla="*/ 1849807 h 1849807"/>
              <a:gd name="connsiteX3" fmla="*/ 0 w 12167857"/>
              <a:gd name="connsiteY3" fmla="*/ 1829512 h 1849807"/>
              <a:gd name="connsiteX4" fmla="*/ 163418 w 12167857"/>
              <a:gd name="connsiteY4" fmla="*/ 0 h 1849807"/>
              <a:gd name="connsiteX0" fmla="*/ 163418 w 12167857"/>
              <a:gd name="connsiteY0" fmla="*/ 0 h 1849807"/>
              <a:gd name="connsiteX1" fmla="*/ 12167857 w 12167857"/>
              <a:gd name="connsiteY1" fmla="*/ 1002314 h 1849807"/>
              <a:gd name="connsiteX2" fmla="*/ 12167857 w 12167857"/>
              <a:gd name="connsiteY2" fmla="*/ 1849807 h 1849807"/>
              <a:gd name="connsiteX3" fmla="*/ 0 w 12167857"/>
              <a:gd name="connsiteY3" fmla="*/ 1829512 h 1849807"/>
              <a:gd name="connsiteX4" fmla="*/ 163418 w 12167857"/>
              <a:gd name="connsiteY4" fmla="*/ 0 h 1849807"/>
              <a:gd name="connsiteX0" fmla="*/ 168271 w 12172710"/>
              <a:gd name="connsiteY0" fmla="*/ 0 h 1849807"/>
              <a:gd name="connsiteX1" fmla="*/ 12172710 w 12172710"/>
              <a:gd name="connsiteY1" fmla="*/ 1002314 h 1849807"/>
              <a:gd name="connsiteX2" fmla="*/ 12172710 w 12172710"/>
              <a:gd name="connsiteY2" fmla="*/ 1849807 h 1849807"/>
              <a:gd name="connsiteX3" fmla="*/ 4853 w 12172710"/>
              <a:gd name="connsiteY3" fmla="*/ 1829512 h 1849807"/>
              <a:gd name="connsiteX4" fmla="*/ 168271 w 12172710"/>
              <a:gd name="connsiteY4" fmla="*/ 0 h 1849807"/>
              <a:gd name="connsiteX0" fmla="*/ 168271 w 12172710"/>
              <a:gd name="connsiteY0" fmla="*/ 0 h 1849807"/>
              <a:gd name="connsiteX1" fmla="*/ 12172710 w 12172710"/>
              <a:gd name="connsiteY1" fmla="*/ 1002314 h 1849807"/>
              <a:gd name="connsiteX2" fmla="*/ 12172710 w 12172710"/>
              <a:gd name="connsiteY2" fmla="*/ 1849807 h 1849807"/>
              <a:gd name="connsiteX3" fmla="*/ 4853 w 12172710"/>
              <a:gd name="connsiteY3" fmla="*/ 1829512 h 1849807"/>
              <a:gd name="connsiteX4" fmla="*/ 168271 w 12172710"/>
              <a:gd name="connsiteY4" fmla="*/ 0 h 1849807"/>
              <a:gd name="connsiteX0" fmla="*/ 170676 w 12175115"/>
              <a:gd name="connsiteY0" fmla="*/ 0 h 1849807"/>
              <a:gd name="connsiteX1" fmla="*/ 12175115 w 12175115"/>
              <a:gd name="connsiteY1" fmla="*/ 1002314 h 1849807"/>
              <a:gd name="connsiteX2" fmla="*/ 12175115 w 12175115"/>
              <a:gd name="connsiteY2" fmla="*/ 1849807 h 1849807"/>
              <a:gd name="connsiteX3" fmla="*/ 7258 w 12175115"/>
              <a:gd name="connsiteY3" fmla="*/ 1829512 h 1849807"/>
              <a:gd name="connsiteX4" fmla="*/ 170676 w 12175115"/>
              <a:gd name="connsiteY4" fmla="*/ 0 h 1849807"/>
              <a:gd name="connsiteX0" fmla="*/ 120877 w 12125316"/>
              <a:gd name="connsiteY0" fmla="*/ 0 h 1849807"/>
              <a:gd name="connsiteX1" fmla="*/ 12125316 w 12125316"/>
              <a:gd name="connsiteY1" fmla="*/ 1002314 h 1849807"/>
              <a:gd name="connsiteX2" fmla="*/ 12125316 w 12125316"/>
              <a:gd name="connsiteY2" fmla="*/ 1849807 h 1849807"/>
              <a:gd name="connsiteX3" fmla="*/ 13007 w 12125316"/>
              <a:gd name="connsiteY3" fmla="*/ 1834324 h 1849807"/>
              <a:gd name="connsiteX4" fmla="*/ 120877 w 12125316"/>
              <a:gd name="connsiteY4" fmla="*/ 0 h 1849807"/>
              <a:gd name="connsiteX0" fmla="*/ 113378 w 12127002"/>
              <a:gd name="connsiteY0" fmla="*/ 0 h 1872988"/>
              <a:gd name="connsiteX1" fmla="*/ 12127002 w 12127002"/>
              <a:gd name="connsiteY1" fmla="*/ 1025495 h 1872988"/>
              <a:gd name="connsiteX2" fmla="*/ 12127002 w 12127002"/>
              <a:gd name="connsiteY2" fmla="*/ 1872988 h 1872988"/>
              <a:gd name="connsiteX3" fmla="*/ 14693 w 12127002"/>
              <a:gd name="connsiteY3" fmla="*/ 1857505 h 1872988"/>
              <a:gd name="connsiteX4" fmla="*/ 113378 w 12127002"/>
              <a:gd name="connsiteY4" fmla="*/ 0 h 1872988"/>
              <a:gd name="connsiteX0" fmla="*/ 120876 w 12134500"/>
              <a:gd name="connsiteY0" fmla="*/ 0 h 1872988"/>
              <a:gd name="connsiteX1" fmla="*/ 12134500 w 12134500"/>
              <a:gd name="connsiteY1" fmla="*/ 1025495 h 1872988"/>
              <a:gd name="connsiteX2" fmla="*/ 12134500 w 12134500"/>
              <a:gd name="connsiteY2" fmla="*/ 1872988 h 1872988"/>
              <a:gd name="connsiteX3" fmla="*/ 13006 w 12134500"/>
              <a:gd name="connsiteY3" fmla="*/ 1834324 h 1872988"/>
              <a:gd name="connsiteX4" fmla="*/ 120876 w 12134500"/>
              <a:gd name="connsiteY4" fmla="*/ 0 h 1872988"/>
              <a:gd name="connsiteX0" fmla="*/ 120876 w 12298257"/>
              <a:gd name="connsiteY0" fmla="*/ 0 h 1872988"/>
              <a:gd name="connsiteX1" fmla="*/ 12298257 w 12298257"/>
              <a:gd name="connsiteY1" fmla="*/ 1073259 h 1872988"/>
              <a:gd name="connsiteX2" fmla="*/ 12134500 w 12298257"/>
              <a:gd name="connsiteY2" fmla="*/ 1872988 h 1872988"/>
              <a:gd name="connsiteX3" fmla="*/ 13006 w 12298257"/>
              <a:gd name="connsiteY3" fmla="*/ 1834324 h 1872988"/>
              <a:gd name="connsiteX4" fmla="*/ 120876 w 12298257"/>
              <a:gd name="connsiteY4" fmla="*/ 0 h 1872988"/>
              <a:gd name="connsiteX0" fmla="*/ 120876 w 12298257"/>
              <a:gd name="connsiteY0" fmla="*/ 0 h 1868616"/>
              <a:gd name="connsiteX1" fmla="*/ 12298257 w 12298257"/>
              <a:gd name="connsiteY1" fmla="*/ 1073259 h 1868616"/>
              <a:gd name="connsiteX2" fmla="*/ 12213230 w 12298257"/>
              <a:gd name="connsiteY2" fmla="*/ 1868616 h 1868616"/>
              <a:gd name="connsiteX3" fmla="*/ 13006 w 12298257"/>
              <a:gd name="connsiteY3" fmla="*/ 1834324 h 1868616"/>
              <a:gd name="connsiteX4" fmla="*/ 120876 w 12298257"/>
              <a:gd name="connsiteY4" fmla="*/ 0 h 1868616"/>
              <a:gd name="connsiteX0" fmla="*/ 120876 w 12298257"/>
              <a:gd name="connsiteY0" fmla="*/ 0 h 1868616"/>
              <a:gd name="connsiteX1" fmla="*/ 12298257 w 12298257"/>
              <a:gd name="connsiteY1" fmla="*/ 1073259 h 1868616"/>
              <a:gd name="connsiteX2" fmla="*/ 12213230 w 12298257"/>
              <a:gd name="connsiteY2" fmla="*/ 1868616 h 1868616"/>
              <a:gd name="connsiteX3" fmla="*/ 13006 w 12298257"/>
              <a:gd name="connsiteY3" fmla="*/ 1834324 h 1868616"/>
              <a:gd name="connsiteX4" fmla="*/ 120876 w 12298257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90963 w 12268344"/>
              <a:gd name="connsiteY0" fmla="*/ 0 h 1868616"/>
              <a:gd name="connsiteX1" fmla="*/ 12268344 w 12268344"/>
              <a:gd name="connsiteY1" fmla="*/ 1073259 h 1868616"/>
              <a:gd name="connsiteX2" fmla="*/ 12183317 w 12268344"/>
              <a:gd name="connsiteY2" fmla="*/ 1868616 h 1868616"/>
              <a:gd name="connsiteX3" fmla="*/ 23073 w 12268344"/>
              <a:gd name="connsiteY3" fmla="*/ 1501997 h 1868616"/>
              <a:gd name="connsiteX4" fmla="*/ 90963 w 12268344"/>
              <a:gd name="connsiteY4" fmla="*/ 0 h 1868616"/>
              <a:gd name="connsiteX0" fmla="*/ 90963 w 12268344"/>
              <a:gd name="connsiteY0" fmla="*/ 0 h 1872226"/>
              <a:gd name="connsiteX1" fmla="*/ 12268344 w 12268344"/>
              <a:gd name="connsiteY1" fmla="*/ 1073259 h 1872226"/>
              <a:gd name="connsiteX2" fmla="*/ 12183317 w 12268344"/>
              <a:gd name="connsiteY2" fmla="*/ 1868616 h 1872226"/>
              <a:gd name="connsiteX3" fmla="*/ 23073 w 12268344"/>
              <a:gd name="connsiteY3" fmla="*/ 1501997 h 1872226"/>
              <a:gd name="connsiteX4" fmla="*/ 90963 w 12268344"/>
              <a:gd name="connsiteY4" fmla="*/ 0 h 1872226"/>
              <a:gd name="connsiteX0" fmla="*/ 90963 w 12268344"/>
              <a:gd name="connsiteY0" fmla="*/ 0 h 1597265"/>
              <a:gd name="connsiteX1" fmla="*/ 12268344 w 12268344"/>
              <a:gd name="connsiteY1" fmla="*/ 1073259 h 1597265"/>
              <a:gd name="connsiteX2" fmla="*/ 12218485 w 12268344"/>
              <a:gd name="connsiteY2" fmla="*/ 1591838 h 1597265"/>
              <a:gd name="connsiteX3" fmla="*/ 23073 w 12268344"/>
              <a:gd name="connsiteY3" fmla="*/ 1501997 h 1597265"/>
              <a:gd name="connsiteX4" fmla="*/ 90963 w 12268344"/>
              <a:gd name="connsiteY4" fmla="*/ 0 h 1597265"/>
              <a:gd name="connsiteX0" fmla="*/ 90963 w 12268344"/>
              <a:gd name="connsiteY0" fmla="*/ 0 h 1526374"/>
              <a:gd name="connsiteX1" fmla="*/ 12268344 w 12268344"/>
              <a:gd name="connsiteY1" fmla="*/ 1073259 h 1526374"/>
              <a:gd name="connsiteX2" fmla="*/ 12250767 w 12268344"/>
              <a:gd name="connsiteY2" fmla="*/ 1348389 h 1526374"/>
              <a:gd name="connsiteX3" fmla="*/ 23073 w 12268344"/>
              <a:gd name="connsiteY3" fmla="*/ 1501997 h 1526374"/>
              <a:gd name="connsiteX4" fmla="*/ 90963 w 12268344"/>
              <a:gd name="connsiteY4" fmla="*/ 0 h 1526374"/>
              <a:gd name="connsiteX0" fmla="*/ 90963 w 12268344"/>
              <a:gd name="connsiteY0" fmla="*/ 0 h 1526374"/>
              <a:gd name="connsiteX1" fmla="*/ 12268344 w 12268344"/>
              <a:gd name="connsiteY1" fmla="*/ 1073259 h 1526374"/>
              <a:gd name="connsiteX2" fmla="*/ 12250767 w 12268344"/>
              <a:gd name="connsiteY2" fmla="*/ 1348389 h 1526374"/>
              <a:gd name="connsiteX3" fmla="*/ 23073 w 12268344"/>
              <a:gd name="connsiteY3" fmla="*/ 1501997 h 1526374"/>
              <a:gd name="connsiteX4" fmla="*/ 90963 w 12268344"/>
              <a:gd name="connsiteY4" fmla="*/ 0 h 1526374"/>
              <a:gd name="connsiteX0" fmla="*/ 90963 w 12268344"/>
              <a:gd name="connsiteY0" fmla="*/ 0 h 1526374"/>
              <a:gd name="connsiteX1" fmla="*/ 12268344 w 12268344"/>
              <a:gd name="connsiteY1" fmla="*/ 1073259 h 1526374"/>
              <a:gd name="connsiteX2" fmla="*/ 12250767 w 12268344"/>
              <a:gd name="connsiteY2" fmla="*/ 1348389 h 1526374"/>
              <a:gd name="connsiteX3" fmla="*/ 23073 w 12268344"/>
              <a:gd name="connsiteY3" fmla="*/ 1501997 h 1526374"/>
              <a:gd name="connsiteX4" fmla="*/ 90963 w 12268344"/>
              <a:gd name="connsiteY4" fmla="*/ 0 h 1526374"/>
              <a:gd name="connsiteX0" fmla="*/ 98503 w 12264774"/>
              <a:gd name="connsiteY0" fmla="*/ 0 h 1525572"/>
              <a:gd name="connsiteX1" fmla="*/ 12264774 w 12264774"/>
              <a:gd name="connsiteY1" fmla="*/ 1072297 h 1525572"/>
              <a:gd name="connsiteX2" fmla="*/ 12247197 w 12264774"/>
              <a:gd name="connsiteY2" fmla="*/ 1347427 h 1525572"/>
              <a:gd name="connsiteX3" fmla="*/ 19503 w 12264774"/>
              <a:gd name="connsiteY3" fmla="*/ 1501035 h 1525572"/>
              <a:gd name="connsiteX4" fmla="*/ 98503 w 12264774"/>
              <a:gd name="connsiteY4" fmla="*/ 0 h 1525572"/>
              <a:gd name="connsiteX0" fmla="*/ 98503 w 12264774"/>
              <a:gd name="connsiteY0" fmla="*/ 0 h 1525572"/>
              <a:gd name="connsiteX1" fmla="*/ 12264774 w 12264774"/>
              <a:gd name="connsiteY1" fmla="*/ 1072297 h 1525572"/>
              <a:gd name="connsiteX2" fmla="*/ 12247197 w 12264774"/>
              <a:gd name="connsiteY2" fmla="*/ 1347427 h 1525572"/>
              <a:gd name="connsiteX3" fmla="*/ 19503 w 12264774"/>
              <a:gd name="connsiteY3" fmla="*/ 1501035 h 1525572"/>
              <a:gd name="connsiteX4" fmla="*/ 98503 w 12264774"/>
              <a:gd name="connsiteY4" fmla="*/ 0 h 1525572"/>
              <a:gd name="connsiteX0" fmla="*/ 104898 w 12271169"/>
              <a:gd name="connsiteY0" fmla="*/ 0 h 1507306"/>
              <a:gd name="connsiteX1" fmla="*/ 12271169 w 12271169"/>
              <a:gd name="connsiteY1" fmla="*/ 1072297 h 1507306"/>
              <a:gd name="connsiteX2" fmla="*/ 12253592 w 12271169"/>
              <a:gd name="connsiteY2" fmla="*/ 1347427 h 1507306"/>
              <a:gd name="connsiteX3" fmla="*/ 17140 w 12271169"/>
              <a:gd name="connsiteY3" fmla="*/ 1478932 h 1507306"/>
              <a:gd name="connsiteX4" fmla="*/ 104898 w 12271169"/>
              <a:gd name="connsiteY4" fmla="*/ 0 h 1507306"/>
              <a:gd name="connsiteX0" fmla="*/ 104898 w 12271169"/>
              <a:gd name="connsiteY0" fmla="*/ 0 h 1507306"/>
              <a:gd name="connsiteX1" fmla="*/ 12271169 w 12271169"/>
              <a:gd name="connsiteY1" fmla="*/ 1072297 h 1507306"/>
              <a:gd name="connsiteX2" fmla="*/ 12253592 w 12271169"/>
              <a:gd name="connsiteY2" fmla="*/ 1347427 h 1507306"/>
              <a:gd name="connsiteX3" fmla="*/ 17140 w 12271169"/>
              <a:gd name="connsiteY3" fmla="*/ 1478932 h 1507306"/>
              <a:gd name="connsiteX4" fmla="*/ 104898 w 12271169"/>
              <a:gd name="connsiteY4" fmla="*/ 0 h 1507306"/>
              <a:gd name="connsiteX0" fmla="*/ 104898 w 12271169"/>
              <a:gd name="connsiteY0" fmla="*/ 0 h 1507306"/>
              <a:gd name="connsiteX1" fmla="*/ 12271169 w 12271169"/>
              <a:gd name="connsiteY1" fmla="*/ 1072297 h 1507306"/>
              <a:gd name="connsiteX2" fmla="*/ 12253592 w 12271169"/>
              <a:gd name="connsiteY2" fmla="*/ 1347427 h 1507306"/>
              <a:gd name="connsiteX3" fmla="*/ 17140 w 12271169"/>
              <a:gd name="connsiteY3" fmla="*/ 1478932 h 1507306"/>
              <a:gd name="connsiteX4" fmla="*/ 104898 w 12271169"/>
              <a:gd name="connsiteY4" fmla="*/ 0 h 15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1169" h="1507306">
                <a:moveTo>
                  <a:pt x="104898" y="0"/>
                </a:moveTo>
                <a:lnTo>
                  <a:pt x="12271169" y="1072297"/>
                </a:lnTo>
                <a:lnTo>
                  <a:pt x="12253592" y="1347427"/>
                </a:lnTo>
                <a:cubicBezTo>
                  <a:pt x="12280732" y="1410797"/>
                  <a:pt x="6097526" y="1405791"/>
                  <a:pt x="17140" y="1478932"/>
                </a:cubicBezTo>
                <a:cubicBezTo>
                  <a:pt x="-15607" y="1488348"/>
                  <a:pt x="-9070" y="1813525"/>
                  <a:pt x="10489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72C8583-CCE7-4600-9876-66CEDB4D03DF}"/>
              </a:ext>
            </a:extLst>
          </p:cNvPr>
          <p:cNvSpPr txBox="1"/>
          <p:nvPr userDrawn="1"/>
        </p:nvSpPr>
        <p:spPr>
          <a:xfrm>
            <a:off x="0" y="4380608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500" b="1" baseline="0" dirty="0">
              <a:solidFill>
                <a:schemeClr val="tx2">
                  <a:lumMod val="95000"/>
                  <a:lumOff val="5000"/>
                </a:schemeClr>
              </a:solidFill>
              <a:latin typeface="Eras Medium ITC" pitchFamily="34" charset="0"/>
              <a:ea typeface="Kozuka Gothic Pr6N EL" pitchFamily="34" charset="-128"/>
              <a:cs typeface="Miriam" pitchFamily="34" charset="-79"/>
            </a:endParaRPr>
          </a:p>
          <a:p>
            <a:pPr algn="ctr"/>
            <a:r>
              <a:rPr lang="en-GB" sz="1200" b="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North Wing, The Old Livery, Hildersham Road</a:t>
            </a:r>
          </a:p>
          <a:p>
            <a:pPr algn="ctr"/>
            <a:r>
              <a:rPr lang="en-GB" sz="1200" b="0" kern="120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Cambridge, UK CB216DR</a:t>
            </a:r>
            <a:endParaRPr lang="en-GB" sz="1200" b="0" baseline="0" dirty="0">
              <a:solidFill>
                <a:schemeClr val="tx2">
                  <a:lumMod val="95000"/>
                  <a:lumOff val="5000"/>
                </a:schemeClr>
              </a:solidFill>
              <a:latin typeface="Eras Light ITC" pitchFamily="34" charset="0"/>
              <a:ea typeface="Kozuka Gothic Pr6N EL" pitchFamily="34" charset="-128"/>
              <a:cs typeface="Miriam" pitchFamily="34" charset="-79"/>
            </a:endParaRPr>
          </a:p>
          <a:p>
            <a:pPr algn="ctr"/>
            <a:endParaRPr lang="en-GB" sz="1200" b="0" baseline="0" dirty="0">
              <a:solidFill>
                <a:schemeClr val="tx2">
                  <a:lumMod val="95000"/>
                  <a:lumOff val="5000"/>
                </a:schemeClr>
              </a:solidFill>
              <a:latin typeface="Eras Light ITC" pitchFamily="34" charset="0"/>
              <a:ea typeface="Kozuka Gothic Pr6N EL" pitchFamily="34" charset="-128"/>
              <a:cs typeface="Miriam" pitchFamily="34" charset="-79"/>
            </a:endParaRPr>
          </a:p>
          <a:p>
            <a:pPr algn="ctr"/>
            <a:r>
              <a:rPr lang="en-GB" sz="1200" b="0" i="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Tel.: +44 (0)1223 893209 </a:t>
            </a:r>
            <a:r>
              <a:rPr lang="en-GB" sz="1200" b="0" i="0" kern="120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| </a:t>
            </a:r>
            <a:r>
              <a:rPr lang="en-GB" sz="1200" b="1" i="0" kern="120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www.innotec-tcs.com</a:t>
            </a:r>
            <a:r>
              <a:rPr lang="en-GB" sz="1200" b="0" i="0" kern="120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 </a:t>
            </a:r>
            <a:r>
              <a:rPr lang="en-GB" sz="1200" b="0" i="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| enquiries@innotec-tcs.com</a:t>
            </a:r>
          </a:p>
          <a:p>
            <a:pPr algn="ctr"/>
            <a:endParaRPr lang="en-GB" sz="1200" b="0" i="0" dirty="0">
              <a:solidFill>
                <a:schemeClr val="tx2">
                  <a:lumMod val="95000"/>
                  <a:lumOff val="5000"/>
                </a:schemeClr>
              </a:solidFill>
              <a:latin typeface="Eras Light ITC" pitchFamily="34" charset="0"/>
              <a:ea typeface="Kozuka Gothic Pr6N EL" pitchFamily="34" charset="-128"/>
              <a:cs typeface="Miriam" pitchFamily="34" charset="-79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4E2D05CE-7911-4EAB-B6B4-9E1BC0CA8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78642"/>
            <a:ext cx="4114800" cy="18260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5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3B617C0-9F57-465B-9FE2-054F61B4C46A}"/>
              </a:ext>
            </a:extLst>
          </p:cNvPr>
          <p:cNvSpPr/>
          <p:nvPr userDrawn="1"/>
        </p:nvSpPr>
        <p:spPr>
          <a:xfrm>
            <a:off x="-5111" y="0"/>
            <a:ext cx="12192000" cy="847493"/>
          </a:xfrm>
          <a:prstGeom prst="rect">
            <a:avLst/>
          </a:prstGeom>
          <a:solidFill>
            <a:srgbClr val="165C7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4C4C1F8A-790F-428B-852B-2FF9E7244AB2}"/>
              </a:ext>
            </a:extLst>
          </p:cNvPr>
          <p:cNvSpPr/>
          <p:nvPr userDrawn="1"/>
        </p:nvSpPr>
        <p:spPr>
          <a:xfrm rot="21302953">
            <a:off x="-90458" y="-616889"/>
            <a:ext cx="12271169" cy="1507306"/>
          </a:xfrm>
          <a:custGeom>
            <a:avLst/>
            <a:gdLst>
              <a:gd name="connsiteX0" fmla="*/ 0 w 12192000"/>
              <a:gd name="connsiteY0" fmla="*/ 0 h 847493"/>
              <a:gd name="connsiteX1" fmla="*/ 12192000 w 12192000"/>
              <a:gd name="connsiteY1" fmla="*/ 0 h 847493"/>
              <a:gd name="connsiteX2" fmla="*/ 12192000 w 12192000"/>
              <a:gd name="connsiteY2" fmla="*/ 847493 h 847493"/>
              <a:gd name="connsiteX3" fmla="*/ 0 w 12192000"/>
              <a:gd name="connsiteY3" fmla="*/ 847493 h 847493"/>
              <a:gd name="connsiteX4" fmla="*/ 0 w 12192000"/>
              <a:gd name="connsiteY4" fmla="*/ 0 h 847493"/>
              <a:gd name="connsiteX0" fmla="*/ 198670 w 12192000"/>
              <a:gd name="connsiteY0" fmla="*/ 0 h 1848845"/>
              <a:gd name="connsiteX1" fmla="*/ 12192000 w 12192000"/>
              <a:gd name="connsiteY1" fmla="*/ 1001352 h 1848845"/>
              <a:gd name="connsiteX2" fmla="*/ 12192000 w 12192000"/>
              <a:gd name="connsiteY2" fmla="*/ 1848845 h 1848845"/>
              <a:gd name="connsiteX3" fmla="*/ 0 w 12192000"/>
              <a:gd name="connsiteY3" fmla="*/ 1848845 h 1848845"/>
              <a:gd name="connsiteX4" fmla="*/ 198670 w 12192000"/>
              <a:gd name="connsiteY4" fmla="*/ 0 h 1848845"/>
              <a:gd name="connsiteX0" fmla="*/ 187561 w 12192000"/>
              <a:gd name="connsiteY0" fmla="*/ 0 h 1849807"/>
              <a:gd name="connsiteX1" fmla="*/ 12192000 w 12192000"/>
              <a:gd name="connsiteY1" fmla="*/ 1002314 h 1849807"/>
              <a:gd name="connsiteX2" fmla="*/ 12192000 w 12192000"/>
              <a:gd name="connsiteY2" fmla="*/ 1849807 h 1849807"/>
              <a:gd name="connsiteX3" fmla="*/ 0 w 12192000"/>
              <a:gd name="connsiteY3" fmla="*/ 1849807 h 1849807"/>
              <a:gd name="connsiteX4" fmla="*/ 187561 w 12192000"/>
              <a:gd name="connsiteY4" fmla="*/ 0 h 1849807"/>
              <a:gd name="connsiteX0" fmla="*/ 163418 w 12167857"/>
              <a:gd name="connsiteY0" fmla="*/ 0 h 1849807"/>
              <a:gd name="connsiteX1" fmla="*/ 12167857 w 12167857"/>
              <a:gd name="connsiteY1" fmla="*/ 1002314 h 1849807"/>
              <a:gd name="connsiteX2" fmla="*/ 12167857 w 12167857"/>
              <a:gd name="connsiteY2" fmla="*/ 1849807 h 1849807"/>
              <a:gd name="connsiteX3" fmla="*/ 0 w 12167857"/>
              <a:gd name="connsiteY3" fmla="*/ 1829512 h 1849807"/>
              <a:gd name="connsiteX4" fmla="*/ 163418 w 12167857"/>
              <a:gd name="connsiteY4" fmla="*/ 0 h 1849807"/>
              <a:gd name="connsiteX0" fmla="*/ 163418 w 12167857"/>
              <a:gd name="connsiteY0" fmla="*/ 0 h 1849807"/>
              <a:gd name="connsiteX1" fmla="*/ 12167857 w 12167857"/>
              <a:gd name="connsiteY1" fmla="*/ 1002314 h 1849807"/>
              <a:gd name="connsiteX2" fmla="*/ 12167857 w 12167857"/>
              <a:gd name="connsiteY2" fmla="*/ 1849807 h 1849807"/>
              <a:gd name="connsiteX3" fmla="*/ 0 w 12167857"/>
              <a:gd name="connsiteY3" fmla="*/ 1829512 h 1849807"/>
              <a:gd name="connsiteX4" fmla="*/ 163418 w 12167857"/>
              <a:gd name="connsiteY4" fmla="*/ 0 h 1849807"/>
              <a:gd name="connsiteX0" fmla="*/ 163418 w 12167857"/>
              <a:gd name="connsiteY0" fmla="*/ 0 h 1849807"/>
              <a:gd name="connsiteX1" fmla="*/ 12167857 w 12167857"/>
              <a:gd name="connsiteY1" fmla="*/ 1002314 h 1849807"/>
              <a:gd name="connsiteX2" fmla="*/ 12167857 w 12167857"/>
              <a:gd name="connsiteY2" fmla="*/ 1849807 h 1849807"/>
              <a:gd name="connsiteX3" fmla="*/ 0 w 12167857"/>
              <a:gd name="connsiteY3" fmla="*/ 1829512 h 1849807"/>
              <a:gd name="connsiteX4" fmla="*/ 163418 w 12167857"/>
              <a:gd name="connsiteY4" fmla="*/ 0 h 1849807"/>
              <a:gd name="connsiteX0" fmla="*/ 168271 w 12172710"/>
              <a:gd name="connsiteY0" fmla="*/ 0 h 1849807"/>
              <a:gd name="connsiteX1" fmla="*/ 12172710 w 12172710"/>
              <a:gd name="connsiteY1" fmla="*/ 1002314 h 1849807"/>
              <a:gd name="connsiteX2" fmla="*/ 12172710 w 12172710"/>
              <a:gd name="connsiteY2" fmla="*/ 1849807 h 1849807"/>
              <a:gd name="connsiteX3" fmla="*/ 4853 w 12172710"/>
              <a:gd name="connsiteY3" fmla="*/ 1829512 h 1849807"/>
              <a:gd name="connsiteX4" fmla="*/ 168271 w 12172710"/>
              <a:gd name="connsiteY4" fmla="*/ 0 h 1849807"/>
              <a:gd name="connsiteX0" fmla="*/ 168271 w 12172710"/>
              <a:gd name="connsiteY0" fmla="*/ 0 h 1849807"/>
              <a:gd name="connsiteX1" fmla="*/ 12172710 w 12172710"/>
              <a:gd name="connsiteY1" fmla="*/ 1002314 h 1849807"/>
              <a:gd name="connsiteX2" fmla="*/ 12172710 w 12172710"/>
              <a:gd name="connsiteY2" fmla="*/ 1849807 h 1849807"/>
              <a:gd name="connsiteX3" fmla="*/ 4853 w 12172710"/>
              <a:gd name="connsiteY3" fmla="*/ 1829512 h 1849807"/>
              <a:gd name="connsiteX4" fmla="*/ 168271 w 12172710"/>
              <a:gd name="connsiteY4" fmla="*/ 0 h 1849807"/>
              <a:gd name="connsiteX0" fmla="*/ 170676 w 12175115"/>
              <a:gd name="connsiteY0" fmla="*/ 0 h 1849807"/>
              <a:gd name="connsiteX1" fmla="*/ 12175115 w 12175115"/>
              <a:gd name="connsiteY1" fmla="*/ 1002314 h 1849807"/>
              <a:gd name="connsiteX2" fmla="*/ 12175115 w 12175115"/>
              <a:gd name="connsiteY2" fmla="*/ 1849807 h 1849807"/>
              <a:gd name="connsiteX3" fmla="*/ 7258 w 12175115"/>
              <a:gd name="connsiteY3" fmla="*/ 1829512 h 1849807"/>
              <a:gd name="connsiteX4" fmla="*/ 170676 w 12175115"/>
              <a:gd name="connsiteY4" fmla="*/ 0 h 1849807"/>
              <a:gd name="connsiteX0" fmla="*/ 120877 w 12125316"/>
              <a:gd name="connsiteY0" fmla="*/ 0 h 1849807"/>
              <a:gd name="connsiteX1" fmla="*/ 12125316 w 12125316"/>
              <a:gd name="connsiteY1" fmla="*/ 1002314 h 1849807"/>
              <a:gd name="connsiteX2" fmla="*/ 12125316 w 12125316"/>
              <a:gd name="connsiteY2" fmla="*/ 1849807 h 1849807"/>
              <a:gd name="connsiteX3" fmla="*/ 13007 w 12125316"/>
              <a:gd name="connsiteY3" fmla="*/ 1834324 h 1849807"/>
              <a:gd name="connsiteX4" fmla="*/ 120877 w 12125316"/>
              <a:gd name="connsiteY4" fmla="*/ 0 h 1849807"/>
              <a:gd name="connsiteX0" fmla="*/ 113378 w 12127002"/>
              <a:gd name="connsiteY0" fmla="*/ 0 h 1872988"/>
              <a:gd name="connsiteX1" fmla="*/ 12127002 w 12127002"/>
              <a:gd name="connsiteY1" fmla="*/ 1025495 h 1872988"/>
              <a:gd name="connsiteX2" fmla="*/ 12127002 w 12127002"/>
              <a:gd name="connsiteY2" fmla="*/ 1872988 h 1872988"/>
              <a:gd name="connsiteX3" fmla="*/ 14693 w 12127002"/>
              <a:gd name="connsiteY3" fmla="*/ 1857505 h 1872988"/>
              <a:gd name="connsiteX4" fmla="*/ 113378 w 12127002"/>
              <a:gd name="connsiteY4" fmla="*/ 0 h 1872988"/>
              <a:gd name="connsiteX0" fmla="*/ 120876 w 12134500"/>
              <a:gd name="connsiteY0" fmla="*/ 0 h 1872988"/>
              <a:gd name="connsiteX1" fmla="*/ 12134500 w 12134500"/>
              <a:gd name="connsiteY1" fmla="*/ 1025495 h 1872988"/>
              <a:gd name="connsiteX2" fmla="*/ 12134500 w 12134500"/>
              <a:gd name="connsiteY2" fmla="*/ 1872988 h 1872988"/>
              <a:gd name="connsiteX3" fmla="*/ 13006 w 12134500"/>
              <a:gd name="connsiteY3" fmla="*/ 1834324 h 1872988"/>
              <a:gd name="connsiteX4" fmla="*/ 120876 w 12134500"/>
              <a:gd name="connsiteY4" fmla="*/ 0 h 1872988"/>
              <a:gd name="connsiteX0" fmla="*/ 120876 w 12298257"/>
              <a:gd name="connsiteY0" fmla="*/ 0 h 1872988"/>
              <a:gd name="connsiteX1" fmla="*/ 12298257 w 12298257"/>
              <a:gd name="connsiteY1" fmla="*/ 1073259 h 1872988"/>
              <a:gd name="connsiteX2" fmla="*/ 12134500 w 12298257"/>
              <a:gd name="connsiteY2" fmla="*/ 1872988 h 1872988"/>
              <a:gd name="connsiteX3" fmla="*/ 13006 w 12298257"/>
              <a:gd name="connsiteY3" fmla="*/ 1834324 h 1872988"/>
              <a:gd name="connsiteX4" fmla="*/ 120876 w 12298257"/>
              <a:gd name="connsiteY4" fmla="*/ 0 h 1872988"/>
              <a:gd name="connsiteX0" fmla="*/ 120876 w 12298257"/>
              <a:gd name="connsiteY0" fmla="*/ 0 h 1868616"/>
              <a:gd name="connsiteX1" fmla="*/ 12298257 w 12298257"/>
              <a:gd name="connsiteY1" fmla="*/ 1073259 h 1868616"/>
              <a:gd name="connsiteX2" fmla="*/ 12213230 w 12298257"/>
              <a:gd name="connsiteY2" fmla="*/ 1868616 h 1868616"/>
              <a:gd name="connsiteX3" fmla="*/ 13006 w 12298257"/>
              <a:gd name="connsiteY3" fmla="*/ 1834324 h 1868616"/>
              <a:gd name="connsiteX4" fmla="*/ 120876 w 12298257"/>
              <a:gd name="connsiteY4" fmla="*/ 0 h 1868616"/>
              <a:gd name="connsiteX0" fmla="*/ 120876 w 12298257"/>
              <a:gd name="connsiteY0" fmla="*/ 0 h 1868616"/>
              <a:gd name="connsiteX1" fmla="*/ 12298257 w 12298257"/>
              <a:gd name="connsiteY1" fmla="*/ 1073259 h 1868616"/>
              <a:gd name="connsiteX2" fmla="*/ 12213230 w 12298257"/>
              <a:gd name="connsiteY2" fmla="*/ 1868616 h 1868616"/>
              <a:gd name="connsiteX3" fmla="*/ 13006 w 12298257"/>
              <a:gd name="connsiteY3" fmla="*/ 1834324 h 1868616"/>
              <a:gd name="connsiteX4" fmla="*/ 120876 w 12298257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111849 w 12289230"/>
              <a:gd name="connsiteY0" fmla="*/ 0 h 1868616"/>
              <a:gd name="connsiteX1" fmla="*/ 12289230 w 12289230"/>
              <a:gd name="connsiteY1" fmla="*/ 1073259 h 1868616"/>
              <a:gd name="connsiteX2" fmla="*/ 12204203 w 12289230"/>
              <a:gd name="connsiteY2" fmla="*/ 1868616 h 1868616"/>
              <a:gd name="connsiteX3" fmla="*/ 15088 w 12289230"/>
              <a:gd name="connsiteY3" fmla="*/ 1835286 h 1868616"/>
              <a:gd name="connsiteX4" fmla="*/ 111849 w 12289230"/>
              <a:gd name="connsiteY4" fmla="*/ 0 h 1868616"/>
              <a:gd name="connsiteX0" fmla="*/ 90963 w 12268344"/>
              <a:gd name="connsiteY0" fmla="*/ 0 h 1868616"/>
              <a:gd name="connsiteX1" fmla="*/ 12268344 w 12268344"/>
              <a:gd name="connsiteY1" fmla="*/ 1073259 h 1868616"/>
              <a:gd name="connsiteX2" fmla="*/ 12183317 w 12268344"/>
              <a:gd name="connsiteY2" fmla="*/ 1868616 h 1868616"/>
              <a:gd name="connsiteX3" fmla="*/ 23073 w 12268344"/>
              <a:gd name="connsiteY3" fmla="*/ 1501997 h 1868616"/>
              <a:gd name="connsiteX4" fmla="*/ 90963 w 12268344"/>
              <a:gd name="connsiteY4" fmla="*/ 0 h 1868616"/>
              <a:gd name="connsiteX0" fmla="*/ 90963 w 12268344"/>
              <a:gd name="connsiteY0" fmla="*/ 0 h 1872226"/>
              <a:gd name="connsiteX1" fmla="*/ 12268344 w 12268344"/>
              <a:gd name="connsiteY1" fmla="*/ 1073259 h 1872226"/>
              <a:gd name="connsiteX2" fmla="*/ 12183317 w 12268344"/>
              <a:gd name="connsiteY2" fmla="*/ 1868616 h 1872226"/>
              <a:gd name="connsiteX3" fmla="*/ 23073 w 12268344"/>
              <a:gd name="connsiteY3" fmla="*/ 1501997 h 1872226"/>
              <a:gd name="connsiteX4" fmla="*/ 90963 w 12268344"/>
              <a:gd name="connsiteY4" fmla="*/ 0 h 1872226"/>
              <a:gd name="connsiteX0" fmla="*/ 90963 w 12268344"/>
              <a:gd name="connsiteY0" fmla="*/ 0 h 1597265"/>
              <a:gd name="connsiteX1" fmla="*/ 12268344 w 12268344"/>
              <a:gd name="connsiteY1" fmla="*/ 1073259 h 1597265"/>
              <a:gd name="connsiteX2" fmla="*/ 12218485 w 12268344"/>
              <a:gd name="connsiteY2" fmla="*/ 1591838 h 1597265"/>
              <a:gd name="connsiteX3" fmla="*/ 23073 w 12268344"/>
              <a:gd name="connsiteY3" fmla="*/ 1501997 h 1597265"/>
              <a:gd name="connsiteX4" fmla="*/ 90963 w 12268344"/>
              <a:gd name="connsiteY4" fmla="*/ 0 h 1597265"/>
              <a:gd name="connsiteX0" fmla="*/ 90963 w 12268344"/>
              <a:gd name="connsiteY0" fmla="*/ 0 h 1526374"/>
              <a:gd name="connsiteX1" fmla="*/ 12268344 w 12268344"/>
              <a:gd name="connsiteY1" fmla="*/ 1073259 h 1526374"/>
              <a:gd name="connsiteX2" fmla="*/ 12250767 w 12268344"/>
              <a:gd name="connsiteY2" fmla="*/ 1348389 h 1526374"/>
              <a:gd name="connsiteX3" fmla="*/ 23073 w 12268344"/>
              <a:gd name="connsiteY3" fmla="*/ 1501997 h 1526374"/>
              <a:gd name="connsiteX4" fmla="*/ 90963 w 12268344"/>
              <a:gd name="connsiteY4" fmla="*/ 0 h 1526374"/>
              <a:gd name="connsiteX0" fmla="*/ 90963 w 12268344"/>
              <a:gd name="connsiteY0" fmla="*/ 0 h 1526374"/>
              <a:gd name="connsiteX1" fmla="*/ 12268344 w 12268344"/>
              <a:gd name="connsiteY1" fmla="*/ 1073259 h 1526374"/>
              <a:gd name="connsiteX2" fmla="*/ 12250767 w 12268344"/>
              <a:gd name="connsiteY2" fmla="*/ 1348389 h 1526374"/>
              <a:gd name="connsiteX3" fmla="*/ 23073 w 12268344"/>
              <a:gd name="connsiteY3" fmla="*/ 1501997 h 1526374"/>
              <a:gd name="connsiteX4" fmla="*/ 90963 w 12268344"/>
              <a:gd name="connsiteY4" fmla="*/ 0 h 1526374"/>
              <a:gd name="connsiteX0" fmla="*/ 90963 w 12268344"/>
              <a:gd name="connsiteY0" fmla="*/ 0 h 1526374"/>
              <a:gd name="connsiteX1" fmla="*/ 12268344 w 12268344"/>
              <a:gd name="connsiteY1" fmla="*/ 1073259 h 1526374"/>
              <a:gd name="connsiteX2" fmla="*/ 12250767 w 12268344"/>
              <a:gd name="connsiteY2" fmla="*/ 1348389 h 1526374"/>
              <a:gd name="connsiteX3" fmla="*/ 23073 w 12268344"/>
              <a:gd name="connsiteY3" fmla="*/ 1501997 h 1526374"/>
              <a:gd name="connsiteX4" fmla="*/ 90963 w 12268344"/>
              <a:gd name="connsiteY4" fmla="*/ 0 h 1526374"/>
              <a:gd name="connsiteX0" fmla="*/ 98503 w 12264774"/>
              <a:gd name="connsiteY0" fmla="*/ 0 h 1525572"/>
              <a:gd name="connsiteX1" fmla="*/ 12264774 w 12264774"/>
              <a:gd name="connsiteY1" fmla="*/ 1072297 h 1525572"/>
              <a:gd name="connsiteX2" fmla="*/ 12247197 w 12264774"/>
              <a:gd name="connsiteY2" fmla="*/ 1347427 h 1525572"/>
              <a:gd name="connsiteX3" fmla="*/ 19503 w 12264774"/>
              <a:gd name="connsiteY3" fmla="*/ 1501035 h 1525572"/>
              <a:gd name="connsiteX4" fmla="*/ 98503 w 12264774"/>
              <a:gd name="connsiteY4" fmla="*/ 0 h 1525572"/>
              <a:gd name="connsiteX0" fmla="*/ 98503 w 12264774"/>
              <a:gd name="connsiteY0" fmla="*/ 0 h 1525572"/>
              <a:gd name="connsiteX1" fmla="*/ 12264774 w 12264774"/>
              <a:gd name="connsiteY1" fmla="*/ 1072297 h 1525572"/>
              <a:gd name="connsiteX2" fmla="*/ 12247197 w 12264774"/>
              <a:gd name="connsiteY2" fmla="*/ 1347427 h 1525572"/>
              <a:gd name="connsiteX3" fmla="*/ 19503 w 12264774"/>
              <a:gd name="connsiteY3" fmla="*/ 1501035 h 1525572"/>
              <a:gd name="connsiteX4" fmla="*/ 98503 w 12264774"/>
              <a:gd name="connsiteY4" fmla="*/ 0 h 1525572"/>
              <a:gd name="connsiteX0" fmla="*/ 104898 w 12271169"/>
              <a:gd name="connsiteY0" fmla="*/ 0 h 1507306"/>
              <a:gd name="connsiteX1" fmla="*/ 12271169 w 12271169"/>
              <a:gd name="connsiteY1" fmla="*/ 1072297 h 1507306"/>
              <a:gd name="connsiteX2" fmla="*/ 12253592 w 12271169"/>
              <a:gd name="connsiteY2" fmla="*/ 1347427 h 1507306"/>
              <a:gd name="connsiteX3" fmla="*/ 17140 w 12271169"/>
              <a:gd name="connsiteY3" fmla="*/ 1478932 h 1507306"/>
              <a:gd name="connsiteX4" fmla="*/ 104898 w 12271169"/>
              <a:gd name="connsiteY4" fmla="*/ 0 h 1507306"/>
              <a:gd name="connsiteX0" fmla="*/ 104898 w 12271169"/>
              <a:gd name="connsiteY0" fmla="*/ 0 h 1507306"/>
              <a:gd name="connsiteX1" fmla="*/ 12271169 w 12271169"/>
              <a:gd name="connsiteY1" fmla="*/ 1072297 h 1507306"/>
              <a:gd name="connsiteX2" fmla="*/ 12253592 w 12271169"/>
              <a:gd name="connsiteY2" fmla="*/ 1347427 h 1507306"/>
              <a:gd name="connsiteX3" fmla="*/ 17140 w 12271169"/>
              <a:gd name="connsiteY3" fmla="*/ 1478932 h 1507306"/>
              <a:gd name="connsiteX4" fmla="*/ 104898 w 12271169"/>
              <a:gd name="connsiteY4" fmla="*/ 0 h 1507306"/>
              <a:gd name="connsiteX0" fmla="*/ 104898 w 12271169"/>
              <a:gd name="connsiteY0" fmla="*/ 0 h 1507306"/>
              <a:gd name="connsiteX1" fmla="*/ 12271169 w 12271169"/>
              <a:gd name="connsiteY1" fmla="*/ 1072297 h 1507306"/>
              <a:gd name="connsiteX2" fmla="*/ 12253592 w 12271169"/>
              <a:gd name="connsiteY2" fmla="*/ 1347427 h 1507306"/>
              <a:gd name="connsiteX3" fmla="*/ 17140 w 12271169"/>
              <a:gd name="connsiteY3" fmla="*/ 1478932 h 1507306"/>
              <a:gd name="connsiteX4" fmla="*/ 104898 w 12271169"/>
              <a:gd name="connsiteY4" fmla="*/ 0 h 15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1169" h="1507306">
                <a:moveTo>
                  <a:pt x="104898" y="0"/>
                </a:moveTo>
                <a:lnTo>
                  <a:pt x="12271169" y="1072297"/>
                </a:lnTo>
                <a:lnTo>
                  <a:pt x="12253592" y="1347427"/>
                </a:lnTo>
                <a:cubicBezTo>
                  <a:pt x="12280732" y="1410797"/>
                  <a:pt x="6097526" y="1405791"/>
                  <a:pt x="17140" y="1478932"/>
                </a:cubicBezTo>
                <a:cubicBezTo>
                  <a:pt x="-15607" y="1488348"/>
                  <a:pt x="-9070" y="1813525"/>
                  <a:pt x="10489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72C8583-CCE7-4600-9876-66CEDB4D03DF}"/>
              </a:ext>
            </a:extLst>
          </p:cNvPr>
          <p:cNvSpPr txBox="1"/>
          <p:nvPr userDrawn="1"/>
        </p:nvSpPr>
        <p:spPr>
          <a:xfrm>
            <a:off x="0" y="438060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b="0" baseline="0" dirty="0">
              <a:solidFill>
                <a:schemeClr val="tx2">
                  <a:lumMod val="95000"/>
                  <a:lumOff val="5000"/>
                </a:schemeClr>
              </a:solidFill>
              <a:latin typeface="Eras Light ITC" pitchFamily="34" charset="0"/>
              <a:ea typeface="Kozuka Gothic Pr6N EL" pitchFamily="34" charset="-128"/>
              <a:cs typeface="Miriam" pitchFamily="34" charset="-79"/>
            </a:endParaRPr>
          </a:p>
          <a:p>
            <a:pPr algn="ctr"/>
            <a:r>
              <a:rPr lang="en-GB" sz="1200" b="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North Wing, The Old Livery, Hildersham Road</a:t>
            </a:r>
          </a:p>
          <a:p>
            <a:pPr algn="ctr"/>
            <a:r>
              <a:rPr lang="en-GB" sz="1200" b="0" kern="120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Cambridge, UK CB216DR</a:t>
            </a:r>
            <a:endParaRPr lang="en-GB" sz="1200" b="0" baseline="0" dirty="0">
              <a:solidFill>
                <a:schemeClr val="tx2">
                  <a:lumMod val="95000"/>
                  <a:lumOff val="5000"/>
                </a:schemeClr>
              </a:solidFill>
              <a:latin typeface="Eras Light ITC" pitchFamily="34" charset="0"/>
              <a:ea typeface="Kozuka Gothic Pr6N EL" pitchFamily="34" charset="-128"/>
              <a:cs typeface="Miriam" pitchFamily="34" charset="-79"/>
            </a:endParaRPr>
          </a:p>
          <a:p>
            <a:pPr algn="ctr"/>
            <a:endParaRPr lang="en-GB" sz="1200" b="0" baseline="0" dirty="0">
              <a:solidFill>
                <a:schemeClr val="tx2">
                  <a:lumMod val="95000"/>
                  <a:lumOff val="5000"/>
                </a:schemeClr>
              </a:solidFill>
              <a:latin typeface="Eras Light ITC" pitchFamily="34" charset="0"/>
              <a:ea typeface="Kozuka Gothic Pr6N EL" pitchFamily="34" charset="-128"/>
              <a:cs typeface="Miriam" pitchFamily="34" charset="-79"/>
            </a:endParaRPr>
          </a:p>
          <a:p>
            <a:pPr algn="ctr"/>
            <a:r>
              <a:rPr lang="en-GB" sz="1200" b="0" i="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Tel.: +44 (0)1223 893209 </a:t>
            </a:r>
            <a:r>
              <a:rPr lang="en-GB" sz="1200" b="0" i="0" kern="120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| </a:t>
            </a:r>
            <a:r>
              <a:rPr lang="en-GB" sz="1200" b="1" i="0" kern="120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www.innotec-tcs.com</a:t>
            </a:r>
            <a:r>
              <a:rPr lang="en-GB" sz="1200" b="0" i="0" kern="120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 </a:t>
            </a:r>
            <a:r>
              <a:rPr lang="en-GB" sz="1200" b="0" i="0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Eras Light ITC" pitchFamily="34" charset="0"/>
                <a:ea typeface="Kozuka Gothic Pr6N EL" pitchFamily="34" charset="-128"/>
                <a:cs typeface="Miriam" pitchFamily="34" charset="-79"/>
              </a:rPr>
              <a:t>| enquiries@innotec-tcs.com</a:t>
            </a:r>
          </a:p>
          <a:p>
            <a:pPr algn="ctr"/>
            <a:endParaRPr lang="en-GB" sz="1200" b="0" i="0" dirty="0">
              <a:solidFill>
                <a:schemeClr val="tx2">
                  <a:lumMod val="95000"/>
                  <a:lumOff val="5000"/>
                </a:schemeClr>
              </a:solidFill>
              <a:latin typeface="Eras Light ITC" pitchFamily="34" charset="0"/>
              <a:ea typeface="Kozuka Gothic Pr6N EL" pitchFamily="34" charset="-128"/>
              <a:cs typeface="Miriam" pitchFamily="34" charset="-79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4E2D05CE-7911-4EAB-B6B4-9E1BC0CA8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78642"/>
            <a:ext cx="4114800" cy="18260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4DF54C2-5C8C-4E2C-8E08-D16D0AC9FD0D}"/>
              </a:ext>
            </a:extLst>
          </p:cNvPr>
          <p:cNvSpPr/>
          <p:nvPr userDrawn="1"/>
        </p:nvSpPr>
        <p:spPr>
          <a:xfrm>
            <a:off x="7096934" y="3164663"/>
            <a:ext cx="477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baseline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Kozuka Gothic Pr6N EL" pitchFamily="34" charset="-128"/>
                <a:cs typeface="Miriam" pitchFamily="34" charset="-79"/>
              </a:rPr>
              <a:t>Katia Insogna</a:t>
            </a:r>
          </a:p>
          <a:p>
            <a:pPr algn="ctr"/>
            <a:r>
              <a:rPr lang="en-GB" sz="1800" b="1" baseline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Kozuka Gothic Pr6N EL" pitchFamily="34" charset="-128"/>
                <a:cs typeface="Miriam" pitchFamily="34" charset="-79"/>
                <a:hlinkClick r:id="rId3"/>
              </a:rPr>
              <a:t>katia.insogna@innotecuk.com</a:t>
            </a:r>
            <a:r>
              <a:rPr lang="en-GB" sz="1800" b="1" baseline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Kozuka Gothic Pr6N EL" pitchFamily="34" charset="-128"/>
                <a:cs typeface="Miriam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9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759BA4-0981-4E56-926D-163F0DE6F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626271"/>
            <a:ext cx="4114800" cy="231729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dirty="0"/>
          </a:p>
        </p:txBody>
      </p:sp>
      <p:sp>
        <p:nvSpPr>
          <p:cNvPr id="8" name="Title 4">
            <a:extLst>
              <a:ext uri="{FF2B5EF4-FFF2-40B4-BE49-F238E27FC236}">
                <a16:creationId xmlns="" xmlns:a16="http://schemas.microsoft.com/office/drawing/2014/main" id="{62683BB8-EC7B-4758-BBD1-846718652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0763" y="4802967"/>
            <a:ext cx="7260696" cy="1285460"/>
          </a:xfrm>
        </p:spPr>
        <p:txBody>
          <a:bodyPr/>
          <a:lstStyle/>
          <a:p>
            <a:r>
              <a:rPr lang="en-SG" b="1" dirty="0">
                <a:latin typeface="+mn-lt"/>
              </a:rPr>
              <a:t/>
            </a:r>
            <a:br>
              <a:rPr lang="en-SG" b="1" dirty="0">
                <a:latin typeface="+mn-lt"/>
              </a:rPr>
            </a:br>
            <a:r>
              <a:rPr lang="en-SG" b="1" dirty="0">
                <a:latin typeface="+mn-lt"/>
              </a:rPr>
              <a:t/>
            </a:r>
            <a:br>
              <a:rPr lang="en-SG" b="1" dirty="0">
                <a:latin typeface="+mn-lt"/>
              </a:rPr>
            </a:br>
            <a:r>
              <a:rPr lang="en-SG" b="1" dirty="0">
                <a:latin typeface="+mn-lt"/>
              </a:rPr>
              <a:t/>
            </a:r>
            <a:br>
              <a:rPr lang="en-SG" b="1" dirty="0">
                <a:latin typeface="+mn-lt"/>
              </a:rPr>
            </a:br>
            <a:r>
              <a:rPr lang="en-GB" sz="2400" b="1" dirty="0">
                <a:solidFill>
                  <a:srgbClr val="44546A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Research in Europe with a Marie Curie Fellowship</a:t>
            </a:r>
            <a:br>
              <a:rPr lang="en-GB" sz="2400" b="1" dirty="0">
                <a:solidFill>
                  <a:srgbClr val="44546A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FC16BF3E-B581-4615-9243-266D32002F2A}"/>
              </a:ext>
            </a:extLst>
          </p:cNvPr>
          <p:cNvSpPr txBox="1">
            <a:spLocks/>
          </p:cNvSpPr>
          <p:nvPr/>
        </p:nvSpPr>
        <p:spPr>
          <a:xfrm>
            <a:off x="818214" y="4994069"/>
            <a:ext cx="4459572" cy="35746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Singapore, 21/05/2018</a:t>
            </a:r>
          </a:p>
          <a:p>
            <a:endParaRPr lang="en-GB" dirty="0"/>
          </a:p>
        </p:txBody>
      </p:sp>
      <p:sp>
        <p:nvSpPr>
          <p:cNvPr id="10" name="Subtitle 5">
            <a:extLst>
              <a:ext uri="{FF2B5EF4-FFF2-40B4-BE49-F238E27FC236}">
                <a16:creationId xmlns="" xmlns:a16="http://schemas.microsoft.com/office/drawing/2014/main" id="{60476F6C-A953-464C-8156-9F905E3B0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142785"/>
            <a:ext cx="6096000" cy="7152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latin typeface="Calibri"/>
              </a:rPr>
              <a:t>Katia Insogna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i="1" dirty="0">
                <a:latin typeface="Calibri"/>
              </a:rPr>
              <a:t>Head of R&amp;I Training and MSCA/ERC Consultancy Services </a:t>
            </a:r>
          </a:p>
          <a:p>
            <a:endParaRPr lang="en-GB" sz="1800" i="1" dirty="0">
              <a:latin typeface="Calibri"/>
            </a:endParaRPr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2185B88-BBEA-442D-933A-F54FE88CA587}"/>
              </a:ext>
            </a:extLst>
          </p:cNvPr>
          <p:cNvSpPr/>
          <p:nvPr/>
        </p:nvSpPr>
        <p:spPr>
          <a:xfrm>
            <a:off x="0" y="397197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SG" sz="2400" b="1" dirty="0">
                <a:solidFill>
                  <a:schemeClr val="tx2"/>
                </a:solidFill>
              </a:rPr>
              <a:t>Advancing your research career: </a:t>
            </a:r>
          </a:p>
          <a:p>
            <a:pPr algn="ctr"/>
            <a:r>
              <a:rPr lang="en-SG" sz="2400" b="1" dirty="0">
                <a:solidFill>
                  <a:schemeClr val="tx2"/>
                </a:solidFill>
              </a:rPr>
              <a:t>funding &amp; fellowship opportunities in Europe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391960" y="1429663"/>
            <a:ext cx="1162215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1778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it-I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research fields are freely chosen </a:t>
            </a:r>
            <a:r>
              <a:rPr lang="en-US" altLang="it-IT" sz="2800" dirty="0">
                <a:solidFill>
                  <a:schemeClr val="tx1"/>
                </a:solidFill>
              </a:rPr>
              <a:t>by the applicants, except: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it-IT" sz="2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it-IT" sz="2800" dirty="0">
                <a:solidFill>
                  <a:schemeClr val="tx1"/>
                </a:solidFill>
              </a:rPr>
              <a:t>- research activity aiming at human cloning for reproductive purposes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it-IT" sz="2800" dirty="0">
              <a:solidFill>
                <a:schemeClr val="tx1"/>
              </a:solidFill>
            </a:endParaRPr>
          </a:p>
          <a:p>
            <a:pPr marL="93663" indent="-4763">
              <a:spcBef>
                <a:spcPct val="0"/>
              </a:spcBef>
              <a:buClrTx/>
              <a:buNone/>
            </a:pPr>
            <a:r>
              <a:rPr lang="en-US" altLang="it-IT" sz="2800" dirty="0">
                <a:solidFill>
                  <a:schemeClr val="tx1"/>
                </a:solidFill>
              </a:rPr>
              <a:t>- research activity intended to modify the genetic heritage of human beings which could make such changes heritable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it-IT" sz="2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it-IT" sz="2800" dirty="0">
                <a:solidFill>
                  <a:schemeClr val="tx1"/>
                </a:solidFill>
              </a:rPr>
              <a:t>research activities intended to create human embryos</a:t>
            </a:r>
          </a:p>
          <a:p>
            <a:pPr marL="88900" indent="0">
              <a:spcBef>
                <a:spcPct val="0"/>
              </a:spcBef>
              <a:buClrTx/>
              <a:buNone/>
            </a:pPr>
            <a:endParaRPr lang="en-US" altLang="it-IT" sz="2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it-IT" sz="2800" dirty="0">
                <a:solidFill>
                  <a:schemeClr val="tx1"/>
                </a:solidFill>
              </a:rPr>
              <a:t>- areas of research covered by the EURATOM Treaty (</a:t>
            </a:r>
            <a:r>
              <a:rPr lang="en-US" altLang="it-IT" sz="2800" b="1" dirty="0">
                <a:solidFill>
                  <a:schemeClr val="tx2"/>
                </a:solidFill>
              </a:rPr>
              <a:t>NUCLEAR RESEARCH</a:t>
            </a:r>
            <a:r>
              <a:rPr lang="en-US" altLang="it-IT" sz="2800" dirty="0">
                <a:solidFill>
                  <a:schemeClr val="tx1"/>
                </a:solidFill>
              </a:rPr>
              <a:t>)</a:t>
            </a:r>
            <a:endParaRPr lang="it-IT" altLang="it-IT" sz="28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48131" name="CasellaDiTesto 5"/>
          <p:cNvSpPr txBox="1">
            <a:spLocks noChangeArrowheads="1"/>
          </p:cNvSpPr>
          <p:nvPr/>
        </p:nvSpPr>
        <p:spPr bwMode="auto">
          <a:xfrm>
            <a:off x="0" y="98411"/>
            <a:ext cx="6930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bg1"/>
                </a:solidFill>
              </a:rPr>
              <a:t>Marie Curie bottom-up approach</a:t>
            </a:r>
          </a:p>
        </p:txBody>
      </p:sp>
      <p:sp>
        <p:nvSpPr>
          <p:cNvPr id="5" name="Segnaposto numero diapositiva 2"/>
          <p:cNvSpPr txBox="1">
            <a:spLocks/>
          </p:cNvSpPr>
          <p:nvPr/>
        </p:nvSpPr>
        <p:spPr>
          <a:xfrm>
            <a:off x="10560454" y="6303342"/>
            <a:ext cx="1453662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/>
              <a:t>	</a:t>
            </a:r>
            <a:fld id="{E7A41E1B-4F70-4964-A407-84C68BE8251C}" type="slidenum">
              <a:rPr lang="it-IT" sz="800" b="1"/>
              <a:pPr/>
              <a:t>10</a:t>
            </a:fld>
            <a:endParaRPr lang="it-IT" sz="800" b="1" dirty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403AB2D0-C0E8-46EF-8D13-FA156B147421}"/>
              </a:ext>
            </a:extLst>
          </p:cNvPr>
          <p:cNvSpPr txBox="1">
            <a:spLocks/>
          </p:cNvSpPr>
          <p:nvPr/>
        </p:nvSpPr>
        <p:spPr>
          <a:xfrm>
            <a:off x="-1799383" y="6577346"/>
            <a:ext cx="5264680" cy="182243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3622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Grp="1" noChangeArrowheads="1"/>
          </p:cNvSpPr>
          <p:nvPr>
            <p:ph sz="quarter" idx="11"/>
          </p:nvPr>
        </p:nvSpPr>
        <p:spPr bwMode="auto">
          <a:xfrm>
            <a:off x="119270" y="1447366"/>
            <a:ext cx="425064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buClr>
                <a:srgbClr val="0A3CAA"/>
              </a:buClr>
              <a:buFontTx/>
              <a:buNone/>
            </a:pPr>
            <a:r>
              <a:rPr lang="en-GB" altLang="it-IT" sz="2000" b="1" dirty="0">
                <a:solidFill>
                  <a:schemeClr val="tx2"/>
                </a:solidFill>
              </a:rPr>
              <a:t>Innovative Training Networks </a:t>
            </a:r>
          </a:p>
          <a:p>
            <a:pPr>
              <a:buClr>
                <a:srgbClr val="0A3CAA"/>
              </a:buClr>
              <a:buFontTx/>
              <a:buNone/>
            </a:pPr>
            <a:r>
              <a:rPr lang="en-GB" altLang="it-IT" sz="2000" b="1" dirty="0">
                <a:solidFill>
                  <a:schemeClr val="tx2"/>
                </a:solidFill>
              </a:rPr>
              <a:t> 	               (ITN)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55317" y="1484767"/>
            <a:ext cx="6209731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2438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buClr>
                <a:srgbClr val="0A3CAA"/>
              </a:buClr>
              <a:buFontTx/>
              <a:buNone/>
            </a:pPr>
            <a:r>
              <a:rPr lang="en-GB" altLang="it-IT" sz="1800" dirty="0">
                <a:solidFill>
                  <a:schemeClr val="tx1"/>
                </a:solidFill>
              </a:rPr>
              <a:t>Intra-EU networks supporting early-stage training (Including </a:t>
            </a:r>
            <a:r>
              <a:rPr lang="en-GB" altLang="it-IT" sz="1800" i="1" dirty="0">
                <a:solidFill>
                  <a:schemeClr val="tx1"/>
                </a:solidFill>
              </a:rPr>
              <a:t>Industrial doctorates </a:t>
            </a:r>
            <a:r>
              <a:rPr lang="en-GB" altLang="it-IT" sz="1800" dirty="0">
                <a:solidFill>
                  <a:schemeClr val="tx1"/>
                </a:solidFill>
              </a:rPr>
              <a:t>&amp; </a:t>
            </a:r>
            <a:r>
              <a:rPr lang="en-GB" altLang="it-IT" sz="1800" i="1" dirty="0">
                <a:solidFill>
                  <a:schemeClr val="tx1"/>
                </a:solidFill>
              </a:rPr>
              <a:t>Joint doctorates</a:t>
            </a:r>
            <a:r>
              <a:rPr lang="en-GB" altLang="it-IT" sz="1800" dirty="0">
                <a:solidFill>
                  <a:schemeClr val="tx1"/>
                </a:solidFill>
              </a:rPr>
              <a:t>)</a:t>
            </a:r>
          </a:p>
          <a:p>
            <a:pPr>
              <a:buClr>
                <a:srgbClr val="0A3CAA"/>
              </a:buClr>
              <a:buFontTx/>
              <a:buNone/>
            </a:pPr>
            <a:endParaRPr lang="en-GB" altLang="it-IT" sz="2000" dirty="0">
              <a:solidFill>
                <a:srgbClr val="0A3CAA"/>
              </a:solidFill>
            </a:endParaRPr>
          </a:p>
          <a:p>
            <a:pPr>
              <a:buClr>
                <a:srgbClr val="0A3CAA"/>
              </a:buClr>
              <a:buFontTx/>
              <a:buNone/>
            </a:pPr>
            <a:endParaRPr lang="en-GB" altLang="it-IT" sz="2000" dirty="0">
              <a:solidFill>
                <a:srgbClr val="0A3CAA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801871" y="1565480"/>
            <a:ext cx="2270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A3CAA"/>
              </a:buClr>
            </a:pPr>
            <a:r>
              <a:rPr lang="en-GB" alt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Early-Stage Researchers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93322" y="5023478"/>
            <a:ext cx="305386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A3CAA"/>
              </a:buClr>
              <a:buNone/>
            </a:pPr>
            <a:r>
              <a:rPr lang="en-GB" altLang="it-IT" sz="2000" b="1" dirty="0">
                <a:solidFill>
                  <a:schemeClr val="tx2"/>
                </a:solidFill>
              </a:rPr>
              <a:t>Individual Fellowships</a:t>
            </a:r>
          </a:p>
          <a:p>
            <a:pPr algn="ctr">
              <a:buClr>
                <a:srgbClr val="0A3CAA"/>
              </a:buClr>
              <a:buNone/>
            </a:pPr>
            <a:r>
              <a:rPr lang="en-GB" altLang="it-IT" sz="2000" b="1" dirty="0">
                <a:solidFill>
                  <a:schemeClr val="tx2"/>
                </a:solidFill>
              </a:rPr>
              <a:t>(IF)</a:t>
            </a:r>
            <a:endParaRPr lang="en-GB" altLang="it-IT" sz="2000" dirty="0">
              <a:solidFill>
                <a:schemeClr val="tx2"/>
              </a:solidFill>
            </a:endParaRPr>
          </a:p>
          <a:p>
            <a:pPr>
              <a:buClr>
                <a:srgbClr val="0A3CAA"/>
              </a:buClr>
              <a:buNone/>
            </a:pPr>
            <a:endParaRPr lang="en-GB" altLang="it-IT" sz="2000" dirty="0">
              <a:solidFill>
                <a:srgbClr val="8A2E5C"/>
              </a:solidFill>
            </a:endParaRPr>
          </a:p>
          <a:p>
            <a:pPr>
              <a:buClr>
                <a:srgbClr val="0A3CAA"/>
              </a:buClr>
              <a:buNone/>
            </a:pPr>
            <a:endParaRPr lang="en-GB" altLang="it-IT" sz="2000" dirty="0">
              <a:solidFill>
                <a:srgbClr val="8A2E5C"/>
              </a:solidFill>
            </a:endParaRPr>
          </a:p>
          <a:p>
            <a:pPr>
              <a:buClr>
                <a:srgbClr val="0A3CAA"/>
              </a:buClr>
              <a:buNone/>
            </a:pPr>
            <a:endParaRPr lang="en-GB" altLang="it-IT" sz="2000" dirty="0">
              <a:solidFill>
                <a:srgbClr val="8A2E5C"/>
              </a:solidFill>
            </a:endParaRPr>
          </a:p>
          <a:p>
            <a:pPr>
              <a:buClr>
                <a:srgbClr val="0A3CAA"/>
              </a:buClr>
              <a:buFontTx/>
              <a:buNone/>
            </a:pPr>
            <a:endParaRPr lang="en-GB" altLang="it-IT" sz="2000" dirty="0">
              <a:solidFill>
                <a:srgbClr val="8A2E5C"/>
              </a:solidFill>
            </a:endParaRPr>
          </a:p>
          <a:p>
            <a:pPr>
              <a:buClr>
                <a:srgbClr val="0A3CAA"/>
              </a:buClr>
              <a:buFontTx/>
              <a:buNone/>
            </a:pPr>
            <a:endParaRPr lang="en-GB" altLang="it-IT" sz="2000" dirty="0">
              <a:solidFill>
                <a:srgbClr val="8A2E5C"/>
              </a:solidFill>
            </a:endParaRPr>
          </a:p>
          <a:p>
            <a:pPr>
              <a:buClr>
                <a:srgbClr val="0A3CAA"/>
              </a:buClr>
              <a:buFontTx/>
              <a:buNone/>
            </a:pPr>
            <a:endParaRPr lang="en-GB" altLang="it-IT" sz="2000" dirty="0">
              <a:solidFill>
                <a:srgbClr val="8A2E5C"/>
              </a:solidFill>
            </a:endParaRPr>
          </a:p>
          <a:p>
            <a:pPr>
              <a:buClr>
                <a:srgbClr val="0A3CAA"/>
              </a:buClr>
              <a:buFontTx/>
              <a:buNone/>
            </a:pPr>
            <a:endParaRPr lang="en-GB" altLang="it-IT" sz="2000" dirty="0">
              <a:solidFill>
                <a:srgbClr val="0A3CAA"/>
              </a:solidFill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3582046" y="4848943"/>
            <a:ext cx="5435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buClr>
                <a:srgbClr val="0A3CAA"/>
              </a:buClr>
              <a:buFontTx/>
              <a:buNone/>
            </a:pPr>
            <a:r>
              <a:rPr lang="en-GB" altLang="it-IT" sz="1800" dirty="0">
                <a:solidFill>
                  <a:schemeClr val="tx1"/>
                </a:solidFill>
              </a:rPr>
              <a:t>Individual fellowship supporting  experienced researchers undertaking mobility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820887" y="4953966"/>
            <a:ext cx="22986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GB" alt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Experienced Researchers</a:t>
            </a:r>
            <a:endParaRPr lang="en-GB" altLang="it-IT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3582046" y="2560590"/>
            <a:ext cx="5916796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buClr>
                <a:srgbClr val="0A3CAA"/>
              </a:buClr>
              <a:buFontTx/>
              <a:buNone/>
            </a:pPr>
            <a:r>
              <a:rPr lang="en-GB" altLang="it-IT" sz="1800" dirty="0">
                <a:solidFill>
                  <a:schemeClr val="tx1"/>
                </a:solidFill>
              </a:rPr>
              <a:t>Co-funding of regional, national and international programmes funding doctoral and postdoctoral researchers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1024849" y="2568702"/>
            <a:ext cx="14462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buClr>
                <a:srgbClr val="0A3CAA"/>
              </a:buClr>
              <a:buFontTx/>
              <a:buNone/>
            </a:pPr>
            <a:r>
              <a:rPr lang="en-GB" altLang="it-IT" sz="2000" b="1" dirty="0">
                <a:solidFill>
                  <a:schemeClr val="tx2"/>
                </a:solidFill>
              </a:rPr>
              <a:t>COFUND (DP or FP)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9774086" y="2742407"/>
            <a:ext cx="2739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A3CAA"/>
              </a:buClr>
            </a:pPr>
            <a:r>
              <a:rPr lang="en-GB" alt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Early-Stage</a:t>
            </a:r>
            <a:r>
              <a:rPr lang="en-GB" altLang="it-IT" sz="1600" b="1" dirty="0">
                <a:solidFill>
                  <a:schemeClr val="tx2"/>
                </a:solidFill>
              </a:rPr>
              <a:t> </a:t>
            </a:r>
            <a:r>
              <a:rPr lang="en-GB" alt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Researchers</a:t>
            </a:r>
          </a:p>
          <a:p>
            <a:pPr lvl="0">
              <a:buClr>
                <a:srgbClr val="0A3CAA"/>
              </a:buClr>
            </a:pPr>
            <a:endParaRPr lang="en-GB" altLang="it-IT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0A3CAA"/>
              </a:buClr>
            </a:pPr>
            <a:endParaRPr lang="en-GB" altLang="it-IT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9774087" y="3025057"/>
            <a:ext cx="22986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GB" alt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Experienced</a:t>
            </a:r>
            <a:r>
              <a:rPr lang="en-GB" alt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Researchers</a:t>
            </a:r>
            <a:endParaRPr lang="en-GB" altLang="it-IT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3582046" y="3792723"/>
            <a:ext cx="5756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5127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buClr>
                <a:srgbClr val="0A3CAA"/>
              </a:buClr>
              <a:buFontTx/>
              <a:buNone/>
            </a:pPr>
            <a:r>
              <a:rPr lang="en-GB" altLang="it-IT" sz="1800" dirty="0">
                <a:solidFill>
                  <a:schemeClr val="tx1"/>
                </a:solidFill>
              </a:rPr>
              <a:t>International and inter-sector cooperation through research and innovation staff exchange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290730" y="3911958"/>
            <a:ext cx="8532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GB" alt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Staff</a:t>
            </a:r>
            <a:endParaRPr lang="en-GB" altLang="it-IT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479" y="13735"/>
            <a:ext cx="5632080" cy="8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en-GB" altLang="it-IT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Marie Curie actions</a:t>
            </a:r>
            <a:endParaRPr lang="it-IT" altLang="it-IT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Footer Placeholder 3">
            <a:extLst>
              <a:ext uri="{FF2B5EF4-FFF2-40B4-BE49-F238E27FC236}">
                <a16:creationId xmlns="" xmlns:a16="http://schemas.microsoft.com/office/drawing/2014/main" id="{B517C79A-DD5A-4BCD-8E77-A9A565AC51C2}"/>
              </a:ext>
            </a:extLst>
          </p:cNvPr>
          <p:cNvSpPr txBox="1">
            <a:spLocks/>
          </p:cNvSpPr>
          <p:nvPr/>
        </p:nvSpPr>
        <p:spPr>
          <a:xfrm>
            <a:off x="-1459056" y="6577346"/>
            <a:ext cx="5264680" cy="182243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Technology</a:t>
            </a:r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 and Science Ltd. All rights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reserved</a:t>
            </a:r>
            <a:endParaRPr lang="en-GB" sz="8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F5E8B6-3A8A-4593-A4C6-7C09EA5E70D3}"/>
              </a:ext>
            </a:extLst>
          </p:cNvPr>
          <p:cNvSpPr/>
          <p:nvPr/>
        </p:nvSpPr>
        <p:spPr>
          <a:xfrm>
            <a:off x="344009" y="3573404"/>
            <a:ext cx="3498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A3CAA"/>
              </a:buClr>
              <a:buNone/>
            </a:pPr>
            <a:endParaRPr lang="en-GB" altLang="it-IT" sz="2000" dirty="0">
              <a:solidFill>
                <a:srgbClr val="8A2E5C"/>
              </a:solidFill>
            </a:endParaRPr>
          </a:p>
          <a:p>
            <a:pPr>
              <a:buClr>
                <a:srgbClr val="0A3CAA"/>
              </a:buClr>
              <a:buNone/>
            </a:pPr>
            <a:r>
              <a:rPr lang="en-GB" altLang="it-IT" sz="2000" b="1" dirty="0">
                <a:solidFill>
                  <a:schemeClr val="tx2"/>
                </a:solidFill>
              </a:rPr>
              <a:t>R&amp;I Staff Exchange Scheme </a:t>
            </a:r>
          </a:p>
          <a:p>
            <a:pPr>
              <a:buClr>
                <a:srgbClr val="0A3CAA"/>
              </a:buClr>
              <a:buNone/>
            </a:pPr>
            <a:r>
              <a:rPr lang="en-GB" altLang="it-IT" sz="2000" b="1" dirty="0">
                <a:solidFill>
                  <a:schemeClr val="tx2"/>
                </a:solidFill>
              </a:rPr>
              <a:t>              (RISE)</a:t>
            </a:r>
          </a:p>
        </p:txBody>
      </p:sp>
    </p:spTree>
    <p:extLst>
      <p:ext uri="{BB962C8B-B14F-4D97-AF65-F5344CB8AC3E}">
        <p14:creationId xmlns:p14="http://schemas.microsoft.com/office/powerpoint/2010/main" val="30171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11" name="Group 2"/>
          <p:cNvGrpSpPr>
            <a:grpSpLocks/>
          </p:cNvGrpSpPr>
          <p:nvPr/>
        </p:nvGrpSpPr>
        <p:grpSpPr bwMode="auto">
          <a:xfrm>
            <a:off x="51663" y="1247625"/>
            <a:ext cx="7342985" cy="4894313"/>
            <a:chOff x="827584" y="1032283"/>
            <a:chExt cx="7704856" cy="5421053"/>
          </a:xfrm>
        </p:grpSpPr>
        <p:cxnSp>
          <p:nvCxnSpPr>
            <p:cNvPr id="196613" name="Straight Arrow Connector 104"/>
            <p:cNvCxnSpPr>
              <a:cxnSpLocks noChangeShapeType="1"/>
            </p:cNvCxnSpPr>
            <p:nvPr/>
          </p:nvCxnSpPr>
          <p:spPr bwMode="auto">
            <a:xfrm>
              <a:off x="1295636" y="1457997"/>
              <a:ext cx="0" cy="2563687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14" name="Straight Arrow Connector 91"/>
            <p:cNvCxnSpPr>
              <a:cxnSpLocks noChangeShapeType="1"/>
            </p:cNvCxnSpPr>
            <p:nvPr/>
          </p:nvCxnSpPr>
          <p:spPr bwMode="auto">
            <a:xfrm>
              <a:off x="2222915" y="1457997"/>
              <a:ext cx="0" cy="1709450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15" name="Straight Arrow Connector 7182"/>
            <p:cNvCxnSpPr>
              <a:cxnSpLocks noChangeShapeType="1"/>
              <a:stCxn id="7181" idx="2"/>
            </p:cNvCxnSpPr>
            <p:nvPr/>
          </p:nvCxnSpPr>
          <p:spPr bwMode="auto">
            <a:xfrm>
              <a:off x="3199836" y="1479973"/>
              <a:ext cx="4012" cy="1394834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16" name="Straight Arrow Connector 94"/>
            <p:cNvCxnSpPr>
              <a:cxnSpLocks noChangeShapeType="1"/>
            </p:cNvCxnSpPr>
            <p:nvPr/>
          </p:nvCxnSpPr>
          <p:spPr bwMode="auto">
            <a:xfrm>
              <a:off x="4167131" y="1457997"/>
              <a:ext cx="0" cy="1751043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17" name="Straight Arrow Connector 97"/>
            <p:cNvCxnSpPr>
              <a:cxnSpLocks noChangeShapeType="1"/>
            </p:cNvCxnSpPr>
            <p:nvPr/>
          </p:nvCxnSpPr>
          <p:spPr bwMode="auto">
            <a:xfrm flipH="1">
              <a:off x="5112061" y="1457997"/>
              <a:ext cx="1" cy="2636073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Right Arrow 56"/>
            <p:cNvSpPr/>
            <p:nvPr/>
          </p:nvSpPr>
          <p:spPr>
            <a:xfrm rot="16200000" flipH="1">
              <a:off x="2954607" y="5308487"/>
              <a:ext cx="503154" cy="491359"/>
            </a:xfrm>
            <a:prstGeom prst="rightArrow">
              <a:avLst/>
            </a:prstGeom>
            <a:solidFill>
              <a:srgbClr val="0066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algn="ctr" defTabSz="457200">
                <a:defRPr/>
              </a:pPr>
              <a:endParaRPr lang="en-GB" sz="1200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 rot="16200000" flipH="1">
              <a:off x="2694287" y="4813269"/>
              <a:ext cx="503154" cy="491359"/>
            </a:xfrm>
            <a:prstGeom prst="rightArrow">
              <a:avLst/>
            </a:prstGeom>
            <a:solidFill>
              <a:srgbClr val="0066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algn="ctr" defTabSz="457200">
                <a:defRPr/>
              </a:pPr>
              <a:endParaRPr lang="en-GB" sz="1200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403648" y="3190781"/>
              <a:ext cx="1399562" cy="917022"/>
              <a:chOff x="1187091" y="1989673"/>
              <a:chExt cx="1399562" cy="917022"/>
            </a:xfrm>
            <a:solidFill>
              <a:srgbClr val="0070C0"/>
            </a:solidFill>
          </p:grpSpPr>
          <p:sp>
            <p:nvSpPr>
              <p:cNvPr id="8" name="Right Arrow 7"/>
              <p:cNvSpPr/>
              <p:nvPr/>
            </p:nvSpPr>
            <p:spPr>
              <a:xfrm rot="2700000">
                <a:off x="2089268" y="2409311"/>
                <a:ext cx="503411" cy="491358"/>
              </a:xfrm>
              <a:prstGeom prst="rightArrow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defTabSz="457200">
                  <a:defRPr/>
                </a:pPr>
                <a:endParaRPr lang="en-GB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1187091" y="1989673"/>
                <a:ext cx="1138056" cy="585281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Evaluation </a:t>
                </a:r>
              </a:p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Report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627784" y="2874807"/>
              <a:ext cx="1152127" cy="1026191"/>
              <a:chOff x="2287386" y="1700808"/>
              <a:chExt cx="1152127" cy="1026191"/>
            </a:xfrm>
            <a:solidFill>
              <a:srgbClr val="0070C0"/>
            </a:solidFill>
          </p:grpSpPr>
          <p:sp>
            <p:nvSpPr>
              <p:cNvPr id="48" name="Right Arrow 47"/>
              <p:cNvSpPr/>
              <p:nvPr/>
            </p:nvSpPr>
            <p:spPr>
              <a:xfrm rot="16200000" flipH="1">
                <a:off x="2614209" y="2229614"/>
                <a:ext cx="503411" cy="491359"/>
              </a:xfrm>
              <a:prstGeom prst="rightArrow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defTabSz="457200">
                  <a:defRPr/>
                </a:pPr>
                <a:endParaRPr lang="en-GB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2287386" y="1700808"/>
                <a:ext cx="1152127" cy="585281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</a:t>
                </a:r>
                <a:r>
                  <a:rPr lang="fr-BE" sz="1200" dirty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Evaluation</a:t>
                </a:r>
                <a:r>
                  <a:rPr lang="fr-BE" sz="1200" dirty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pPr algn="ctr" defTabSz="457200">
                  <a:defRPr/>
                </a:pPr>
                <a:r>
                  <a:rPr lang="fr-BE" sz="1200" dirty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Report</a:t>
                </a:r>
                <a:endParaRPr lang="en-GB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634712" y="3209040"/>
              <a:ext cx="1369335" cy="900501"/>
              <a:chOff x="3134899" y="2000169"/>
              <a:chExt cx="1369335" cy="900501"/>
            </a:xfrm>
            <a:solidFill>
              <a:srgbClr val="0070C0"/>
            </a:solidFill>
          </p:grpSpPr>
          <p:sp>
            <p:nvSpPr>
              <p:cNvPr id="47" name="Right Arrow 46"/>
              <p:cNvSpPr/>
              <p:nvPr/>
            </p:nvSpPr>
            <p:spPr>
              <a:xfrm rot="18900000" flipH="1">
                <a:off x="3134899" y="2409311"/>
                <a:ext cx="503411" cy="491359"/>
              </a:xfrm>
              <a:prstGeom prst="rightArrow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defTabSz="457200">
                  <a:defRPr/>
                </a:pPr>
                <a:endParaRPr lang="en-GB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385507" y="2000169"/>
                <a:ext cx="1118727" cy="585281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Evaluation </a:t>
                </a:r>
              </a:p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Report</a:t>
                </a: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486334" y="4031212"/>
              <a:ext cx="1439701" cy="1439625"/>
            </a:xfrm>
            <a:prstGeom prst="ellipse">
              <a:avLst/>
            </a:prstGeom>
            <a:solidFill>
              <a:srgbClr val="33CC33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r>
                <a:rPr lang="en-GB" sz="1200" dirty="0">
                  <a:ea typeface="Verdana" panose="020B0604030504040204" pitchFamily="34" charset="0"/>
                  <a:cs typeface="Verdana" panose="020B0604030504040204" pitchFamily="34" charset="0"/>
                </a:rPr>
                <a:t>Consensus </a:t>
              </a:r>
              <a:br>
                <a:rPr lang="en-GB" sz="1200" dirty="0"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sz="1200" dirty="0">
                  <a:ea typeface="Verdana" panose="020B0604030504040204" pitchFamily="34" charset="0"/>
                  <a:cs typeface="Verdana" panose="020B0604030504040204" pitchFamily="34" charset="0"/>
                </a:rPr>
                <a:t>group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557764" y="5877169"/>
              <a:ext cx="1296841" cy="57616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r>
                <a:rPr lang="en-GB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Consensus </a:t>
              </a:r>
            </a:p>
            <a:p>
              <a:pPr algn="ctr" defTabSz="457200">
                <a:defRPr/>
              </a:pPr>
              <a:r>
                <a:rPr lang="en-GB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Report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995936" y="4094070"/>
              <a:ext cx="1581445" cy="815094"/>
              <a:chOff x="4283403" y="2809909"/>
              <a:chExt cx="1581445" cy="815094"/>
            </a:xfrm>
            <a:solidFill>
              <a:schemeClr val="bg1">
                <a:lumMod val="85000"/>
              </a:schemeClr>
            </a:solidFill>
          </p:grpSpPr>
          <p:sp>
            <p:nvSpPr>
              <p:cNvPr id="53" name="Right Arrow 52"/>
              <p:cNvSpPr/>
              <p:nvPr/>
            </p:nvSpPr>
            <p:spPr>
              <a:xfrm rot="19934973" flipH="1">
                <a:off x="4283403" y="3059952"/>
                <a:ext cx="503411" cy="565051"/>
              </a:xfrm>
              <a:prstGeom prst="rightArrow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defTabSz="457200">
                  <a:defRPr/>
                </a:pPr>
                <a:endParaRPr lang="en-GB" sz="1200" dirty="0">
                  <a:solidFill>
                    <a:schemeClr val="bg2">
                      <a:lumMod val="7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4656331" y="2809909"/>
                <a:ext cx="1208517" cy="585281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Evaluation </a:t>
                </a:r>
              </a:p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Report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27584" y="4021684"/>
              <a:ext cx="1520480" cy="798098"/>
              <a:chOff x="548376" y="2829072"/>
              <a:chExt cx="1520480" cy="798098"/>
            </a:xfrm>
            <a:solidFill>
              <a:schemeClr val="bg1">
                <a:lumMod val="85000"/>
              </a:schemeClr>
            </a:solidFill>
          </p:grpSpPr>
          <p:sp>
            <p:nvSpPr>
              <p:cNvPr id="55" name="Right Arrow 54"/>
              <p:cNvSpPr/>
              <p:nvPr/>
            </p:nvSpPr>
            <p:spPr>
              <a:xfrm rot="1665027">
                <a:off x="1565445" y="3062120"/>
                <a:ext cx="503411" cy="565050"/>
              </a:xfrm>
              <a:prstGeom prst="rightArrow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defTabSz="457200">
                  <a:defRPr/>
                </a:pPr>
                <a:endParaRPr lang="en-GB" sz="1200" dirty="0">
                  <a:solidFill>
                    <a:schemeClr val="bg2">
                      <a:lumMod val="7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 flipH="1">
                <a:off x="548376" y="2829072"/>
                <a:ext cx="1144720" cy="585281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Evaluation </a:t>
                </a:r>
              </a:p>
              <a:p>
                <a:pPr algn="ctr" defTabSz="457200">
                  <a:defRPr/>
                </a:pPr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Report</a:t>
                </a:r>
              </a:p>
            </p:txBody>
          </p:sp>
        </p:grpSp>
        <p:sp>
          <p:nvSpPr>
            <p:cNvPr id="23" name="Oval Callout 22"/>
            <p:cNvSpPr/>
            <p:nvPr/>
          </p:nvSpPr>
          <p:spPr>
            <a:xfrm>
              <a:off x="1899025" y="1845586"/>
              <a:ext cx="647627" cy="623784"/>
            </a:xfrm>
            <a:prstGeom prst="wedgeEllipseCallout">
              <a:avLst>
                <a:gd name="adj1" fmla="val 973"/>
                <a:gd name="adj2" fmla="val 74488"/>
              </a:avLst>
            </a:prstGeom>
            <a:solidFill>
              <a:srgbClr val="33CC33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r>
                <a:rPr lang="en-GB" sz="1200" dirty="0">
                  <a:ea typeface="Verdana" panose="020B0604030504040204" pitchFamily="34" charset="0"/>
                  <a:cs typeface="Verdana" panose="020B0604030504040204" pitchFamily="34" charset="0"/>
                </a:rPr>
                <a:t>Expert</a:t>
              </a:r>
            </a:p>
          </p:txBody>
        </p:sp>
        <p:sp>
          <p:nvSpPr>
            <p:cNvPr id="64" name="Oval Callout 63"/>
            <p:cNvSpPr/>
            <p:nvPr/>
          </p:nvSpPr>
          <p:spPr>
            <a:xfrm>
              <a:off x="2881577" y="1859871"/>
              <a:ext cx="649214" cy="623785"/>
            </a:xfrm>
            <a:prstGeom prst="wedgeEllipseCallout">
              <a:avLst>
                <a:gd name="adj1" fmla="val -129"/>
                <a:gd name="adj2" fmla="val 75251"/>
              </a:avLst>
            </a:prstGeom>
            <a:solidFill>
              <a:srgbClr val="33CC33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r>
                <a:rPr lang="en-GB" sz="1200" dirty="0">
                  <a:ea typeface="Verdana" panose="020B0604030504040204" pitchFamily="34" charset="0"/>
                  <a:cs typeface="Verdana" panose="020B0604030504040204" pitchFamily="34" charset="0"/>
                </a:rPr>
                <a:t>Expert</a:t>
              </a:r>
            </a:p>
          </p:txBody>
        </p:sp>
        <p:sp>
          <p:nvSpPr>
            <p:cNvPr id="65" name="Oval Callout 64"/>
            <p:cNvSpPr/>
            <p:nvPr/>
          </p:nvSpPr>
          <p:spPr>
            <a:xfrm>
              <a:off x="3843494" y="1845586"/>
              <a:ext cx="647627" cy="623784"/>
            </a:xfrm>
            <a:prstGeom prst="wedgeEllipseCallout">
              <a:avLst>
                <a:gd name="adj1" fmla="val -129"/>
                <a:gd name="adj2" fmla="val 74870"/>
              </a:avLst>
            </a:prstGeom>
            <a:solidFill>
              <a:srgbClr val="33CC33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r>
                <a:rPr lang="en-GB" sz="1200" dirty="0">
                  <a:ea typeface="Verdana" panose="020B0604030504040204" pitchFamily="34" charset="0"/>
                  <a:cs typeface="Verdana" panose="020B0604030504040204" pitchFamily="34" charset="0"/>
                </a:rPr>
                <a:t>Expert</a:t>
              </a:r>
            </a:p>
          </p:txBody>
        </p:sp>
        <p:sp>
          <p:nvSpPr>
            <p:cNvPr id="66" name="Oval Callout 65"/>
            <p:cNvSpPr/>
            <p:nvPr/>
          </p:nvSpPr>
          <p:spPr>
            <a:xfrm>
              <a:off x="4787949" y="1845586"/>
              <a:ext cx="647627" cy="623784"/>
            </a:xfrm>
            <a:prstGeom prst="wedgeEllipseCallout">
              <a:avLst>
                <a:gd name="adj1" fmla="val 238"/>
                <a:gd name="adj2" fmla="val 7410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r>
                <a:rPr lang="en-GB" sz="1200" dirty="0">
                  <a:solidFill>
                    <a:schemeClr val="bg2">
                      <a:lumMod val="7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Expert</a:t>
              </a:r>
            </a:p>
          </p:txBody>
        </p:sp>
        <p:sp>
          <p:nvSpPr>
            <p:cNvPr id="67" name="Oval Callout 66"/>
            <p:cNvSpPr/>
            <p:nvPr/>
          </p:nvSpPr>
          <p:spPr>
            <a:xfrm>
              <a:off x="972030" y="1845586"/>
              <a:ext cx="647627" cy="623784"/>
            </a:xfrm>
            <a:prstGeom prst="wedgeEllipseCallout">
              <a:avLst>
                <a:gd name="adj1" fmla="val 605"/>
                <a:gd name="adj2" fmla="val 7448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r>
                <a:rPr lang="en-GB" sz="1200" dirty="0">
                  <a:solidFill>
                    <a:schemeClr val="bg2">
                      <a:lumMod val="7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Expert</a:t>
              </a:r>
            </a:p>
          </p:txBody>
        </p:sp>
        <p:sp>
          <p:nvSpPr>
            <p:cNvPr id="196632" name="TextBox 25"/>
            <p:cNvSpPr txBox="1">
              <a:spLocks noChangeArrowheads="1"/>
            </p:cNvSpPr>
            <p:nvPr/>
          </p:nvSpPr>
          <p:spPr bwMode="auto">
            <a:xfrm>
              <a:off x="6804248" y="2026068"/>
              <a:ext cx="1728192" cy="268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100">
                  <a:solidFill>
                    <a:schemeClr val="tx1"/>
                  </a:solidFill>
                  <a:latin typeface="Arial" pitchFamily="34" charset="0"/>
                </a:rPr>
                <a:t>Minimum 3 experts</a:t>
              </a:r>
            </a:p>
          </p:txBody>
        </p:sp>
        <p:cxnSp>
          <p:nvCxnSpPr>
            <p:cNvPr id="196633" name="Straight Connector 27"/>
            <p:cNvCxnSpPr>
              <a:cxnSpLocks noChangeShapeType="1"/>
              <a:stCxn id="196632" idx="1"/>
            </p:cNvCxnSpPr>
            <p:nvPr/>
          </p:nvCxnSpPr>
          <p:spPr bwMode="auto">
            <a:xfrm flipH="1" flipV="1">
              <a:off x="5868144" y="2156873"/>
              <a:ext cx="936104" cy="351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6634" name="TextBox 75"/>
            <p:cNvSpPr txBox="1">
              <a:spLocks noChangeArrowheads="1"/>
            </p:cNvSpPr>
            <p:nvPr/>
          </p:nvSpPr>
          <p:spPr bwMode="auto">
            <a:xfrm>
              <a:off x="6804248" y="3284984"/>
              <a:ext cx="1728192" cy="268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100">
                  <a:solidFill>
                    <a:schemeClr val="tx1"/>
                  </a:solidFill>
                  <a:latin typeface="Arial" pitchFamily="34" charset="0"/>
                </a:rPr>
                <a:t>Individual evaluation</a:t>
              </a:r>
            </a:p>
          </p:txBody>
        </p:sp>
        <p:cxnSp>
          <p:nvCxnSpPr>
            <p:cNvPr id="196635" name="Straight Connector 76"/>
            <p:cNvCxnSpPr>
              <a:cxnSpLocks noChangeShapeType="1"/>
              <a:stCxn id="196634" idx="1"/>
            </p:cNvCxnSpPr>
            <p:nvPr/>
          </p:nvCxnSpPr>
          <p:spPr bwMode="auto">
            <a:xfrm flipH="1" flipV="1">
              <a:off x="5868144" y="3415790"/>
              <a:ext cx="936104" cy="351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6636" name="TextBox 77"/>
            <p:cNvSpPr txBox="1">
              <a:spLocks noChangeArrowheads="1"/>
            </p:cNvSpPr>
            <p:nvPr/>
          </p:nvSpPr>
          <p:spPr bwMode="auto">
            <a:xfrm>
              <a:off x="6804248" y="4725144"/>
              <a:ext cx="1728192" cy="268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100">
                  <a:solidFill>
                    <a:schemeClr val="tx1"/>
                  </a:solidFill>
                  <a:latin typeface="Arial" pitchFamily="34" charset="0"/>
                </a:rPr>
                <a:t>Consensus</a:t>
              </a:r>
            </a:p>
          </p:txBody>
        </p:sp>
        <p:cxnSp>
          <p:nvCxnSpPr>
            <p:cNvPr id="196637" name="Straight Connector 78"/>
            <p:cNvCxnSpPr>
              <a:cxnSpLocks noChangeShapeType="1"/>
              <a:stCxn id="196636" idx="1"/>
            </p:cNvCxnSpPr>
            <p:nvPr/>
          </p:nvCxnSpPr>
          <p:spPr bwMode="auto">
            <a:xfrm flipH="1" flipV="1">
              <a:off x="5868144" y="4855950"/>
              <a:ext cx="936104" cy="351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1" name="Rounded Rectangle 7180"/>
            <p:cNvSpPr/>
            <p:nvPr/>
          </p:nvSpPr>
          <p:spPr>
            <a:xfrm>
              <a:off x="1035523" y="1130293"/>
              <a:ext cx="4328625" cy="349680"/>
            </a:xfrm>
            <a:prstGeom prst="roundRect">
              <a:avLst/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algn="ctr" defTabSz="457200">
                <a:defRPr/>
              </a:pPr>
              <a:r>
                <a:rPr lang="en-GB" sz="14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Proposal</a:t>
              </a:r>
            </a:p>
          </p:txBody>
        </p:sp>
        <p:sp>
          <p:nvSpPr>
            <p:cNvPr id="196639" name="TextBox 107"/>
            <p:cNvSpPr txBox="1">
              <a:spLocks noChangeArrowheads="1"/>
            </p:cNvSpPr>
            <p:nvPr/>
          </p:nvSpPr>
          <p:spPr bwMode="auto">
            <a:xfrm>
              <a:off x="6804249" y="1032283"/>
              <a:ext cx="1361607" cy="289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100" dirty="0">
                  <a:solidFill>
                    <a:schemeClr val="tx1"/>
                  </a:solidFill>
                  <a:latin typeface="Arial" pitchFamily="34" charset="0"/>
                </a:rPr>
                <a:t>Eligible proposal</a:t>
              </a:r>
            </a:p>
          </p:txBody>
        </p:sp>
        <p:cxnSp>
          <p:nvCxnSpPr>
            <p:cNvPr id="196640" name="Straight Connector 108"/>
            <p:cNvCxnSpPr>
              <a:cxnSpLocks noChangeShapeType="1"/>
              <a:stCxn id="196639" idx="1"/>
            </p:cNvCxnSpPr>
            <p:nvPr/>
          </p:nvCxnSpPr>
          <p:spPr bwMode="auto">
            <a:xfrm flipH="1">
              <a:off x="5868145" y="1177166"/>
              <a:ext cx="936103" cy="10480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6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550276" y="6265730"/>
            <a:ext cx="1277815" cy="40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34A651-5BC0-40EB-89C4-A30596934364}" type="slidenum">
              <a:rPr lang="en-GB" altLang="it-IT" sz="80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it-IT" sz="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" name="Rettangolo 2"/>
          <p:cNvSpPr>
            <a:spLocks noChangeArrowheads="1"/>
          </p:cNvSpPr>
          <p:nvPr/>
        </p:nvSpPr>
        <p:spPr bwMode="auto">
          <a:xfrm>
            <a:off x="-8338" y="66549"/>
            <a:ext cx="7033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it-IT" b="1" dirty="0">
                <a:solidFill>
                  <a:schemeClr val="bg1"/>
                </a:solidFill>
              </a:rPr>
              <a:t>The evaluation process</a:t>
            </a:r>
            <a:endParaRPr lang="it-IT" altLang="it-IT" b="1" dirty="0">
              <a:solidFill>
                <a:schemeClr val="bg1"/>
              </a:solidFill>
            </a:endParaRPr>
          </a:p>
        </p:txBody>
      </p:sp>
      <p:sp>
        <p:nvSpPr>
          <p:cNvPr id="44" name="Footer Placeholder 3">
            <a:extLst>
              <a:ext uri="{FF2B5EF4-FFF2-40B4-BE49-F238E27FC236}">
                <a16:creationId xmlns="" xmlns:a16="http://schemas.microsoft.com/office/drawing/2014/main" id="{305FDD08-F745-4BAE-8AE6-A74E81CA089D}"/>
              </a:ext>
            </a:extLst>
          </p:cNvPr>
          <p:cNvSpPr txBox="1">
            <a:spLocks/>
          </p:cNvSpPr>
          <p:nvPr/>
        </p:nvSpPr>
        <p:spPr>
          <a:xfrm>
            <a:off x="-1459056" y="6577346"/>
            <a:ext cx="5264680" cy="182243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Technology</a:t>
            </a:r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 and Science Ltd. All rights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reserved</a:t>
            </a:r>
            <a:endParaRPr lang="en-GB" sz="800" dirty="0"/>
          </a:p>
        </p:txBody>
      </p:sp>
      <p:sp>
        <p:nvSpPr>
          <p:cNvPr id="45" name="Text Box 6">
            <a:extLst>
              <a:ext uri="{FF2B5EF4-FFF2-40B4-BE49-F238E27FC236}">
                <a16:creationId xmlns="" xmlns:a16="http://schemas.microsoft.com/office/drawing/2014/main" id="{8524DFB0-2BEE-4527-92E2-84BE8D10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648" y="2241512"/>
            <a:ext cx="5070578" cy="337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marL="450850" indent="-450850" defTabSz="4492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4225" indent="-450850" defTabSz="4492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1425" indent="-4508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68625" indent="-4508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5825" indent="-4508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3025" indent="-4508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None/>
            </a:pPr>
            <a:endParaRPr lang="en-GB" altLang="it-IT" sz="28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None/>
            </a:pPr>
            <a:r>
              <a:rPr lang="en-GB" altLang="it-IT" sz="2400" dirty="0">
                <a:solidFill>
                  <a:schemeClr val="tx1"/>
                </a:solidFill>
                <a:cs typeface="Arial" pitchFamily="34" charset="0"/>
              </a:rPr>
              <a:t>3 main award criteria: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None/>
            </a:pPr>
            <a:r>
              <a:rPr lang="en-GB" altLang="it-IT" sz="2400" b="1" dirty="0">
                <a:solidFill>
                  <a:schemeClr val="tx2"/>
                </a:solidFill>
                <a:cs typeface="Arial" pitchFamily="34" charset="0"/>
              </a:rPr>
              <a:t>Excellence (50% weighting)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None/>
            </a:pPr>
            <a:r>
              <a:rPr lang="en-GB" altLang="it-IT" sz="2400" b="1" dirty="0">
                <a:solidFill>
                  <a:schemeClr val="tx2"/>
                </a:solidFill>
                <a:cs typeface="Arial" pitchFamily="34" charset="0"/>
              </a:rPr>
              <a:t>Impact (30% weighting)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None/>
            </a:pPr>
            <a:r>
              <a:rPr lang="en-GB" altLang="it-IT" sz="2400" b="1" dirty="0">
                <a:solidFill>
                  <a:schemeClr val="tx2"/>
                </a:solidFill>
                <a:cs typeface="Arial" pitchFamily="34" charset="0"/>
              </a:rPr>
              <a:t>Implementation (20% weighting)</a:t>
            </a:r>
          </a:p>
          <a:p>
            <a:pPr marL="0" indent="0">
              <a:spcAft>
                <a:spcPts val="1200"/>
              </a:spcAft>
              <a:buClr>
                <a:srgbClr val="008000"/>
              </a:buClr>
              <a:buNone/>
            </a:pPr>
            <a:endParaRPr lang="en-GB" altLang="it-IT" sz="2800" dirty="0">
              <a:solidFill>
                <a:schemeClr val="tx1"/>
              </a:solidFill>
              <a:cs typeface="Arial" pitchFamily="34" charset="0"/>
            </a:endParaRPr>
          </a:p>
          <a:p>
            <a:pPr lvl="4" eaLnBrk="1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</a:pPr>
            <a:endParaRPr lang="en-GB" alt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0" y="71907"/>
            <a:ext cx="576775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Marie Curie: Individual Fellowships </a:t>
            </a:r>
            <a:r>
              <a:rPr lang="fr-BE" altLang="it-IT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(IF)</a:t>
            </a:r>
            <a:endParaRPr lang="en-GB" altLang="it-IT" b="1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1761176"/>
            <a:ext cx="12192000" cy="289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r>
              <a:rPr lang="en-GB" altLang="it-IT" sz="2800" dirty="0">
                <a:latin typeface="Calibri" pitchFamily="34" charset="0"/>
                <a:ea typeface="MS PGothic" pitchFamily="34" charset="-128"/>
              </a:rPr>
              <a:t>Enhance the </a:t>
            </a:r>
            <a:r>
              <a:rPr lang="en-GB" alt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creative and innovative potential </a:t>
            </a:r>
            <a:r>
              <a:rPr lang="en-GB" altLang="it-IT" sz="2800" dirty="0">
                <a:latin typeface="Calibri" pitchFamily="34" charset="0"/>
                <a:ea typeface="MS PGothic" pitchFamily="34" charset="-128"/>
              </a:rPr>
              <a:t>of </a:t>
            </a:r>
            <a:r>
              <a:rPr lang="en-GB" alt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experienced researchers of any nationality</a:t>
            </a:r>
            <a:r>
              <a:rPr lang="en-GB" altLang="it-IT" sz="2800" dirty="0">
                <a:latin typeface="Calibri" pitchFamily="34" charset="0"/>
                <a:ea typeface="MS PGothic" pitchFamily="34" charset="-128"/>
              </a:rPr>
              <a:t> (ERs)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endParaRPr lang="en-GB" altLang="it-IT" sz="2800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r>
              <a:rPr lang="en-GB" altLang="it-IT" sz="2800" dirty="0">
                <a:latin typeface="Calibri" pitchFamily="34" charset="0"/>
                <a:ea typeface="MS PGothic" pitchFamily="34" charset="-128"/>
              </a:rPr>
              <a:t>Provide opportunities </a:t>
            </a:r>
            <a:r>
              <a:rPr lang="en-GB" altLang="it-IT" sz="2800" b="1" dirty="0">
                <a:latin typeface="Calibri" pitchFamily="34" charset="0"/>
                <a:ea typeface="MS PGothic" pitchFamily="34" charset="-128"/>
              </a:rPr>
              <a:t>to acquire new knowle</a:t>
            </a:r>
            <a:r>
              <a:rPr lang="en-GB" altLang="it-IT" sz="2800" dirty="0">
                <a:latin typeface="Calibri" pitchFamily="34" charset="0"/>
                <a:ea typeface="MS PGothic" pitchFamily="34" charset="-128"/>
              </a:rPr>
              <a:t>dge, </a:t>
            </a:r>
            <a:r>
              <a:rPr lang="en-GB" altLang="it-IT" sz="2800" b="1" dirty="0">
                <a:latin typeface="Calibri" pitchFamily="34" charset="0"/>
                <a:ea typeface="MS PGothic" pitchFamily="34" charset="-128"/>
              </a:rPr>
              <a:t>work on research projects </a:t>
            </a:r>
            <a:r>
              <a:rPr lang="en-GB" altLang="it-IT" sz="2800" dirty="0">
                <a:latin typeface="Calibri" pitchFamily="34" charset="0"/>
                <a:ea typeface="MS PGothic" pitchFamily="34" charset="-128"/>
              </a:rPr>
              <a:t>in </a:t>
            </a:r>
            <a:r>
              <a:rPr lang="en-GB" altLang="it-IT" sz="2800" b="1" dirty="0">
                <a:latin typeface="Calibri" pitchFamily="34" charset="0"/>
                <a:ea typeface="MS PGothic" pitchFamily="34" charset="-128"/>
              </a:rPr>
              <a:t>an European context</a:t>
            </a:r>
            <a:r>
              <a:rPr lang="en-GB" altLang="it-IT" sz="2800" dirty="0">
                <a:latin typeface="Calibri" pitchFamily="34" charset="0"/>
                <a:ea typeface="MS PGothic" pitchFamily="34" charset="-128"/>
              </a:rPr>
              <a:t>, </a:t>
            </a:r>
            <a:r>
              <a:rPr lang="en-GB" alt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resume a career or return </a:t>
            </a:r>
            <a:r>
              <a:rPr lang="en-GB" altLang="it-IT" sz="2800" dirty="0">
                <a:latin typeface="Calibri" pitchFamily="34" charset="0"/>
                <a:ea typeface="MS PGothic" pitchFamily="34" charset="-128"/>
              </a:rPr>
              <a:t>to Europe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None/>
            </a:pPr>
            <a:endParaRPr lang="en-GB" altLang="it-IT" sz="28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0595113" y="6394464"/>
            <a:ext cx="1371600" cy="365125"/>
          </a:xfrm>
        </p:spPr>
        <p:txBody>
          <a:bodyPr/>
          <a:lstStyle/>
          <a:p>
            <a:r>
              <a:rPr lang="it-IT" dirty="0"/>
              <a:t>	</a:t>
            </a:r>
            <a:fld id="{E7A41E1B-4F70-4964-A407-84C68BE8251C}" type="slidenum">
              <a:rPr lang="it-IT" sz="800" b="1"/>
              <a:pPr/>
              <a:t>13</a:t>
            </a:fld>
            <a:endParaRPr lang="it-IT" sz="800" b="1" dirty="0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6FA099C5-6090-48F5-81B8-1A3DE818B8B3}"/>
              </a:ext>
            </a:extLst>
          </p:cNvPr>
          <p:cNvSpPr txBox="1">
            <a:spLocks/>
          </p:cNvSpPr>
          <p:nvPr/>
        </p:nvSpPr>
        <p:spPr>
          <a:xfrm>
            <a:off x="-1459056" y="6577346"/>
            <a:ext cx="5264680" cy="182243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Technology</a:t>
            </a:r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 and Science Ltd. All rights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reserved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1468273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D8F56C7-5784-4375-A859-F2C0817F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678" y="6265229"/>
            <a:ext cx="2743200" cy="365125"/>
          </a:xfrm>
        </p:spPr>
        <p:txBody>
          <a:bodyPr/>
          <a:lstStyle/>
          <a:p>
            <a:pPr>
              <a:defRPr/>
            </a:pPr>
            <a:fld id="{5953460F-4842-4D3E-9A90-DC68674D7543}" type="slidenum">
              <a:rPr lang="it-IT" altLang="it-IT" sz="800" smtClean="0"/>
              <a:pPr>
                <a:defRPr/>
              </a:pPr>
              <a:t>14</a:t>
            </a:fld>
            <a:endParaRPr lang="it-IT" altLang="it-IT" sz="8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A5DCEDC-F75D-4F24-B7CB-7F3B43EAD22D}"/>
              </a:ext>
            </a:extLst>
          </p:cNvPr>
          <p:cNvSpPr/>
          <p:nvPr/>
        </p:nvSpPr>
        <p:spPr>
          <a:xfrm>
            <a:off x="129600" y="136524"/>
            <a:ext cx="4203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INDICATIVE TIMETABLE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AF57F81-F1D7-4E34-96E1-0C0305716B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4157" y="1519842"/>
          <a:ext cx="10363200" cy="351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613">
                  <a:extLst>
                    <a:ext uri="{9D8B030D-6E8A-4147-A177-3AD203B41FA5}">
                      <a16:colId xmlns="" xmlns:a16="http://schemas.microsoft.com/office/drawing/2014/main" val="2889944274"/>
                    </a:ext>
                  </a:extLst>
                </a:gridCol>
                <a:gridCol w="5509587">
                  <a:extLst>
                    <a:ext uri="{9D8B030D-6E8A-4147-A177-3AD203B41FA5}">
                      <a16:colId xmlns="" xmlns:a16="http://schemas.microsoft.com/office/drawing/2014/main" val="3326462220"/>
                    </a:ext>
                  </a:extLst>
                </a:gridCol>
              </a:tblGrid>
              <a:tr h="48123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Publication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27 October 2017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1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Opening of the call</a:t>
                      </a:r>
                    </a:p>
                    <a:p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April 2018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321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Call deadline</a:t>
                      </a:r>
                    </a:p>
                    <a:p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September 2018 at 17:00:00, Brussels local time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4390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Evaluation of proposals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October - December 2018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11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Information on the outcome of the evaluation </a:t>
                      </a:r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February 2019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608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Indicative date for the signature of Grant Agreements </a:t>
                      </a:r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March - May 2019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713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Possible start date of the Action</a:t>
                      </a:r>
                      <a:endParaRPr lang="en-GB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March 2019 – 1 September 2020 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1157218"/>
                  </a:ext>
                </a:extLst>
              </a:tr>
            </a:tbl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21E27C01-0584-4DC9-8CF2-3CC46E6BBF15}"/>
              </a:ext>
            </a:extLst>
          </p:cNvPr>
          <p:cNvSpPr txBox="1">
            <a:spLocks/>
          </p:cNvSpPr>
          <p:nvPr/>
        </p:nvSpPr>
        <p:spPr>
          <a:xfrm>
            <a:off x="-1459056" y="6539233"/>
            <a:ext cx="5264680" cy="182243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Technology</a:t>
            </a:r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 and Science Ltd. All rights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reserved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62384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ChangeArrowheads="1"/>
          </p:cNvSpPr>
          <p:nvPr/>
        </p:nvSpPr>
        <p:spPr bwMode="auto">
          <a:xfrm>
            <a:off x="127707" y="115348"/>
            <a:ext cx="395877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36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IF: key features of the Call/funding</a:t>
            </a:r>
          </a:p>
        </p:txBody>
      </p:sp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127707" y="1456109"/>
            <a:ext cx="12064293" cy="53746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147" tIns="40074" rIns="80147" bIns="40074">
            <a:spAutoFit/>
          </a:bodyPr>
          <a:lstStyle>
            <a:lvl1pPr marL="450850" indent="-450850" defTabSz="4492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just">
              <a:spcAft>
                <a:spcPts val="600"/>
              </a:spcAft>
              <a:buClr>
                <a:srgbClr val="008000"/>
              </a:buClr>
              <a:defRPr/>
            </a:pPr>
            <a:r>
              <a:rPr lang="en-GB" altLang="en-US" sz="2800" dirty="0">
                <a:latin typeface="Calibri" pitchFamily="34" charset="0"/>
                <a:cs typeface="Arial" pitchFamily="34" charset="0"/>
              </a:rPr>
              <a:t>Support to </a:t>
            </a:r>
            <a:r>
              <a:rPr lang="en-GB" altLang="en-US" sz="2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mobile</a:t>
            </a:r>
            <a:r>
              <a:rPr lang="en-GB" altLang="en-US" sz="28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GB" altLang="en-US" sz="2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experienced researchers (ER) </a:t>
            </a:r>
            <a:r>
              <a:rPr lang="en-GB" altLang="en-US" sz="2800" dirty="0">
                <a:latin typeface="Calibri" pitchFamily="34" charset="0"/>
                <a:cs typeface="Arial" pitchFamily="34" charset="0"/>
              </a:rPr>
              <a:t>of </a:t>
            </a:r>
            <a:r>
              <a:rPr lang="en-GB" altLang="en-US" sz="2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any nationality </a:t>
            </a:r>
          </a:p>
          <a:p>
            <a:pPr marL="0" indent="0" algn="just">
              <a:spcAft>
                <a:spcPts val="600"/>
              </a:spcAft>
              <a:buClr>
                <a:srgbClr val="008000"/>
              </a:buClr>
              <a:defRPr/>
            </a:pPr>
            <a:endParaRPr lang="en-GB" altLang="it-IT" sz="2800" dirty="0">
              <a:latin typeface="Calibri" pitchFamily="34" charset="0"/>
              <a:cs typeface="Arial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008000"/>
              </a:buClr>
              <a:defRPr/>
            </a:pPr>
            <a:r>
              <a:rPr lang="en-GB" altLang="it-IT" sz="2800" dirty="0">
                <a:latin typeface="Calibri" pitchFamily="34" charset="0"/>
                <a:cs typeface="Arial" pitchFamily="34" charset="0"/>
              </a:rPr>
              <a:t>Any experienced researcher may submit </a:t>
            </a:r>
            <a:r>
              <a:rPr lang="en-GB" altLang="it-IT" sz="2800" b="1" dirty="0">
                <a:latin typeface="Calibri" pitchFamily="34" charset="0"/>
                <a:cs typeface="Arial" pitchFamily="34" charset="0"/>
              </a:rPr>
              <a:t>only one proposal </a:t>
            </a:r>
            <a:r>
              <a:rPr lang="it-IT" altLang="it-IT" sz="2800" b="1" dirty="0">
                <a:latin typeface="Calibri" pitchFamily="34" charset="0"/>
                <a:cs typeface="Arial" pitchFamily="34" charset="0"/>
              </a:rPr>
              <a:t>per  Call deadline</a:t>
            </a:r>
            <a:r>
              <a:rPr lang="it-IT" altLang="it-IT" sz="2800" dirty="0">
                <a:latin typeface="Calibri" pitchFamily="34" charset="0"/>
                <a:cs typeface="Arial" pitchFamily="34" charset="0"/>
              </a:rPr>
              <a:t> (submission by the host organisation in accordance with the ER, i.e. </a:t>
            </a:r>
            <a:r>
              <a:rPr lang="it-IT" altLang="it-IT" sz="2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the proposal writer!)</a:t>
            </a:r>
          </a:p>
          <a:p>
            <a:pPr marL="0" indent="0" algn="just">
              <a:spcAft>
                <a:spcPts val="600"/>
              </a:spcAft>
              <a:buClr>
                <a:srgbClr val="008000"/>
              </a:buClr>
              <a:defRPr/>
            </a:pPr>
            <a:endParaRPr lang="en-GB" altLang="en-US" sz="2800" dirty="0">
              <a:latin typeface="Calibri" pitchFamily="34" charset="0"/>
              <a:cs typeface="Arial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008000"/>
              </a:buClr>
              <a:defRPr/>
            </a:pPr>
            <a:r>
              <a:rPr lang="en-GB" altLang="en-US" sz="2800" dirty="0">
                <a:latin typeface="Calibri" pitchFamily="34" charset="0"/>
                <a:cs typeface="Arial" pitchFamily="34" charset="0"/>
              </a:rPr>
              <a:t>Focus on </a:t>
            </a:r>
            <a:r>
              <a:rPr lang="en-GB" altLang="en-US" sz="2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career development and in fostering R&amp;I collaborations</a:t>
            </a:r>
            <a:endParaRPr lang="en-GB" altLang="en-US" sz="2800" dirty="0">
              <a:latin typeface="Calibri" pitchFamily="34" charset="0"/>
              <a:cs typeface="Arial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008000"/>
              </a:buClr>
              <a:defRPr/>
            </a:pPr>
            <a:endParaRPr lang="en-GB" altLang="en-US" sz="2800" b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008000"/>
              </a:buClr>
              <a:defRPr/>
            </a:pPr>
            <a:r>
              <a:rPr lang="en-GB" altLang="en-US" sz="28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European </a:t>
            </a:r>
            <a:r>
              <a:rPr lang="en-GB" altLang="en-US" sz="2800" dirty="0">
                <a:latin typeface="Calibri" pitchFamily="34" charset="0"/>
                <a:cs typeface="Arial" pitchFamily="34" charset="0"/>
              </a:rPr>
              <a:t>or</a:t>
            </a:r>
            <a:r>
              <a:rPr lang="en-GB" altLang="en-US" sz="28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GB" altLang="en-US" sz="28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global</a:t>
            </a:r>
            <a:r>
              <a:rPr lang="en-GB" altLang="en-US" sz="2800" dirty="0">
                <a:latin typeface="Calibri" pitchFamily="34" charset="0"/>
                <a:cs typeface="Arial" pitchFamily="34" charset="0"/>
              </a:rPr>
              <a:t> scheme</a:t>
            </a:r>
          </a:p>
          <a:p>
            <a:pPr marL="0" indent="0" algn="just">
              <a:spcAft>
                <a:spcPts val="600"/>
              </a:spcAft>
              <a:buClr>
                <a:srgbClr val="008000"/>
              </a:buClr>
              <a:defRPr/>
            </a:pPr>
            <a:endParaRPr lang="en-GB" altLang="en-US" sz="2800" dirty="0">
              <a:latin typeface="Calibri" pitchFamily="34" charset="0"/>
              <a:cs typeface="Arial" pitchFamily="34" charset="0"/>
            </a:endParaRPr>
          </a:p>
          <a:p>
            <a:pPr marL="0" indent="0" algn="just">
              <a:spcAft>
                <a:spcPts val="1800"/>
              </a:spcAft>
              <a:buClr>
                <a:srgbClr val="008000"/>
              </a:buClr>
              <a:defRPr/>
            </a:pPr>
            <a:endParaRPr lang="en-GB" altLang="en-US" sz="2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0581861" y="6349062"/>
            <a:ext cx="1371600" cy="365125"/>
          </a:xfrm>
        </p:spPr>
        <p:txBody>
          <a:bodyPr/>
          <a:lstStyle/>
          <a:p>
            <a:r>
              <a:rPr lang="it-IT" dirty="0"/>
              <a:t>	</a:t>
            </a:r>
            <a:fld id="{E7A41E1B-4F70-4964-A407-84C68BE8251C}" type="slidenum">
              <a:rPr lang="it-IT" sz="800" b="1"/>
              <a:pPr/>
              <a:t>15</a:t>
            </a:fld>
            <a:endParaRPr lang="it-IT" sz="800" b="1" dirty="0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20230C27-943F-4CD4-8EC2-55E72C932365}"/>
              </a:ext>
            </a:extLst>
          </p:cNvPr>
          <p:cNvSpPr txBox="1">
            <a:spLocks/>
          </p:cNvSpPr>
          <p:nvPr/>
        </p:nvSpPr>
        <p:spPr>
          <a:xfrm>
            <a:off x="-1578326" y="6623065"/>
            <a:ext cx="5264680" cy="182243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Technology</a:t>
            </a:r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 and Science Ltd. All rights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reserved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8077707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13300" y="1511969"/>
            <a:ext cx="11965399" cy="29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None/>
            </a:pPr>
            <a:r>
              <a:rPr lang="en-GB" altLang="it-IT" sz="2400" b="1" dirty="0">
                <a:latin typeface="Calibri" pitchFamily="34" charset="0"/>
                <a:ea typeface="MS PGothic" pitchFamily="34" charset="-128"/>
              </a:rPr>
              <a:t>IF European Fellowship: </a:t>
            </a:r>
            <a:r>
              <a:rPr lang="en-GB" altLang="it-IT" sz="2400" dirty="0">
                <a:latin typeface="Calibri" pitchFamily="34" charset="0"/>
                <a:ea typeface="MS PGothic" pitchFamily="34" charset="-128"/>
              </a:rPr>
              <a:t>provides financial support for </a:t>
            </a:r>
            <a:r>
              <a:rPr lang="en-GB" alt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ER</a:t>
            </a:r>
            <a:r>
              <a:rPr lang="en-GB" altLang="it-IT" sz="2400" dirty="0">
                <a:latin typeface="Calibri" pitchFamily="34" charset="0"/>
                <a:ea typeface="MS PGothic" pitchFamily="34" charset="-128"/>
              </a:rPr>
              <a:t>s who want to work in host organisations established in </a:t>
            </a:r>
            <a:r>
              <a:rPr lang="en-GB" altLang="it-IT" sz="2400" b="1" dirty="0">
                <a:latin typeface="Calibri" pitchFamily="34" charset="0"/>
                <a:ea typeface="MS PGothic" pitchFamily="34" charset="-128"/>
              </a:rPr>
              <a:t>Europe (MS or AC) </a:t>
            </a:r>
            <a:r>
              <a:rPr lang="en-GB" altLang="it-IT" sz="2400" dirty="0">
                <a:latin typeface="Calibri" pitchFamily="34" charset="0"/>
                <a:ea typeface="MS PGothic" pitchFamily="34" charset="-128"/>
              </a:rPr>
              <a:t>- </a:t>
            </a:r>
            <a:r>
              <a:rPr lang="en-GB" altLang="it-IT" sz="2400" b="1" dirty="0">
                <a:solidFill>
                  <a:schemeClr val="accent1"/>
                </a:solidFill>
                <a:latin typeface="Calibri" pitchFamily="34" charset="0"/>
                <a:ea typeface="MS PGothic" pitchFamily="34" charset="-128"/>
              </a:rPr>
              <a:t>duration </a:t>
            </a:r>
            <a:r>
              <a:rPr lang="en-US" altLang="it-IT" sz="2400" b="1" dirty="0">
                <a:solidFill>
                  <a:schemeClr val="accent1"/>
                </a:solidFill>
                <a:latin typeface="Calibri" pitchFamily="34" charset="0"/>
                <a:ea typeface="MS PGothic" pitchFamily="34" charset="-128"/>
              </a:rPr>
              <a:t>12-24 months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endParaRPr lang="en-GB" altLang="it-IT" sz="2400" b="1" dirty="0">
              <a:latin typeface="Calibri" pitchFamily="34" charset="0"/>
              <a:ea typeface="MS PGothic" pitchFamily="34" charset="-128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r>
              <a:rPr lang="en-GB" altLang="it-IT" sz="2400" b="1" dirty="0">
                <a:latin typeface="Calibri" pitchFamily="34" charset="0"/>
                <a:ea typeface="MS PGothic" pitchFamily="34" charset="-128"/>
              </a:rPr>
              <a:t>IF</a:t>
            </a:r>
            <a:r>
              <a:rPr lang="en-GB" altLang="it-IT" sz="2400" dirty="0">
                <a:latin typeface="Calibri" pitchFamily="34" charset="0"/>
                <a:ea typeface="MS PGothic" pitchFamily="34" charset="-128"/>
              </a:rPr>
              <a:t> </a:t>
            </a:r>
            <a:r>
              <a:rPr lang="en-GB" altLang="it-IT" sz="2400" b="1" dirty="0">
                <a:latin typeface="Calibri" pitchFamily="34" charset="0"/>
                <a:ea typeface="MS PGothic" pitchFamily="34" charset="-128"/>
              </a:rPr>
              <a:t>Global Fellowship: </a:t>
            </a:r>
            <a:r>
              <a:rPr lang="en-GB" altLang="it-IT" sz="2400" dirty="0">
                <a:latin typeface="Calibri" pitchFamily="34" charset="0"/>
                <a:ea typeface="MS PGothic" pitchFamily="34" charset="-128"/>
              </a:rPr>
              <a:t>includes an initial period spent in a partner organisation located outside Europe (TC) of the </a:t>
            </a:r>
            <a:r>
              <a:rPr lang="en-GB" altLang="it-IT" sz="2400" b="1" dirty="0">
                <a:solidFill>
                  <a:schemeClr val="accent1"/>
                </a:solidFill>
                <a:latin typeface="Calibri" pitchFamily="34" charset="0"/>
                <a:ea typeface="MS PGothic" pitchFamily="34" charset="-128"/>
              </a:rPr>
              <a:t>duration between 24/36 months</a:t>
            </a:r>
            <a:r>
              <a:rPr lang="en-GB" altLang="it-IT" sz="2400" dirty="0">
                <a:latin typeface="Calibri" pitchFamily="34" charset="0"/>
                <a:ea typeface="MS PGothic" pitchFamily="34" charset="-128"/>
              </a:rPr>
              <a:t> (12</a:t>
            </a:r>
            <a:r>
              <a:rPr lang="en-US" altLang="it-IT" sz="2400" dirty="0">
                <a:latin typeface="Calibri" pitchFamily="34" charset="0"/>
                <a:ea typeface="MS PGothic" pitchFamily="34" charset="-128"/>
              </a:rPr>
              <a:t>-24 months for the outgoing phase plus 12 months compulsory return phase in Europe)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None/>
            </a:pPr>
            <a:endParaRPr lang="en-GB" altLang="it-IT" sz="2400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07223" y="154850"/>
            <a:ext cx="4454233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IF: European or Global</a:t>
            </a:r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0608365" y="6290090"/>
            <a:ext cx="1371600" cy="365125"/>
          </a:xfrm>
        </p:spPr>
        <p:txBody>
          <a:bodyPr/>
          <a:lstStyle/>
          <a:p>
            <a:r>
              <a:rPr lang="it-IT" dirty="0"/>
              <a:t>	</a:t>
            </a:r>
            <a:fld id="{E7A41E1B-4F70-4964-A407-84C68BE8251C}" type="slidenum">
              <a:rPr lang="it-IT" sz="800" b="1"/>
              <a:pPr/>
              <a:t>16</a:t>
            </a:fld>
            <a:endParaRPr lang="it-IT" sz="800" b="1" dirty="0"/>
          </a:p>
        </p:txBody>
      </p:sp>
      <p:sp>
        <p:nvSpPr>
          <p:cNvPr id="2" name="Rettangolo 1"/>
          <p:cNvSpPr/>
          <p:nvPr/>
        </p:nvSpPr>
        <p:spPr>
          <a:xfrm rot="21340769">
            <a:off x="665142" y="4430320"/>
            <a:ext cx="10507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buClr>
                <a:srgbClr val="008000"/>
              </a:buClr>
              <a:defRPr/>
            </a:pPr>
            <a:r>
              <a:rPr lang="en-GB" altLang="en-US" sz="24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Between 3 to 6 months secondment option in Europe and in another sector (industrial sector) an added value!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A42DDE1E-35C1-4152-9DCB-53BD4310A126}"/>
              </a:ext>
            </a:extLst>
          </p:cNvPr>
          <p:cNvSpPr txBox="1">
            <a:spLocks/>
          </p:cNvSpPr>
          <p:nvPr/>
        </p:nvSpPr>
        <p:spPr>
          <a:xfrm>
            <a:off x="-1525317" y="6577345"/>
            <a:ext cx="5264680" cy="182243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Technology</a:t>
            </a:r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 and Science Ltd. All rights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reserved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55794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artyka\Desktop\imagesCAZ24H2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18" y="2190754"/>
            <a:ext cx="930565" cy="9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artyka\Desktop\imagesCAZ24H2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54" y="2612012"/>
            <a:ext cx="1170774" cy="11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rtyka\Desktop\imagesCAZ24H2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00" y="4918634"/>
            <a:ext cx="930565" cy="9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7527601" y="2830780"/>
            <a:ext cx="1491043" cy="735942"/>
            <a:chOff x="3379" y="3339"/>
            <a:chExt cx="1361" cy="817"/>
          </a:xfrm>
        </p:grpSpPr>
        <p:sp>
          <p:nvSpPr>
            <p:cNvPr id="14" name="AutoShape 88"/>
            <p:cNvSpPr>
              <a:spLocks noChangeArrowheads="1"/>
            </p:cNvSpPr>
            <p:nvPr/>
          </p:nvSpPr>
          <p:spPr bwMode="auto">
            <a:xfrm>
              <a:off x="3379" y="3339"/>
              <a:ext cx="1361" cy="817"/>
            </a:xfrm>
            <a:prstGeom prst="roundRect">
              <a:avLst>
                <a:gd name="adj" fmla="val 16667"/>
              </a:avLst>
            </a:prstGeom>
            <a:solidFill>
              <a:srgbClr val="0A3CAA"/>
            </a:solidFill>
            <a:ln w="9525" algn="ctr">
              <a:solidFill>
                <a:srgbClr val="0A3CA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16">
                <a:solidFill>
                  <a:prstClr val="black"/>
                </a:solidFill>
              </a:endParaRPr>
            </a:p>
          </p:txBody>
        </p:sp>
        <p:sp>
          <p:nvSpPr>
            <p:cNvPr id="15" name="Text Box 89"/>
            <p:cNvSpPr txBox="1">
              <a:spLocks noChangeArrowheads="1"/>
            </p:cNvSpPr>
            <p:nvPr/>
          </p:nvSpPr>
          <p:spPr bwMode="auto">
            <a:xfrm>
              <a:off x="3453" y="3383"/>
              <a:ext cx="1225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846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European Fellowships</a:t>
              </a:r>
            </a:p>
          </p:txBody>
        </p:sp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2652623" y="5177637"/>
            <a:ext cx="1662937" cy="644563"/>
            <a:chOff x="491" y="2773"/>
            <a:chExt cx="984" cy="385"/>
          </a:xfrm>
        </p:grpSpPr>
        <p:sp>
          <p:nvSpPr>
            <p:cNvPr id="17" name="AutoShape 54"/>
            <p:cNvSpPr>
              <a:spLocks noChangeArrowheads="1"/>
            </p:cNvSpPr>
            <p:nvPr/>
          </p:nvSpPr>
          <p:spPr bwMode="auto">
            <a:xfrm>
              <a:off x="521" y="2773"/>
              <a:ext cx="953" cy="385"/>
            </a:xfrm>
            <a:prstGeom prst="roundRect">
              <a:avLst>
                <a:gd name="adj" fmla="val 16667"/>
              </a:avLst>
            </a:prstGeom>
            <a:solidFill>
              <a:srgbClr val="33893D"/>
            </a:solidFill>
            <a:ln w="9525" algn="ctr">
              <a:solidFill>
                <a:srgbClr val="33893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16">
                <a:solidFill>
                  <a:prstClr val="black"/>
                </a:solidFill>
              </a:endParaRPr>
            </a:p>
          </p:txBody>
        </p:sp>
        <p:sp>
          <p:nvSpPr>
            <p:cNvPr id="18" name="Text Box 55"/>
            <p:cNvSpPr txBox="1">
              <a:spLocks noChangeArrowheads="1"/>
            </p:cNvSpPr>
            <p:nvPr/>
          </p:nvSpPr>
          <p:spPr bwMode="auto">
            <a:xfrm>
              <a:off x="491" y="2773"/>
              <a:ext cx="98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846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Global Fellowships</a:t>
              </a:r>
            </a:p>
          </p:txBody>
        </p:sp>
      </p:grpSp>
      <p:cxnSp>
        <p:nvCxnSpPr>
          <p:cNvPr id="19" name="Straight Arrow Connector 40"/>
          <p:cNvCxnSpPr>
            <a:cxnSpLocks noChangeShapeType="1"/>
          </p:cNvCxnSpPr>
          <p:nvPr/>
        </p:nvCxnSpPr>
        <p:spPr bwMode="auto">
          <a:xfrm>
            <a:off x="3159846" y="2764312"/>
            <a:ext cx="1853305" cy="357007"/>
          </a:xfrm>
          <a:prstGeom prst="straightConnector1">
            <a:avLst/>
          </a:prstGeom>
          <a:noFill/>
          <a:ln w="9525" algn="ctr">
            <a:solidFill>
              <a:srgbClr val="0A3CAA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40"/>
          <p:cNvCxnSpPr>
            <a:cxnSpLocks noChangeShapeType="1"/>
          </p:cNvCxnSpPr>
          <p:nvPr/>
        </p:nvCxnSpPr>
        <p:spPr bwMode="auto">
          <a:xfrm flipV="1">
            <a:off x="3284958" y="3362531"/>
            <a:ext cx="1728192" cy="420256"/>
          </a:xfrm>
          <a:prstGeom prst="straightConnector1">
            <a:avLst/>
          </a:prstGeom>
          <a:noFill/>
          <a:ln w="9525" algn="ctr">
            <a:solidFill>
              <a:srgbClr val="0A3CAA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31"/>
          <p:cNvCxnSpPr>
            <a:cxnSpLocks noChangeShapeType="1"/>
          </p:cNvCxnSpPr>
          <p:nvPr/>
        </p:nvCxnSpPr>
        <p:spPr bwMode="auto">
          <a:xfrm>
            <a:off x="6475467" y="5016763"/>
            <a:ext cx="1453469" cy="0"/>
          </a:xfrm>
          <a:prstGeom prst="straightConnector1">
            <a:avLst/>
          </a:prstGeom>
          <a:noFill/>
          <a:ln w="9525" algn="ctr">
            <a:solidFill>
              <a:srgbClr val="33893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31"/>
          <p:cNvCxnSpPr>
            <a:cxnSpLocks noChangeShapeType="1"/>
          </p:cNvCxnSpPr>
          <p:nvPr/>
        </p:nvCxnSpPr>
        <p:spPr bwMode="auto">
          <a:xfrm flipH="1">
            <a:off x="6475467" y="5691612"/>
            <a:ext cx="1453469" cy="0"/>
          </a:xfrm>
          <a:prstGeom prst="straightConnector1">
            <a:avLst/>
          </a:prstGeom>
          <a:noFill/>
          <a:ln w="9525" algn="ctr">
            <a:solidFill>
              <a:srgbClr val="33893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725662" y="3631819"/>
            <a:ext cx="1074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– 2 years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96633" y="5652923"/>
            <a:ext cx="6558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– 3 years (incl. 12 months back in Europe)</a:t>
            </a:r>
          </a:p>
        </p:txBody>
      </p:sp>
      <p:sp>
        <p:nvSpPr>
          <p:cNvPr id="25" name="Rettangolo 5">
            <a:extLst>
              <a:ext uri="{FF2B5EF4-FFF2-40B4-BE49-F238E27FC236}">
                <a16:creationId xmlns="" xmlns:a16="http://schemas.microsoft.com/office/drawing/2014/main" id="{208AD4F1-0539-4908-81CB-B9F4E0DAE31B}"/>
              </a:ext>
            </a:extLst>
          </p:cNvPr>
          <p:cNvSpPr/>
          <p:nvPr/>
        </p:nvSpPr>
        <p:spPr>
          <a:xfrm>
            <a:off x="207223" y="154850"/>
            <a:ext cx="6810069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European or Global: how it works?</a:t>
            </a:r>
          </a:p>
        </p:txBody>
      </p:sp>
      <p:pic>
        <p:nvPicPr>
          <p:cNvPr id="4" name="Picture 3" descr="A drawing of a person&#10;&#10;Description generated with high confidence">
            <a:extLst>
              <a:ext uri="{FF2B5EF4-FFF2-40B4-BE49-F238E27FC236}">
                <a16:creationId xmlns="" xmlns:a16="http://schemas.microsoft.com/office/drawing/2014/main" id="{BE445077-2B47-4F88-9707-A0530EAC4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08" y="3631819"/>
            <a:ext cx="1476375" cy="1000125"/>
          </a:xfrm>
          <a:prstGeom prst="rect">
            <a:avLst/>
          </a:prstGeom>
        </p:spPr>
      </p:pic>
      <p:pic>
        <p:nvPicPr>
          <p:cNvPr id="6" name="Picture 5" descr="A drawing of a person&#10;&#10;Description generated with high confidence">
            <a:extLst>
              <a:ext uri="{FF2B5EF4-FFF2-40B4-BE49-F238E27FC236}">
                <a16:creationId xmlns="" xmlns:a16="http://schemas.microsoft.com/office/drawing/2014/main" id="{6D4A641F-760B-41D5-B75F-DCDB3A2A0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588" y="4918634"/>
            <a:ext cx="1321861" cy="78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45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268762"/>
            <a:ext cx="8229600" cy="936625"/>
          </a:xfrm>
        </p:spPr>
        <p:txBody>
          <a:bodyPr lIns="91424" tIns="45712" rIns="91424" bIns="45712"/>
          <a:lstStyle/>
          <a:p>
            <a:pPr algn="ctr"/>
            <a:r>
              <a:rPr lang="de-CH" sz="2400" i="1" dirty="0"/>
              <a:t>Research &amp; career development 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="" xmlns:a16="http://schemas.microsoft.com/office/drawing/2014/main" id="{8FF487E9-D2CE-40C6-8816-7CB8A3E14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84" y="1406453"/>
            <a:ext cx="11704103" cy="404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Clr>
                <a:srgbClr val="008697"/>
              </a:buClr>
              <a:buNone/>
            </a:pPr>
            <a:r>
              <a:rPr lang="en-IE" sz="1800" b="1" dirty="0"/>
              <a:t>1. </a:t>
            </a:r>
            <a:r>
              <a:rPr lang="en-IE" sz="2800" b="1" dirty="0">
                <a:latin typeface="+mn-lt"/>
              </a:rPr>
              <a:t>Scientific excellence </a:t>
            </a:r>
          </a:p>
          <a:p>
            <a:pPr algn="just">
              <a:buClr>
                <a:srgbClr val="008697"/>
              </a:buClr>
              <a:buNone/>
            </a:pPr>
            <a:r>
              <a:rPr lang="en-IE" sz="2800" b="1" dirty="0">
                <a:latin typeface="+mn-lt"/>
              </a:rPr>
              <a:t>2. Interdisciplinary skills</a:t>
            </a:r>
          </a:p>
          <a:p>
            <a:pPr algn="just">
              <a:buClr>
                <a:srgbClr val="008697"/>
              </a:buClr>
              <a:buNone/>
            </a:pP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3. Inter-sectoral mobility</a:t>
            </a:r>
            <a:r>
              <a:rPr lang="en-US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buClr>
                <a:srgbClr val="008697"/>
              </a:buClr>
              <a:buNone/>
            </a:pPr>
            <a:r>
              <a:rPr lang="en-US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Secondments possible to and from the non-academic sector: 3 – 6 months</a:t>
            </a:r>
          </a:p>
          <a:p>
            <a:pPr marL="800100" lvl="1" indent="-342900" algn="just">
              <a:buClr>
                <a:srgbClr val="008697"/>
              </a:buClr>
            </a:pPr>
            <a:r>
              <a:rPr lang="en-IE" dirty="0">
                <a:latin typeface="+mn-lt"/>
              </a:rPr>
              <a:t>Can spend up to 6 months (in total) working in another organisation (ideally in another sector) in Europe. </a:t>
            </a:r>
          </a:p>
          <a:p>
            <a:pPr marL="800100" lvl="1" indent="-342900" algn="just">
              <a:buClr>
                <a:srgbClr val="008697"/>
              </a:buClr>
            </a:pPr>
            <a:r>
              <a:rPr lang="en-IE" dirty="0">
                <a:latin typeface="+mn-lt"/>
              </a:rPr>
              <a:t>Opportunity to link with industry, NGO, public sector, national archive etc.</a:t>
            </a:r>
          </a:p>
          <a:p>
            <a:pPr>
              <a:buClr>
                <a:srgbClr val="008697"/>
              </a:buClr>
              <a:buNone/>
            </a:pP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4. Networking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FAEBAD67-A785-4B35-83FC-7DF1CC5355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b="1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b="1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6A798828-ABB1-4515-B514-789D30A8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829"/>
            <a:ext cx="576775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 BENEFITS OF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584944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0" y="98412"/>
            <a:ext cx="576775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 BENEFITS OF PARTICIPATION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3840" y="1453046"/>
            <a:ext cx="12064320" cy="289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endParaRPr lang="en-GB" altLang="it-IT" sz="2800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r>
              <a:rPr lang="en-GB" altLang="it-IT" sz="2800" dirty="0">
                <a:latin typeface="Calibri" pitchFamily="34" charset="0"/>
                <a:ea typeface="MS PGothic" pitchFamily="34" charset="-128"/>
              </a:rPr>
              <a:t>To release YOUR full potential as researcher in both the academic and non-academic sectors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endParaRPr lang="en-GB" altLang="it-IT" sz="2800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r>
              <a:rPr lang="en-GB" altLang="it-IT" sz="2800" dirty="0">
                <a:latin typeface="Calibri" pitchFamily="34" charset="0"/>
                <a:ea typeface="MS PGothic" pitchFamily="34" charset="-128"/>
              </a:rPr>
              <a:t>To strengthen YOUR contact network and the </a:t>
            </a:r>
            <a:r>
              <a:rPr lang="en-GB" altLang="it-IT" sz="2800" b="1" dirty="0">
                <a:latin typeface="Calibri" pitchFamily="34" charset="0"/>
                <a:ea typeface="MS PGothic" pitchFamily="34" charset="-128"/>
              </a:rPr>
              <a:t>cooperation between the hosts in Europe and Singapore/other countries</a:t>
            </a:r>
            <a:endParaRPr lang="en-GB" alt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0661373" y="6303342"/>
            <a:ext cx="1371600" cy="365125"/>
          </a:xfrm>
        </p:spPr>
        <p:txBody>
          <a:bodyPr/>
          <a:lstStyle/>
          <a:p>
            <a:r>
              <a:rPr lang="it-IT" dirty="0"/>
              <a:t>	</a:t>
            </a:r>
            <a:fld id="{E7A41E1B-4F70-4964-A407-84C68BE8251C}" type="slidenum">
              <a:rPr lang="it-IT" sz="800" b="1"/>
              <a:pPr/>
              <a:t>19</a:t>
            </a:fld>
            <a:endParaRPr lang="it-IT" sz="800" b="1" dirty="0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9C1100B0-5FA6-48C0-8E77-2233C1CFF7FE}"/>
              </a:ext>
            </a:extLst>
          </p:cNvPr>
          <p:cNvSpPr txBox="1">
            <a:spLocks/>
          </p:cNvSpPr>
          <p:nvPr/>
        </p:nvSpPr>
        <p:spPr>
          <a:xfrm>
            <a:off x="-1525317" y="6577345"/>
            <a:ext cx="5264680" cy="182243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Technology</a:t>
            </a:r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 and Science Ltd. All rights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reserved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6862832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0732731" y="6356351"/>
            <a:ext cx="1219200" cy="365125"/>
          </a:xfrm>
        </p:spPr>
        <p:txBody>
          <a:bodyPr/>
          <a:lstStyle/>
          <a:p>
            <a:r>
              <a:rPr lang="it-IT" sz="900" dirty="0"/>
              <a:t>	</a:t>
            </a:r>
            <a:fld id="{E7A41E1B-4F70-4964-A407-84C68BE8251C}" type="slidenum">
              <a:rPr lang="it-IT" sz="900" b="1"/>
              <a:pPr/>
              <a:t>2</a:t>
            </a:fld>
            <a:endParaRPr lang="it-IT" sz="9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2353"/>
            <a:ext cx="8312680" cy="54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sz="2800" b="1" dirty="0">
                <a:solidFill>
                  <a:schemeClr val="bg1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Research in Europe with a Marie Curie Fellowship</a:t>
            </a:r>
            <a:endParaRPr lang="it-IT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36963" y="916584"/>
            <a:ext cx="8492836" cy="476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GB" sz="2800" dirty="0"/>
              <a:t> </a:t>
            </a:r>
          </a:p>
          <a:p>
            <a:pPr>
              <a:spcBef>
                <a:spcPct val="0"/>
              </a:spcBef>
              <a:buClrTx/>
              <a:buNone/>
            </a:pPr>
            <a:endParaRPr lang="en-GB" sz="2800" dirty="0"/>
          </a:p>
          <a:p>
            <a:pPr>
              <a:spcBef>
                <a:spcPct val="0"/>
              </a:spcBef>
              <a:buClrTx/>
              <a:buNone/>
            </a:pPr>
            <a:endParaRPr lang="en-GB" sz="2800" dirty="0"/>
          </a:p>
          <a:p>
            <a:pPr>
              <a:spcBef>
                <a:spcPct val="0"/>
              </a:spcBef>
              <a:buClrTx/>
              <a:buNone/>
            </a:pPr>
            <a:r>
              <a:rPr lang="en-GB" sz="2800" dirty="0"/>
              <a:t> </a:t>
            </a:r>
          </a:p>
          <a:p>
            <a:pPr>
              <a:spcBef>
                <a:spcPct val="0"/>
              </a:spcBef>
              <a:buClrTx/>
              <a:buNone/>
            </a:pPr>
            <a:endParaRPr lang="en-GB" sz="2800" dirty="0"/>
          </a:p>
          <a:p>
            <a:pPr>
              <a:spcBef>
                <a:spcPct val="0"/>
              </a:spcBef>
              <a:buClrTx/>
              <a:buNone/>
            </a:pPr>
            <a:endParaRPr lang="en-GB" sz="2800" dirty="0"/>
          </a:p>
          <a:p>
            <a:pPr>
              <a:spcBef>
                <a:spcPct val="0"/>
              </a:spcBef>
              <a:buClrTx/>
              <a:buNone/>
            </a:pPr>
            <a:endParaRPr lang="en-GB" sz="2800" dirty="0"/>
          </a:p>
          <a:p>
            <a:pPr>
              <a:spcBef>
                <a:spcPct val="0"/>
              </a:spcBef>
              <a:buClrTx/>
              <a:buNone/>
            </a:pPr>
            <a:r>
              <a:rPr lang="en-GB" sz="2400" dirty="0"/>
              <a:t>Overview of the Marie Curie programme: how it works</a:t>
            </a:r>
          </a:p>
          <a:p>
            <a:pPr>
              <a:spcBef>
                <a:spcPct val="0"/>
              </a:spcBef>
              <a:buClrTx/>
              <a:buNone/>
            </a:pPr>
            <a:endParaRPr lang="en-GB" sz="2400" dirty="0"/>
          </a:p>
          <a:p>
            <a:pPr>
              <a:spcBef>
                <a:spcPct val="0"/>
              </a:spcBef>
              <a:buClrTx/>
              <a:buNone/>
            </a:pPr>
            <a:r>
              <a:rPr lang="en-GB" sz="2400" dirty="0"/>
              <a:t>Participation rules for organisations and researchers from Singapore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GB" sz="2400" dirty="0"/>
              <a:t>    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GB" sz="2400" dirty="0"/>
              <a:t>Focus on specific Marie Curie fellowship funding opportunities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GB" sz="2400" dirty="0"/>
              <a:t>    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GB" sz="2800" dirty="0"/>
              <a:t>            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GB" sz="2800" dirty="0"/>
              <a:t>				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GB" sz="2800" dirty="0"/>
              <a:t>                 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GB" sz="2800" dirty="0"/>
              <a:t>	</a:t>
            </a:r>
          </a:p>
          <a:p>
            <a:pPr>
              <a:spcBef>
                <a:spcPct val="0"/>
              </a:spcBef>
              <a:buClrTx/>
              <a:buNone/>
            </a:pPr>
            <a:endParaRPr lang="en-GB" sz="2800" dirty="0"/>
          </a:p>
          <a:p>
            <a:pPr>
              <a:spcBef>
                <a:spcPct val="0"/>
              </a:spcBef>
              <a:buClrTx/>
              <a:buNone/>
            </a:pPr>
            <a:r>
              <a:rPr lang="en-GB" sz="2800" dirty="0"/>
              <a:t>							</a:t>
            </a:r>
            <a:endParaRPr lang="en-GB" altLang="it-IT" sz="2800" b="1" dirty="0">
              <a:solidFill>
                <a:schemeClr val="tx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4D927012-81D3-4261-99F8-C610FE131AA9}"/>
              </a:ext>
            </a:extLst>
          </p:cNvPr>
          <p:cNvSpPr txBox="1">
            <a:spLocks/>
          </p:cNvSpPr>
          <p:nvPr/>
        </p:nvSpPr>
        <p:spPr>
          <a:xfrm>
            <a:off x="-1796942" y="6630354"/>
            <a:ext cx="5264680" cy="182243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sz="8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90CB4C-B41D-4A41-B372-EE3BBE1D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23" y="1763812"/>
            <a:ext cx="2803964" cy="3729962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="" xmlns:a16="http://schemas.microsoft.com/office/drawing/2014/main" id="{86A32947-C76A-493A-B80D-711C6F54022B}"/>
              </a:ext>
            </a:extLst>
          </p:cNvPr>
          <p:cNvSpPr txBox="1">
            <a:spLocks/>
          </p:cNvSpPr>
          <p:nvPr/>
        </p:nvSpPr>
        <p:spPr>
          <a:xfrm>
            <a:off x="5070763" y="4802967"/>
            <a:ext cx="7260696" cy="1285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Eras Medium ITC" panose="020B0602030504020804" pitchFamily="34" charset="0"/>
                <a:ea typeface="+mj-ea"/>
                <a:cs typeface="+mj-cs"/>
              </a:defRPr>
            </a:lvl1pPr>
          </a:lstStyle>
          <a:p>
            <a:r>
              <a:rPr lang="en-SG" b="1" dirty="0">
                <a:latin typeface="+mn-lt"/>
              </a:rPr>
              <a:t/>
            </a:r>
            <a:br>
              <a:rPr lang="en-SG" b="1" dirty="0">
                <a:latin typeface="+mn-lt"/>
              </a:rPr>
            </a:br>
            <a:r>
              <a:rPr lang="en-SG" b="1" dirty="0">
                <a:latin typeface="+mn-lt"/>
              </a:rPr>
              <a:t/>
            </a:r>
            <a:br>
              <a:rPr lang="en-SG" b="1" dirty="0">
                <a:latin typeface="+mn-lt"/>
              </a:rPr>
            </a:br>
            <a:r>
              <a:rPr lang="en-SG" b="1" dirty="0">
                <a:latin typeface="+mn-lt"/>
              </a:rPr>
              <a:t/>
            </a:r>
            <a:br>
              <a:rPr lang="en-SG" b="1" dirty="0">
                <a:latin typeface="+mn-lt"/>
              </a:rPr>
            </a:br>
            <a:r>
              <a:rPr lang="en-GB" sz="2400" b="1" dirty="0">
                <a:solidFill>
                  <a:srgbClr val="44546A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400" b="1" dirty="0">
                <a:solidFill>
                  <a:srgbClr val="44546A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07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5">
            <a:extLst>
              <a:ext uri="{FF2B5EF4-FFF2-40B4-BE49-F238E27FC236}">
                <a16:creationId xmlns="" xmlns:a16="http://schemas.microsoft.com/office/drawing/2014/main" id="{7B66B74D-1358-4214-B431-84A04CD3D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17" y="1626225"/>
            <a:ext cx="11337235" cy="34356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0147" tIns="40074" rIns="80147" bIns="40074">
            <a:spAutoFit/>
          </a:bodyPr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  <a:defRPr/>
            </a:pPr>
            <a:r>
              <a:rPr lang="en-GB" altLang="it-IT" sz="2800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It promotes </a:t>
            </a:r>
            <a:r>
              <a:rPr lang="en-GB" altLang="it-IT" sz="28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international and intersectoral collaborations between Europe and Third Countries (Singapore),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between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sectors and disciplines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GB" altLang="it-IT" sz="2800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through research and </a:t>
            </a:r>
            <a:r>
              <a:rPr lang="en-GB" altLang="it-IT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</a:rPr>
              <a:t>innovation staff exchanges </a:t>
            </a:r>
            <a:r>
              <a:rPr lang="en-GB" altLang="it-IT" sz="2800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(i.e. </a:t>
            </a:r>
            <a:r>
              <a:rPr lang="en-GB" altLang="it-IT" sz="2800" i="1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consortia of Beneficiaries and TC organisations</a:t>
            </a:r>
            <a:r>
              <a:rPr lang="en-GB" altLang="it-IT" sz="2800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)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  <a:defRPr/>
            </a:pPr>
            <a:endParaRPr lang="en-GB" altLang="it-IT" dirty="0">
              <a:solidFill>
                <a:schemeClr val="accent3">
                  <a:lumMod val="50000"/>
                </a:schemeClr>
              </a:solidFill>
              <a:latin typeface="+mn-lt"/>
              <a:ea typeface="MS PGothic" pitchFamily="34" charset="-128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  <a:defRPr/>
            </a:pPr>
            <a:r>
              <a:rPr lang="en-GB" altLang="it-IT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It helps in fostering the </a:t>
            </a:r>
            <a:r>
              <a:rPr lang="en-GB" altLang="it-IT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sharing of knowledge and ideas </a:t>
            </a:r>
            <a:r>
              <a:rPr lang="en-GB" altLang="it-IT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for the advancement of science and the development of innovation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="" xmlns:a16="http://schemas.microsoft.com/office/drawing/2014/main" id="{F9E5EDED-167B-4CE2-8FC6-7EAE7A720FBD}"/>
              </a:ext>
            </a:extLst>
          </p:cNvPr>
          <p:cNvSpPr txBox="1">
            <a:spLocks/>
          </p:cNvSpPr>
          <p:nvPr/>
        </p:nvSpPr>
        <p:spPr>
          <a:xfrm>
            <a:off x="-1205949" y="58316"/>
            <a:ext cx="7142922" cy="878774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and Innovation </a:t>
            </a:r>
            <a:b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Exchange (RISE)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1FBE4967-9F8D-41D5-9B98-D366EFA494DE}"/>
              </a:ext>
            </a:extLst>
          </p:cNvPr>
          <p:cNvSpPr txBox="1">
            <a:spLocks/>
          </p:cNvSpPr>
          <p:nvPr/>
        </p:nvSpPr>
        <p:spPr>
          <a:xfrm>
            <a:off x="-1205949" y="6505500"/>
            <a:ext cx="5088833" cy="29418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sz="900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="" xmlns:a16="http://schemas.microsoft.com/office/drawing/2014/main" id="{76F6B2A4-3043-42C6-B22A-AAB97FC00470}"/>
              </a:ext>
            </a:extLst>
          </p:cNvPr>
          <p:cNvSpPr txBox="1">
            <a:spLocks/>
          </p:cNvSpPr>
          <p:nvPr/>
        </p:nvSpPr>
        <p:spPr>
          <a:xfrm>
            <a:off x="11201400" y="6322937"/>
            <a:ext cx="394252" cy="365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AAE2AD-B814-42DE-89D2-0BE8A8EBB563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CD13C82-9D5A-44A1-83E3-19038FA1A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909" y="4872969"/>
            <a:ext cx="1801091" cy="11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911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5">
            <a:extLst>
              <a:ext uri="{FF2B5EF4-FFF2-40B4-BE49-F238E27FC236}">
                <a16:creationId xmlns="" xmlns:a16="http://schemas.microsoft.com/office/drawing/2014/main" id="{0617AA6C-5942-4047-9F93-07DA3759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775" y="1014545"/>
            <a:ext cx="11913704" cy="555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marL="360000" indent="-450850" algn="just" defTabSz="449263">
              <a:buClr>
                <a:srgbClr val="008000"/>
              </a:buClr>
              <a:defRPr/>
            </a:pPr>
            <a:endParaRPr lang="en-US" sz="2400" dirty="0">
              <a:solidFill>
                <a:schemeClr val="accent3">
                  <a:lumMod val="50000"/>
                </a:schemeClr>
              </a:solidFill>
              <a:ea typeface="ＭＳ Ｐゴシック" pitchFamily="-109" charset="-128"/>
            </a:endParaRPr>
          </a:p>
          <a:p>
            <a:pPr marL="450850" indent="-450850" algn="just" defTabSz="449263">
              <a:buClr>
                <a:srgbClr val="008000"/>
              </a:buClr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	At least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3 independent participants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from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3 different countries,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respecting one of the two following minimum conditions:</a:t>
            </a:r>
          </a:p>
          <a:p>
            <a:pPr marL="450850" indent="-450850" algn="just" defTabSz="449263">
              <a:buClr>
                <a:srgbClr val="008000"/>
              </a:buClr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	</a:t>
            </a:r>
          </a:p>
          <a:p>
            <a:pPr marL="450850" indent="-450850" algn="just" defTabSz="449263">
              <a:buClr>
                <a:srgbClr val="008000"/>
              </a:buClr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9" charset="-128"/>
              </a:rPr>
              <a:t>	</a:t>
            </a:r>
            <a:r>
              <a:rPr lang="en-US" sz="2800" b="1" dirty="0">
                <a:solidFill>
                  <a:schemeClr val="tx2"/>
                </a:solidFill>
                <a:ea typeface="ＭＳ Ｐゴシック" pitchFamily="-109" charset="-128"/>
              </a:rPr>
              <a:t>2 organisations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from </a:t>
            </a:r>
            <a:r>
              <a:rPr lang="en-US" sz="2800" b="1" dirty="0">
                <a:solidFill>
                  <a:schemeClr val="tx2"/>
                </a:solidFill>
                <a:ea typeface="ＭＳ Ｐゴシック" pitchFamily="-109" charset="-128"/>
              </a:rPr>
              <a:t>2 different European Members States and Associated Country plus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9" charset="-128"/>
              </a:rPr>
              <a:t>1 organisation from Singapore (TC)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, </a:t>
            </a:r>
            <a:r>
              <a:rPr lang="en-US" sz="2800" i="1" dirty="0">
                <a:solidFill>
                  <a:srgbClr val="FF0000"/>
                </a:solidFill>
                <a:ea typeface="ＭＳ Ｐゴシック" pitchFamily="-109" charset="-128"/>
              </a:rPr>
              <a:t>independently from the sector they belong to.</a:t>
            </a:r>
            <a:endParaRPr lang="en-US" sz="2800" dirty="0">
              <a:solidFill>
                <a:srgbClr val="FF0000"/>
              </a:solidFill>
              <a:ea typeface="ＭＳ Ｐゴシック" pitchFamily="-109" charset="-128"/>
            </a:endParaRPr>
          </a:p>
          <a:p>
            <a:pPr marL="450850" indent="-450850" algn="just" defTabSz="449263">
              <a:buClr>
                <a:srgbClr val="008000"/>
              </a:buClr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	</a:t>
            </a:r>
          </a:p>
          <a:p>
            <a:pPr marL="450850" indent="-450850" algn="just" defTabSz="449263">
              <a:buClr>
                <a:srgbClr val="008000"/>
              </a:buClr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	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3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organisations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from 3 different  MS/AC, of which at least 1 academic and 1 non-academic</a:t>
            </a:r>
          </a:p>
          <a:p>
            <a:pPr marL="450850" indent="-450850" algn="just" defTabSz="449263">
              <a:buClr>
                <a:srgbClr val="008000"/>
              </a:buClr>
              <a:defRPr/>
            </a:pPr>
            <a:endParaRPr lang="en-US" sz="2800" dirty="0">
              <a:solidFill>
                <a:schemeClr val="accent3">
                  <a:lumMod val="50000"/>
                </a:schemeClr>
              </a:solidFill>
              <a:ea typeface="ＭＳ Ｐゴシック" pitchFamily="-109" charset="-128"/>
            </a:endParaRPr>
          </a:p>
          <a:p>
            <a:pPr marL="450850" indent="-450850" algn="just" defTabSz="449263">
              <a:buClr>
                <a:srgbClr val="008000"/>
              </a:buClr>
              <a:defRPr/>
            </a:pPr>
            <a:endParaRPr lang="en-US" sz="2400" dirty="0">
              <a:solidFill>
                <a:schemeClr val="accent3">
                  <a:lumMod val="50000"/>
                </a:schemeClr>
              </a:solidFill>
              <a:ea typeface="ＭＳ Ｐゴシック" pitchFamily="-109" charset="-128"/>
            </a:endParaRPr>
          </a:p>
          <a:p>
            <a:pPr marL="450850" indent="-450850" algn="just" defTabSz="449263">
              <a:spcBef>
                <a:spcPct val="15000"/>
              </a:spcBef>
              <a:spcAft>
                <a:spcPts val="600"/>
              </a:spcAft>
              <a:buClr>
                <a:srgbClr val="008000"/>
              </a:buClr>
              <a:defRPr/>
            </a:pPr>
            <a:endParaRPr lang="en-GB" sz="2400" dirty="0">
              <a:solidFill>
                <a:schemeClr val="accent3">
                  <a:lumMod val="50000"/>
                </a:schemeClr>
              </a:solidFill>
              <a:ea typeface="ＭＳ Ｐゴシック" pitchFamily="-109" charset="-128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="" xmlns:a16="http://schemas.microsoft.com/office/drawing/2014/main" id="{E2BA9A64-3E8B-4361-8491-A4D797F31FCA}"/>
              </a:ext>
            </a:extLst>
          </p:cNvPr>
          <p:cNvSpPr txBox="1">
            <a:spLocks/>
          </p:cNvSpPr>
          <p:nvPr/>
        </p:nvSpPr>
        <p:spPr>
          <a:xfrm>
            <a:off x="10972799" y="6453781"/>
            <a:ext cx="477079" cy="227924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AAE2AD-B814-42DE-89D2-0BE8A8EBB56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940B21F6-EEFB-4042-8A1B-90FB0CEF60EB}"/>
              </a:ext>
            </a:extLst>
          </p:cNvPr>
          <p:cNvSpPr txBox="1">
            <a:spLocks/>
          </p:cNvSpPr>
          <p:nvPr/>
        </p:nvSpPr>
        <p:spPr>
          <a:xfrm>
            <a:off x="0" y="6567743"/>
            <a:ext cx="3949148" cy="22792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sz="900" dirty="0"/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A349E8A-507B-40C3-B663-D50CE334C134}"/>
              </a:ext>
            </a:extLst>
          </p:cNvPr>
          <p:cNvSpPr txBox="1">
            <a:spLocks/>
          </p:cNvSpPr>
          <p:nvPr/>
        </p:nvSpPr>
        <p:spPr>
          <a:xfrm>
            <a:off x="-145775" y="25186"/>
            <a:ext cx="7460975" cy="610918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Minimum partnership conditions</a:t>
            </a:r>
          </a:p>
        </p:txBody>
      </p:sp>
    </p:spTree>
    <p:extLst>
      <p:ext uri="{BB962C8B-B14F-4D97-AF65-F5344CB8AC3E}">
        <p14:creationId xmlns:p14="http://schemas.microsoft.com/office/powerpoint/2010/main" val="25833277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5">
            <a:extLst>
              <a:ext uri="{FF2B5EF4-FFF2-40B4-BE49-F238E27FC236}">
                <a16:creationId xmlns="" xmlns:a16="http://schemas.microsoft.com/office/drawing/2014/main" id="{0617AA6C-5942-4047-9F93-07DA3759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18" y="1210891"/>
            <a:ext cx="12085982" cy="438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marL="360000" indent="-450850" algn="ctr" defTabSz="449263">
              <a:buClr>
                <a:srgbClr val="008000"/>
              </a:buClr>
              <a:defRPr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Partnerships can be with an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international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or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intersectoral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 dimension or a </a:t>
            </a:r>
            <a:r>
              <a:rPr lang="en-US" sz="3600" b="1" dirty="0">
                <a:solidFill>
                  <a:srgbClr val="C00000"/>
                </a:solidFill>
                <a:ea typeface="ＭＳ Ｐゴシック" pitchFamily="-109" charset="-128"/>
              </a:rPr>
              <a:t>combination of both</a:t>
            </a:r>
          </a:p>
          <a:p>
            <a:pPr marL="360000" indent="-450850" algn="just" defTabSz="449263">
              <a:buClr>
                <a:srgbClr val="008000"/>
              </a:buClr>
              <a:defRPr/>
            </a:pPr>
            <a:endParaRPr lang="en-US" sz="3600" dirty="0">
              <a:solidFill>
                <a:schemeClr val="accent3">
                  <a:lumMod val="50000"/>
                </a:schemeClr>
              </a:solidFill>
              <a:ea typeface="ＭＳ Ｐゴシック" pitchFamily="-109" charset="-128"/>
            </a:endParaRPr>
          </a:p>
          <a:p>
            <a:pPr marL="360000" indent="-450850" algn="ctr" defTabSz="449263">
              <a:buClr>
                <a:srgbClr val="008000"/>
              </a:buClr>
              <a:defRPr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ea typeface="ＭＳ Ｐゴシック" pitchFamily="-109" charset="-128"/>
              </a:rPr>
              <a:t>		There is no typical size or optimal structure of RISE consortia, but…..</a:t>
            </a:r>
          </a:p>
          <a:p>
            <a:pPr marL="360000" indent="-450850" algn="ctr" defTabSz="449263">
              <a:buClr>
                <a:srgbClr val="008000"/>
              </a:buClr>
              <a:defRPr/>
            </a:pPr>
            <a:endParaRPr lang="en-US" sz="3600" dirty="0">
              <a:solidFill>
                <a:schemeClr val="accent3">
                  <a:lumMod val="50000"/>
                </a:schemeClr>
              </a:solidFill>
              <a:ea typeface="ＭＳ Ｐゴシック" pitchFamily="-109" charset="-128"/>
            </a:endParaRPr>
          </a:p>
          <a:p>
            <a:pPr marL="360000" indent="-450850" algn="just" defTabSz="449263">
              <a:buClr>
                <a:srgbClr val="008000"/>
              </a:buClr>
              <a:defRPr/>
            </a:pPr>
            <a:endParaRPr lang="en-US" sz="3600" dirty="0">
              <a:solidFill>
                <a:schemeClr val="accent3">
                  <a:lumMod val="50000"/>
                </a:schemeClr>
              </a:solidFill>
              <a:ea typeface="ＭＳ Ｐゴシック" pitchFamily="-109" charset="-128"/>
            </a:endParaRPr>
          </a:p>
          <a:p>
            <a:pPr marL="450850" indent="-450850" algn="just" defTabSz="449263">
              <a:spcBef>
                <a:spcPct val="15000"/>
              </a:spcBef>
              <a:spcAft>
                <a:spcPts val="600"/>
              </a:spcAft>
              <a:buClr>
                <a:srgbClr val="008000"/>
              </a:buClr>
              <a:defRPr/>
            </a:pPr>
            <a:endParaRPr lang="en-GB" sz="2400" dirty="0">
              <a:solidFill>
                <a:schemeClr val="accent3">
                  <a:lumMod val="50000"/>
                </a:schemeClr>
              </a:solidFill>
              <a:ea typeface="ＭＳ Ｐゴシック" pitchFamily="-109" charset="-128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="" xmlns:a16="http://schemas.microsoft.com/office/drawing/2014/main" id="{E2BA9A64-3E8B-4361-8491-A4D797F31FCA}"/>
              </a:ext>
            </a:extLst>
          </p:cNvPr>
          <p:cNvSpPr txBox="1">
            <a:spLocks/>
          </p:cNvSpPr>
          <p:nvPr/>
        </p:nvSpPr>
        <p:spPr>
          <a:xfrm>
            <a:off x="10972799" y="6453781"/>
            <a:ext cx="477079" cy="227924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AAE2AD-B814-42DE-89D2-0BE8A8EBB56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940B21F6-EEFB-4042-8A1B-90FB0CEF60EB}"/>
              </a:ext>
            </a:extLst>
          </p:cNvPr>
          <p:cNvSpPr txBox="1">
            <a:spLocks/>
          </p:cNvSpPr>
          <p:nvPr/>
        </p:nvSpPr>
        <p:spPr>
          <a:xfrm>
            <a:off x="0" y="6567743"/>
            <a:ext cx="3949148" cy="22792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sz="900" dirty="0"/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A349E8A-507B-40C3-B663-D50CE334C134}"/>
              </a:ext>
            </a:extLst>
          </p:cNvPr>
          <p:cNvSpPr txBox="1">
            <a:spLocks/>
          </p:cNvSpPr>
          <p:nvPr/>
        </p:nvSpPr>
        <p:spPr>
          <a:xfrm>
            <a:off x="-145775" y="25186"/>
            <a:ext cx="7460975" cy="610918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Minimum partnership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D03453-AD74-4C56-948A-FA8F01DFE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095585"/>
            <a:ext cx="2447925" cy="19059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B630AF2-3B6E-451B-AB64-5E25512E414B}"/>
              </a:ext>
            </a:extLst>
          </p:cNvPr>
          <p:cNvSpPr/>
          <p:nvPr/>
        </p:nvSpPr>
        <p:spPr>
          <a:xfrm>
            <a:off x="106018" y="4520798"/>
            <a:ext cx="10266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" defTabSz="449263">
              <a:spcBef>
                <a:spcPct val="15000"/>
              </a:spcBef>
              <a:spcAft>
                <a:spcPts val="600"/>
              </a:spcAft>
              <a:buClr>
                <a:srgbClr val="008000"/>
              </a:buClr>
              <a:defRPr/>
            </a:pPr>
            <a:r>
              <a:rPr lang="en-US" sz="3600" dirty="0">
                <a:solidFill>
                  <a:schemeClr val="tx2"/>
                </a:solidFill>
                <a:ea typeface="ＭＳ Ｐゴシック" pitchFamily="-109" charset="-128"/>
              </a:rPr>
              <a:t>    A typical size is between 6 to 8 project participants, for a project duration of 4 years</a:t>
            </a:r>
          </a:p>
        </p:txBody>
      </p:sp>
    </p:spTree>
    <p:extLst>
      <p:ext uri="{BB962C8B-B14F-4D97-AF65-F5344CB8AC3E}">
        <p14:creationId xmlns:p14="http://schemas.microsoft.com/office/powerpoint/2010/main" val="4137663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upload.wikimedia.org/wikipedia/commons/thumb/b/ba/Flag_of_Germany.svg/2000px-Flag_of_German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18" y="2695024"/>
            <a:ext cx="1245301" cy="74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3356347" y="3528794"/>
            <a:ext cx="17397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>
                <a:solidFill>
                  <a:srgbClr val="376092"/>
                </a:solidFill>
                <a:latin typeface="+mn-lt"/>
                <a:ea typeface="MS PGothic" pitchFamily="34" charset="-128"/>
              </a:rPr>
              <a:t>Non-Academic Sector </a:t>
            </a:r>
            <a:endParaRPr lang="it-IT" altLang="it-IT" sz="1400" dirty="0">
              <a:latin typeface="+mn-lt"/>
              <a:ea typeface="MS PGothic" pitchFamily="34" charset="-128"/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618131" y="1609393"/>
            <a:ext cx="1637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>
                <a:solidFill>
                  <a:srgbClr val="376092"/>
                </a:solidFill>
                <a:latin typeface="+mn-lt"/>
                <a:ea typeface="MS PGothic" pitchFamily="34" charset="-128"/>
              </a:rPr>
              <a:t>Academic Sector </a:t>
            </a:r>
            <a:endParaRPr lang="it-IT" altLang="it-IT" sz="1400" dirty="0">
              <a:latin typeface="+mn-lt"/>
              <a:ea typeface="MS PGothic" pitchFamily="34" charset="-128"/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5477698" y="1526680"/>
            <a:ext cx="1560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>
                <a:solidFill>
                  <a:srgbClr val="376092"/>
                </a:solidFill>
                <a:latin typeface="+mn-lt"/>
                <a:ea typeface="MS PGothic" pitchFamily="34" charset="-128"/>
              </a:rPr>
              <a:t>Academic Sector </a:t>
            </a:r>
            <a:endParaRPr lang="it-IT" altLang="it-IT" sz="1400" dirty="0">
              <a:latin typeface="+mn-lt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>
                <a:solidFill>
                  <a:srgbClr val="376092"/>
                </a:solidFill>
                <a:latin typeface="+mn-lt"/>
                <a:ea typeface="MS PGothic" pitchFamily="34" charset="-128"/>
              </a:rPr>
              <a:t> </a:t>
            </a:r>
            <a:endParaRPr lang="it-IT" altLang="it-IT" sz="1400" dirty="0">
              <a:latin typeface="+mn-lt"/>
              <a:ea typeface="MS PGothic" pitchFamily="34" charset="-128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3377853" y="4974880"/>
            <a:ext cx="1312256" cy="15277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19046017">
            <a:off x="4966244" y="2635201"/>
            <a:ext cx="339793" cy="11964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 rot="1188082">
            <a:off x="7209576" y="2335555"/>
            <a:ext cx="328836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457200" eaLnBrk="0" hangingPunct="0">
              <a:defRPr/>
            </a:pPr>
            <a:r>
              <a:rPr lang="en-US" sz="1600" b="1" dirty="0">
                <a:latin typeface="+mj-lt"/>
                <a:ea typeface="ＭＳ Ｐゴシック" pitchFamily="-109" charset="-128"/>
              </a:rPr>
              <a:t>The European dimension </a:t>
            </a:r>
            <a:r>
              <a:rPr lang="en-US" sz="1600" dirty="0">
                <a:latin typeface="+mj-lt"/>
                <a:ea typeface="ＭＳ Ｐゴシック" pitchFamily="-109" charset="-128"/>
              </a:rPr>
              <a:t>allows only inter-sectoral </a:t>
            </a:r>
            <a:r>
              <a:rPr lang="en-US" sz="1600" dirty="0" err="1">
                <a:latin typeface="+mj-lt"/>
                <a:ea typeface="ＭＳ Ｐゴシック" pitchFamily="-109" charset="-128"/>
              </a:rPr>
              <a:t>secondments</a:t>
            </a:r>
            <a:endParaRPr lang="en-US" sz="1600" dirty="0">
              <a:latin typeface="+mj-lt"/>
              <a:ea typeface="ＭＳ Ｐゴシック" pitchFamily="-109" charset="-128"/>
            </a:endParaRPr>
          </a:p>
        </p:txBody>
      </p:sp>
      <p:sp>
        <p:nvSpPr>
          <p:cNvPr id="10" name="Rettangolo 9"/>
          <p:cNvSpPr/>
          <p:nvPr/>
        </p:nvSpPr>
        <p:spPr>
          <a:xfrm rot="1278431">
            <a:off x="6947069" y="4366459"/>
            <a:ext cx="346910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 eaLnBrk="0" hangingPunct="0"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ＭＳ Ｐゴシック" pitchFamily="-109" charset="-128"/>
              </a:rPr>
              <a:t>The international dimension 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ＭＳ Ｐゴシック" pitchFamily="-109" charset="-128"/>
              </a:rPr>
              <a:t>does not exclude exchanges within the same sector</a:t>
            </a:r>
          </a:p>
        </p:txBody>
      </p:sp>
      <p:sp>
        <p:nvSpPr>
          <p:cNvPr id="5149" name="AutoShape 32" descr="Risultati immagini per bandiera U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5150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43" y="2218049"/>
            <a:ext cx="1372156" cy="86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991600" y="6356351"/>
            <a:ext cx="1371600" cy="365125"/>
          </a:xfrm>
        </p:spPr>
        <p:txBody>
          <a:bodyPr/>
          <a:lstStyle/>
          <a:p>
            <a:r>
              <a:rPr lang="it-IT" dirty="0"/>
              <a:t>	</a:t>
            </a:r>
            <a:fld id="{E7A41E1B-4F70-4964-A407-84C68BE8251C}" type="slidenum">
              <a:rPr lang="it-IT" b="1"/>
              <a:pPr/>
              <a:t>23</a:t>
            </a:fld>
            <a:endParaRPr lang="it-IT" b="1" dirty="0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27750" y="33260"/>
            <a:ext cx="374894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latin typeface="+mj-lt"/>
                <a:ea typeface="ＭＳ Ｐゴシック" pitchFamily="-109" charset="-128"/>
              </a:rPr>
              <a:t>RISE: partnership examples</a:t>
            </a:r>
          </a:p>
        </p:txBody>
      </p:sp>
      <p:sp>
        <p:nvSpPr>
          <p:cNvPr id="23" name="Rettangolo 22"/>
          <p:cNvSpPr>
            <a:spLocks noChangeArrowheads="1"/>
          </p:cNvSpPr>
          <p:nvPr/>
        </p:nvSpPr>
        <p:spPr bwMode="auto">
          <a:xfrm>
            <a:off x="5096065" y="5645447"/>
            <a:ext cx="18971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>
                <a:solidFill>
                  <a:srgbClr val="376092"/>
                </a:solidFill>
                <a:latin typeface="+mn-lt"/>
                <a:ea typeface="MS PGothic" pitchFamily="34" charset="-128"/>
              </a:rPr>
              <a:t>Academic Sect</a:t>
            </a:r>
            <a:r>
              <a:rPr lang="en-US" altLang="it-IT" sz="1400" dirty="0">
                <a:latin typeface="+mn-lt"/>
                <a:ea typeface="MS PGothic" pitchFamily="34" charset="-128"/>
              </a:rPr>
              <a:t>o</a:t>
            </a:r>
            <a:r>
              <a:rPr lang="en-US" altLang="it-IT" sz="1400" dirty="0">
                <a:solidFill>
                  <a:srgbClr val="376092"/>
                </a:solidFill>
                <a:latin typeface="+mn-lt"/>
                <a:ea typeface="MS PGothic" pitchFamily="34" charset="-128"/>
              </a:rPr>
              <a:t>r </a:t>
            </a:r>
            <a:endParaRPr lang="it-IT" altLang="it-IT" sz="1400" dirty="0">
              <a:latin typeface="+mn-lt"/>
              <a:ea typeface="MS PGothic" pitchFamily="34" charset="-128"/>
            </a:endParaRPr>
          </a:p>
        </p:txBody>
      </p:sp>
      <p:sp>
        <p:nvSpPr>
          <p:cNvPr id="24" name="Freccia a destra 23"/>
          <p:cNvSpPr/>
          <p:nvPr/>
        </p:nvSpPr>
        <p:spPr>
          <a:xfrm rot="12196874">
            <a:off x="3161024" y="2446018"/>
            <a:ext cx="339793" cy="11964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it-IT"/>
          </a:p>
        </p:txBody>
      </p:sp>
      <p:sp>
        <p:nvSpPr>
          <p:cNvPr id="25" name="Freccia a destra 24"/>
          <p:cNvSpPr/>
          <p:nvPr/>
        </p:nvSpPr>
        <p:spPr>
          <a:xfrm rot="1837956">
            <a:off x="3186452" y="2234013"/>
            <a:ext cx="339793" cy="11964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it-IT"/>
          </a:p>
        </p:txBody>
      </p:sp>
      <p:sp>
        <p:nvSpPr>
          <p:cNvPr id="30" name="Freccia a destra 29"/>
          <p:cNvSpPr/>
          <p:nvPr/>
        </p:nvSpPr>
        <p:spPr>
          <a:xfrm rot="8313064">
            <a:off x="4944187" y="2446018"/>
            <a:ext cx="339793" cy="11964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it-IT"/>
          </a:p>
        </p:txBody>
      </p:sp>
      <p:sp>
        <p:nvSpPr>
          <p:cNvPr id="32" name="Rettangolo 31"/>
          <p:cNvSpPr>
            <a:spLocks noChangeArrowheads="1"/>
          </p:cNvSpPr>
          <p:nvPr/>
        </p:nvSpPr>
        <p:spPr bwMode="auto">
          <a:xfrm>
            <a:off x="1679576" y="3870010"/>
            <a:ext cx="1637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>
                <a:solidFill>
                  <a:srgbClr val="376092"/>
                </a:solidFill>
                <a:latin typeface="+mn-lt"/>
                <a:ea typeface="MS PGothic" pitchFamily="34" charset="-128"/>
              </a:rPr>
              <a:t>Academic Sector </a:t>
            </a:r>
            <a:endParaRPr lang="it-IT" altLang="it-IT" sz="1400" dirty="0">
              <a:latin typeface="+mn-lt"/>
              <a:ea typeface="MS PGothic" pitchFamily="34" charset="-128"/>
            </a:endParaRPr>
          </a:p>
        </p:txBody>
      </p:sp>
      <p:pic>
        <p:nvPicPr>
          <p:cNvPr id="33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353336"/>
            <a:ext cx="1231534" cy="7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http://upload.wikimedia.org/wikipedia/commons/thumb/b/ba/Flag_of_Germany.svg/2000px-Flag_of_German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61" y="5248499"/>
            <a:ext cx="1245301" cy="74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ccia a destra 37"/>
          <p:cNvSpPr/>
          <p:nvPr/>
        </p:nvSpPr>
        <p:spPr>
          <a:xfrm rot="10800000">
            <a:off x="3371157" y="5251214"/>
            <a:ext cx="1312256" cy="15277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it-IT"/>
          </a:p>
        </p:txBody>
      </p:sp>
      <p:pic>
        <p:nvPicPr>
          <p:cNvPr id="5" name="Picture 4" descr="A drawing of a person&#10;&#10;Description generated with high confidence">
            <a:extLst>
              <a:ext uri="{FF2B5EF4-FFF2-40B4-BE49-F238E27FC236}">
                <a16:creationId xmlns="" xmlns:a16="http://schemas.microsoft.com/office/drawing/2014/main" id="{950C7FBC-A84B-4547-844F-7683EFB3E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50" y="2080659"/>
            <a:ext cx="1476375" cy="1000125"/>
          </a:xfrm>
          <a:prstGeom prst="rect">
            <a:avLst/>
          </a:prstGeom>
        </p:spPr>
      </p:pic>
      <p:pic>
        <p:nvPicPr>
          <p:cNvPr id="11" name="Picture 10" descr="A drawing of a person&#10;&#10;Description generated with high confidence">
            <a:extLst>
              <a:ext uri="{FF2B5EF4-FFF2-40B4-BE49-F238E27FC236}">
                <a16:creationId xmlns="" xmlns:a16="http://schemas.microsoft.com/office/drawing/2014/main" id="{EBC9DC76-3A5B-442B-84AD-859E74245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53" y="4491770"/>
            <a:ext cx="14763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7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5">
            <a:extLst>
              <a:ext uri="{FF2B5EF4-FFF2-40B4-BE49-F238E27FC236}">
                <a16:creationId xmlns="" xmlns:a16="http://schemas.microsoft.com/office/drawing/2014/main" id="{7B66B74D-1358-4214-B431-84A04CD3D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17" y="1512576"/>
            <a:ext cx="12192000" cy="50207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0147" tIns="40074" rIns="80147" bIns="40074">
            <a:spAutoFit/>
          </a:bodyPr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r>
              <a:rPr lang="en-US" altLang="it-IT" sz="3600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Must be directly involved in the R&amp;I activities of the project</a:t>
            </a:r>
          </a:p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endParaRPr lang="en-US" altLang="it-IT" sz="3600" b="1" dirty="0">
              <a:solidFill>
                <a:schemeClr val="accent3">
                  <a:lumMod val="50000"/>
                </a:schemeClr>
              </a:solidFill>
              <a:latin typeface="+mn-lt"/>
              <a:ea typeface="MS PGothic" pitchFamily="34" charset="-128"/>
            </a:endParaRPr>
          </a:p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r>
              <a:rPr lang="en-US" altLang="it-IT" sz="3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Must be linked to the organisation, and their R&amp;I activities, from at least 6 months prior to his/her first secondment</a:t>
            </a:r>
          </a:p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endParaRPr lang="en-US" altLang="it-IT" sz="3600" b="1" dirty="0">
              <a:solidFill>
                <a:schemeClr val="accent3">
                  <a:lumMod val="50000"/>
                </a:schemeClr>
              </a:solidFill>
              <a:latin typeface="+mn-lt"/>
              <a:ea typeface="MS PGothic" pitchFamily="34" charset="-128"/>
            </a:endParaRPr>
          </a:p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r>
              <a:rPr lang="en-GB" altLang="it-IT" sz="3600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No </a:t>
            </a:r>
            <a:r>
              <a:rPr lang="en-GB" altLang="it-IT" sz="3600" i="1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mobility rule </a:t>
            </a:r>
            <a:r>
              <a:rPr lang="en-GB" altLang="it-IT" sz="3600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is applied</a:t>
            </a:r>
          </a:p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endParaRPr lang="en-US" altLang="it-IT" sz="3600" b="1" dirty="0">
              <a:solidFill>
                <a:schemeClr val="accent3">
                  <a:lumMod val="50000"/>
                </a:schemeClr>
              </a:solidFill>
              <a:latin typeface="+mn-lt"/>
              <a:ea typeface="MS PGothic" pitchFamily="34" charset="-128"/>
            </a:endParaRPr>
          </a:p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r>
              <a:rPr lang="en-US" altLang="it-IT" sz="3600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  <a:defRPr/>
            </a:pPr>
            <a:endParaRPr lang="en-GB" altLang="it-IT" sz="2800" dirty="0">
              <a:solidFill>
                <a:schemeClr val="accent3">
                  <a:lumMod val="50000"/>
                </a:schemeClr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="" xmlns:a16="http://schemas.microsoft.com/office/drawing/2014/main" id="{F9E5EDED-167B-4CE2-8FC6-7EAE7A720FBD}"/>
              </a:ext>
            </a:extLst>
          </p:cNvPr>
          <p:cNvSpPr txBox="1">
            <a:spLocks/>
          </p:cNvSpPr>
          <p:nvPr/>
        </p:nvSpPr>
        <p:spPr>
          <a:xfrm>
            <a:off x="0" y="25186"/>
            <a:ext cx="7062808" cy="652934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Eligible Staff for secondments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F39A81-F96A-45B6-AAF4-899A6AEE7EB8}"/>
              </a:ext>
            </a:extLst>
          </p:cNvPr>
          <p:cNvSpPr txBox="1">
            <a:spLocks/>
          </p:cNvSpPr>
          <p:nvPr/>
        </p:nvSpPr>
        <p:spPr>
          <a:xfrm>
            <a:off x="0" y="6604890"/>
            <a:ext cx="3949148" cy="22792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sz="9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1F0B12FD-6D93-416B-BAB7-E4F4092E1856}"/>
              </a:ext>
            </a:extLst>
          </p:cNvPr>
          <p:cNvSpPr txBox="1">
            <a:spLocks/>
          </p:cNvSpPr>
          <p:nvPr/>
        </p:nvSpPr>
        <p:spPr>
          <a:xfrm>
            <a:off x="11191461" y="6350759"/>
            <a:ext cx="457200" cy="365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AAE2AD-B814-42DE-89D2-0BE8A8EBB563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BDD052F-5AD0-4634-AD86-D0881D045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535" y="4832719"/>
            <a:ext cx="2871465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1407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5">
            <a:extLst>
              <a:ext uri="{FF2B5EF4-FFF2-40B4-BE49-F238E27FC236}">
                <a16:creationId xmlns="" xmlns:a16="http://schemas.microsoft.com/office/drawing/2014/main" id="{7B66B74D-1358-4214-B431-84A04CD3D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3589"/>
            <a:ext cx="12192000" cy="54516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0147" tIns="40074" rIns="80147" bIns="40074">
            <a:spAutoFit/>
          </a:bodyPr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r>
              <a:rPr lang="en-GB" altLang="it-IT" sz="3600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Research and Innovation personnel (i.e. professors, researchers at all levels of their career, innovators, others) </a:t>
            </a:r>
          </a:p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endParaRPr lang="en-GB" altLang="it-IT" sz="3600" dirty="0">
              <a:solidFill>
                <a:schemeClr val="accent3">
                  <a:lumMod val="50000"/>
                </a:schemeClr>
              </a:solidFill>
              <a:latin typeface="+mn-lt"/>
              <a:ea typeface="MS PGothic" pitchFamily="34" charset="-128"/>
            </a:endParaRPr>
          </a:p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r>
              <a:rPr lang="en-GB" altLang="it-IT" sz="3600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Managerial staff (CEO, BD, others)</a:t>
            </a:r>
          </a:p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endParaRPr lang="en-GB" altLang="it-IT" sz="3600" dirty="0">
              <a:solidFill>
                <a:schemeClr val="accent3">
                  <a:lumMod val="50000"/>
                </a:schemeClr>
              </a:solidFill>
              <a:latin typeface="+mn-lt"/>
              <a:ea typeface="MS PGothic" pitchFamily="34" charset="-128"/>
            </a:endParaRPr>
          </a:p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r>
              <a:rPr lang="en-GB" altLang="it-IT" sz="3600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Administrative (Project Managers) </a:t>
            </a:r>
          </a:p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endParaRPr lang="en-GB" altLang="it-IT" sz="3600" dirty="0">
              <a:solidFill>
                <a:schemeClr val="accent3">
                  <a:lumMod val="50000"/>
                </a:schemeClr>
              </a:solidFill>
              <a:latin typeface="+mn-lt"/>
              <a:ea typeface="MS PGothic" pitchFamily="34" charset="-128"/>
            </a:endParaRPr>
          </a:p>
          <a:p>
            <a:pPr>
              <a:spcBef>
                <a:spcPct val="0"/>
              </a:spcBef>
              <a:buClr>
                <a:srgbClr val="008000"/>
              </a:buClr>
              <a:buNone/>
              <a:defRPr/>
            </a:pPr>
            <a:r>
              <a:rPr lang="en-GB" altLang="it-IT" sz="3600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Technical staff   (Developers, Engineers, others)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  <a:defRPr/>
            </a:pPr>
            <a:r>
              <a:rPr lang="en-US" altLang="it-IT" sz="2800" dirty="0">
                <a:solidFill>
                  <a:schemeClr val="accent3">
                    <a:lumMod val="50000"/>
                  </a:schemeClr>
                </a:solidFill>
                <a:latin typeface="+mn-lt"/>
                <a:ea typeface="MS PGothic" pitchFamily="34" charset="-128"/>
              </a:rPr>
              <a:t>					</a:t>
            </a:r>
            <a:endParaRPr lang="en-GB" altLang="it-IT" sz="2800" dirty="0">
              <a:solidFill>
                <a:schemeClr val="accent3">
                  <a:lumMod val="50000"/>
                </a:schemeClr>
              </a:solidFill>
              <a:latin typeface="+mn-lt"/>
              <a:ea typeface="MS PGothic" pitchFamily="34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  <a:defRPr/>
            </a:pPr>
            <a:endParaRPr lang="en-GB" altLang="it-IT" sz="2800" dirty="0">
              <a:solidFill>
                <a:schemeClr val="accent3">
                  <a:lumMod val="50000"/>
                </a:schemeClr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="" xmlns:a16="http://schemas.microsoft.com/office/drawing/2014/main" id="{F9E5EDED-167B-4CE2-8FC6-7EAE7A720FBD}"/>
              </a:ext>
            </a:extLst>
          </p:cNvPr>
          <p:cNvSpPr txBox="1">
            <a:spLocks/>
          </p:cNvSpPr>
          <p:nvPr/>
        </p:nvSpPr>
        <p:spPr>
          <a:xfrm>
            <a:off x="-371063" y="181282"/>
            <a:ext cx="5406889" cy="652934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RISE: Type of Staff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F39A81-F96A-45B6-AAF4-899A6AEE7EB8}"/>
              </a:ext>
            </a:extLst>
          </p:cNvPr>
          <p:cNvSpPr txBox="1">
            <a:spLocks/>
          </p:cNvSpPr>
          <p:nvPr/>
        </p:nvSpPr>
        <p:spPr>
          <a:xfrm>
            <a:off x="0" y="6604890"/>
            <a:ext cx="3949148" cy="22792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sz="9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1F0B12FD-6D93-416B-BAB7-E4F4092E1856}"/>
              </a:ext>
            </a:extLst>
          </p:cNvPr>
          <p:cNvSpPr txBox="1">
            <a:spLocks/>
          </p:cNvSpPr>
          <p:nvPr/>
        </p:nvSpPr>
        <p:spPr>
          <a:xfrm>
            <a:off x="11191461" y="6350759"/>
            <a:ext cx="457200" cy="365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AAE2AD-B814-42DE-89D2-0BE8A8EBB563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4AD0679-CD52-4AE3-9C9D-C6DE46BA0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114" y="3904397"/>
            <a:ext cx="2834886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510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="" xmlns:a16="http://schemas.microsoft.com/office/drawing/2014/main" id="{94BFC7EB-6FF7-4FBE-B2CF-E9ABC80C02F0}"/>
              </a:ext>
            </a:extLst>
          </p:cNvPr>
          <p:cNvSpPr txBox="1">
            <a:spLocks/>
          </p:cNvSpPr>
          <p:nvPr/>
        </p:nvSpPr>
        <p:spPr>
          <a:xfrm>
            <a:off x="-1046922" y="32329"/>
            <a:ext cx="7142922" cy="878774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Reasons to get involved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DE714BB-ECE0-4A2E-BC43-7D43506ABE38}"/>
              </a:ext>
            </a:extLst>
          </p:cNvPr>
          <p:cNvGrpSpPr/>
          <p:nvPr/>
        </p:nvGrpSpPr>
        <p:grpSpPr>
          <a:xfrm>
            <a:off x="5237018" y="1391444"/>
            <a:ext cx="6816437" cy="920873"/>
            <a:chOff x="-148626" y="-3801"/>
            <a:chExt cx="6816437" cy="68276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7A3A923A-44BC-4606-81D9-4A7AB8B6F568}"/>
                </a:ext>
              </a:extLst>
            </p:cNvPr>
            <p:cNvSpPr/>
            <p:nvPr/>
          </p:nvSpPr>
          <p:spPr>
            <a:xfrm>
              <a:off x="0" y="0"/>
              <a:ext cx="5815756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="" xmlns:a16="http://schemas.microsoft.com/office/drawing/2014/main" id="{C2EF5285-82F5-4834-9632-4FE8E7D16E85}"/>
                </a:ext>
              </a:extLst>
            </p:cNvPr>
            <p:cNvSpPr txBox="1"/>
            <p:nvPr/>
          </p:nvSpPr>
          <p:spPr>
            <a:xfrm>
              <a:off x="-148626" y="-3801"/>
              <a:ext cx="6816437" cy="680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403" tIns="0" rIns="212403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2400" b="1" kern="1200" dirty="0">
                  <a:solidFill>
                    <a:srgbClr val="0F5494"/>
                  </a:solidFill>
                </a:rPr>
                <a:t>Increase number of research students &amp; staff</a:t>
              </a:r>
            </a:p>
          </p:txBody>
        </p:sp>
      </p:grpSp>
      <p:sp>
        <p:nvSpPr>
          <p:cNvPr id="13" name="Rectangle: Rounded Corners 4">
            <a:extLst>
              <a:ext uri="{FF2B5EF4-FFF2-40B4-BE49-F238E27FC236}">
                <a16:creationId xmlns="" xmlns:a16="http://schemas.microsoft.com/office/drawing/2014/main" id="{6A266C19-7CED-406C-8EED-0378D9533FB9}"/>
              </a:ext>
            </a:extLst>
          </p:cNvPr>
          <p:cNvSpPr txBox="1"/>
          <p:nvPr/>
        </p:nvSpPr>
        <p:spPr>
          <a:xfrm>
            <a:off x="551329" y="3010503"/>
            <a:ext cx="5638799" cy="870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2403" tIns="0" rIns="212403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400" b="1" kern="1200" dirty="0">
                <a:solidFill>
                  <a:srgbClr val="0F5494"/>
                </a:solidFill>
              </a:rPr>
              <a:t>Attracting Leading Researchers</a:t>
            </a:r>
          </a:p>
        </p:txBody>
      </p:sp>
      <p:sp>
        <p:nvSpPr>
          <p:cNvPr id="16" name="Rectangle: Rounded Corners 4">
            <a:extLst>
              <a:ext uri="{FF2B5EF4-FFF2-40B4-BE49-F238E27FC236}">
                <a16:creationId xmlns="" xmlns:a16="http://schemas.microsoft.com/office/drawing/2014/main" id="{B02E91D6-9B6E-467B-8B5B-33DB4F33B792}"/>
              </a:ext>
            </a:extLst>
          </p:cNvPr>
          <p:cNvSpPr txBox="1"/>
          <p:nvPr/>
        </p:nvSpPr>
        <p:spPr>
          <a:xfrm>
            <a:off x="8821272" y="3300495"/>
            <a:ext cx="2380128" cy="8122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2403" tIns="0" rIns="212403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800" b="1" kern="1200" dirty="0">
                <a:solidFill>
                  <a:srgbClr val="FF0000"/>
                </a:solidFill>
              </a:rPr>
              <a:t>Financial…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="" xmlns:a16="http://schemas.microsoft.com/office/drawing/2014/main" id="{8750CE48-84D0-4422-B741-D4B5B693C718}"/>
              </a:ext>
            </a:extLst>
          </p:cNvPr>
          <p:cNvSpPr txBox="1">
            <a:spLocks/>
          </p:cNvSpPr>
          <p:nvPr/>
        </p:nvSpPr>
        <p:spPr>
          <a:xfrm>
            <a:off x="11201400" y="6322937"/>
            <a:ext cx="394252" cy="365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AAE2AD-B814-42DE-89D2-0BE8A8EBB56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="" xmlns:a16="http://schemas.microsoft.com/office/drawing/2014/main" id="{54991DB9-A85A-4353-BD66-B6E8CFCBDADA}"/>
              </a:ext>
            </a:extLst>
          </p:cNvPr>
          <p:cNvSpPr txBox="1">
            <a:spLocks/>
          </p:cNvSpPr>
          <p:nvPr/>
        </p:nvSpPr>
        <p:spPr>
          <a:xfrm>
            <a:off x="-1302930" y="6505499"/>
            <a:ext cx="5088833" cy="29418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sz="900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47B83E1-53D2-454D-B4A4-E23F1C46AF84}"/>
              </a:ext>
            </a:extLst>
          </p:cNvPr>
          <p:cNvGrpSpPr/>
          <p:nvPr/>
        </p:nvGrpSpPr>
        <p:grpSpPr>
          <a:xfrm>
            <a:off x="3938303" y="4717970"/>
            <a:ext cx="6801635" cy="812266"/>
            <a:chOff x="1226176" y="-4272"/>
            <a:chExt cx="6801635" cy="81226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CCF72266-D7C3-4047-BFDF-627BC41103CB}"/>
                </a:ext>
              </a:extLst>
            </p:cNvPr>
            <p:cNvSpPr/>
            <p:nvPr/>
          </p:nvSpPr>
          <p:spPr>
            <a:xfrm>
              <a:off x="2212055" y="0"/>
              <a:ext cx="5815756" cy="6789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="" xmlns:a16="http://schemas.microsoft.com/office/drawing/2014/main" id="{2DF41B4C-061D-49FE-95E2-0DD397AFB928}"/>
                </a:ext>
              </a:extLst>
            </p:cNvPr>
            <p:cNvSpPr txBox="1"/>
            <p:nvPr/>
          </p:nvSpPr>
          <p:spPr>
            <a:xfrm>
              <a:off x="1226176" y="-4272"/>
              <a:ext cx="6735347" cy="8122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403" tIns="0" rIns="212403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2000" b="1" kern="1200" dirty="0">
                  <a:solidFill>
                    <a:srgbClr val="0F5494"/>
                  </a:solidFill>
                </a:rPr>
                <a:t>Build Links with Research Groups and Industry Worldwide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07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38452CB-1151-414C-9843-97786C5FA2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Light ITC" pitchFamily="34" charset="0"/>
                <a:ea typeface="+mn-ea"/>
                <a:cs typeface="Cordia New" pitchFamily="34" charset="-34"/>
              </a:rPr>
              <a:t>Copyright © 2018 Innovative Technology and Science Ltd. All rights reserved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16052B-CE6C-4AF4-802F-4652ED1B5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797" y="2943873"/>
            <a:ext cx="171922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Content Placeholder 3"/>
          <p:cNvSpPr>
            <a:spLocks noGrp="1"/>
          </p:cNvSpPr>
          <p:nvPr>
            <p:ph idx="4294967295"/>
          </p:nvPr>
        </p:nvSpPr>
        <p:spPr>
          <a:xfrm>
            <a:off x="1189527" y="1862235"/>
            <a:ext cx="6193912" cy="34283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lvl="1" indent="-342900">
              <a:spcBef>
                <a:spcPts val="600"/>
              </a:spcBef>
              <a:buNone/>
              <a:defRPr/>
            </a:pPr>
            <a:r>
              <a:rPr lang="en-GB" altLang="it-IT" dirty="0"/>
              <a:t>  “ </a:t>
            </a:r>
            <a:r>
              <a:rPr lang="en-GB" altLang="it-IT" i="1" dirty="0">
                <a:latin typeface="+mn-lt"/>
              </a:rPr>
              <a:t>Marie </a:t>
            </a:r>
            <a:r>
              <a:rPr lang="en-GB" altLang="it-IT" i="1" dirty="0" err="1">
                <a:latin typeface="+mn-lt"/>
              </a:rPr>
              <a:t>Skłodowska</a:t>
            </a:r>
            <a:r>
              <a:rPr lang="en-GB" altLang="it-IT" i="1" dirty="0">
                <a:latin typeface="+mn-lt"/>
              </a:rPr>
              <a:t>-Curie actions" shall provide </a:t>
            </a:r>
            <a:r>
              <a:rPr lang="en-GB" altLang="it-IT" b="1" i="1" dirty="0">
                <a:solidFill>
                  <a:schemeClr val="tx2"/>
                </a:solidFill>
                <a:latin typeface="+mn-lt"/>
              </a:rPr>
              <a:t>excellent</a:t>
            </a:r>
            <a:r>
              <a:rPr lang="en-GB" altLang="it-IT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GB" altLang="it-IT" i="1" dirty="0">
                <a:latin typeface="+mn-lt"/>
              </a:rPr>
              <a:t>and </a:t>
            </a:r>
            <a:r>
              <a:rPr lang="en-GB" altLang="it-IT" b="1" i="1" dirty="0">
                <a:solidFill>
                  <a:schemeClr val="tx2"/>
                </a:solidFill>
                <a:latin typeface="+mn-lt"/>
              </a:rPr>
              <a:t>innovative research training </a:t>
            </a:r>
            <a:r>
              <a:rPr lang="en-GB" altLang="it-IT" i="1" dirty="0">
                <a:latin typeface="+mn-lt"/>
              </a:rPr>
              <a:t>as well as attractive career and </a:t>
            </a:r>
            <a:r>
              <a:rPr lang="en-GB" altLang="it-IT" b="1" i="1" dirty="0">
                <a:solidFill>
                  <a:schemeClr val="tx2"/>
                </a:solidFill>
                <a:latin typeface="+mn-lt"/>
              </a:rPr>
              <a:t>knowledge-exchange</a:t>
            </a:r>
            <a:r>
              <a:rPr lang="en-GB" altLang="it-IT" i="1" dirty="0">
                <a:latin typeface="+mn-lt"/>
              </a:rPr>
              <a:t> opportunities through </a:t>
            </a:r>
            <a:r>
              <a:rPr lang="en-GB" altLang="it-IT" b="1" i="1" dirty="0">
                <a:solidFill>
                  <a:schemeClr val="tx2"/>
                </a:solidFill>
                <a:latin typeface="+mn-lt"/>
              </a:rPr>
              <a:t>cross-border</a:t>
            </a:r>
            <a:r>
              <a:rPr lang="en-GB" altLang="it-IT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GB" altLang="it-IT" i="1" dirty="0">
                <a:latin typeface="+mn-lt"/>
              </a:rPr>
              <a:t>and </a:t>
            </a:r>
            <a:r>
              <a:rPr lang="en-GB" altLang="it-IT" b="1" i="1" dirty="0">
                <a:solidFill>
                  <a:schemeClr val="tx2"/>
                </a:solidFill>
                <a:latin typeface="+mn-lt"/>
              </a:rPr>
              <a:t>cross-sector mobility </a:t>
            </a:r>
            <a:r>
              <a:rPr lang="en-GB" altLang="it-IT" i="1" dirty="0">
                <a:latin typeface="+mn-lt"/>
              </a:rPr>
              <a:t>of researchers to best prepare them to face current and future </a:t>
            </a:r>
            <a:r>
              <a:rPr lang="en-GB" altLang="it-IT" b="1" i="1" dirty="0">
                <a:solidFill>
                  <a:schemeClr val="tx2"/>
                </a:solidFill>
                <a:latin typeface="+mn-lt"/>
              </a:rPr>
              <a:t>societal challenges</a:t>
            </a:r>
            <a:r>
              <a:rPr lang="en-GB" altLang="it-IT" b="1" i="1" dirty="0">
                <a:solidFill>
                  <a:srgbClr val="00B050"/>
                </a:solidFill>
                <a:latin typeface="+mn-lt"/>
              </a:rPr>
              <a:t>.”</a:t>
            </a:r>
          </a:p>
          <a:p>
            <a:pPr marL="342900" lvl="1" indent="-342900">
              <a:spcBef>
                <a:spcPts val="600"/>
              </a:spcBef>
              <a:buNone/>
              <a:defRPr/>
            </a:pPr>
            <a:r>
              <a:rPr lang="en-GB" altLang="it-IT" sz="1600" i="1" dirty="0">
                <a:solidFill>
                  <a:srgbClr val="7F7F7F"/>
                </a:solidFill>
                <a:latin typeface="+mn-lt"/>
                <a:ea typeface="MS PGothic" pitchFamily="34" charset="-128"/>
                <a:cs typeface="Arial" pitchFamily="34" charset="0"/>
              </a:rPr>
              <a:t>     </a:t>
            </a:r>
          </a:p>
          <a:p>
            <a:pPr marL="342900" lvl="1" indent="-342900">
              <a:spcBef>
                <a:spcPts val="600"/>
              </a:spcBef>
              <a:buNone/>
              <a:defRPr/>
            </a:pPr>
            <a:r>
              <a:rPr lang="en-GB" altLang="it-IT" sz="1600" dirty="0">
                <a:solidFill>
                  <a:srgbClr val="7F7F7F"/>
                </a:solidFill>
                <a:ea typeface="MS PGothic" pitchFamily="34" charset="-128"/>
                <a:cs typeface="Arial" pitchFamily="34" charset="0"/>
              </a:rPr>
              <a:t>       Regulation (EU) No 1291/2013 of the European Parliament and of the Council of 11 December 2013, Part 1.c</a:t>
            </a:r>
            <a:endParaRPr lang="en-GB" altLang="it-IT" sz="1600" b="1" dirty="0">
              <a:solidFill>
                <a:srgbClr val="7F7F7F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512127" y="1576180"/>
            <a:ext cx="3265487" cy="400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Excellent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tx2"/>
                </a:solidFill>
              </a:rPr>
              <a:t>Innovative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sz="3200" dirty="0">
                <a:solidFill>
                  <a:srgbClr val="00B050"/>
                </a:solidFill>
              </a:rPr>
              <a:t>Training</a:t>
            </a:r>
            <a:endParaRPr lang="en-GB" sz="2800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accent2"/>
                </a:solidFill>
              </a:rPr>
              <a:t>Knowledge </a:t>
            </a:r>
            <a:r>
              <a:rPr lang="en-GB" sz="3600" b="1" dirty="0">
                <a:solidFill>
                  <a:srgbClr val="00B050"/>
                </a:solidFill>
              </a:rPr>
              <a:t>exchange</a:t>
            </a:r>
            <a:endParaRPr lang="en-GB" sz="28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Cross-border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Cross-sector</a:t>
            </a:r>
          </a:p>
          <a:p>
            <a:pPr algn="ctr">
              <a:defRPr/>
            </a:pPr>
            <a:r>
              <a:rPr lang="en-GB" sz="2400" dirty="0">
                <a:solidFill>
                  <a:schemeClr val="accent4"/>
                </a:solidFill>
              </a:rPr>
              <a:t>Mobility</a:t>
            </a:r>
            <a:endParaRPr lang="en-GB" sz="28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Societal challenges</a:t>
            </a:r>
          </a:p>
        </p:txBody>
      </p:sp>
      <p:sp>
        <p:nvSpPr>
          <p:cNvPr id="6" name="Segnaposto numero diapositiva 2"/>
          <p:cNvSpPr txBox="1">
            <a:spLocks/>
          </p:cNvSpPr>
          <p:nvPr/>
        </p:nvSpPr>
        <p:spPr>
          <a:xfrm>
            <a:off x="10320894" y="6276221"/>
            <a:ext cx="1641231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	</a:t>
            </a:r>
            <a:r>
              <a:rPr lang="it-IT" sz="800" b="1" dirty="0"/>
              <a:t>6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627" y="95698"/>
            <a:ext cx="5494556" cy="54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are the Marie Curie for?</a:t>
            </a:r>
            <a:endParaRPr lang="it-IT" altLang="it-IT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638735AC-0C64-4852-AB95-7C7AC4685915}"/>
              </a:ext>
            </a:extLst>
          </p:cNvPr>
          <p:cNvSpPr txBox="1">
            <a:spLocks/>
          </p:cNvSpPr>
          <p:nvPr/>
        </p:nvSpPr>
        <p:spPr>
          <a:xfrm>
            <a:off x="-1852246" y="6580059"/>
            <a:ext cx="5264680" cy="182243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278681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0" y="1631094"/>
            <a:ext cx="12217495" cy="35958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2" indent="0" defTabSz="449263">
              <a:spcBef>
                <a:spcPts val="0"/>
              </a:spcBef>
              <a:buClr>
                <a:srgbClr val="008000"/>
              </a:buClr>
              <a:buNone/>
            </a:pPr>
            <a:r>
              <a:rPr lang="en-GB" altLang="it-IT" sz="2800" b="1" dirty="0">
                <a:solidFill>
                  <a:schemeClr val="tx2"/>
                </a:solidFill>
                <a:latin typeface="+mn-lt"/>
                <a:ea typeface="MS Gothic" pitchFamily="49" charset="-128"/>
              </a:rPr>
              <a:t>Open to all types of organisations</a:t>
            </a:r>
            <a:r>
              <a:rPr lang="en-GB" altLang="it-IT" sz="2800" dirty="0">
                <a:solidFill>
                  <a:schemeClr val="tx2"/>
                </a:solidFill>
                <a:latin typeface="+mn-lt"/>
                <a:ea typeface="MS Gothic" pitchFamily="49" charset="-128"/>
              </a:rPr>
              <a:t> </a:t>
            </a:r>
            <a:r>
              <a:rPr lang="en-GB" altLang="it-IT" sz="2800" dirty="0">
                <a:latin typeface="+mn-lt"/>
                <a:ea typeface="MS Gothic" pitchFamily="49" charset="-128"/>
              </a:rPr>
              <a:t>based in Europe </a:t>
            </a:r>
            <a:r>
              <a:rPr lang="en-GB" alt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Gothic" pitchFamily="49" charset="-128"/>
              </a:rPr>
              <a:t>Member States (MS)</a:t>
            </a:r>
            <a:r>
              <a:rPr lang="en-GB" altLang="it-IT" sz="2800" dirty="0">
                <a:latin typeface="+mn-lt"/>
                <a:ea typeface="MS Gothic" pitchFamily="49" charset="-128"/>
              </a:rPr>
              <a:t> and </a:t>
            </a:r>
            <a:r>
              <a:rPr lang="en-GB" alt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Gothic" pitchFamily="49" charset="-128"/>
              </a:rPr>
              <a:t>Associated Countries (AC)</a:t>
            </a:r>
            <a:r>
              <a:rPr lang="en-GB" altLang="it-IT" sz="2800" dirty="0">
                <a:latin typeface="+mn-lt"/>
                <a:ea typeface="MS Gothic" pitchFamily="49" charset="-128"/>
              </a:rPr>
              <a:t>, and </a:t>
            </a:r>
            <a:r>
              <a:rPr lang="en-GB" altLang="it-I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Gothic" pitchFamily="49" charset="-128"/>
              </a:rPr>
              <a:t>beyond (Third Countries)</a:t>
            </a:r>
            <a:r>
              <a:rPr lang="en-GB" altLang="it-IT" sz="2800" dirty="0">
                <a:latin typeface="+mn-lt"/>
                <a:ea typeface="MS Gothic" pitchFamily="49" charset="-128"/>
              </a:rPr>
              <a:t>, with participation of non-academic sector strongly encouraged (industry/SMEs)</a:t>
            </a:r>
          </a:p>
          <a:p>
            <a:pPr marL="0" lvl="2" indent="0" defTabSz="449263">
              <a:spcBef>
                <a:spcPts val="0"/>
              </a:spcBef>
              <a:buClr>
                <a:srgbClr val="008000"/>
              </a:buClr>
              <a:buNone/>
            </a:pPr>
            <a:endParaRPr lang="en-GB" altLang="it-IT" sz="2800" dirty="0">
              <a:latin typeface="+mn-lt"/>
              <a:ea typeface="MS Gothic" pitchFamily="49" charset="-128"/>
            </a:endParaRPr>
          </a:p>
          <a:p>
            <a:pPr marL="0" lvl="2" indent="0" defTabSz="449263">
              <a:spcBef>
                <a:spcPts val="0"/>
              </a:spcBef>
              <a:buClr>
                <a:srgbClr val="008000"/>
              </a:buClr>
              <a:buNone/>
            </a:pPr>
            <a:r>
              <a:rPr lang="en-GB" altLang="it-IT" sz="2800" b="1" dirty="0">
                <a:solidFill>
                  <a:schemeClr val="tx2"/>
                </a:solidFill>
                <a:latin typeface="+mn-lt"/>
                <a:ea typeface="MS Gothic" pitchFamily="49" charset="-128"/>
              </a:rPr>
              <a:t>Open to researchers from all over the world, </a:t>
            </a:r>
            <a:r>
              <a:rPr lang="en-GB" altLang="it-IT" sz="2800" dirty="0">
                <a:latin typeface="+mn-lt"/>
                <a:ea typeface="MS Gothic" pitchFamily="49" charset="-128"/>
              </a:rPr>
              <a:t>at all stage of their career ladder</a:t>
            </a:r>
          </a:p>
          <a:p>
            <a:pPr marL="0" lvl="2" indent="0" defTabSz="449263">
              <a:spcBef>
                <a:spcPts val="0"/>
              </a:spcBef>
              <a:buClr>
                <a:srgbClr val="008000"/>
              </a:buClr>
              <a:buNone/>
            </a:pPr>
            <a:endParaRPr lang="en-GB" altLang="it-IT" sz="2800" dirty="0">
              <a:latin typeface="+mn-lt"/>
              <a:ea typeface="MS Gothic" pitchFamily="49" charset="-128"/>
            </a:endParaRPr>
          </a:p>
          <a:p>
            <a:pPr marL="0" lvl="2" indent="0" defTabSz="449263">
              <a:spcBef>
                <a:spcPts val="0"/>
              </a:spcBef>
              <a:buClr>
                <a:srgbClr val="008000"/>
              </a:buClr>
              <a:buNone/>
            </a:pPr>
            <a:r>
              <a:rPr lang="en-GB" altLang="it-IT" sz="2800" dirty="0">
                <a:latin typeface="+mn-lt"/>
                <a:ea typeface="MS Gothic" pitchFamily="49" charset="-128"/>
              </a:rPr>
              <a:t>Open to </a:t>
            </a:r>
            <a:r>
              <a:rPr lang="en-GB" altLang="it-IT" sz="2800" b="1" dirty="0">
                <a:solidFill>
                  <a:schemeClr val="tx2"/>
                </a:solidFill>
                <a:latin typeface="+mn-lt"/>
                <a:ea typeface="MS Gothic" pitchFamily="49" charset="-128"/>
              </a:rPr>
              <a:t>all domains of research and innovation </a:t>
            </a:r>
            <a:r>
              <a:rPr lang="en-GB" altLang="it-IT" sz="2800" dirty="0">
                <a:latin typeface="+mn-lt"/>
                <a:ea typeface="MS Gothic" pitchFamily="49" charset="-128"/>
              </a:rPr>
              <a:t>from basic research up to market take-up and innovation services (</a:t>
            </a:r>
            <a:r>
              <a:rPr lang="en-GB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Gothic" pitchFamily="49" charset="-128"/>
              </a:rPr>
              <a:t>TRL 1 to TRL 7/8)</a:t>
            </a:r>
          </a:p>
          <a:p>
            <a:pPr marL="0" lvl="2" indent="0" defTabSz="449263">
              <a:spcBef>
                <a:spcPts val="0"/>
              </a:spcBef>
              <a:buClr>
                <a:srgbClr val="008000"/>
              </a:buClr>
              <a:buNone/>
            </a:pPr>
            <a:endParaRPr lang="en-GB" altLang="it-IT" sz="2800" dirty="0">
              <a:latin typeface="+mn-lt"/>
              <a:ea typeface="MS Gothic" pitchFamily="49" charset="-128"/>
            </a:endParaRPr>
          </a:p>
          <a:p>
            <a:pPr marL="0" lvl="2" indent="0" defTabSz="449263">
              <a:spcBef>
                <a:spcPts val="0"/>
              </a:spcBef>
              <a:buClr>
                <a:srgbClr val="008000"/>
              </a:buClr>
              <a:buNone/>
            </a:pPr>
            <a:r>
              <a:rPr lang="en-GB" altLang="it-IT" sz="2800" b="1" dirty="0">
                <a:solidFill>
                  <a:schemeClr val="tx2"/>
                </a:solidFill>
                <a:latin typeface="+mn-lt"/>
                <a:ea typeface="MS Gothic" pitchFamily="49" charset="-128"/>
              </a:rPr>
              <a:t>Mobility</a:t>
            </a:r>
            <a:r>
              <a:rPr lang="en-GB" altLang="it-IT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Gothic" pitchFamily="49" charset="-128"/>
              </a:rPr>
              <a:t> </a:t>
            </a:r>
            <a:r>
              <a:rPr lang="en-GB" altLang="it-IT" sz="2800" dirty="0">
                <a:solidFill>
                  <a:schemeClr val="tx1"/>
                </a:solidFill>
                <a:latin typeface="+mn-lt"/>
                <a:ea typeface="MS Gothic" pitchFamily="49" charset="-128"/>
              </a:rPr>
              <a:t>as the key requirement</a:t>
            </a:r>
          </a:p>
          <a:p>
            <a:pPr marL="0" lvl="2" indent="0" defTabSz="449263">
              <a:spcBef>
                <a:spcPts val="0"/>
              </a:spcBef>
              <a:buClr>
                <a:srgbClr val="008000"/>
              </a:buClr>
              <a:buNone/>
            </a:pPr>
            <a:endParaRPr lang="en-GB" altLang="it-IT" dirty="0">
              <a:solidFill>
                <a:schemeClr val="tx1"/>
              </a:solidFill>
              <a:ea typeface="MS Gothic" pitchFamily="49" charset="-128"/>
            </a:endParaRPr>
          </a:p>
          <a:p>
            <a:pPr marL="0" lvl="2" indent="0" defTabSz="449263">
              <a:spcBef>
                <a:spcPts val="0"/>
              </a:spcBef>
              <a:buClr>
                <a:srgbClr val="008000"/>
              </a:buClr>
              <a:buNone/>
            </a:pPr>
            <a:endParaRPr lang="en-GB" altLang="it-IT" b="1" dirty="0">
              <a:solidFill>
                <a:schemeClr val="accent5">
                  <a:lumMod val="75000"/>
                </a:schemeClr>
              </a:solidFill>
              <a:ea typeface="MS Gothic" pitchFamily="49" charset="-128"/>
            </a:endParaRPr>
          </a:p>
        </p:txBody>
      </p:sp>
      <p:sp>
        <p:nvSpPr>
          <p:cNvPr id="145412" name="Rectangle 3"/>
          <p:cNvSpPr>
            <a:spLocks noChangeArrowheads="1"/>
          </p:cNvSpPr>
          <p:nvPr/>
        </p:nvSpPr>
        <p:spPr bwMode="auto">
          <a:xfrm>
            <a:off x="92865" y="98411"/>
            <a:ext cx="6003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Marie Curie: main key features</a:t>
            </a:r>
          </a:p>
        </p:txBody>
      </p:sp>
      <p:sp>
        <p:nvSpPr>
          <p:cNvPr id="5" name="Segnaposto numero diapositiva 2"/>
          <p:cNvSpPr txBox="1">
            <a:spLocks/>
          </p:cNvSpPr>
          <p:nvPr/>
        </p:nvSpPr>
        <p:spPr>
          <a:xfrm>
            <a:off x="10581860" y="6303342"/>
            <a:ext cx="1453662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	</a:t>
            </a:r>
            <a:fld id="{E7A41E1B-4F70-4964-A407-84C68BE8251C}" type="slidenum">
              <a:rPr lang="it-IT" sz="800" b="1"/>
              <a:pPr/>
              <a:t>4</a:t>
            </a:fld>
            <a:endParaRPr lang="it-IT" sz="800" b="1" dirty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37FBA37E-3DE0-4025-A2F9-8858CE468905}"/>
              </a:ext>
            </a:extLst>
          </p:cNvPr>
          <p:cNvSpPr txBox="1">
            <a:spLocks/>
          </p:cNvSpPr>
          <p:nvPr/>
        </p:nvSpPr>
        <p:spPr>
          <a:xfrm>
            <a:off x="-1459056" y="6577346"/>
            <a:ext cx="5264680" cy="182243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Innovative</a:t>
            </a:r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Technology</a:t>
            </a:r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 and Science Ltd. All rights reserved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9455698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="" xmlns:a16="http://schemas.microsoft.com/office/drawing/2014/main" id="{F9E5EDED-167B-4CE2-8FC6-7EAE7A720FBD}"/>
              </a:ext>
            </a:extLst>
          </p:cNvPr>
          <p:cNvSpPr txBox="1">
            <a:spLocks/>
          </p:cNvSpPr>
          <p:nvPr/>
        </p:nvSpPr>
        <p:spPr>
          <a:xfrm>
            <a:off x="-422263" y="54750"/>
            <a:ext cx="9330735" cy="652934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GB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countries are eligible EU funding?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69DAFD1-E586-4B21-93E3-763D4080CEA2}"/>
              </a:ext>
            </a:extLst>
          </p:cNvPr>
          <p:cNvSpPr txBox="1">
            <a:spLocks/>
          </p:cNvSpPr>
          <p:nvPr/>
        </p:nvSpPr>
        <p:spPr>
          <a:xfrm>
            <a:off x="-159026" y="6546574"/>
            <a:ext cx="4028660" cy="267681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sz="9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E01E07DE-6981-4E6A-BB98-21BFCE86F5CF}"/>
              </a:ext>
            </a:extLst>
          </p:cNvPr>
          <p:cNvSpPr txBox="1">
            <a:spLocks/>
          </p:cNvSpPr>
          <p:nvPr/>
        </p:nvSpPr>
        <p:spPr>
          <a:xfrm>
            <a:off x="11075505" y="6396121"/>
            <a:ext cx="453886" cy="365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AAE2AD-B814-42DE-89D2-0BE8A8EBB56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50616C4-1C11-4D6A-82C9-B7247F481019}"/>
              </a:ext>
            </a:extLst>
          </p:cNvPr>
          <p:cNvSpPr/>
          <p:nvPr/>
        </p:nvSpPr>
        <p:spPr>
          <a:xfrm>
            <a:off x="498764" y="1659285"/>
            <a:ext cx="119932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800" dirty="0"/>
              <a:t>EU </a:t>
            </a:r>
            <a:r>
              <a:rPr lang="en-GB" sz="2800" b="1" dirty="0"/>
              <a:t>Member States </a:t>
            </a:r>
            <a:r>
              <a:rPr lang="en-GB" sz="2800" dirty="0"/>
              <a:t>(MS) and their overseas Countries and Territories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800" dirty="0"/>
              <a:t>Horizon 2020 </a:t>
            </a:r>
            <a:r>
              <a:rPr lang="en-GB" sz="2800" b="1" dirty="0"/>
              <a:t>Associated Countries (</a:t>
            </a:r>
            <a:r>
              <a:rPr lang="en-GB" sz="2800" dirty="0"/>
              <a:t>AC)</a:t>
            </a:r>
          </a:p>
          <a:p>
            <a:pPr algn="just"/>
            <a:endParaRPr lang="en-GB" sz="2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800" b="1" dirty="0"/>
              <a:t>Third Countries </a:t>
            </a:r>
            <a:r>
              <a:rPr lang="en-GB" sz="2800" dirty="0"/>
              <a:t>(TC), as listed in Annex A of the Work Programme 2018-2020</a:t>
            </a:r>
          </a:p>
          <a:p>
            <a:pPr algn="just"/>
            <a:r>
              <a:rPr lang="en-GB" sz="2800" dirty="0"/>
              <a:t> </a:t>
            </a:r>
          </a:p>
          <a:p>
            <a:pPr algn="just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896583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4494" y="1563444"/>
            <a:ext cx="4521198" cy="440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2400" b="1" dirty="0">
                <a:solidFill>
                  <a:srgbClr val="C00000"/>
                </a:solidFill>
              </a:rPr>
              <a:t>28 EU Members Steates (MS)</a:t>
            </a:r>
          </a:p>
          <a:p>
            <a:pPr algn="just">
              <a:defRPr/>
            </a:pPr>
            <a:r>
              <a:rPr lang="de-DE" sz="2400" dirty="0">
                <a:solidFill>
                  <a:schemeClr val="tx1"/>
                </a:solidFill>
              </a:rPr>
              <a:t>Austria, </a:t>
            </a:r>
            <a:r>
              <a:rPr lang="de-DE" sz="2400" dirty="0" err="1">
                <a:solidFill>
                  <a:schemeClr val="tx1"/>
                </a:solidFill>
              </a:rPr>
              <a:t>Belgium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Bulgaria</a:t>
            </a:r>
            <a:r>
              <a:rPr lang="de-DE" sz="2400" dirty="0">
                <a:solidFill>
                  <a:schemeClr val="tx1"/>
                </a:solidFill>
              </a:rPr>
              <a:t>,</a:t>
            </a:r>
          </a:p>
          <a:p>
            <a:pPr algn="just">
              <a:defRPr/>
            </a:pPr>
            <a:r>
              <a:rPr lang="de-DE" sz="2400" dirty="0" err="1">
                <a:solidFill>
                  <a:schemeClr val="tx1"/>
                </a:solidFill>
              </a:rPr>
              <a:t>Croatia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Cyprus</a:t>
            </a:r>
            <a:r>
              <a:rPr lang="de-DE" sz="2400" dirty="0">
                <a:solidFill>
                  <a:schemeClr val="tx1"/>
                </a:solidFill>
              </a:rPr>
              <a:t>, Czech </a:t>
            </a:r>
            <a:r>
              <a:rPr lang="de-DE" sz="2400" dirty="0" err="1">
                <a:solidFill>
                  <a:schemeClr val="tx1"/>
                </a:solidFill>
              </a:rPr>
              <a:t>Republic</a:t>
            </a:r>
            <a:r>
              <a:rPr lang="de-DE" sz="2400" dirty="0">
                <a:solidFill>
                  <a:schemeClr val="tx1"/>
                </a:solidFill>
              </a:rPr>
              <a:t>,</a:t>
            </a:r>
          </a:p>
          <a:p>
            <a:pPr algn="just">
              <a:defRPr/>
            </a:pPr>
            <a:r>
              <a:rPr lang="de-DE" sz="2400" dirty="0" err="1">
                <a:solidFill>
                  <a:schemeClr val="tx1"/>
                </a:solidFill>
              </a:rPr>
              <a:t>Denmark</a:t>
            </a:r>
            <a:r>
              <a:rPr lang="de-DE" sz="2400" dirty="0">
                <a:solidFill>
                  <a:schemeClr val="tx1"/>
                </a:solidFill>
              </a:rPr>
              <a:t>, Estonia, Germany,</a:t>
            </a:r>
          </a:p>
          <a:p>
            <a:pPr algn="just">
              <a:defRPr/>
            </a:pPr>
            <a:r>
              <a:rPr lang="de-DE" sz="2400" dirty="0" err="1">
                <a:solidFill>
                  <a:schemeClr val="tx1"/>
                </a:solidFill>
              </a:rPr>
              <a:t>Greece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Finland</a:t>
            </a:r>
            <a:r>
              <a:rPr lang="de-DE" sz="2400" dirty="0">
                <a:solidFill>
                  <a:schemeClr val="tx1"/>
                </a:solidFill>
              </a:rPr>
              <a:t>, France,</a:t>
            </a:r>
          </a:p>
          <a:p>
            <a:pPr algn="just">
              <a:defRPr/>
            </a:pPr>
            <a:r>
              <a:rPr lang="de-DE" sz="2400" dirty="0" err="1">
                <a:solidFill>
                  <a:schemeClr val="tx1"/>
                </a:solidFill>
              </a:rPr>
              <a:t>Hungary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Ireland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Italy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Latvia</a:t>
            </a:r>
            <a:r>
              <a:rPr lang="de-DE" sz="2400" dirty="0">
                <a:solidFill>
                  <a:schemeClr val="tx1"/>
                </a:solidFill>
              </a:rPr>
              <a:t>,</a:t>
            </a:r>
          </a:p>
          <a:p>
            <a:pPr algn="just">
              <a:defRPr/>
            </a:pPr>
            <a:r>
              <a:rPr lang="de-DE" sz="2400" dirty="0" err="1">
                <a:solidFill>
                  <a:schemeClr val="tx1"/>
                </a:solidFill>
              </a:rPr>
              <a:t>Lithuania</a:t>
            </a:r>
            <a:r>
              <a:rPr lang="de-DE" sz="2400" dirty="0">
                <a:solidFill>
                  <a:schemeClr val="tx1"/>
                </a:solidFill>
              </a:rPr>
              <a:t>, Luxemburg, Malta,</a:t>
            </a:r>
          </a:p>
          <a:p>
            <a:pPr algn="just">
              <a:defRPr/>
            </a:pPr>
            <a:r>
              <a:rPr lang="de-DE" sz="2400" dirty="0" err="1">
                <a:solidFill>
                  <a:schemeClr val="tx1"/>
                </a:solidFill>
              </a:rPr>
              <a:t>Netherlands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Poland</a:t>
            </a:r>
            <a:r>
              <a:rPr lang="de-DE" sz="2400" dirty="0">
                <a:solidFill>
                  <a:schemeClr val="tx1"/>
                </a:solidFill>
              </a:rPr>
              <a:t>, Portugal,</a:t>
            </a:r>
          </a:p>
          <a:p>
            <a:pPr algn="just">
              <a:defRPr/>
            </a:pPr>
            <a:r>
              <a:rPr lang="de-DE" sz="2400" dirty="0">
                <a:solidFill>
                  <a:schemeClr val="tx1"/>
                </a:solidFill>
              </a:rPr>
              <a:t>Romania, </a:t>
            </a:r>
            <a:r>
              <a:rPr lang="de-DE" sz="2400" dirty="0" err="1">
                <a:solidFill>
                  <a:schemeClr val="tx1"/>
                </a:solidFill>
              </a:rPr>
              <a:t>Slovakia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Slovenia</a:t>
            </a:r>
            <a:r>
              <a:rPr lang="de-DE" sz="2400" dirty="0">
                <a:solidFill>
                  <a:schemeClr val="tx1"/>
                </a:solidFill>
              </a:rPr>
              <a:t>,</a:t>
            </a:r>
          </a:p>
          <a:p>
            <a:pPr algn="just">
              <a:defRPr/>
            </a:pPr>
            <a:r>
              <a:rPr lang="de-DE" sz="2400" dirty="0">
                <a:solidFill>
                  <a:schemeClr val="tx1"/>
                </a:solidFill>
              </a:rPr>
              <a:t>Spain, </a:t>
            </a:r>
            <a:r>
              <a:rPr lang="de-DE" sz="2400" dirty="0" err="1">
                <a:solidFill>
                  <a:schemeClr val="tx1"/>
                </a:solidFill>
              </a:rPr>
              <a:t>Sweden</a:t>
            </a:r>
            <a:r>
              <a:rPr lang="de-DE" sz="2400" dirty="0">
                <a:solidFill>
                  <a:schemeClr val="tx1"/>
                </a:solidFill>
              </a:rPr>
              <a:t>, United </a:t>
            </a:r>
            <a:r>
              <a:rPr lang="de-DE" sz="2400" dirty="0" err="1">
                <a:solidFill>
                  <a:schemeClr val="tx1"/>
                </a:solidFill>
              </a:rPr>
              <a:t>Kingdom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ight Arrow 2"/>
          <p:cNvSpPr/>
          <p:nvPr/>
        </p:nvSpPr>
        <p:spPr bwMode="auto">
          <a:xfrm>
            <a:off x="2063750" y="5084763"/>
            <a:ext cx="1511300" cy="6477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 altLang="en-US" kern="0">
              <a:solidFill>
                <a:sysClr val="windowText" lastClr="000000"/>
              </a:solidFill>
              <a:latin typeface="Verdana" pitchFamily="34" charset="0"/>
              <a:ea typeface="Geneva" pitchFamily="125" charset="-128"/>
            </a:endParaRPr>
          </a:p>
        </p:txBody>
      </p:sp>
      <p:graphicFrame>
        <p:nvGraphicFramePr>
          <p:cNvPr id="7" name="Diagram 3"/>
          <p:cNvGraphicFramePr/>
          <p:nvPr>
            <p:extLst/>
          </p:nvPr>
        </p:nvGraphicFramePr>
        <p:xfrm>
          <a:off x="6923584" y="4725144"/>
          <a:ext cx="3744416" cy="1728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701282" y="1145805"/>
            <a:ext cx="435622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de-DE" sz="1900" b="1" i="0" kern="0" dirty="0" smtClean="0">
                <a:solidFill>
                  <a:srgbClr val="C00000"/>
                </a:solidFill>
                <a:latin typeface="Verdana"/>
              </a:rPr>
              <a:t>16 </a:t>
            </a:r>
            <a:r>
              <a:rPr lang="de-DE" sz="1900" b="1" i="0" kern="0" dirty="0">
                <a:solidFill>
                  <a:srgbClr val="C00000"/>
                </a:solidFill>
                <a:latin typeface="Verdana"/>
              </a:rPr>
              <a:t>Associated Countries (AC)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de-DE" sz="1900" i="0" kern="0" dirty="0" err="1">
                <a:solidFill>
                  <a:schemeClr val="tx1"/>
                </a:solidFill>
                <a:latin typeface="Verdana"/>
              </a:rPr>
              <a:t>Albania</a:t>
            </a:r>
            <a:r>
              <a:rPr lang="de-DE" sz="1900" i="0" kern="0" dirty="0">
                <a:solidFill>
                  <a:schemeClr val="tx1"/>
                </a:solidFill>
                <a:latin typeface="Verdana"/>
              </a:rPr>
              <a:t>, </a:t>
            </a:r>
            <a:r>
              <a:rPr lang="de-DE" sz="1900" i="0" kern="0" dirty="0" err="1">
                <a:solidFill>
                  <a:schemeClr val="tx1"/>
                </a:solidFill>
                <a:latin typeface="Verdana"/>
              </a:rPr>
              <a:t>Bosnia</a:t>
            </a:r>
            <a:r>
              <a:rPr lang="de-DE" sz="1900" i="0" kern="0" dirty="0">
                <a:solidFill>
                  <a:schemeClr val="tx1"/>
                </a:solidFill>
                <a:latin typeface="Verdana"/>
              </a:rPr>
              <a:t> &amp; </a:t>
            </a:r>
            <a:r>
              <a:rPr lang="de-DE" sz="1900" i="0" kern="0" dirty="0" err="1">
                <a:solidFill>
                  <a:schemeClr val="tx1"/>
                </a:solidFill>
                <a:latin typeface="Verdana"/>
              </a:rPr>
              <a:t>Herzegovina</a:t>
            </a:r>
            <a:r>
              <a:rPr lang="de-DE" sz="1900" i="0" kern="0" dirty="0">
                <a:solidFill>
                  <a:schemeClr val="tx1"/>
                </a:solidFill>
                <a:latin typeface="Verdana"/>
              </a:rPr>
              <a:t>,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de-DE" sz="1900" i="0" kern="0" dirty="0" err="1">
                <a:solidFill>
                  <a:schemeClr val="tx1"/>
                </a:solidFill>
                <a:latin typeface="Verdana"/>
              </a:rPr>
              <a:t>Faroe</a:t>
            </a:r>
            <a:r>
              <a:rPr lang="de-DE" sz="1900" i="0" kern="0" dirty="0">
                <a:solidFill>
                  <a:schemeClr val="tx1"/>
                </a:solidFill>
                <a:latin typeface="Verdana"/>
              </a:rPr>
              <a:t> Islands, FYROM, Island,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de-DE" sz="1900" i="0" kern="0" dirty="0">
                <a:solidFill>
                  <a:schemeClr val="tx1"/>
                </a:solidFill>
                <a:latin typeface="Verdana"/>
              </a:rPr>
              <a:t>Israel, Liechtenstein, </a:t>
            </a:r>
            <a:r>
              <a:rPr lang="de-DE" sz="1900" i="0" kern="0" dirty="0" err="1">
                <a:solidFill>
                  <a:schemeClr val="tx1"/>
                </a:solidFill>
                <a:latin typeface="Verdana"/>
              </a:rPr>
              <a:t>Moldova</a:t>
            </a:r>
            <a:r>
              <a:rPr lang="de-DE" sz="1900" i="0" kern="0" dirty="0">
                <a:solidFill>
                  <a:schemeClr val="tx1"/>
                </a:solidFill>
                <a:latin typeface="Verdana"/>
              </a:rPr>
              <a:t>,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de-DE" sz="1900" i="0" kern="0" dirty="0">
                <a:solidFill>
                  <a:schemeClr val="tx1"/>
                </a:solidFill>
                <a:latin typeface="Verdana"/>
              </a:rPr>
              <a:t>Montenegro, </a:t>
            </a:r>
            <a:r>
              <a:rPr lang="de-DE" sz="1900" i="0" kern="0" dirty="0" err="1">
                <a:solidFill>
                  <a:schemeClr val="tx1"/>
                </a:solidFill>
                <a:latin typeface="Verdana"/>
              </a:rPr>
              <a:t>Norway</a:t>
            </a:r>
            <a:r>
              <a:rPr lang="de-DE" sz="1900" i="0" kern="0" dirty="0">
                <a:solidFill>
                  <a:schemeClr val="tx1"/>
                </a:solidFill>
                <a:latin typeface="Verdana"/>
              </a:rPr>
              <a:t>, </a:t>
            </a:r>
            <a:r>
              <a:rPr lang="de-DE" sz="1900" i="0" kern="0" dirty="0" err="1">
                <a:solidFill>
                  <a:schemeClr val="tx1"/>
                </a:solidFill>
                <a:latin typeface="Verdana"/>
              </a:rPr>
              <a:t>Serbia</a:t>
            </a:r>
            <a:r>
              <a:rPr lang="de-DE" sz="1900" i="0" kern="0" dirty="0">
                <a:solidFill>
                  <a:schemeClr val="tx1"/>
                </a:solidFill>
                <a:latin typeface="Verdana"/>
              </a:rPr>
              <a:t>,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de-DE" sz="1900" i="0" kern="0" dirty="0">
                <a:solidFill>
                  <a:schemeClr val="tx1"/>
                </a:solidFill>
                <a:latin typeface="Verdana"/>
              </a:rPr>
              <a:t>Switzerland, </a:t>
            </a:r>
            <a:r>
              <a:rPr lang="de-DE" sz="1900" i="0" kern="0" dirty="0" smtClean="0">
                <a:solidFill>
                  <a:schemeClr val="tx1"/>
                </a:solidFill>
                <a:latin typeface="Verdana"/>
              </a:rPr>
              <a:t>Turkey......Tunisia</a:t>
            </a:r>
            <a:endParaRPr lang="de-DE" sz="1900" i="0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31504" y="188647"/>
            <a:ext cx="30241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 sz="2800" kern="0" dirty="0">
              <a:solidFill>
                <a:srgbClr val="F7C943"/>
              </a:solidFill>
              <a:latin typeface="Verdana" pitchFamily="34" charset="0"/>
              <a:ea typeface="Geneva" pitchFamily="125" charset="-128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="" xmlns:a16="http://schemas.microsoft.com/office/drawing/2014/main" id="{F3113A6C-617E-432A-8590-197276149AB8}"/>
              </a:ext>
            </a:extLst>
          </p:cNvPr>
          <p:cNvSpPr txBox="1">
            <a:spLocks/>
          </p:cNvSpPr>
          <p:nvPr/>
        </p:nvSpPr>
        <p:spPr>
          <a:xfrm>
            <a:off x="-259904" y="-103925"/>
            <a:ext cx="10820400" cy="652934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are the Member States and Associated Countries?</a:t>
            </a: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="" xmlns:a16="http://schemas.microsoft.com/office/drawing/2014/main" id="{F1C59C78-2FB2-4DAE-8F64-3822BDCBFA47}"/>
              </a:ext>
            </a:extLst>
          </p:cNvPr>
          <p:cNvSpPr txBox="1">
            <a:spLocks/>
          </p:cNvSpPr>
          <p:nvPr/>
        </p:nvSpPr>
        <p:spPr>
          <a:xfrm>
            <a:off x="10581860" y="6303342"/>
            <a:ext cx="1453662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	</a:t>
            </a:r>
            <a:fld id="{E7A41E1B-4F70-4964-A407-84C68BE8251C}" type="slidenum">
              <a:rPr lang="it-IT" sz="800" b="1"/>
              <a:pPr/>
              <a:t>6</a:t>
            </a:fld>
            <a:endParaRPr lang="it-IT" sz="8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69D262-B3A6-411A-927A-839C29146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97598" y="6540440"/>
            <a:ext cx="5261304" cy="2560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18F817A-5B88-4AA9-A53E-65E7C4BEBAC1}"/>
              </a:ext>
            </a:extLst>
          </p:cNvPr>
          <p:cNvSpPr/>
          <p:nvPr/>
        </p:nvSpPr>
        <p:spPr>
          <a:xfrm>
            <a:off x="4821381" y="4232901"/>
            <a:ext cx="74734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Basically, Third Countries are those not listed as MS or AC!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SINGAPORE is a Third </a:t>
            </a: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 </a:t>
            </a:r>
          </a:p>
          <a:p>
            <a:pPr algn="just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842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="" xmlns:a16="http://schemas.microsoft.com/office/drawing/2014/main" id="{F9E5EDED-167B-4CE2-8FC6-7EAE7A720FBD}"/>
              </a:ext>
            </a:extLst>
          </p:cNvPr>
          <p:cNvSpPr txBox="1">
            <a:spLocks/>
          </p:cNvSpPr>
          <p:nvPr/>
        </p:nvSpPr>
        <p:spPr>
          <a:xfrm>
            <a:off x="-781276" y="24889"/>
            <a:ext cx="9407236" cy="652934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GB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are the eligible organisations?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69DAFD1-E586-4B21-93E3-763D4080CEA2}"/>
              </a:ext>
            </a:extLst>
          </p:cNvPr>
          <p:cNvSpPr txBox="1">
            <a:spLocks/>
          </p:cNvSpPr>
          <p:nvPr/>
        </p:nvSpPr>
        <p:spPr>
          <a:xfrm>
            <a:off x="-1603513" y="6578683"/>
            <a:ext cx="5062330" cy="254428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Technology and Science Ltd. All rights reserved</a:t>
            </a:r>
            <a:endParaRPr lang="en-GB" sz="8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E01E07DE-6981-4E6A-BB98-21BFCE86F5CF}"/>
              </a:ext>
            </a:extLst>
          </p:cNvPr>
          <p:cNvSpPr txBox="1">
            <a:spLocks/>
          </p:cNvSpPr>
          <p:nvPr/>
        </p:nvSpPr>
        <p:spPr>
          <a:xfrm>
            <a:off x="11075505" y="6396121"/>
            <a:ext cx="453886" cy="365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AAE2AD-B814-42DE-89D2-0BE8A8EBB56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50616C4-1C11-4D6A-82C9-B7247F481019}"/>
              </a:ext>
            </a:extLst>
          </p:cNvPr>
          <p:cNvSpPr/>
          <p:nvPr/>
        </p:nvSpPr>
        <p:spPr>
          <a:xfrm>
            <a:off x="-1" y="1274972"/>
            <a:ext cx="618876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Academic Sector</a:t>
            </a:r>
            <a:r>
              <a:rPr lang="en-GB" sz="2800" b="1" dirty="0"/>
              <a:t>	</a:t>
            </a:r>
          </a:p>
          <a:p>
            <a:pPr algn="just"/>
            <a:r>
              <a:rPr lang="en-GB" sz="2400" dirty="0"/>
              <a:t>Higher Education Establishments (public or private universities) </a:t>
            </a:r>
            <a:r>
              <a:rPr lang="en-US" sz="2400" dirty="0"/>
              <a:t>awarding academic degrees</a:t>
            </a:r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Non-profit research organisations (public or private research centres) </a:t>
            </a:r>
            <a:r>
              <a:rPr lang="en-US" sz="2400" dirty="0"/>
              <a:t>whose primary mission is to pursue research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International European Interest organisations (JRCs, others)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8BDD21D-3C7D-4251-82D7-25F70C54AEE9}"/>
              </a:ext>
            </a:extLst>
          </p:cNvPr>
          <p:cNvSpPr/>
          <p:nvPr/>
        </p:nvSpPr>
        <p:spPr>
          <a:xfrm>
            <a:off x="6334538" y="3656910"/>
            <a:ext cx="585746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Non-Academic  Sector</a:t>
            </a:r>
          </a:p>
          <a:p>
            <a:pPr algn="just"/>
            <a:r>
              <a:rPr lang="en-GB" sz="2400" dirty="0"/>
              <a:t>Any socio-economic actor not included in the academic sector fulfilling the requirements of the Horizon 2020 Rules for participation (industry, SMEs, multinationals, NGOs, others)</a:t>
            </a:r>
          </a:p>
          <a:p>
            <a:pPr algn="just"/>
            <a:r>
              <a:rPr lang="en-GB" sz="2400" dirty="0"/>
              <a:t>   </a:t>
            </a:r>
          </a:p>
        </p:txBody>
      </p:sp>
      <p:pic>
        <p:nvPicPr>
          <p:cNvPr id="8" name="Picture 7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33A5A0D2-64BF-494A-8D85-BAD0FDA3D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74" y="1367735"/>
            <a:ext cx="25908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63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49018" y="92827"/>
            <a:ext cx="5167044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Who are the eligible researchers?</a:t>
            </a:r>
          </a:p>
        </p:txBody>
      </p:sp>
      <p:sp>
        <p:nvSpPr>
          <p:cNvPr id="5" name="Rectangle 1031"/>
          <p:cNvSpPr>
            <a:spLocks noChangeArrowheads="1"/>
          </p:cNvSpPr>
          <p:nvPr/>
        </p:nvSpPr>
        <p:spPr bwMode="auto">
          <a:xfrm>
            <a:off x="202241" y="3326777"/>
            <a:ext cx="3534872" cy="163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Clr>
                <a:srgbClr val="990033"/>
              </a:buClr>
              <a:defRPr/>
            </a:pPr>
            <a:endParaRPr lang="it-IT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rgbClr val="990033"/>
              </a:buClr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EXPERIENCED RESEARCHER</a:t>
            </a:r>
          </a:p>
          <a:p>
            <a:pPr algn="ctr">
              <a:spcBef>
                <a:spcPct val="20000"/>
              </a:spcBef>
              <a:buClr>
                <a:srgbClr val="990033"/>
              </a:buClr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(ER)</a:t>
            </a: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164063" y="1417215"/>
            <a:ext cx="361071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buClr>
                <a:srgbClr val="990033"/>
              </a:buClr>
              <a:buNone/>
            </a:pPr>
            <a:endParaRPr lang="it-IT" altLang="it-IT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990033"/>
              </a:buClr>
              <a:buNone/>
            </a:pPr>
            <a:r>
              <a:rPr lang="it-IT" alt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EARLY-STAGE RESEARCHER</a:t>
            </a:r>
          </a:p>
          <a:p>
            <a:pPr algn="ctr">
              <a:buClr>
                <a:srgbClr val="990033"/>
              </a:buClr>
              <a:buNone/>
            </a:pPr>
            <a:r>
              <a:rPr lang="it-IT" alt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(ESR)</a:t>
            </a:r>
          </a:p>
        </p:txBody>
      </p:sp>
      <p:sp>
        <p:nvSpPr>
          <p:cNvPr id="7" name="Segnaposto numero diapositiva 2"/>
          <p:cNvSpPr txBox="1">
            <a:spLocks/>
          </p:cNvSpPr>
          <p:nvPr/>
        </p:nvSpPr>
        <p:spPr>
          <a:xfrm>
            <a:off x="10374924" y="6376562"/>
            <a:ext cx="1453662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	</a:t>
            </a:r>
            <a:fld id="{E7A41E1B-4F70-4964-A407-84C68BE8251C}" type="slidenum">
              <a:rPr lang="it-IT" sz="800" b="1"/>
              <a:pPr/>
              <a:t>8</a:t>
            </a:fld>
            <a:endParaRPr lang="it-IT" sz="800" b="1" dirty="0"/>
          </a:p>
        </p:txBody>
      </p:sp>
      <p:sp>
        <p:nvSpPr>
          <p:cNvPr id="2" name="Rettangolo 1"/>
          <p:cNvSpPr/>
          <p:nvPr/>
        </p:nvSpPr>
        <p:spPr>
          <a:xfrm>
            <a:off x="5711969" y="3546555"/>
            <a:ext cx="560974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80975">
              <a:spcBef>
                <a:spcPct val="45000"/>
              </a:spcBef>
              <a:buClr>
                <a:srgbClr val="333399"/>
              </a:buClr>
              <a:defRPr/>
            </a:pPr>
            <a:r>
              <a:rPr lang="en-GB" dirty="0"/>
              <a:t>At the time of the recruitment by the host organisation (or relevant deadline), must be in possession of a doctoral degree or have at least four years of full-time equivalent research experience</a:t>
            </a:r>
            <a:endParaRPr lang="en-US" i="1" dirty="0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711969" y="1494696"/>
            <a:ext cx="560974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mpd="sng">
            <a:noFill/>
          </a:ln>
        </p:spPr>
        <p:txBody>
          <a:bodyPr wrap="square">
            <a:spAutoFit/>
          </a:bodyPr>
          <a:lstStyle/>
          <a:p>
            <a:r>
              <a:rPr lang="en-GB" dirty="0"/>
              <a:t>At the time of recruitment by the host organisation (or relevant deadline) must be in the first four years (full-time equivalent research experience) of their research careers and not yet have been awarded a doctoral degree 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BE963691-7320-460C-8C83-B2023FFEF5AA}"/>
              </a:ext>
            </a:extLst>
          </p:cNvPr>
          <p:cNvSpPr txBox="1">
            <a:spLocks/>
          </p:cNvSpPr>
          <p:nvPr/>
        </p:nvSpPr>
        <p:spPr>
          <a:xfrm>
            <a:off x="-1311967" y="6559125"/>
            <a:ext cx="5049080" cy="23952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Innovative</a:t>
            </a:r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Technology</a:t>
            </a:r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 and Science Ltd. All rights reserved</a:t>
            </a:r>
            <a:endParaRPr lang="en-GB" sz="900" dirty="0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8EAD5837-67C5-4E99-9A59-F8C0B976FCEA}"/>
              </a:ext>
            </a:extLst>
          </p:cNvPr>
          <p:cNvSpPr/>
          <p:nvPr/>
        </p:nvSpPr>
        <p:spPr>
          <a:xfrm>
            <a:off x="4182192" y="3841657"/>
            <a:ext cx="1122358" cy="510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B155DD54-A860-4B5F-9161-CEA1F71A42F8}"/>
              </a:ext>
            </a:extLst>
          </p:cNvPr>
          <p:cNvSpPr/>
          <p:nvPr/>
        </p:nvSpPr>
        <p:spPr>
          <a:xfrm>
            <a:off x="4182192" y="1839409"/>
            <a:ext cx="1122358" cy="510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">
            <a:extLst>
              <a:ext uri="{FF2B5EF4-FFF2-40B4-BE49-F238E27FC236}">
                <a16:creationId xmlns="" xmlns:a16="http://schemas.microsoft.com/office/drawing/2014/main" id="{7AAC7450-1450-47DE-BBD9-BC3C7950B7FE}"/>
              </a:ext>
            </a:extLst>
          </p:cNvPr>
          <p:cNvSpPr/>
          <p:nvPr/>
        </p:nvSpPr>
        <p:spPr>
          <a:xfrm>
            <a:off x="3774773" y="5423706"/>
            <a:ext cx="63949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80975">
              <a:spcBef>
                <a:spcPct val="45000"/>
              </a:spcBef>
              <a:buClr>
                <a:srgbClr val="333399"/>
              </a:buClr>
              <a:defRPr/>
            </a:pPr>
            <a:r>
              <a:rPr lang="en-GB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FOR RISE ALL STAFF IS ELIGIBLE</a:t>
            </a:r>
            <a:endParaRPr lang="en-US" sz="32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44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11"/>
          <p:cNvSpPr>
            <a:spLocks noChangeArrowheads="1"/>
          </p:cNvSpPr>
          <p:nvPr/>
        </p:nvSpPr>
        <p:spPr bwMode="auto">
          <a:xfrm>
            <a:off x="126457" y="98411"/>
            <a:ext cx="497563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Mobility of researchers to/from Europe</a:t>
            </a:r>
          </a:p>
        </p:txBody>
      </p:sp>
      <p:sp>
        <p:nvSpPr>
          <p:cNvPr id="5" name="Segnaposto numero diapositiva 2"/>
          <p:cNvSpPr txBox="1">
            <a:spLocks/>
          </p:cNvSpPr>
          <p:nvPr/>
        </p:nvSpPr>
        <p:spPr>
          <a:xfrm>
            <a:off x="10507444" y="6176321"/>
            <a:ext cx="1453662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	</a:t>
            </a:r>
            <a:fld id="{E7A41E1B-4F70-4964-A407-84C68BE8251C}" type="slidenum">
              <a:rPr lang="it-IT" sz="800" b="1"/>
              <a:pPr/>
              <a:t>9</a:t>
            </a:fld>
            <a:endParaRPr lang="it-IT" sz="800" b="1" dirty="0"/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15447" y="1649533"/>
            <a:ext cx="11961106" cy="40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marL="450850" indent="-450850" defTabSz="4492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r>
              <a:rPr lang="en-US" altLang="it-IT" sz="2800" dirty="0">
                <a:solidFill>
                  <a:schemeClr val="tx1"/>
                </a:solidFill>
              </a:rPr>
              <a:t>Researchers must not have resided or carried out their main activity (work,  studies, etc.) in the country of their host organisation for </a:t>
            </a:r>
            <a:r>
              <a:rPr lang="en-US" altLang="it-IT" sz="2800" b="1" dirty="0">
                <a:solidFill>
                  <a:schemeClr val="tx2"/>
                </a:solidFill>
              </a:rPr>
              <a:t>more than 12 months in the 3 years </a:t>
            </a:r>
            <a:r>
              <a:rPr lang="en-US" altLang="it-IT" sz="2800" dirty="0">
                <a:solidFill>
                  <a:schemeClr val="tx1"/>
                </a:solidFill>
              </a:rPr>
              <a:t>immediately prior to the Call deadline and/or the date of recruitment 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endParaRPr lang="en-US" altLang="it-IT" sz="280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r>
              <a:rPr lang="en-US" altLang="it-IT" sz="2800" dirty="0">
                <a:solidFill>
                  <a:schemeClr val="tx1"/>
                </a:solidFill>
              </a:rPr>
              <a:t> Other conditions and/or exceptions depending on Action, i.e. for Third Country researchers in IF eligibility depends on their long-term residence (</a:t>
            </a:r>
            <a:r>
              <a:rPr lang="en-US" altLang="it-I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years</a:t>
            </a:r>
            <a:r>
              <a:rPr lang="en-US" alt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endParaRPr lang="en-US" altLang="it-IT" sz="2800" i="1" dirty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endParaRPr lang="en-US" altLang="it-IT" sz="2000" i="1" dirty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None/>
            </a:pPr>
            <a:endParaRPr lang="en-US" altLang="it-IT" sz="2000" i="1" dirty="0">
              <a:solidFill>
                <a:srgbClr val="C00000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2C750FBE-D20C-4E74-BE45-2FCE779341E4}"/>
              </a:ext>
            </a:extLst>
          </p:cNvPr>
          <p:cNvSpPr txBox="1">
            <a:spLocks/>
          </p:cNvSpPr>
          <p:nvPr/>
        </p:nvSpPr>
        <p:spPr>
          <a:xfrm>
            <a:off x="-1459056" y="6577346"/>
            <a:ext cx="5264680" cy="182243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Copyright © 2018 Innovative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Technology</a:t>
            </a:r>
            <a:r>
              <a:rPr lang="en-GB" sz="9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 and Science Ltd. All rights </a:t>
            </a:r>
            <a:r>
              <a:rPr lang="en-GB" sz="800" dirty="0">
                <a:solidFill>
                  <a:schemeClr val="tx1"/>
                </a:solidFill>
                <a:latin typeface="Eras Light ITC" pitchFamily="34" charset="0"/>
                <a:cs typeface="Cordia New" pitchFamily="34" charset="-34"/>
              </a:rPr>
              <a:t>reserved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8843253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1712</Words>
  <Application>Microsoft Office PowerPoint</Application>
  <PresentationFormat>Custom</PresentationFormat>
  <Paragraphs>325</Paragraphs>
  <Slides>27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Custom Design</vt:lpstr>
      <vt:lpstr>1_Custom Design</vt:lpstr>
      <vt:lpstr>2_Custom Design</vt:lpstr>
      <vt:lpstr>   Research in Europe with a Marie Curie Fellowship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Marie Curie 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&amp; career 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InnoTec UK</dc:creator>
  <cp:lastModifiedBy>lecturer</cp:lastModifiedBy>
  <cp:revision>215</cp:revision>
  <dcterms:created xsi:type="dcterms:W3CDTF">2018-02-13T11:57:36Z</dcterms:created>
  <dcterms:modified xsi:type="dcterms:W3CDTF">2018-05-21T08:26:29Z</dcterms:modified>
</cp:coreProperties>
</file>