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0"/>
  </p:notesMasterIdLst>
  <p:sldIdLst>
    <p:sldId id="262" r:id="rId5"/>
    <p:sldId id="278" r:id="rId6"/>
    <p:sldId id="277" r:id="rId7"/>
    <p:sldId id="281" r:id="rId8"/>
    <p:sldId id="279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76" r:id="rId18"/>
    <p:sldId id="259" r:id="rId19"/>
  </p:sldIdLst>
  <p:sldSz cx="9144000" cy="5143500" type="screen16x9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8F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8" autoAdjust="0"/>
  </p:normalViewPr>
  <p:slideViewPr>
    <p:cSldViewPr snapToGrid="0">
      <p:cViewPr>
        <p:scale>
          <a:sx n="100" d="100"/>
          <a:sy n="100" d="100"/>
        </p:scale>
        <p:origin x="-210" y="-57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E80C13-326F-40DF-B952-EBAB721B40E8}" type="doc">
      <dgm:prSet loTypeId="urn:microsoft.com/office/officeart/2005/8/layout/arrow2" loCatId="process" qsTypeId="urn:microsoft.com/office/officeart/2005/8/quickstyle/simple1#1" qsCatId="simple" csTypeId="urn:microsoft.com/office/officeart/2005/8/colors/accent1_2#1" csCatId="accent1" phldr="1"/>
      <dgm:spPr/>
    </dgm:pt>
    <dgm:pt modelId="{7FEBB2FB-C4CD-4879-975F-F3EF1074FC89}">
      <dgm:prSet phldrT="[Texto]" custT="1"/>
      <dgm:spPr/>
      <dgm:t>
        <a:bodyPr/>
        <a:lstStyle/>
        <a:p>
          <a:r>
            <a:rPr lang="fr-FR" sz="1600" b="1" noProof="0" dirty="0" err="1" smtClean="0">
              <a:solidFill>
                <a:schemeClr val="accent4">
                  <a:lumMod val="10000"/>
                </a:schemeClr>
              </a:solidFill>
              <a:effectLst/>
              <a:latin typeface="Arial Narrow" pitchFamily="34" charset="0"/>
            </a:rPr>
            <a:t>Scientific</a:t>
          </a:r>
          <a:r>
            <a:rPr lang="fr-FR" sz="1600" b="1" noProof="0" dirty="0" smtClean="0">
              <a:solidFill>
                <a:schemeClr val="accent4">
                  <a:lumMod val="10000"/>
                </a:schemeClr>
              </a:solidFill>
              <a:effectLst/>
              <a:latin typeface="Arial Narrow" pitchFamily="34" charset="0"/>
            </a:rPr>
            <a:t> and </a:t>
          </a:r>
          <a:r>
            <a:rPr lang="fr-FR" sz="1600" b="1" noProof="0" dirty="0" err="1" smtClean="0">
              <a:solidFill>
                <a:schemeClr val="accent4">
                  <a:lumMod val="10000"/>
                </a:schemeClr>
              </a:solidFill>
              <a:effectLst/>
              <a:latin typeface="Arial Narrow" pitchFamily="34" charset="0"/>
            </a:rPr>
            <a:t>Innovative</a:t>
          </a:r>
          <a:r>
            <a:rPr lang="fr-FR" sz="1600" b="1" noProof="0" dirty="0" smtClean="0">
              <a:solidFill>
                <a:schemeClr val="accent4">
                  <a:lumMod val="10000"/>
                </a:schemeClr>
              </a:solidFill>
              <a:effectLst/>
              <a:latin typeface="Arial Narrow" pitchFamily="34" charset="0"/>
            </a:rPr>
            <a:t> </a:t>
          </a:r>
          <a:r>
            <a:rPr lang="fr-FR" sz="1800" b="1" noProof="0" dirty="0" smtClean="0">
              <a:solidFill>
                <a:schemeClr val="accent4">
                  <a:lumMod val="10000"/>
                </a:schemeClr>
              </a:solidFill>
              <a:effectLst/>
              <a:latin typeface="Arial Narrow" pitchFamily="34" charset="0"/>
            </a:rPr>
            <a:t>Talent</a:t>
          </a:r>
          <a:endParaRPr lang="fr-FR" sz="1800" b="1" noProof="0" dirty="0">
            <a:solidFill>
              <a:schemeClr val="accent4">
                <a:lumMod val="10000"/>
              </a:schemeClr>
            </a:solidFill>
            <a:effectLst/>
            <a:latin typeface="Arial Narrow" pitchFamily="34" charset="0"/>
          </a:endParaRPr>
        </a:p>
      </dgm:t>
    </dgm:pt>
    <dgm:pt modelId="{367ACCED-6D85-4DF3-80E5-07EC27AF1211}" type="parTrans" cxnId="{05347DE4-87A5-4D48-8F89-3B5023EF773A}">
      <dgm:prSet/>
      <dgm:spPr/>
      <dgm:t>
        <a:bodyPr/>
        <a:lstStyle/>
        <a:p>
          <a:endParaRPr lang="en-US"/>
        </a:p>
      </dgm:t>
    </dgm:pt>
    <dgm:pt modelId="{850C70B4-783A-4FE3-8678-3DFE43A3E282}" type="sibTrans" cxnId="{05347DE4-87A5-4D48-8F89-3B5023EF773A}">
      <dgm:prSet/>
      <dgm:spPr/>
      <dgm:t>
        <a:bodyPr/>
        <a:lstStyle/>
        <a:p>
          <a:endParaRPr lang="en-US"/>
        </a:p>
      </dgm:t>
    </dgm:pt>
    <dgm:pt modelId="{DD8EFC46-A47D-4603-AA22-6CB34E015448}">
      <dgm:prSet phldrT="[Texto]" custT="1"/>
      <dgm:spPr/>
      <dgm:t>
        <a:bodyPr/>
        <a:lstStyle/>
        <a:p>
          <a:r>
            <a:rPr lang="es-ES" sz="1600" b="1" noProof="0" dirty="0" err="1" smtClean="0">
              <a:solidFill>
                <a:schemeClr val="accent4">
                  <a:lumMod val="10000"/>
                </a:schemeClr>
              </a:solidFill>
              <a:effectLst/>
              <a:latin typeface="Arial Narrow" pitchFamily="34" charset="0"/>
            </a:rPr>
            <a:t>Attractive</a:t>
          </a:r>
          <a:r>
            <a:rPr lang="es-ES" sz="1600" b="1" noProof="0" dirty="0" smtClean="0">
              <a:solidFill>
                <a:schemeClr val="accent4">
                  <a:lumMod val="10000"/>
                </a:schemeClr>
              </a:solidFill>
              <a:effectLst/>
              <a:latin typeface="Arial Narrow" pitchFamily="34" charset="0"/>
            </a:rPr>
            <a:t> </a:t>
          </a:r>
          <a:r>
            <a:rPr lang="es-ES" sz="1600" b="1" noProof="0" dirty="0" err="1" smtClean="0">
              <a:solidFill>
                <a:schemeClr val="accent4">
                  <a:lumMod val="10000"/>
                </a:schemeClr>
              </a:solidFill>
              <a:effectLst/>
              <a:latin typeface="Arial Narrow" pitchFamily="34" charset="0"/>
            </a:rPr>
            <a:t>Environnment</a:t>
          </a:r>
          <a:r>
            <a:rPr lang="es-ES" sz="1600" b="1" noProof="0" dirty="0" smtClean="0">
              <a:solidFill>
                <a:schemeClr val="accent4">
                  <a:lumMod val="10000"/>
                </a:schemeClr>
              </a:solidFill>
              <a:effectLst/>
              <a:latin typeface="Arial Narrow" pitchFamily="34" charset="0"/>
            </a:rPr>
            <a:t> </a:t>
          </a:r>
          <a:r>
            <a:rPr lang="es-ES" sz="1600" b="1" noProof="0" dirty="0" err="1" smtClean="0">
              <a:solidFill>
                <a:schemeClr val="accent4">
                  <a:lumMod val="10000"/>
                </a:schemeClr>
              </a:solidFill>
              <a:effectLst/>
              <a:latin typeface="Arial Narrow" pitchFamily="34" charset="0"/>
            </a:rPr>
            <a:t>for</a:t>
          </a:r>
          <a:r>
            <a:rPr lang="es-ES" sz="1600" b="1" noProof="0" dirty="0" smtClean="0">
              <a:solidFill>
                <a:schemeClr val="accent4">
                  <a:lumMod val="10000"/>
                </a:schemeClr>
              </a:solidFill>
              <a:effectLst/>
              <a:latin typeface="Arial Narrow" pitchFamily="34" charset="0"/>
            </a:rPr>
            <a:t> </a:t>
          </a:r>
          <a:r>
            <a:rPr lang="fr-FR" sz="1600" b="1" noProof="0" dirty="0" smtClean="0">
              <a:solidFill>
                <a:schemeClr val="accent4">
                  <a:lumMod val="10000"/>
                </a:schemeClr>
              </a:solidFill>
              <a:effectLst/>
              <a:latin typeface="Arial Narrow" pitchFamily="34" charset="0"/>
            </a:rPr>
            <a:t>R&amp;D and Innovation</a:t>
          </a:r>
          <a:endParaRPr lang="fr-FR" sz="1600" b="1" noProof="0" dirty="0">
            <a:solidFill>
              <a:schemeClr val="accent4">
                <a:lumMod val="10000"/>
              </a:schemeClr>
            </a:solidFill>
            <a:effectLst/>
            <a:latin typeface="Arial Narrow" pitchFamily="34" charset="0"/>
          </a:endParaRPr>
        </a:p>
      </dgm:t>
    </dgm:pt>
    <dgm:pt modelId="{EE3758E1-E7D0-4E3B-BDC0-0637A5EE53F0}" type="parTrans" cxnId="{72D42E8B-1CFC-4E21-A1CA-A69BACFEBBC8}">
      <dgm:prSet/>
      <dgm:spPr/>
      <dgm:t>
        <a:bodyPr/>
        <a:lstStyle/>
        <a:p>
          <a:endParaRPr lang="en-US"/>
        </a:p>
      </dgm:t>
    </dgm:pt>
    <dgm:pt modelId="{C94E53C4-D00A-4D9C-A0E9-B8073E7F0735}" type="sibTrans" cxnId="{72D42E8B-1CFC-4E21-A1CA-A69BACFEBBC8}">
      <dgm:prSet/>
      <dgm:spPr/>
      <dgm:t>
        <a:bodyPr/>
        <a:lstStyle/>
        <a:p>
          <a:endParaRPr lang="en-US"/>
        </a:p>
      </dgm:t>
    </dgm:pt>
    <dgm:pt modelId="{F4CA4AB8-A625-4F92-A331-67693E5F9520}">
      <dgm:prSet phldrT="[Texto]" custT="1"/>
      <dgm:spPr/>
      <dgm:t>
        <a:bodyPr/>
        <a:lstStyle/>
        <a:p>
          <a:r>
            <a:rPr lang="fr-FR" sz="1600" b="1" noProof="0" dirty="0" err="1" smtClean="0">
              <a:solidFill>
                <a:schemeClr val="accent4">
                  <a:lumMod val="10000"/>
                </a:schemeClr>
              </a:solidFill>
              <a:effectLst/>
              <a:latin typeface="Arial Narrow" pitchFamily="34" charset="0"/>
            </a:rPr>
            <a:t>Technologic</a:t>
          </a:r>
          <a:r>
            <a:rPr lang="fr-FR" sz="1600" b="1" noProof="0" dirty="0" smtClean="0">
              <a:solidFill>
                <a:schemeClr val="accent4">
                  <a:lumMod val="10000"/>
                </a:schemeClr>
              </a:solidFill>
              <a:effectLst/>
              <a:latin typeface="Arial Narrow" pitchFamily="34" charset="0"/>
            </a:rPr>
            <a:t> and  entrepreneurial leadership</a:t>
          </a:r>
          <a:endParaRPr lang="fr-FR" sz="1600" b="1" noProof="0" dirty="0">
            <a:solidFill>
              <a:schemeClr val="accent4">
                <a:lumMod val="10000"/>
              </a:schemeClr>
            </a:solidFill>
            <a:effectLst/>
            <a:latin typeface="Arial Narrow" pitchFamily="34" charset="0"/>
          </a:endParaRPr>
        </a:p>
      </dgm:t>
    </dgm:pt>
    <dgm:pt modelId="{6F4D5D7D-F262-463B-99B2-3A77C34FA51F}" type="parTrans" cxnId="{2C2C3C67-77F0-4452-9CB6-5851DA7C8EBF}">
      <dgm:prSet/>
      <dgm:spPr/>
      <dgm:t>
        <a:bodyPr/>
        <a:lstStyle/>
        <a:p>
          <a:endParaRPr lang="en-US"/>
        </a:p>
      </dgm:t>
    </dgm:pt>
    <dgm:pt modelId="{F941C394-CB7B-43CC-8526-C3CF1B88A85B}" type="sibTrans" cxnId="{2C2C3C67-77F0-4452-9CB6-5851DA7C8EBF}">
      <dgm:prSet/>
      <dgm:spPr/>
      <dgm:t>
        <a:bodyPr/>
        <a:lstStyle/>
        <a:p>
          <a:endParaRPr lang="en-US"/>
        </a:p>
      </dgm:t>
    </dgm:pt>
    <dgm:pt modelId="{A6EED6F8-4DA8-4C6F-9278-47BF399C2D79}">
      <dgm:prSet phldrT="[Texto]" custT="1"/>
      <dgm:spPr/>
      <dgm:t>
        <a:bodyPr/>
        <a:lstStyle/>
        <a:p>
          <a:r>
            <a:rPr lang="fr-FR" sz="1600" b="1" noProof="0" dirty="0" err="1" smtClean="0">
              <a:solidFill>
                <a:schemeClr val="accent4">
                  <a:lumMod val="10000"/>
                </a:schemeClr>
              </a:solidFill>
              <a:effectLst/>
              <a:latin typeface="Arial Narrow" pitchFamily="34" charset="0"/>
            </a:rPr>
            <a:t>Internationalization</a:t>
          </a:r>
          <a:endParaRPr lang="fr-FR" sz="1600" b="1" noProof="0" dirty="0">
            <a:solidFill>
              <a:schemeClr val="accent4">
                <a:lumMod val="10000"/>
              </a:schemeClr>
            </a:solidFill>
            <a:effectLst/>
            <a:latin typeface="Arial Narrow" pitchFamily="34" charset="0"/>
          </a:endParaRPr>
        </a:p>
      </dgm:t>
    </dgm:pt>
    <dgm:pt modelId="{518386C2-E462-4500-9173-5F56A511A4B5}" type="parTrans" cxnId="{2EDE94BB-AA69-473E-AA80-D7BCE2A5797A}">
      <dgm:prSet/>
      <dgm:spPr/>
      <dgm:t>
        <a:bodyPr/>
        <a:lstStyle/>
        <a:p>
          <a:endParaRPr lang="en-US"/>
        </a:p>
      </dgm:t>
    </dgm:pt>
    <dgm:pt modelId="{D8E369C8-4B43-4B64-B260-4EDBE8AB6995}" type="sibTrans" cxnId="{2EDE94BB-AA69-473E-AA80-D7BCE2A5797A}">
      <dgm:prSet/>
      <dgm:spPr/>
      <dgm:t>
        <a:bodyPr/>
        <a:lstStyle/>
        <a:p>
          <a:endParaRPr lang="en-US"/>
        </a:p>
      </dgm:t>
    </dgm:pt>
    <dgm:pt modelId="{F7404037-D64E-45D3-BD89-04C53E4657BA}" type="pres">
      <dgm:prSet presAssocID="{E6E80C13-326F-40DF-B952-EBAB721B40E8}" presName="arrowDiagram" presStyleCnt="0">
        <dgm:presLayoutVars>
          <dgm:chMax val="5"/>
          <dgm:dir/>
          <dgm:resizeHandles val="exact"/>
        </dgm:presLayoutVars>
      </dgm:prSet>
      <dgm:spPr/>
    </dgm:pt>
    <dgm:pt modelId="{4BD71E43-EA85-4568-8436-0037762C7F95}" type="pres">
      <dgm:prSet presAssocID="{E6E80C13-326F-40DF-B952-EBAB721B40E8}" presName="arrow" presStyleLbl="bgShp" presStyleIdx="0" presStyleCnt="1" custLinFactNeighborX="-3903" custLinFactNeighborY="-7547"/>
      <dgm:spPr/>
      <dgm:t>
        <a:bodyPr/>
        <a:lstStyle/>
        <a:p>
          <a:endParaRPr lang="es-ES"/>
        </a:p>
      </dgm:t>
    </dgm:pt>
    <dgm:pt modelId="{225836E9-47F9-468D-B0F5-715B40322325}" type="pres">
      <dgm:prSet presAssocID="{E6E80C13-326F-40DF-B952-EBAB721B40E8}" presName="arrowDiagram4" presStyleCnt="0"/>
      <dgm:spPr/>
    </dgm:pt>
    <dgm:pt modelId="{49700ACC-3C63-49D7-8F8B-AA36D5284C11}" type="pres">
      <dgm:prSet presAssocID="{7FEBB2FB-C4CD-4879-975F-F3EF1074FC89}" presName="bullet4a" presStyleLbl="node1" presStyleIdx="0" presStyleCnt="4"/>
      <dgm:spPr/>
    </dgm:pt>
    <dgm:pt modelId="{C720AC9E-B24C-4CB1-A121-30F25B13C034}" type="pres">
      <dgm:prSet presAssocID="{7FEBB2FB-C4CD-4879-975F-F3EF1074FC89}" presName="textBox4a" presStyleLbl="revTx" presStyleIdx="0" presStyleCnt="4" custScaleX="194634" custScaleY="74409" custLinFactNeighborX="-82426" custLinFactNeighborY="-233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1A9F0D-FA8F-4363-BFBC-B174F10172B2}" type="pres">
      <dgm:prSet presAssocID="{DD8EFC46-A47D-4603-AA22-6CB34E015448}" presName="bullet4b" presStyleLbl="node1" presStyleIdx="1" presStyleCnt="4"/>
      <dgm:spPr/>
    </dgm:pt>
    <dgm:pt modelId="{16EF9C5E-AAAA-4A70-A599-75ECD8294EA9}" type="pres">
      <dgm:prSet presAssocID="{DD8EFC46-A47D-4603-AA22-6CB34E015448}" presName="textBox4b" presStyleLbl="revTx" presStyleIdx="1" presStyleCnt="4" custScaleX="185346" custScaleY="47722" custLinFactNeighborX="-7057" custLinFactNeighborY="-91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81A3A8-A2CD-4494-9877-9FF4F39CB306}" type="pres">
      <dgm:prSet presAssocID="{F4CA4AB8-A625-4F92-A331-67693E5F9520}" presName="bullet4c" presStyleLbl="node1" presStyleIdx="2" presStyleCnt="4" custLinFactNeighborX="86234" custLinFactNeighborY="-22223"/>
      <dgm:spPr/>
    </dgm:pt>
    <dgm:pt modelId="{26E404BF-DD7C-4742-BD2C-C648F44A2293}" type="pres">
      <dgm:prSet presAssocID="{F4CA4AB8-A625-4F92-A331-67693E5F9520}" presName="textBox4c" presStyleLbl="revTx" presStyleIdx="2" presStyleCnt="4" custScaleX="143871" custScaleY="89290" custLinFactNeighborX="5107" custLinFactNeighborY="-3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8A6891-E78B-4502-AFA4-A97919E1091F}" type="pres">
      <dgm:prSet presAssocID="{A6EED6F8-4DA8-4C6F-9278-47BF399C2D79}" presName="bullet4d" presStyleLbl="node1" presStyleIdx="3" presStyleCnt="4"/>
      <dgm:spPr/>
    </dgm:pt>
    <dgm:pt modelId="{DCDE8C7C-7640-4E6E-A571-FA3AAC72C48F}" type="pres">
      <dgm:prSet presAssocID="{A6EED6F8-4DA8-4C6F-9278-47BF399C2D79}" presName="textBox4d" presStyleLbl="revTx" presStyleIdx="3" presStyleCnt="4" custScaleX="189813" custScaleY="84206" custLinFactNeighborX="32881" custLinFactNeighborY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EDE94BB-AA69-473E-AA80-D7BCE2A5797A}" srcId="{E6E80C13-326F-40DF-B952-EBAB721B40E8}" destId="{A6EED6F8-4DA8-4C6F-9278-47BF399C2D79}" srcOrd="3" destOrd="0" parTransId="{518386C2-E462-4500-9173-5F56A511A4B5}" sibTransId="{D8E369C8-4B43-4B64-B260-4EDBE8AB6995}"/>
    <dgm:cxn modelId="{72D42E8B-1CFC-4E21-A1CA-A69BACFEBBC8}" srcId="{E6E80C13-326F-40DF-B952-EBAB721B40E8}" destId="{DD8EFC46-A47D-4603-AA22-6CB34E015448}" srcOrd="1" destOrd="0" parTransId="{EE3758E1-E7D0-4E3B-BDC0-0637A5EE53F0}" sibTransId="{C94E53C4-D00A-4D9C-A0E9-B8073E7F0735}"/>
    <dgm:cxn modelId="{1654CC58-3989-4054-A9D0-DF15FDCD41AE}" type="presOf" srcId="{F4CA4AB8-A625-4F92-A331-67693E5F9520}" destId="{26E404BF-DD7C-4742-BD2C-C648F44A2293}" srcOrd="0" destOrd="0" presId="urn:microsoft.com/office/officeart/2005/8/layout/arrow2"/>
    <dgm:cxn modelId="{12EFDEF1-E01F-4724-9B90-813BF77B5D08}" type="presOf" srcId="{DD8EFC46-A47D-4603-AA22-6CB34E015448}" destId="{16EF9C5E-AAAA-4A70-A599-75ECD8294EA9}" srcOrd="0" destOrd="0" presId="urn:microsoft.com/office/officeart/2005/8/layout/arrow2"/>
    <dgm:cxn modelId="{2C2C3C67-77F0-4452-9CB6-5851DA7C8EBF}" srcId="{E6E80C13-326F-40DF-B952-EBAB721B40E8}" destId="{F4CA4AB8-A625-4F92-A331-67693E5F9520}" srcOrd="2" destOrd="0" parTransId="{6F4D5D7D-F262-463B-99B2-3A77C34FA51F}" sibTransId="{F941C394-CB7B-43CC-8526-C3CF1B88A85B}"/>
    <dgm:cxn modelId="{B5C32BB0-BF47-4EEA-B991-FB802E434619}" type="presOf" srcId="{A6EED6F8-4DA8-4C6F-9278-47BF399C2D79}" destId="{DCDE8C7C-7640-4E6E-A571-FA3AAC72C48F}" srcOrd="0" destOrd="0" presId="urn:microsoft.com/office/officeart/2005/8/layout/arrow2"/>
    <dgm:cxn modelId="{05347DE4-87A5-4D48-8F89-3B5023EF773A}" srcId="{E6E80C13-326F-40DF-B952-EBAB721B40E8}" destId="{7FEBB2FB-C4CD-4879-975F-F3EF1074FC89}" srcOrd="0" destOrd="0" parTransId="{367ACCED-6D85-4DF3-80E5-07EC27AF1211}" sibTransId="{850C70B4-783A-4FE3-8678-3DFE43A3E282}"/>
    <dgm:cxn modelId="{827F6DD7-33AE-4634-B113-E8D999BAE75A}" type="presOf" srcId="{E6E80C13-326F-40DF-B952-EBAB721B40E8}" destId="{F7404037-D64E-45D3-BD89-04C53E4657BA}" srcOrd="0" destOrd="0" presId="urn:microsoft.com/office/officeart/2005/8/layout/arrow2"/>
    <dgm:cxn modelId="{E3E2AD26-4CC9-4DFE-8BE7-05A1C16148E2}" type="presOf" srcId="{7FEBB2FB-C4CD-4879-975F-F3EF1074FC89}" destId="{C720AC9E-B24C-4CB1-A121-30F25B13C034}" srcOrd="0" destOrd="0" presId="urn:microsoft.com/office/officeart/2005/8/layout/arrow2"/>
    <dgm:cxn modelId="{4B67ABA1-71A3-4B1D-A85C-606171FCCE8D}" type="presParOf" srcId="{F7404037-D64E-45D3-BD89-04C53E4657BA}" destId="{4BD71E43-EA85-4568-8436-0037762C7F95}" srcOrd="0" destOrd="0" presId="urn:microsoft.com/office/officeart/2005/8/layout/arrow2"/>
    <dgm:cxn modelId="{7392D158-A5CB-49E4-83EC-BF242D722872}" type="presParOf" srcId="{F7404037-D64E-45D3-BD89-04C53E4657BA}" destId="{225836E9-47F9-468D-B0F5-715B40322325}" srcOrd="1" destOrd="0" presId="urn:microsoft.com/office/officeart/2005/8/layout/arrow2"/>
    <dgm:cxn modelId="{75485FD0-2531-472E-9F43-C94C22E9CCE8}" type="presParOf" srcId="{225836E9-47F9-468D-B0F5-715B40322325}" destId="{49700ACC-3C63-49D7-8F8B-AA36D5284C11}" srcOrd="0" destOrd="0" presId="urn:microsoft.com/office/officeart/2005/8/layout/arrow2"/>
    <dgm:cxn modelId="{DF5F0774-C3CC-4976-94FF-08226D9C0478}" type="presParOf" srcId="{225836E9-47F9-468D-B0F5-715B40322325}" destId="{C720AC9E-B24C-4CB1-A121-30F25B13C034}" srcOrd="1" destOrd="0" presId="urn:microsoft.com/office/officeart/2005/8/layout/arrow2"/>
    <dgm:cxn modelId="{1FF508B1-DBE5-479E-8202-B9E9B6A8A8A8}" type="presParOf" srcId="{225836E9-47F9-468D-B0F5-715B40322325}" destId="{281A9F0D-FA8F-4363-BFBC-B174F10172B2}" srcOrd="2" destOrd="0" presId="urn:microsoft.com/office/officeart/2005/8/layout/arrow2"/>
    <dgm:cxn modelId="{DD391D07-5F27-4E32-8147-FC4C9D4C360A}" type="presParOf" srcId="{225836E9-47F9-468D-B0F5-715B40322325}" destId="{16EF9C5E-AAAA-4A70-A599-75ECD8294EA9}" srcOrd="3" destOrd="0" presId="urn:microsoft.com/office/officeart/2005/8/layout/arrow2"/>
    <dgm:cxn modelId="{B40F6958-DFB6-481C-A8BD-BD1373499DFA}" type="presParOf" srcId="{225836E9-47F9-468D-B0F5-715B40322325}" destId="{8D81A3A8-A2CD-4494-9877-9FF4F39CB306}" srcOrd="4" destOrd="0" presId="urn:microsoft.com/office/officeart/2005/8/layout/arrow2"/>
    <dgm:cxn modelId="{7A66D290-EFD9-405B-BA45-C23C293B3D69}" type="presParOf" srcId="{225836E9-47F9-468D-B0F5-715B40322325}" destId="{26E404BF-DD7C-4742-BD2C-C648F44A2293}" srcOrd="5" destOrd="0" presId="urn:microsoft.com/office/officeart/2005/8/layout/arrow2"/>
    <dgm:cxn modelId="{D69A8F5C-D931-4472-9522-7CB842B6E6B0}" type="presParOf" srcId="{225836E9-47F9-468D-B0F5-715B40322325}" destId="{8F8A6891-E78B-4502-AFA4-A97919E1091F}" srcOrd="6" destOrd="0" presId="urn:microsoft.com/office/officeart/2005/8/layout/arrow2"/>
    <dgm:cxn modelId="{E9A516E8-C598-4C61-9727-B02F47206F47}" type="presParOf" srcId="{225836E9-47F9-468D-B0F5-715B40322325}" destId="{DCDE8C7C-7640-4E6E-A571-FA3AAC72C48F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D71E43-EA85-4568-8436-0037762C7F95}">
      <dsp:nvSpPr>
        <dsp:cNvPr id="0" name=""/>
        <dsp:cNvSpPr/>
      </dsp:nvSpPr>
      <dsp:spPr>
        <a:xfrm>
          <a:off x="693209" y="0"/>
          <a:ext cx="4579708" cy="2862317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700ACC-3C63-49D7-8F8B-AA36D5284C11}">
      <dsp:nvSpPr>
        <dsp:cNvPr id="0" name=""/>
        <dsp:cNvSpPr/>
      </dsp:nvSpPr>
      <dsp:spPr>
        <a:xfrm>
          <a:off x="1323057" y="2128419"/>
          <a:ext cx="105333" cy="1053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20AC9E-B24C-4CB1-A121-30F25B13C034}">
      <dsp:nvSpPr>
        <dsp:cNvPr id="0" name=""/>
        <dsp:cNvSpPr/>
      </dsp:nvSpPr>
      <dsp:spPr>
        <a:xfrm>
          <a:off x="359667" y="2109063"/>
          <a:ext cx="1524237" cy="5068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14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noProof="0" dirty="0" err="1" smtClean="0">
              <a:solidFill>
                <a:schemeClr val="accent4">
                  <a:lumMod val="10000"/>
                </a:schemeClr>
              </a:solidFill>
              <a:effectLst/>
              <a:latin typeface="Arial Narrow" pitchFamily="34" charset="0"/>
            </a:rPr>
            <a:t>Scientific</a:t>
          </a:r>
          <a:r>
            <a:rPr lang="fr-FR" sz="1600" b="1" kern="1200" noProof="0" dirty="0" smtClean="0">
              <a:solidFill>
                <a:schemeClr val="accent4">
                  <a:lumMod val="10000"/>
                </a:schemeClr>
              </a:solidFill>
              <a:effectLst/>
              <a:latin typeface="Arial Narrow" pitchFamily="34" charset="0"/>
            </a:rPr>
            <a:t> and </a:t>
          </a:r>
          <a:r>
            <a:rPr lang="fr-FR" sz="1600" b="1" kern="1200" noProof="0" dirty="0" err="1" smtClean="0">
              <a:solidFill>
                <a:schemeClr val="accent4">
                  <a:lumMod val="10000"/>
                </a:schemeClr>
              </a:solidFill>
              <a:effectLst/>
              <a:latin typeface="Arial Narrow" pitchFamily="34" charset="0"/>
            </a:rPr>
            <a:t>Innovative</a:t>
          </a:r>
          <a:r>
            <a:rPr lang="fr-FR" sz="1600" b="1" kern="1200" noProof="0" dirty="0" smtClean="0">
              <a:solidFill>
                <a:schemeClr val="accent4">
                  <a:lumMod val="10000"/>
                </a:schemeClr>
              </a:solidFill>
              <a:effectLst/>
              <a:latin typeface="Arial Narrow" pitchFamily="34" charset="0"/>
            </a:rPr>
            <a:t> </a:t>
          </a:r>
          <a:r>
            <a:rPr lang="fr-FR" sz="1800" b="1" kern="1200" noProof="0" dirty="0" smtClean="0">
              <a:solidFill>
                <a:schemeClr val="accent4">
                  <a:lumMod val="10000"/>
                </a:schemeClr>
              </a:solidFill>
              <a:effectLst/>
              <a:latin typeface="Arial Narrow" pitchFamily="34" charset="0"/>
            </a:rPr>
            <a:t>Talent</a:t>
          </a:r>
          <a:endParaRPr lang="fr-FR" sz="1800" b="1" kern="1200" noProof="0" dirty="0">
            <a:solidFill>
              <a:schemeClr val="accent4">
                <a:lumMod val="10000"/>
              </a:schemeClr>
            </a:solidFill>
            <a:effectLst/>
            <a:latin typeface="Arial Narrow" pitchFamily="34" charset="0"/>
          </a:endParaRPr>
        </a:p>
      </dsp:txBody>
      <dsp:txXfrm>
        <a:off x="359667" y="2109063"/>
        <a:ext cx="1524237" cy="506897"/>
      </dsp:txXfrm>
    </dsp:sp>
    <dsp:sp modelId="{281A9F0D-FA8F-4363-BFBC-B174F10172B2}">
      <dsp:nvSpPr>
        <dsp:cNvPr id="0" name=""/>
        <dsp:cNvSpPr/>
      </dsp:nvSpPr>
      <dsp:spPr>
        <a:xfrm>
          <a:off x="2067259" y="1462644"/>
          <a:ext cx="183188" cy="18318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EF9C5E-AAAA-4A70-A599-75ECD8294EA9}">
      <dsp:nvSpPr>
        <dsp:cNvPr id="0" name=""/>
        <dsp:cNvSpPr/>
      </dsp:nvSpPr>
      <dsp:spPr>
        <a:xfrm>
          <a:off x="1680581" y="1776245"/>
          <a:ext cx="1782544" cy="6242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068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noProof="0" dirty="0" err="1" smtClean="0">
              <a:solidFill>
                <a:schemeClr val="accent4">
                  <a:lumMod val="10000"/>
                </a:schemeClr>
              </a:solidFill>
              <a:effectLst/>
              <a:latin typeface="Arial Narrow" pitchFamily="34" charset="0"/>
            </a:rPr>
            <a:t>Attractive</a:t>
          </a:r>
          <a:r>
            <a:rPr lang="es-ES" sz="1600" b="1" kern="1200" noProof="0" dirty="0" smtClean="0">
              <a:solidFill>
                <a:schemeClr val="accent4">
                  <a:lumMod val="10000"/>
                </a:schemeClr>
              </a:solidFill>
              <a:effectLst/>
              <a:latin typeface="Arial Narrow" pitchFamily="34" charset="0"/>
            </a:rPr>
            <a:t> </a:t>
          </a:r>
          <a:r>
            <a:rPr lang="es-ES" sz="1600" b="1" kern="1200" noProof="0" dirty="0" err="1" smtClean="0">
              <a:solidFill>
                <a:schemeClr val="accent4">
                  <a:lumMod val="10000"/>
                </a:schemeClr>
              </a:solidFill>
              <a:effectLst/>
              <a:latin typeface="Arial Narrow" pitchFamily="34" charset="0"/>
            </a:rPr>
            <a:t>Environnment</a:t>
          </a:r>
          <a:r>
            <a:rPr lang="es-ES" sz="1600" b="1" kern="1200" noProof="0" dirty="0" smtClean="0">
              <a:solidFill>
                <a:schemeClr val="accent4">
                  <a:lumMod val="10000"/>
                </a:schemeClr>
              </a:solidFill>
              <a:effectLst/>
              <a:latin typeface="Arial Narrow" pitchFamily="34" charset="0"/>
            </a:rPr>
            <a:t> </a:t>
          </a:r>
          <a:r>
            <a:rPr lang="es-ES" sz="1600" b="1" kern="1200" noProof="0" dirty="0" err="1" smtClean="0">
              <a:solidFill>
                <a:schemeClr val="accent4">
                  <a:lumMod val="10000"/>
                </a:schemeClr>
              </a:solidFill>
              <a:effectLst/>
              <a:latin typeface="Arial Narrow" pitchFamily="34" charset="0"/>
            </a:rPr>
            <a:t>for</a:t>
          </a:r>
          <a:r>
            <a:rPr lang="es-ES" sz="1600" b="1" kern="1200" noProof="0" dirty="0" smtClean="0">
              <a:solidFill>
                <a:schemeClr val="accent4">
                  <a:lumMod val="10000"/>
                </a:schemeClr>
              </a:solidFill>
              <a:effectLst/>
              <a:latin typeface="Arial Narrow" pitchFamily="34" charset="0"/>
            </a:rPr>
            <a:t> </a:t>
          </a:r>
          <a:r>
            <a:rPr lang="fr-FR" sz="1600" b="1" kern="1200" noProof="0" dirty="0" smtClean="0">
              <a:solidFill>
                <a:schemeClr val="accent4">
                  <a:lumMod val="10000"/>
                </a:schemeClr>
              </a:solidFill>
              <a:effectLst/>
              <a:latin typeface="Arial Narrow" pitchFamily="34" charset="0"/>
            </a:rPr>
            <a:t>R&amp;D and Innovation</a:t>
          </a:r>
          <a:endParaRPr lang="fr-FR" sz="1600" b="1" kern="1200" noProof="0" dirty="0">
            <a:solidFill>
              <a:schemeClr val="accent4">
                <a:lumMod val="10000"/>
              </a:schemeClr>
            </a:solidFill>
            <a:effectLst/>
            <a:latin typeface="Arial Narrow" pitchFamily="34" charset="0"/>
          </a:endParaRPr>
        </a:p>
      </dsp:txBody>
      <dsp:txXfrm>
        <a:off x="1680581" y="1776245"/>
        <a:ext cx="1782544" cy="624241"/>
      </dsp:txXfrm>
    </dsp:sp>
    <dsp:sp modelId="{8D81A3A8-A2CD-4494-9877-9FF4F39CB306}">
      <dsp:nvSpPr>
        <dsp:cNvPr id="0" name=""/>
        <dsp:cNvSpPr/>
      </dsp:nvSpPr>
      <dsp:spPr>
        <a:xfrm>
          <a:off x="3226860" y="918102"/>
          <a:ext cx="242724" cy="2427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E404BF-DD7C-4742-BD2C-C648F44A2293}">
      <dsp:nvSpPr>
        <dsp:cNvPr id="0" name=""/>
        <dsp:cNvSpPr/>
      </dsp:nvSpPr>
      <dsp:spPr>
        <a:xfrm>
          <a:off x="2977065" y="1182187"/>
          <a:ext cx="1383663" cy="15794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615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noProof="0" dirty="0" err="1" smtClean="0">
              <a:solidFill>
                <a:schemeClr val="accent4">
                  <a:lumMod val="10000"/>
                </a:schemeClr>
              </a:solidFill>
              <a:effectLst/>
              <a:latin typeface="Arial Narrow" pitchFamily="34" charset="0"/>
            </a:rPr>
            <a:t>Technologic</a:t>
          </a:r>
          <a:r>
            <a:rPr lang="fr-FR" sz="1600" b="1" kern="1200" noProof="0" dirty="0" smtClean="0">
              <a:solidFill>
                <a:schemeClr val="accent4">
                  <a:lumMod val="10000"/>
                </a:schemeClr>
              </a:solidFill>
              <a:effectLst/>
              <a:latin typeface="Arial Narrow" pitchFamily="34" charset="0"/>
            </a:rPr>
            <a:t> and  entrepreneurial leadership</a:t>
          </a:r>
          <a:endParaRPr lang="fr-FR" sz="1600" b="1" kern="1200" noProof="0" dirty="0">
            <a:solidFill>
              <a:schemeClr val="accent4">
                <a:lumMod val="10000"/>
              </a:schemeClr>
            </a:solidFill>
            <a:effectLst/>
            <a:latin typeface="Arial Narrow" pitchFamily="34" charset="0"/>
          </a:endParaRPr>
        </a:p>
      </dsp:txBody>
      <dsp:txXfrm>
        <a:off x="2977065" y="1182187"/>
        <a:ext cx="1383663" cy="1579461"/>
      </dsp:txXfrm>
    </dsp:sp>
    <dsp:sp modelId="{8F8A6891-E78B-4502-AFA4-A97919E1091F}">
      <dsp:nvSpPr>
        <dsp:cNvPr id="0" name=""/>
        <dsp:cNvSpPr/>
      </dsp:nvSpPr>
      <dsp:spPr>
        <a:xfrm>
          <a:off x="4052563" y="647456"/>
          <a:ext cx="325159" cy="3251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DE8C7C-7640-4E6E-A571-FA3AAC72C48F}">
      <dsp:nvSpPr>
        <dsp:cNvPr id="0" name=""/>
        <dsp:cNvSpPr/>
      </dsp:nvSpPr>
      <dsp:spPr>
        <a:xfrm>
          <a:off x="4099489" y="972166"/>
          <a:ext cx="1825505" cy="1728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2295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noProof="0" dirty="0" err="1" smtClean="0">
              <a:solidFill>
                <a:schemeClr val="accent4">
                  <a:lumMod val="10000"/>
                </a:schemeClr>
              </a:solidFill>
              <a:effectLst/>
              <a:latin typeface="Arial Narrow" pitchFamily="34" charset="0"/>
            </a:rPr>
            <a:t>Internationalization</a:t>
          </a:r>
          <a:endParaRPr lang="fr-FR" sz="1600" b="1" kern="1200" noProof="0" dirty="0">
            <a:solidFill>
              <a:schemeClr val="accent4">
                <a:lumMod val="10000"/>
              </a:schemeClr>
            </a:solidFill>
            <a:effectLst/>
            <a:latin typeface="Arial Narrow" pitchFamily="34" charset="0"/>
          </a:endParaRPr>
        </a:p>
      </dsp:txBody>
      <dsp:txXfrm>
        <a:off x="4099489" y="972166"/>
        <a:ext cx="1825505" cy="17281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D79EC0-1652-453A-9F69-DEC9140785D1}" type="datetimeFigureOut">
              <a:rPr lang="es-ES_tradnl" smtClean="0"/>
              <a:t>06/11/2018</a:t>
            </a:fld>
            <a:endParaRPr lang="es-ES_tradn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BA84B3-B7DB-4158-B1BF-901C8762B31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28073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funding</a:t>
            </a:r>
            <a:r>
              <a:rPr lang="es-ES" dirty="0" smtClean="0"/>
              <a:t> </a:t>
            </a:r>
            <a:r>
              <a:rPr lang="es-ES" dirty="0" err="1" smtClean="0"/>
              <a:t>instruments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R&amp;D &amp; </a:t>
            </a:r>
            <a:r>
              <a:rPr lang="es-ES" dirty="0" err="1" smtClean="0"/>
              <a:t>innovation</a:t>
            </a:r>
            <a:r>
              <a:rPr lang="es-ES" dirty="0" smtClean="0"/>
              <a:t> </a:t>
            </a:r>
            <a:r>
              <a:rPr lang="es-ES" dirty="0" err="1" smtClean="0"/>
              <a:t>activities</a:t>
            </a:r>
            <a:r>
              <a:rPr lang="es-ES" dirty="0" smtClean="0"/>
              <a:t> </a:t>
            </a:r>
            <a:r>
              <a:rPr lang="es-ES" dirty="0" err="1" smtClean="0"/>
              <a:t>operates</a:t>
            </a:r>
            <a:r>
              <a:rPr lang="es-ES" dirty="0" smtClean="0"/>
              <a:t> at </a:t>
            </a:r>
            <a:r>
              <a:rPr lang="es-ES" dirty="0" err="1" smtClean="0"/>
              <a:t>three</a:t>
            </a:r>
            <a:r>
              <a:rPr lang="es-ES" dirty="0" smtClean="0"/>
              <a:t> </a:t>
            </a:r>
            <a:r>
              <a:rPr lang="es-ES" dirty="0" err="1" smtClean="0"/>
              <a:t>levels</a:t>
            </a:r>
            <a:r>
              <a:rPr lang="es-ES" dirty="0" smtClean="0"/>
              <a:t>,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E</a:t>
            </a:r>
            <a:r>
              <a:rPr lang="es-ES" baseline="0" dirty="0" err="1" smtClean="0"/>
              <a:t>uropean</a:t>
            </a:r>
            <a:r>
              <a:rPr lang="es-ES" baseline="0" dirty="0" smtClean="0"/>
              <a:t>, </a:t>
            </a:r>
            <a:r>
              <a:rPr lang="es-ES" baseline="0" dirty="0" err="1" smtClean="0"/>
              <a:t>National</a:t>
            </a:r>
            <a:r>
              <a:rPr lang="es-ES" baseline="0" dirty="0" smtClean="0"/>
              <a:t> and Regional </a:t>
            </a:r>
            <a:r>
              <a:rPr lang="es-ES" baseline="0" dirty="0" err="1" smtClean="0"/>
              <a:t>programmes</a:t>
            </a:r>
            <a:r>
              <a:rPr lang="es-ES" baseline="0" dirty="0" smtClean="0"/>
              <a:t>.</a:t>
            </a:r>
          </a:p>
          <a:p>
            <a:endParaRPr lang="es-ES" baseline="0" dirty="0" smtClean="0"/>
          </a:p>
          <a:p>
            <a:r>
              <a:rPr lang="es-ES" baseline="0" dirty="0" err="1" smtClean="0"/>
              <a:t>This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slide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depicts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coordination</a:t>
            </a:r>
            <a:r>
              <a:rPr lang="es-ES" baseline="0" dirty="0" smtClean="0"/>
              <a:t> of R&amp;D </a:t>
            </a:r>
            <a:r>
              <a:rPr lang="es-ES" baseline="0" dirty="0" err="1" smtClean="0"/>
              <a:t>activities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from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central </a:t>
            </a:r>
            <a:r>
              <a:rPr lang="es-ES" baseline="0" dirty="0" err="1" smtClean="0"/>
              <a:t>government</a:t>
            </a:r>
            <a:r>
              <a:rPr lang="es-ES" baseline="0" dirty="0" smtClean="0"/>
              <a:t> and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existing</a:t>
            </a:r>
            <a:r>
              <a:rPr lang="es-ES" baseline="0" dirty="0" smtClean="0"/>
              <a:t> </a:t>
            </a:r>
            <a:r>
              <a:rPr lang="es-ES" baseline="0" dirty="0" err="1" smtClean="0"/>
              <a:t>national-level</a:t>
            </a:r>
            <a:r>
              <a:rPr lang="es-ES" baseline="0" dirty="0" smtClean="0"/>
              <a:t> </a:t>
            </a:r>
            <a:r>
              <a:rPr lang="es-ES" baseline="0" dirty="0" err="1" smtClean="0"/>
              <a:t>funding</a:t>
            </a:r>
            <a:r>
              <a:rPr lang="es-ES" baseline="0" dirty="0" smtClean="0"/>
              <a:t> agencies. </a:t>
            </a:r>
            <a:endParaRPr lang="es-ES" dirty="0" smtClean="0"/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ECF330-E7C0-4C54-9BEA-C320F0710C39}" type="slidenum">
              <a:rPr lang="es-ES" smtClean="0"/>
              <a:pPr>
                <a:defRPr/>
              </a:pPr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740196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82613" y="795338"/>
            <a:ext cx="5692775" cy="3203575"/>
          </a:xfrm>
          <a:ln/>
        </p:spPr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92" y="4347197"/>
            <a:ext cx="5030018" cy="3849359"/>
          </a:xfrm>
          <a:noFill/>
          <a:ln w="9525"/>
        </p:spPr>
        <p:txBody>
          <a:bodyPr/>
          <a:lstStyle/>
          <a:p>
            <a:endParaRPr lang="es-ES" smtClean="0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13079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8674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Charlesworth"/>
              </a:rPr>
              <a:t>The</a:t>
            </a:r>
            <a:r>
              <a:rPr lang="en-US" baseline="0" dirty="0" smtClean="0">
                <a:latin typeface="Charlesworth"/>
              </a:rPr>
              <a:t> new Spanish strategy on R&amp;D &amp; Innovation aims to facilitate the transference of knowledge to market and to promote research addressing major societal challenges. </a:t>
            </a:r>
          </a:p>
          <a:p>
            <a:endParaRPr lang="en-US" baseline="0" dirty="0" smtClean="0">
              <a:latin typeface="Charlesworth"/>
            </a:endParaRPr>
          </a:p>
          <a:p>
            <a:r>
              <a:rPr lang="en-US" baseline="0" dirty="0" smtClean="0">
                <a:latin typeface="Charlesworth"/>
              </a:rPr>
              <a:t>It shares three pillars with the European Framework </a:t>
            </a:r>
            <a:r>
              <a:rPr lang="en-US" baseline="0" dirty="0" err="1" smtClean="0">
                <a:latin typeface="Charlesworth"/>
              </a:rPr>
              <a:t>Programme</a:t>
            </a:r>
            <a:r>
              <a:rPr lang="en-US" baseline="0" dirty="0" smtClean="0">
                <a:latin typeface="Charlesworth"/>
              </a:rPr>
              <a:t> Horizon 2020: Excellence, Industrial leadership and Societal Challenges.</a:t>
            </a:r>
          </a:p>
          <a:p>
            <a:endParaRPr lang="en-US" baseline="0" dirty="0" smtClean="0">
              <a:latin typeface="Charlesworth"/>
            </a:endParaRPr>
          </a:p>
          <a:p>
            <a:r>
              <a:rPr lang="en-US" baseline="0" dirty="0" smtClean="0">
                <a:latin typeface="Charlesworth"/>
              </a:rPr>
              <a:t>It has an additional 4</a:t>
            </a:r>
            <a:r>
              <a:rPr lang="en-US" baseline="30000" dirty="0" smtClean="0">
                <a:latin typeface="Charlesworth"/>
              </a:rPr>
              <a:t>th</a:t>
            </a:r>
            <a:r>
              <a:rPr lang="en-US" baseline="0" dirty="0" smtClean="0">
                <a:latin typeface="Charlesworth"/>
              </a:rPr>
              <a:t> pillar dealing with the attraction of scientific and innovative talent. </a:t>
            </a:r>
            <a:endParaRPr lang="en-US" dirty="0" smtClean="0">
              <a:latin typeface="Charlesworth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4C5BD6-E714-4156-BD09-4A722964B385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400" dirty="0" smtClean="0">
                <a:latin typeface="Arial" pitchFamily="34" charset="0"/>
              </a:rPr>
              <a:t>… </a:t>
            </a:r>
            <a:r>
              <a:rPr lang="es-ES_tradnl" sz="1400" dirty="0" err="1" smtClean="0">
                <a:latin typeface="Arial" pitchFamily="34" charset="0"/>
              </a:rPr>
              <a:t>Technological</a:t>
            </a:r>
            <a:r>
              <a:rPr lang="es-ES_tradnl" sz="1400" dirty="0" smtClean="0">
                <a:latin typeface="Arial" pitchFamily="34" charset="0"/>
              </a:rPr>
              <a:t> </a:t>
            </a:r>
            <a:r>
              <a:rPr lang="es-ES_tradnl" sz="1400" dirty="0" err="1" smtClean="0">
                <a:latin typeface="Arial" pitchFamily="34" charset="0"/>
              </a:rPr>
              <a:t>expertise</a:t>
            </a:r>
            <a:r>
              <a:rPr lang="es-ES_tradnl" sz="1400" dirty="0" smtClean="0">
                <a:latin typeface="Arial" pitchFamily="34" charset="0"/>
              </a:rPr>
              <a:t>. </a:t>
            </a:r>
            <a:r>
              <a:rPr lang="es-ES_tradnl" sz="1400" dirty="0" err="1" smtClean="0">
                <a:latin typeface="Arial" pitchFamily="34" charset="0"/>
              </a:rPr>
              <a:t>This</a:t>
            </a:r>
            <a:r>
              <a:rPr lang="es-ES_tradnl" sz="1400" dirty="0" smtClean="0">
                <a:latin typeface="Arial" pitchFamily="34" charset="0"/>
              </a:rPr>
              <a:t> </a:t>
            </a:r>
            <a:r>
              <a:rPr lang="es-ES_tradnl" sz="1400" dirty="0" err="1" smtClean="0">
                <a:latin typeface="Arial" pitchFamily="34" charset="0"/>
              </a:rPr>
              <a:t>slide</a:t>
            </a:r>
            <a:r>
              <a:rPr lang="es-ES_tradnl" sz="1400" baseline="0" dirty="0" smtClean="0">
                <a:latin typeface="Arial" pitchFamily="34" charset="0"/>
              </a:rPr>
              <a:t> shows </a:t>
            </a:r>
            <a:r>
              <a:rPr lang="es-ES_tradnl" sz="1400" baseline="0" dirty="0" err="1" smtClean="0">
                <a:latin typeface="Arial" pitchFamily="34" charset="0"/>
              </a:rPr>
              <a:t>just</a:t>
            </a:r>
            <a:r>
              <a:rPr lang="es-ES_tradnl" sz="1400" baseline="0" dirty="0" smtClean="0">
                <a:latin typeface="Arial" pitchFamily="34" charset="0"/>
              </a:rPr>
              <a:t> </a:t>
            </a:r>
            <a:r>
              <a:rPr lang="es-ES_tradnl" sz="1400" baseline="0" dirty="0" err="1" smtClean="0">
                <a:latin typeface="Arial" pitchFamily="34" charset="0"/>
              </a:rPr>
              <a:t>some</a:t>
            </a:r>
            <a:r>
              <a:rPr lang="es-ES_tradnl" sz="1400" baseline="0" dirty="0" smtClean="0">
                <a:latin typeface="Arial" pitchFamily="34" charset="0"/>
              </a:rPr>
              <a:t> </a:t>
            </a:r>
            <a:r>
              <a:rPr lang="es-ES_tradnl" sz="1400" baseline="0" dirty="0" err="1" smtClean="0">
                <a:latin typeface="Arial" pitchFamily="34" charset="0"/>
              </a:rPr>
              <a:t>examples</a:t>
            </a:r>
            <a:r>
              <a:rPr lang="es-ES_tradnl" sz="1400" baseline="0" dirty="0" smtClean="0">
                <a:latin typeface="Arial" pitchFamily="34" charset="0"/>
              </a:rPr>
              <a:t>. </a:t>
            </a:r>
            <a:r>
              <a:rPr lang="es-ES_tradnl" sz="1400" baseline="0" dirty="0" err="1" smtClean="0">
                <a:latin typeface="Arial" pitchFamily="34" charset="0"/>
              </a:rPr>
              <a:t>There</a:t>
            </a:r>
            <a:r>
              <a:rPr lang="es-ES_tradnl" sz="1400" baseline="0" dirty="0" smtClean="0">
                <a:latin typeface="Arial" pitchFamily="34" charset="0"/>
              </a:rPr>
              <a:t> are </a:t>
            </a:r>
            <a:r>
              <a:rPr lang="es-ES_tradnl" sz="1400" baseline="0" dirty="0" err="1" smtClean="0">
                <a:latin typeface="Arial" pitchFamily="34" charset="0"/>
              </a:rPr>
              <a:t>many</a:t>
            </a:r>
            <a:r>
              <a:rPr lang="es-ES_tradnl" sz="1400" baseline="0" dirty="0" smtClean="0">
                <a:latin typeface="Arial" pitchFamily="34" charset="0"/>
              </a:rPr>
              <a:t> </a:t>
            </a:r>
            <a:r>
              <a:rPr lang="es-ES_tradnl" sz="1400" baseline="0" dirty="0" err="1" smtClean="0">
                <a:latin typeface="Arial" pitchFamily="34" charset="0"/>
              </a:rPr>
              <a:t>others</a:t>
            </a:r>
            <a:r>
              <a:rPr lang="es-ES_tradnl" sz="1400" baseline="0" dirty="0" smtClean="0">
                <a:latin typeface="Arial" pitchFamily="34" charset="0"/>
              </a:rPr>
              <a:t> in </a:t>
            </a:r>
            <a:r>
              <a:rPr lang="es-ES_tradnl" sz="1400" baseline="0" dirty="0" err="1" smtClean="0">
                <a:latin typeface="Arial" pitchFamily="34" charset="0"/>
              </a:rPr>
              <a:t>these</a:t>
            </a:r>
            <a:r>
              <a:rPr lang="es-ES_tradnl" sz="1400" baseline="0" dirty="0" smtClean="0">
                <a:latin typeface="Arial" pitchFamily="34" charset="0"/>
              </a:rPr>
              <a:t> </a:t>
            </a:r>
            <a:r>
              <a:rPr lang="es-ES_tradnl" sz="1400" baseline="0" dirty="0" err="1" smtClean="0">
                <a:latin typeface="Arial" pitchFamily="34" charset="0"/>
              </a:rPr>
              <a:t>very</a:t>
            </a:r>
            <a:r>
              <a:rPr lang="es-ES_tradnl" sz="1400" baseline="0" dirty="0" smtClean="0">
                <a:latin typeface="Arial" pitchFamily="34" charset="0"/>
              </a:rPr>
              <a:t> </a:t>
            </a:r>
            <a:r>
              <a:rPr lang="es-ES_tradnl" sz="1400" baseline="0" dirty="0" err="1" smtClean="0">
                <a:latin typeface="Arial" pitchFamily="34" charset="0"/>
              </a:rPr>
              <a:t>same</a:t>
            </a:r>
            <a:r>
              <a:rPr lang="es-ES_tradnl" sz="1400" baseline="0" dirty="0" smtClean="0">
                <a:latin typeface="Arial" pitchFamily="34" charset="0"/>
              </a:rPr>
              <a:t> </a:t>
            </a:r>
            <a:r>
              <a:rPr lang="es-ES_tradnl" sz="1400" baseline="0" dirty="0" err="1" smtClean="0">
                <a:latin typeface="Arial" pitchFamily="34" charset="0"/>
              </a:rPr>
              <a:t>fields</a:t>
            </a:r>
            <a:r>
              <a:rPr lang="es-ES_tradnl" sz="1400" baseline="0" dirty="0" smtClean="0">
                <a:latin typeface="Arial" pitchFamily="34" charset="0"/>
              </a:rPr>
              <a:t> and in </a:t>
            </a:r>
            <a:r>
              <a:rPr lang="es-ES_tradnl" sz="1400" baseline="0" dirty="0" err="1" smtClean="0">
                <a:latin typeface="Arial" pitchFamily="34" charset="0"/>
              </a:rPr>
              <a:t>the</a:t>
            </a:r>
            <a:r>
              <a:rPr lang="es-ES_tradnl" sz="1400" baseline="0" dirty="0" smtClean="0">
                <a:latin typeface="Arial" pitchFamily="34" charset="0"/>
              </a:rPr>
              <a:t> </a:t>
            </a:r>
            <a:r>
              <a:rPr lang="es-ES_tradnl" sz="1400" baseline="0" dirty="0" err="1" smtClean="0">
                <a:latin typeface="Arial" pitchFamily="34" charset="0"/>
              </a:rPr>
              <a:t>renewable</a:t>
            </a:r>
            <a:r>
              <a:rPr lang="es-ES_tradnl" sz="1400" baseline="0" dirty="0" smtClean="0">
                <a:latin typeface="Arial" pitchFamily="34" charset="0"/>
              </a:rPr>
              <a:t> </a:t>
            </a:r>
            <a:r>
              <a:rPr lang="es-ES_tradnl" sz="1400" baseline="0" dirty="0" err="1" smtClean="0">
                <a:latin typeface="Arial" pitchFamily="34" charset="0"/>
              </a:rPr>
              <a:t>energy</a:t>
            </a:r>
            <a:r>
              <a:rPr lang="es-ES_tradnl" sz="1400" baseline="0" dirty="0" smtClean="0">
                <a:latin typeface="Arial" pitchFamily="34" charset="0"/>
              </a:rPr>
              <a:t>, </a:t>
            </a:r>
            <a:r>
              <a:rPr lang="es-ES_tradnl" sz="1400" baseline="0" dirty="0" err="1" smtClean="0">
                <a:latin typeface="Arial" pitchFamily="34" charset="0"/>
              </a:rPr>
              <a:t>biomedical</a:t>
            </a:r>
            <a:r>
              <a:rPr lang="es-ES_tradnl" sz="1400" baseline="0" dirty="0" smtClean="0">
                <a:latin typeface="Arial" pitchFamily="34" charset="0"/>
              </a:rPr>
              <a:t>, </a:t>
            </a:r>
            <a:r>
              <a:rPr lang="es-ES_tradnl" sz="1400" baseline="0" dirty="0" err="1" smtClean="0">
                <a:latin typeface="Arial" pitchFamily="34" charset="0"/>
              </a:rPr>
              <a:t>biotechnology</a:t>
            </a:r>
            <a:r>
              <a:rPr lang="es-ES_tradnl" sz="1400" baseline="0" dirty="0" smtClean="0">
                <a:latin typeface="Arial" pitchFamily="34" charset="0"/>
              </a:rPr>
              <a:t>, </a:t>
            </a:r>
            <a:r>
              <a:rPr lang="es-ES_tradnl" sz="1400" baseline="0" dirty="0" err="1" smtClean="0">
                <a:latin typeface="Arial" pitchFamily="34" charset="0"/>
              </a:rPr>
              <a:t>water</a:t>
            </a:r>
            <a:r>
              <a:rPr lang="es-ES_tradnl" sz="1400" baseline="0" dirty="0" smtClean="0">
                <a:latin typeface="Arial" pitchFamily="34" charset="0"/>
              </a:rPr>
              <a:t> </a:t>
            </a:r>
            <a:r>
              <a:rPr lang="es-ES_tradnl" sz="1400" baseline="0" dirty="0" err="1" smtClean="0">
                <a:latin typeface="Arial" pitchFamily="34" charset="0"/>
              </a:rPr>
              <a:t>management</a:t>
            </a:r>
            <a:r>
              <a:rPr lang="es-ES_tradnl" sz="1400" baseline="0" dirty="0" smtClean="0">
                <a:latin typeface="Arial" pitchFamily="34" charset="0"/>
              </a:rPr>
              <a:t>, and </a:t>
            </a:r>
            <a:r>
              <a:rPr lang="es-ES_tradnl" sz="1400" baseline="0" dirty="0" err="1" smtClean="0">
                <a:latin typeface="Arial" pitchFamily="34" charset="0"/>
              </a:rPr>
              <a:t>agrofood</a:t>
            </a:r>
            <a:r>
              <a:rPr lang="es-ES_tradnl" sz="1400" baseline="0" dirty="0" smtClean="0">
                <a:latin typeface="Arial" pitchFamily="34" charset="0"/>
              </a:rPr>
              <a:t> </a:t>
            </a:r>
            <a:r>
              <a:rPr lang="es-ES_tradnl" sz="1400" baseline="0" dirty="0" err="1" smtClean="0">
                <a:latin typeface="Arial" pitchFamily="34" charset="0"/>
              </a:rPr>
              <a:t>sectors</a:t>
            </a:r>
            <a:r>
              <a:rPr lang="es-ES_tradnl" sz="1400" baseline="0" dirty="0" smtClean="0">
                <a:latin typeface="Arial" pitchFamily="34" charset="0"/>
              </a:rPr>
              <a:t>.</a:t>
            </a:r>
            <a:endParaRPr lang="es-ES_tradnl" sz="1400" dirty="0" smtClean="0">
              <a:latin typeface="Arial" pitchFamily="34" charset="0"/>
            </a:endParaRPr>
          </a:p>
          <a:p>
            <a:endParaRPr lang="es-E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62F2E5-C68F-4BA6-81EE-70D56A4D94A3}" type="slidenum">
              <a:rPr lang="es-E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s-E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Research</a:t>
            </a:r>
            <a:r>
              <a:rPr lang="es-ES" baseline="0" dirty="0" smtClean="0"/>
              <a:t> and </a:t>
            </a:r>
            <a:r>
              <a:rPr lang="es-ES" baseline="0" dirty="0" err="1" smtClean="0"/>
              <a:t>Development</a:t>
            </a:r>
            <a:r>
              <a:rPr lang="es-ES" baseline="0" dirty="0" smtClean="0"/>
              <a:t> </a:t>
            </a:r>
            <a:r>
              <a:rPr lang="es-ES" dirty="0" err="1" smtClean="0"/>
              <a:t>performer</a:t>
            </a:r>
            <a:r>
              <a:rPr lang="es-ES" baseline="0" dirty="0" err="1" smtClean="0"/>
              <a:t>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mainly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include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Universities</a:t>
            </a:r>
            <a:r>
              <a:rPr lang="es-ES" baseline="0" dirty="0" smtClean="0"/>
              <a:t> and </a:t>
            </a:r>
            <a:r>
              <a:rPr lang="es-ES" baseline="0" dirty="0" err="1" smtClean="0"/>
              <a:t>eight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national</a:t>
            </a:r>
            <a:r>
              <a:rPr lang="es-ES" baseline="0" dirty="0" smtClean="0"/>
              <a:t> </a:t>
            </a:r>
            <a:r>
              <a:rPr lang="es-ES" baseline="0" dirty="0" err="1" smtClean="0"/>
              <a:t>laboratories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devoted</a:t>
            </a:r>
            <a:r>
              <a:rPr lang="es-ES" baseline="0" dirty="0" smtClean="0"/>
              <a:t> to </a:t>
            </a:r>
            <a:r>
              <a:rPr lang="es-ES" baseline="0" dirty="0" err="1" smtClean="0"/>
              <a:t>specific</a:t>
            </a:r>
            <a:r>
              <a:rPr lang="es-ES" baseline="0" dirty="0" smtClean="0"/>
              <a:t> </a:t>
            </a:r>
            <a:r>
              <a:rPr lang="es-ES" baseline="0" dirty="0" err="1" smtClean="0"/>
              <a:t>fields</a:t>
            </a:r>
            <a:r>
              <a:rPr lang="es-ES" baseline="0" dirty="0" smtClean="0"/>
              <a:t> of </a:t>
            </a:r>
            <a:r>
              <a:rPr lang="es-ES" baseline="0" dirty="0" err="1" smtClean="0"/>
              <a:t>interest</a:t>
            </a:r>
            <a:r>
              <a:rPr lang="es-ES" baseline="0" dirty="0" smtClean="0"/>
              <a:t> – </a:t>
            </a:r>
            <a:r>
              <a:rPr lang="es-ES" baseline="0" dirty="0" err="1" smtClean="0"/>
              <a:t>but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for</a:t>
            </a:r>
            <a:r>
              <a:rPr lang="es-ES" baseline="0" dirty="0" smtClean="0"/>
              <a:t> CSIC </a:t>
            </a:r>
            <a:r>
              <a:rPr lang="es-ES" baseline="0" dirty="0" err="1" smtClean="0"/>
              <a:t>which</a:t>
            </a:r>
            <a:r>
              <a:rPr lang="es-ES" baseline="0" dirty="0" smtClean="0"/>
              <a:t> </a:t>
            </a:r>
            <a:r>
              <a:rPr lang="es-ES" baseline="0" dirty="0" err="1" smtClean="0"/>
              <a:t>operates</a:t>
            </a:r>
            <a:r>
              <a:rPr lang="es-ES" baseline="0" dirty="0" smtClean="0"/>
              <a:t> in </a:t>
            </a:r>
            <a:r>
              <a:rPr lang="es-ES" baseline="0" dirty="0" err="1" smtClean="0"/>
              <a:t>all</a:t>
            </a:r>
            <a:r>
              <a:rPr lang="es-ES" baseline="0" dirty="0" smtClean="0"/>
              <a:t> </a:t>
            </a:r>
            <a:r>
              <a:rPr lang="es-ES" baseline="0" dirty="0" err="1" smtClean="0"/>
              <a:t>fields</a:t>
            </a:r>
            <a:r>
              <a:rPr lang="es-ES" baseline="0" dirty="0" smtClean="0"/>
              <a:t>. </a:t>
            </a:r>
            <a:r>
              <a:rPr lang="es-ES" baseline="0" dirty="0" err="1" smtClean="0"/>
              <a:t>Some</a:t>
            </a:r>
            <a:r>
              <a:rPr lang="es-ES" baseline="0" dirty="0" smtClean="0"/>
              <a:t> of </a:t>
            </a:r>
            <a:r>
              <a:rPr lang="es-ES" baseline="0" dirty="0" err="1" smtClean="0"/>
              <a:t>them</a:t>
            </a:r>
            <a:r>
              <a:rPr lang="es-ES" baseline="0" dirty="0" smtClean="0"/>
              <a:t>, </a:t>
            </a:r>
            <a:r>
              <a:rPr lang="es-ES" baseline="0" dirty="0" err="1" smtClean="0"/>
              <a:t>like</a:t>
            </a:r>
            <a:r>
              <a:rPr lang="es-ES" baseline="0" dirty="0" smtClean="0"/>
              <a:t> CSIC, </a:t>
            </a:r>
            <a:r>
              <a:rPr lang="es-ES" baseline="0" dirty="0" err="1" smtClean="0"/>
              <a:t>have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branches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all</a:t>
            </a:r>
            <a:r>
              <a:rPr lang="es-ES" baseline="0" dirty="0" smtClean="0"/>
              <a:t> </a:t>
            </a:r>
            <a:r>
              <a:rPr lang="es-ES" baseline="0" dirty="0" err="1" smtClean="0"/>
              <a:t>over</a:t>
            </a:r>
            <a:r>
              <a:rPr lang="es-ES" baseline="0" dirty="0" smtClean="0"/>
              <a:t> </a:t>
            </a:r>
            <a:r>
              <a:rPr lang="es-ES" baseline="0" dirty="0" err="1" smtClean="0"/>
              <a:t>Spain</a:t>
            </a:r>
            <a:r>
              <a:rPr lang="es-ES" baseline="0" dirty="0" smtClean="0"/>
              <a:t>. In </a:t>
            </a:r>
            <a:r>
              <a:rPr lang="es-ES" baseline="0" dirty="0" err="1" smtClean="0"/>
              <a:t>addition</a:t>
            </a:r>
            <a:r>
              <a:rPr lang="es-ES" baseline="0" dirty="0" smtClean="0"/>
              <a:t>, </a:t>
            </a:r>
            <a:r>
              <a:rPr lang="es-ES" baseline="0" dirty="0" err="1" smtClean="0"/>
              <a:t>there</a:t>
            </a:r>
            <a:r>
              <a:rPr lang="es-ES" baseline="0" dirty="0" smtClean="0"/>
              <a:t> are regional </a:t>
            </a:r>
            <a:r>
              <a:rPr lang="es-ES" baseline="0" dirty="0" err="1" smtClean="0"/>
              <a:t>research</a:t>
            </a:r>
            <a:r>
              <a:rPr lang="es-ES" baseline="0" dirty="0" smtClean="0"/>
              <a:t> centers </a:t>
            </a:r>
            <a:r>
              <a:rPr lang="es-ES" baseline="0" dirty="0" err="1" smtClean="0"/>
              <a:t>which</a:t>
            </a:r>
            <a:r>
              <a:rPr lang="es-ES" baseline="0" dirty="0" smtClean="0"/>
              <a:t> are </a:t>
            </a:r>
            <a:r>
              <a:rPr lang="es-ES" baseline="0" dirty="0" err="1" smtClean="0"/>
              <a:t>funded</a:t>
            </a:r>
            <a:r>
              <a:rPr lang="es-ES" baseline="0" dirty="0" smtClean="0"/>
              <a:t> </a:t>
            </a:r>
            <a:r>
              <a:rPr lang="es-ES" baseline="0" dirty="0" err="1" smtClean="0"/>
              <a:t>by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regional </a:t>
            </a:r>
            <a:r>
              <a:rPr lang="es-ES" baseline="0" dirty="0" err="1" smtClean="0"/>
              <a:t>governments</a:t>
            </a:r>
            <a:r>
              <a:rPr lang="es-ES" baseline="0" dirty="0" smtClean="0"/>
              <a:t>.</a:t>
            </a:r>
          </a:p>
          <a:p>
            <a:endParaRPr lang="es-ES" baseline="0" dirty="0" smtClean="0"/>
          </a:p>
          <a:p>
            <a:r>
              <a:rPr lang="es-ES" baseline="0" dirty="0" err="1" smtClean="0"/>
              <a:t>Technological</a:t>
            </a:r>
            <a:r>
              <a:rPr lang="es-ES" baseline="0" dirty="0" smtClean="0"/>
              <a:t> Transfer to </a:t>
            </a:r>
            <a:r>
              <a:rPr lang="es-ES" baseline="0" dirty="0" err="1" smtClean="0"/>
              <a:t>market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mainly</a:t>
            </a:r>
            <a:r>
              <a:rPr lang="es-ES" baseline="0" dirty="0" smtClean="0"/>
              <a:t> </a:t>
            </a:r>
            <a:r>
              <a:rPr lang="es-ES" baseline="0" dirty="0" err="1" smtClean="0"/>
              <a:t>carried</a:t>
            </a:r>
            <a:r>
              <a:rPr lang="es-ES" baseline="0" dirty="0" smtClean="0"/>
              <a:t> </a:t>
            </a:r>
            <a:r>
              <a:rPr lang="es-ES" baseline="0" dirty="0" err="1" smtClean="0"/>
              <a:t>out</a:t>
            </a:r>
            <a:r>
              <a:rPr lang="es-ES" baseline="0" dirty="0" smtClean="0"/>
              <a:t> at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Technological</a:t>
            </a:r>
            <a:r>
              <a:rPr lang="es-ES" baseline="0" dirty="0" smtClean="0"/>
              <a:t> Centers and </a:t>
            </a:r>
            <a:r>
              <a:rPr lang="es-ES" baseline="0" dirty="0" err="1" smtClean="0"/>
              <a:t>Scientific</a:t>
            </a:r>
            <a:r>
              <a:rPr lang="es-ES" baseline="0" dirty="0" smtClean="0"/>
              <a:t> and </a:t>
            </a:r>
            <a:r>
              <a:rPr lang="es-ES" baseline="0" dirty="0" err="1" smtClean="0"/>
              <a:t>Technological</a:t>
            </a:r>
            <a:r>
              <a:rPr lang="es-ES" baseline="0" dirty="0" smtClean="0"/>
              <a:t> </a:t>
            </a:r>
            <a:r>
              <a:rPr lang="es-ES" baseline="0" dirty="0" err="1" smtClean="0"/>
              <a:t>Parks</a:t>
            </a:r>
            <a:r>
              <a:rPr lang="es-ES" baseline="0" dirty="0" smtClean="0"/>
              <a:t>, </a:t>
            </a:r>
            <a:r>
              <a:rPr lang="es-ES" baseline="0" dirty="0" err="1" smtClean="0"/>
              <a:t>which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involve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both</a:t>
            </a:r>
            <a:r>
              <a:rPr lang="es-ES" baseline="0" dirty="0" smtClean="0"/>
              <a:t> Academia and </a:t>
            </a:r>
            <a:r>
              <a:rPr lang="es-ES" baseline="0" dirty="0" err="1" smtClean="0"/>
              <a:t>Innovative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enterprises</a:t>
            </a:r>
            <a:r>
              <a:rPr lang="es-ES" baseline="0" dirty="0" smtClean="0"/>
              <a:t> in </a:t>
            </a:r>
            <a:r>
              <a:rPr lang="es-ES" baseline="0" dirty="0" err="1" smtClean="0"/>
              <a:t>thier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activities</a:t>
            </a:r>
            <a:r>
              <a:rPr lang="es-ES" baseline="0" dirty="0" smtClean="0"/>
              <a:t>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ECF330-E7C0-4C54-9BEA-C320F0710C39}" type="slidenum">
              <a:rPr lang="es-ES" smtClean="0"/>
              <a:pPr>
                <a:defRPr/>
              </a:pPr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255298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7"/>
          <p:cNvSpPr txBox="1">
            <a:spLocks noGrp="1" noChangeArrowheads="1"/>
          </p:cNvSpPr>
          <p:nvPr/>
        </p:nvSpPr>
        <p:spPr bwMode="auto">
          <a:xfrm>
            <a:off x="3885275" y="8684830"/>
            <a:ext cx="2972725" cy="459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9721" tIns="29860" rIns="59721" bIns="29860" anchor="b"/>
          <a:lstStyle/>
          <a:p>
            <a:pPr algn="r" defTabSz="575673">
              <a:defRPr/>
            </a:pPr>
            <a:fld id="{D1A7ABC1-2492-4562-8685-BA9B95D3AB0B}" type="slidenum">
              <a:rPr lang="es-ES" sz="80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pPr algn="r" defTabSz="575673">
                <a:defRPr/>
              </a:pPr>
              <a:t>6</a:t>
            </a:fld>
            <a:endParaRPr lang="es-ES" sz="800" dirty="0">
              <a:solidFill>
                <a:prstClr val="black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30588"/>
          </a:xfrm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46071"/>
            <a:ext cx="5029635" cy="4112094"/>
          </a:xfrm>
          <a:noFill/>
          <a:ln/>
        </p:spPr>
        <p:txBody>
          <a:bodyPr lIns="59721" tIns="29860" rIns="59721" bIns="2986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dirty="0" smtClean="0">
                <a:latin typeface="Arial" pitchFamily="34" charset="0"/>
              </a:rPr>
              <a:t> </a:t>
            </a:r>
            <a:r>
              <a:rPr lang="es-E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es-ES" sz="12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2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slides</a:t>
            </a:r>
            <a:r>
              <a:rPr lang="es-ES" sz="12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2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depicts</a:t>
            </a:r>
            <a:r>
              <a:rPr lang="es-ES" sz="12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2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ES" sz="12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2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excellence</a:t>
            </a:r>
            <a:r>
              <a:rPr lang="es-ES" sz="12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s-ES" sz="12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our</a:t>
            </a:r>
            <a:r>
              <a:rPr lang="es-ES" sz="12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2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</a:t>
            </a:r>
            <a:r>
              <a:rPr lang="es-ES" sz="12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s-ES" sz="12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Our</a:t>
            </a:r>
            <a:r>
              <a:rPr lang="es-ES" sz="12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2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present</a:t>
            </a:r>
            <a:r>
              <a:rPr lang="es-ES" sz="12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2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strategies</a:t>
            </a:r>
            <a:r>
              <a:rPr lang="es-ES" sz="12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2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promotes</a:t>
            </a:r>
            <a:r>
              <a:rPr lang="es-ES" sz="12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2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excellence</a:t>
            </a:r>
            <a:r>
              <a:rPr lang="es-ES" sz="12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s-ES" sz="12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ES" sz="12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Severo Ochoa </a:t>
            </a:r>
            <a:r>
              <a:rPr lang="es-ES" sz="12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award</a:t>
            </a:r>
            <a:r>
              <a:rPr lang="es-ES" sz="12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2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s-ES" sz="12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2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provided</a:t>
            </a:r>
            <a:r>
              <a:rPr lang="es-ES" sz="12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s-ES" sz="12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ES" sz="12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2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best</a:t>
            </a:r>
            <a:r>
              <a:rPr lang="es-ES" sz="12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2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research</a:t>
            </a:r>
            <a:r>
              <a:rPr lang="es-ES" sz="12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centers and </a:t>
            </a:r>
            <a:r>
              <a:rPr lang="es-ES" sz="12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</a:t>
            </a:r>
            <a:r>
              <a:rPr lang="es-ES" sz="12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2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Departments</a:t>
            </a:r>
            <a:r>
              <a:rPr lang="es-ES" sz="12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s-ES" sz="12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es-ES" sz="12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2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award</a:t>
            </a:r>
            <a:r>
              <a:rPr lang="es-ES" sz="12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2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provides</a:t>
            </a:r>
            <a:r>
              <a:rPr lang="es-ES" sz="12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2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them</a:t>
            </a:r>
            <a:r>
              <a:rPr lang="es-ES" sz="12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2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es-ES" sz="12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2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additional</a:t>
            </a:r>
            <a:r>
              <a:rPr lang="es-ES" sz="12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2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funds</a:t>
            </a:r>
            <a:r>
              <a:rPr lang="es-ES" sz="12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a </a:t>
            </a:r>
            <a:r>
              <a:rPr lang="es-ES" sz="12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specific</a:t>
            </a:r>
            <a:r>
              <a:rPr lang="es-ES" sz="12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training and </a:t>
            </a:r>
            <a:r>
              <a:rPr lang="es-ES" sz="12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mobility</a:t>
            </a:r>
            <a:r>
              <a:rPr lang="es-ES" sz="12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2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programme</a:t>
            </a:r>
            <a:r>
              <a:rPr lang="es-ES" sz="12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endParaRPr lang="es-ES_tradnl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7"/>
          <p:cNvSpPr txBox="1">
            <a:spLocks noGrp="1" noChangeArrowheads="1"/>
          </p:cNvSpPr>
          <p:nvPr/>
        </p:nvSpPr>
        <p:spPr bwMode="auto">
          <a:xfrm>
            <a:off x="3885275" y="8684830"/>
            <a:ext cx="2972725" cy="459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9721" tIns="29860" rIns="59721" bIns="29860" anchor="b"/>
          <a:lstStyle/>
          <a:p>
            <a:pPr algn="r" defTabSz="575673">
              <a:defRPr/>
            </a:pPr>
            <a:fld id="{D1A7ABC1-2492-4562-8685-BA9B95D3AB0B}" type="slidenum">
              <a:rPr lang="es-ES" sz="80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pPr algn="r" defTabSz="575673">
                <a:defRPr/>
              </a:pPr>
              <a:t>8</a:t>
            </a:fld>
            <a:endParaRPr lang="es-ES" sz="800" dirty="0">
              <a:solidFill>
                <a:prstClr val="black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30588"/>
          </a:xfrm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46071"/>
            <a:ext cx="5029635" cy="4112094"/>
          </a:xfrm>
          <a:noFill/>
          <a:ln/>
        </p:spPr>
        <p:txBody>
          <a:bodyPr lIns="59721" tIns="29860" rIns="59721" bIns="29860"/>
          <a:lstStyle/>
          <a:p>
            <a:pPr eaLnBrk="1" hangingPunct="1"/>
            <a:endParaRPr lang="es-ES_tradnl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7"/>
          <p:cNvSpPr txBox="1">
            <a:spLocks noGrp="1" noChangeArrowheads="1"/>
          </p:cNvSpPr>
          <p:nvPr/>
        </p:nvSpPr>
        <p:spPr bwMode="auto">
          <a:xfrm>
            <a:off x="3885275" y="8684830"/>
            <a:ext cx="2972725" cy="459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9721" tIns="29860" rIns="59721" bIns="29860" anchor="b"/>
          <a:lstStyle/>
          <a:p>
            <a:pPr algn="r" defTabSz="575673">
              <a:defRPr/>
            </a:pPr>
            <a:fld id="{D1A7ABC1-2492-4562-8685-BA9B95D3AB0B}" type="slidenum">
              <a:rPr lang="es-ES" sz="80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pPr algn="r" defTabSz="575673">
                <a:defRPr/>
              </a:pPr>
              <a:t>11</a:t>
            </a:fld>
            <a:endParaRPr lang="es-ES" sz="800" dirty="0">
              <a:solidFill>
                <a:prstClr val="black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30588"/>
          </a:xfrm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46071"/>
            <a:ext cx="5029635" cy="4112094"/>
          </a:xfrm>
          <a:noFill/>
          <a:ln/>
        </p:spPr>
        <p:txBody>
          <a:bodyPr lIns="59721" tIns="29860" rIns="59721" bIns="29860"/>
          <a:lstStyle/>
          <a:p>
            <a:pPr eaLnBrk="1" hangingPunct="1"/>
            <a:r>
              <a:rPr lang="es-ES_tradnl" dirty="0" smtClean="0">
                <a:latin typeface="Arial" pitchFamily="34" charset="0"/>
              </a:rPr>
              <a:t> 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ECF330-E7C0-4C54-9BEA-C320F0710C39}" type="slidenum">
              <a:rPr lang="es-ES" smtClean="0"/>
              <a:pPr>
                <a:defRPr/>
              </a:pPr>
              <a:t>12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255298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 smtClean="0"/>
              <a:t>There</a:t>
            </a:r>
            <a:r>
              <a:rPr lang="es-ES" dirty="0" smtClean="0"/>
              <a:t> are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two</a:t>
            </a:r>
            <a:r>
              <a:rPr lang="es-ES" baseline="0" dirty="0" smtClean="0"/>
              <a:t> </a:t>
            </a:r>
            <a:r>
              <a:rPr lang="es-ES" baseline="0" dirty="0" err="1" smtClean="0"/>
              <a:t>major</a:t>
            </a:r>
            <a:r>
              <a:rPr lang="es-ES" baseline="0" dirty="0" smtClean="0"/>
              <a:t> </a:t>
            </a:r>
            <a:r>
              <a:rPr lang="es-ES" baseline="0" dirty="0" err="1" smtClean="0"/>
              <a:t>programmes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enabling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Spanish</a:t>
            </a:r>
            <a:r>
              <a:rPr lang="es-ES" baseline="0" dirty="0" smtClean="0"/>
              <a:t>-Chines </a:t>
            </a:r>
            <a:r>
              <a:rPr lang="es-ES" baseline="0" dirty="0" err="1" smtClean="0"/>
              <a:t>cooperation</a:t>
            </a:r>
            <a:r>
              <a:rPr lang="es-ES" baseline="0" dirty="0" smtClean="0"/>
              <a:t>.</a:t>
            </a:r>
          </a:p>
          <a:p>
            <a:endParaRPr lang="es-ES" baseline="0" dirty="0" smtClean="0"/>
          </a:p>
          <a:p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first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one</a:t>
            </a:r>
            <a:r>
              <a:rPr lang="es-ES" baseline="0" dirty="0" smtClean="0"/>
              <a:t> are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MINECO’s</a:t>
            </a:r>
            <a:r>
              <a:rPr lang="es-ES" baseline="0" dirty="0" smtClean="0"/>
              <a:t> training and </a:t>
            </a:r>
            <a:r>
              <a:rPr lang="es-ES" baseline="0" dirty="0" err="1" smtClean="0"/>
              <a:t>mobility</a:t>
            </a:r>
            <a:r>
              <a:rPr lang="es-ES" baseline="0" dirty="0" smtClean="0"/>
              <a:t> </a:t>
            </a:r>
            <a:r>
              <a:rPr lang="es-ES" baseline="0" dirty="0" err="1" smtClean="0"/>
              <a:t>programmes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which</a:t>
            </a:r>
            <a:r>
              <a:rPr lang="es-ES" baseline="0" dirty="0" smtClean="0"/>
              <a:t> </a:t>
            </a:r>
            <a:r>
              <a:rPr lang="es-ES" baseline="0" dirty="0" err="1" smtClean="0"/>
              <a:t>cover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all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research</a:t>
            </a:r>
            <a:r>
              <a:rPr lang="es-ES" baseline="0" dirty="0" smtClean="0"/>
              <a:t> </a:t>
            </a:r>
            <a:r>
              <a:rPr lang="es-ES" baseline="0" dirty="0" err="1" smtClean="0"/>
              <a:t>career</a:t>
            </a:r>
            <a:r>
              <a:rPr lang="es-ES" baseline="0" dirty="0" smtClean="0"/>
              <a:t>. </a:t>
            </a:r>
            <a:r>
              <a:rPr lang="es-ES" baseline="0" dirty="0" err="1" smtClean="0"/>
              <a:t>There</a:t>
            </a:r>
            <a:r>
              <a:rPr lang="es-ES" baseline="0" dirty="0" smtClean="0"/>
              <a:t> are </a:t>
            </a:r>
            <a:r>
              <a:rPr lang="es-ES" baseline="0" dirty="0" err="1" smtClean="0"/>
              <a:t>additional</a:t>
            </a:r>
            <a:r>
              <a:rPr lang="es-ES" baseline="0" dirty="0" smtClean="0"/>
              <a:t> regional </a:t>
            </a:r>
            <a:r>
              <a:rPr lang="es-ES" baseline="0" dirty="0" err="1" smtClean="0"/>
              <a:t>programmes</a:t>
            </a:r>
            <a:r>
              <a:rPr lang="es-ES" baseline="0" dirty="0" smtClean="0"/>
              <a:t>; </a:t>
            </a:r>
            <a:r>
              <a:rPr lang="es-ES" baseline="0" dirty="0" err="1" smtClean="0"/>
              <a:t>also</a:t>
            </a:r>
            <a:r>
              <a:rPr lang="es-ES" baseline="0" dirty="0" smtClean="0"/>
              <a:t> ISCIII has similar </a:t>
            </a:r>
            <a:r>
              <a:rPr lang="es-ES" baseline="0" dirty="0" err="1" smtClean="0"/>
              <a:t>instruments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just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devoted</a:t>
            </a:r>
            <a:r>
              <a:rPr lang="es-ES" baseline="0" dirty="0" smtClean="0"/>
              <a:t> to </a:t>
            </a:r>
            <a:r>
              <a:rPr lang="es-ES" baseline="0" dirty="0" err="1" smtClean="0"/>
              <a:t>clinical</a:t>
            </a:r>
            <a:r>
              <a:rPr lang="es-ES" baseline="0" dirty="0" smtClean="0"/>
              <a:t> </a:t>
            </a:r>
            <a:r>
              <a:rPr lang="es-ES" baseline="0" dirty="0" err="1" smtClean="0"/>
              <a:t>research</a:t>
            </a:r>
            <a:r>
              <a:rPr lang="es-ES" baseline="0" dirty="0" smtClean="0"/>
              <a:t>. </a:t>
            </a:r>
          </a:p>
          <a:p>
            <a:endParaRPr lang="es-ES" baseline="0" dirty="0" smtClean="0"/>
          </a:p>
          <a:p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second</a:t>
            </a:r>
            <a:r>
              <a:rPr lang="es-ES" baseline="0" dirty="0" smtClean="0"/>
              <a:t> </a:t>
            </a:r>
            <a:r>
              <a:rPr lang="es-ES" baseline="0" dirty="0" err="1" smtClean="0"/>
              <a:t>one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is</a:t>
            </a:r>
            <a:r>
              <a:rPr lang="es-ES" baseline="0" dirty="0" smtClean="0"/>
              <a:t> MINECO-</a:t>
            </a:r>
            <a:r>
              <a:rPr lang="es-ES" baseline="0" dirty="0" err="1" smtClean="0"/>
              <a:t>CDTI’s</a:t>
            </a:r>
            <a:r>
              <a:rPr lang="es-ES" baseline="0" dirty="0" smtClean="0"/>
              <a:t> CHINEKA </a:t>
            </a:r>
            <a:r>
              <a:rPr lang="es-ES" baseline="0" dirty="0" err="1" smtClean="0"/>
              <a:t>programme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devoted</a:t>
            </a:r>
            <a:r>
              <a:rPr lang="es-ES" baseline="0" dirty="0" smtClean="0"/>
              <a:t> to bilateral </a:t>
            </a:r>
            <a:r>
              <a:rPr lang="es-ES" baseline="0" dirty="0" err="1" smtClean="0"/>
              <a:t>technology</a:t>
            </a:r>
            <a:r>
              <a:rPr lang="es-ES" baseline="0" dirty="0" smtClean="0"/>
              <a:t> </a:t>
            </a:r>
            <a:r>
              <a:rPr lang="es-ES" baseline="0" dirty="0" err="1" smtClean="0"/>
              <a:t>projects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focused</a:t>
            </a:r>
            <a:r>
              <a:rPr lang="es-ES" baseline="0" dirty="0" smtClean="0"/>
              <a:t> </a:t>
            </a:r>
            <a:r>
              <a:rPr lang="es-ES" baseline="0" dirty="0" err="1" smtClean="0"/>
              <a:t>on</a:t>
            </a:r>
            <a:r>
              <a:rPr lang="es-ES" baseline="0" dirty="0" smtClean="0"/>
              <a:t> </a:t>
            </a:r>
            <a:r>
              <a:rPr lang="es-ES" baseline="0" dirty="0" err="1" smtClean="0"/>
              <a:t>market-oriented</a:t>
            </a:r>
            <a:r>
              <a:rPr lang="es-ES" baseline="0" dirty="0" smtClean="0"/>
              <a:t> </a:t>
            </a:r>
            <a:r>
              <a:rPr lang="es-ES" baseline="0" dirty="0" err="1" smtClean="0"/>
              <a:t>results</a:t>
            </a:r>
            <a:r>
              <a:rPr lang="es-ES" baseline="0" dirty="0" smtClean="0"/>
              <a:t>.  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ECF330-E7C0-4C54-9BEA-C320F0710C39}" type="slidenum">
              <a:rPr lang="es-ES" smtClean="0"/>
              <a:pPr>
                <a:defRPr/>
              </a:pPr>
              <a:t>13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3004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g"/><Relationship Id="rId5" Type="http://schemas.openxmlformats.org/officeDocument/2006/relationships/image" Target="../media/image2.jpg"/><Relationship Id="rId4" Type="http://schemas.openxmlformats.org/officeDocument/2006/relationships/image" Target="../media/image5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jp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67494"/>
            <a:ext cx="2590800" cy="743712"/>
          </a:xfrm>
          <a:prstGeom prst="rect">
            <a:avLst/>
          </a:prstGeom>
        </p:spPr>
      </p:pic>
      <p:pic>
        <p:nvPicPr>
          <p:cNvPr id="18" name="17 Imagen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65" y="4497336"/>
            <a:ext cx="4678680" cy="359664"/>
          </a:xfrm>
          <a:prstGeom prst="rect">
            <a:avLst/>
          </a:prstGeom>
        </p:spPr>
      </p:pic>
      <p:pic>
        <p:nvPicPr>
          <p:cNvPr id="15" name="14 Imagen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48" y="174912"/>
            <a:ext cx="2289048" cy="981456"/>
          </a:xfrm>
          <a:prstGeom prst="rect">
            <a:avLst/>
          </a:prstGeom>
        </p:spPr>
      </p:pic>
      <p:pic>
        <p:nvPicPr>
          <p:cNvPr id="14" name="13 Imagen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30" y="4477878"/>
            <a:ext cx="1587466" cy="396531"/>
          </a:xfrm>
          <a:prstGeom prst="rect">
            <a:avLst/>
          </a:prstGeom>
        </p:spPr>
      </p:pic>
      <p:pic>
        <p:nvPicPr>
          <p:cNvPr id="16" name="15 Imagen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88" y="1468570"/>
            <a:ext cx="4727270" cy="2930381"/>
          </a:xfrm>
          <a:prstGeom prst="rect">
            <a:avLst/>
          </a:prstGeom>
        </p:spPr>
      </p:pic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4571999" y="3162054"/>
            <a:ext cx="4176465" cy="10670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spcBef>
                <a:spcPts val="0"/>
              </a:spcBef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Ponente</a:t>
            </a:r>
          </a:p>
          <a:p>
            <a:r>
              <a:rPr lang="es-ES" dirty="0" smtClean="0"/>
              <a:t>Ponente</a:t>
            </a:r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ctrTitle" hasCustomPrompt="1"/>
          </p:nvPr>
        </p:nvSpPr>
        <p:spPr>
          <a:xfrm>
            <a:off x="678426" y="1686304"/>
            <a:ext cx="8082116" cy="1102519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3200" baseline="0"/>
            </a:lvl1pPr>
          </a:lstStyle>
          <a:p>
            <a:r>
              <a:rPr lang="es-ES" dirty="0" smtClean="0"/>
              <a:t>Título de la ponencia</a:t>
            </a:r>
            <a:br>
              <a:rPr lang="es-ES" dirty="0" smtClean="0"/>
            </a:br>
            <a:r>
              <a:rPr lang="es-ES" dirty="0" smtClean="0"/>
              <a:t>Título de la ponencia</a:t>
            </a:r>
            <a:endParaRPr lang="es-ES" dirty="0"/>
          </a:p>
        </p:txBody>
      </p:sp>
      <p:sp>
        <p:nvSpPr>
          <p:cNvPr id="17" name="3 Marcador de fecha"/>
          <p:cNvSpPr>
            <a:spLocks noGrp="1"/>
          </p:cNvSpPr>
          <p:nvPr>
            <p:ph type="dt" sz="half" idx="4294967295"/>
          </p:nvPr>
        </p:nvSpPr>
        <p:spPr>
          <a:xfrm>
            <a:off x="8133423" y="4557600"/>
            <a:ext cx="831065" cy="27384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algn="ctr"/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 userDrawn="1"/>
        </p:nvSpPr>
        <p:spPr>
          <a:xfrm>
            <a:off x="6632536" y="4785996"/>
            <a:ext cx="3988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5C4C3F1-4E80-4ED3-B8EA-08F90568E9D5}" type="slidenum">
              <a:rPr lang="es-ES" sz="1100" b="1" smtClean="0">
                <a:solidFill>
                  <a:srgbClr val="FFFFFF"/>
                </a:solidFill>
                <a:latin typeface="Arial Narrow" pitchFamily="34" charset="0"/>
              </a:rPr>
              <a:pPr/>
              <a:t>‹Nº›</a:t>
            </a:fld>
            <a:endParaRPr lang="es-ES" sz="1100" b="1" dirty="0">
              <a:solidFill>
                <a:srgbClr val="FFFFFF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5594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 userDrawn="1"/>
        </p:nvSpPr>
        <p:spPr>
          <a:xfrm>
            <a:off x="6632536" y="4785996"/>
            <a:ext cx="3988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5C4C3F1-4E80-4ED3-B8EA-08F90568E9D5}" type="slidenum">
              <a:rPr lang="es-ES" sz="1100" b="1" smtClean="0">
                <a:solidFill>
                  <a:srgbClr val="FFFFFF"/>
                </a:solidFill>
                <a:latin typeface="Arial Narrow" pitchFamily="34" charset="0"/>
              </a:rPr>
              <a:pPr/>
              <a:t>‹Nº›</a:t>
            </a:fld>
            <a:endParaRPr lang="es-ES" sz="1100" b="1" dirty="0">
              <a:solidFill>
                <a:srgbClr val="FFFFFF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501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 userDrawn="1"/>
        </p:nvSpPr>
        <p:spPr>
          <a:xfrm>
            <a:off x="6632536" y="4785996"/>
            <a:ext cx="3988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5C4C3F1-4E80-4ED3-B8EA-08F90568E9D5}" type="slidenum">
              <a:rPr lang="es-ES" sz="1100" b="1" smtClean="0">
                <a:solidFill>
                  <a:srgbClr val="FFFFFF"/>
                </a:solidFill>
                <a:latin typeface="Arial Narrow" pitchFamily="34" charset="0"/>
              </a:rPr>
              <a:pPr/>
              <a:t>‹Nº›</a:t>
            </a:fld>
            <a:endParaRPr lang="es-ES" sz="1100" b="1" dirty="0">
              <a:solidFill>
                <a:srgbClr val="FFFFFF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050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90388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 userDrawn="1"/>
        </p:nvSpPr>
        <p:spPr>
          <a:xfrm>
            <a:off x="6632536" y="4785996"/>
            <a:ext cx="3988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5C4C3F1-4E80-4ED3-B8EA-08F90568E9D5}" type="slidenum">
              <a:rPr lang="es-ES" sz="1100" b="1" smtClean="0">
                <a:solidFill>
                  <a:srgbClr val="FFFFFF"/>
                </a:solidFill>
                <a:latin typeface="Arial Narrow" pitchFamily="34" charset="0"/>
              </a:rPr>
              <a:pPr/>
              <a:t>‹Nº›</a:t>
            </a:fld>
            <a:endParaRPr lang="es-ES" sz="1100" b="1" dirty="0">
              <a:solidFill>
                <a:srgbClr val="FFFFFF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4660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ítulo y objeto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 userDrawn="1"/>
        </p:nvSpPr>
        <p:spPr>
          <a:xfrm>
            <a:off x="6632537" y="4785996"/>
            <a:ext cx="3988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5C4C3F1-4E80-4ED3-B8EA-08F90568E9D5}" type="slidenum">
              <a:rPr lang="es-ES" sz="1100" b="1" smtClean="0">
                <a:solidFill>
                  <a:schemeClr val="bg1"/>
                </a:solidFill>
                <a:latin typeface="Arial Narrow" pitchFamily="34" charset="0"/>
              </a:rPr>
              <a:pPr/>
              <a:t>‹Nº›</a:t>
            </a:fld>
            <a:endParaRPr lang="es-ES" sz="11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2432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 userDrawn="1"/>
        </p:nvSpPr>
        <p:spPr>
          <a:xfrm>
            <a:off x="6632536" y="4785996"/>
            <a:ext cx="3988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5C4C3F1-4E80-4ED3-B8EA-08F90568E9D5}" type="slidenum">
              <a:rPr lang="es-ES" sz="1100" b="1" smtClean="0">
                <a:solidFill>
                  <a:srgbClr val="FFFFFF"/>
                </a:solidFill>
                <a:latin typeface="Arial Narrow" pitchFamily="34" charset="0"/>
              </a:rPr>
              <a:pPr/>
              <a:t>‹Nº›</a:t>
            </a:fld>
            <a:endParaRPr lang="es-ES" sz="1100" b="1" dirty="0">
              <a:solidFill>
                <a:srgbClr val="FFFFFF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640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 userDrawn="1"/>
        </p:nvSpPr>
        <p:spPr>
          <a:xfrm>
            <a:off x="6632536" y="4785996"/>
            <a:ext cx="3988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5C4C3F1-4E80-4ED3-B8EA-08F90568E9D5}" type="slidenum">
              <a:rPr lang="es-ES" sz="1100" b="1" smtClean="0">
                <a:solidFill>
                  <a:srgbClr val="FFFFFF"/>
                </a:solidFill>
                <a:latin typeface="Arial Narrow" pitchFamily="34" charset="0"/>
              </a:rPr>
              <a:pPr/>
              <a:t>‹Nº›</a:t>
            </a:fld>
            <a:endParaRPr lang="es-ES" sz="1100" b="1" dirty="0">
              <a:solidFill>
                <a:srgbClr val="FFFFFF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8433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30" y="4477878"/>
            <a:ext cx="1587466" cy="396531"/>
          </a:xfrm>
          <a:prstGeom prst="rect">
            <a:avLst/>
          </a:prstGeom>
        </p:spPr>
      </p:pic>
      <p:sp>
        <p:nvSpPr>
          <p:cNvPr id="12" name="11 Marcador de texto"/>
          <p:cNvSpPr>
            <a:spLocks noGrp="1"/>
          </p:cNvSpPr>
          <p:nvPr>
            <p:ph type="body" sz="quarter" idx="10"/>
          </p:nvPr>
        </p:nvSpPr>
        <p:spPr>
          <a:xfrm>
            <a:off x="454250" y="1268361"/>
            <a:ext cx="8235499" cy="29734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 dirty="0"/>
          </a:p>
        </p:txBody>
      </p:sp>
      <p:sp>
        <p:nvSpPr>
          <p:cNvPr id="13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12428" y="4869656"/>
            <a:ext cx="519144" cy="273844"/>
          </a:xfrm>
          <a:prstGeom prst="rect">
            <a:avLst/>
          </a:prstGeom>
        </p:spPr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16" name="15 Título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098191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12428" y="4869656"/>
            <a:ext cx="519144" cy="273844"/>
          </a:xfrm>
          <a:prstGeom prst="rect">
            <a:avLst/>
          </a:prstGeom>
        </p:spPr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8 Marcador de gráfico"/>
          <p:cNvSpPr>
            <a:spLocks noGrp="1"/>
          </p:cNvSpPr>
          <p:nvPr>
            <p:ph type="chart" sz="quarter" idx="13"/>
          </p:nvPr>
        </p:nvSpPr>
        <p:spPr>
          <a:xfrm>
            <a:off x="572420" y="1256563"/>
            <a:ext cx="7993063" cy="296777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en el icono para agregar un gráfico</a:t>
            </a:r>
            <a:endParaRPr lang="es-ES_tradnl"/>
          </a:p>
        </p:txBody>
      </p:sp>
      <p:sp>
        <p:nvSpPr>
          <p:cNvPr id="10" name="9 Título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12428" y="4869656"/>
            <a:ext cx="519144" cy="273844"/>
          </a:xfrm>
          <a:prstGeom prst="rect">
            <a:avLst/>
          </a:prstGeom>
        </p:spPr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10" name="9 Marcador de tabla"/>
          <p:cNvSpPr>
            <a:spLocks noGrp="1"/>
          </p:cNvSpPr>
          <p:nvPr>
            <p:ph type="tbl" sz="quarter" idx="13"/>
          </p:nvPr>
        </p:nvSpPr>
        <p:spPr>
          <a:xfrm>
            <a:off x="460826" y="1168400"/>
            <a:ext cx="8223250" cy="31496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en el icono para agregar una tabla</a:t>
            </a:r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044077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 dirty="0"/>
          </a:p>
        </p:txBody>
      </p:sp>
      <p:sp>
        <p:nvSpPr>
          <p:cNvPr id="4" name="2 Subtítulo"/>
          <p:cNvSpPr>
            <a:spLocks noGrp="1"/>
          </p:cNvSpPr>
          <p:nvPr>
            <p:ph type="subTitle" idx="4294967295"/>
          </p:nvPr>
        </p:nvSpPr>
        <p:spPr>
          <a:xfrm>
            <a:off x="1371600" y="2578390"/>
            <a:ext cx="6400800" cy="131445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subtítulo del patrón</a:t>
            </a:r>
            <a:endParaRPr lang="es-ES_tradnl" dirty="0"/>
          </a:p>
        </p:txBody>
      </p:sp>
      <p:sp>
        <p:nvSpPr>
          <p:cNvPr id="5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12428" y="4869656"/>
            <a:ext cx="519144" cy="273844"/>
          </a:xfrm>
          <a:prstGeom prst="rect">
            <a:avLst/>
          </a:prstGeom>
        </p:spPr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189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e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dirty="0" smtClean="0"/>
              <a:t>Título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71076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10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12428" y="4869656"/>
            <a:ext cx="519144" cy="273844"/>
          </a:xfrm>
          <a:prstGeom prst="rect">
            <a:avLst/>
          </a:prstGeom>
        </p:spPr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12" name="11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4654550" y="1155700"/>
            <a:ext cx="4035425" cy="31921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en el icono para agregar una imagen</a:t>
            </a:r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o a dos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11321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2332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4312428" y="4864162"/>
            <a:ext cx="501446" cy="274637"/>
          </a:xfrm>
        </p:spPr>
        <p:txBody>
          <a:bodyPr/>
          <a:lstStyle/>
          <a:p>
            <a:fld id="{A25B21AD-DA25-445A-818A-EA0ED6DB1DE6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ltima diapositi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013" y="871437"/>
            <a:ext cx="5748528" cy="1146048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515" y="3359767"/>
            <a:ext cx="2103120" cy="524256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588" y="2337817"/>
            <a:ext cx="2834975" cy="710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386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31640" y="205979"/>
            <a:ext cx="7507560" cy="85725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62000" y="1200151"/>
            <a:ext cx="80772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2176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087" y="4545988"/>
            <a:ext cx="1438656" cy="414528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30" y="4477878"/>
            <a:ext cx="1587466" cy="396531"/>
          </a:xfrm>
          <a:prstGeom prst="rect">
            <a:avLst/>
          </a:prstGeom>
        </p:spPr>
      </p:pic>
      <p:sp>
        <p:nvSpPr>
          <p:cNvPr id="14" name="13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312428" y="4838761"/>
            <a:ext cx="50144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B21AD-DA25-445A-818A-EA0ED6DB1DE6}" type="slidenum">
              <a:rPr lang="es-ES_tradnl" smtClean="0"/>
              <a:pPr/>
              <a:t>‹Nº›</a:t>
            </a:fld>
            <a:endParaRPr lang="es-ES_tradnl"/>
          </a:p>
        </p:txBody>
      </p:sp>
      <p:pic>
        <p:nvPicPr>
          <p:cNvPr id="7" name="6 Imagen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65" y="4497336"/>
            <a:ext cx="4678680" cy="35966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51" r:id="rId4"/>
    <p:sldLayoutId id="2147483662" r:id="rId5"/>
    <p:sldLayoutId id="2147483653" r:id="rId6"/>
    <p:sldLayoutId id="2147483656" r:id="rId7"/>
    <p:sldLayoutId id="2147483663" r:id="rId8"/>
    <p:sldLayoutId id="2147483665" r:id="rId9"/>
    <p:sldLayoutId id="2147483666" r:id="rId10"/>
    <p:sldLayoutId id="2147483667" r:id="rId11"/>
    <p:sldLayoutId id="2147483669" r:id="rId12"/>
    <p:sldLayoutId id="2147483670" r:id="rId13"/>
    <p:sldLayoutId id="2147483671" r:id="rId14"/>
    <p:sldLayoutId id="2147483672" r:id="rId15"/>
    <p:sldLayoutId id="2147483673" r:id="rId16"/>
    <p:sldLayoutId id="2147483674" r:id="rId17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6.gif"/><Relationship Id="rId3" Type="http://schemas.openxmlformats.org/officeDocument/2006/relationships/image" Target="../media/image37.png"/><Relationship Id="rId7" Type="http://schemas.openxmlformats.org/officeDocument/2006/relationships/image" Target="../media/image41.gif"/><Relationship Id="rId12" Type="http://schemas.openxmlformats.org/officeDocument/2006/relationships/image" Target="../media/image4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0.jpeg"/><Relationship Id="rId11" Type="http://schemas.openxmlformats.org/officeDocument/2006/relationships/image" Target="../media/image44.png"/><Relationship Id="rId5" Type="http://schemas.openxmlformats.org/officeDocument/2006/relationships/image" Target="../media/image39.png"/><Relationship Id="rId10" Type="http://schemas.openxmlformats.org/officeDocument/2006/relationships/image" Target="../media/image43.jpeg"/><Relationship Id="rId4" Type="http://schemas.openxmlformats.org/officeDocument/2006/relationships/image" Target="../media/image38.png"/><Relationship Id="rId9" Type="http://schemas.openxmlformats.org/officeDocument/2006/relationships/image" Target="../media/image20.jpeg"/><Relationship Id="rId14" Type="http://schemas.openxmlformats.org/officeDocument/2006/relationships/image" Target="../media/image4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1.jpe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carlos.quintana@cdti.es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pesquerias.iim.csic.es/fckeditor/documentos/Image/logo%20ieo.gif" TargetMode="External"/><Relationship Id="rId13" Type="http://schemas.openxmlformats.org/officeDocument/2006/relationships/hyperlink" Target="http://www.igme.es/INTERNET/IIJIFCT/imagenes/LogoIGME.gif" TargetMode="External"/><Relationship Id="rId3" Type="http://schemas.openxmlformats.org/officeDocument/2006/relationships/image" Target="../media/image12.jpg"/><Relationship Id="rId7" Type="http://schemas.openxmlformats.org/officeDocument/2006/relationships/image" Target="../media/image14.jpeg"/><Relationship Id="rId12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://segovianet.com/semtsi/Logotipo-ISCIII.jpg" TargetMode="External"/><Relationship Id="rId11" Type="http://schemas.openxmlformats.org/officeDocument/2006/relationships/hyperlink" Target="http://www.irnase.csic.es/users/interbos/Logo%20INIA.jpg" TargetMode="External"/><Relationship Id="rId5" Type="http://schemas.openxmlformats.org/officeDocument/2006/relationships/image" Target="../media/image13.jpeg"/><Relationship Id="rId15" Type="http://schemas.openxmlformats.org/officeDocument/2006/relationships/image" Target="../media/image19.jpeg"/><Relationship Id="rId10" Type="http://schemas.openxmlformats.org/officeDocument/2006/relationships/image" Target="../media/image16.emf"/><Relationship Id="rId4" Type="http://schemas.openxmlformats.org/officeDocument/2006/relationships/hyperlink" Target="http://master.integra-conocimiento.com/blog2/wp-content/uploads/logos/logo_ciemat.gif" TargetMode="External"/><Relationship Id="rId9" Type="http://schemas.openxmlformats.org/officeDocument/2006/relationships/image" Target="../media/image15.jpeg"/><Relationship Id="rId1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4602475" y="3325827"/>
            <a:ext cx="4176465" cy="1067045"/>
          </a:xfrm>
        </p:spPr>
        <p:txBody>
          <a:bodyPr>
            <a:normAutofit/>
          </a:bodyPr>
          <a:lstStyle/>
          <a:p>
            <a:r>
              <a:rPr lang="es-ES" sz="1600" dirty="0">
                <a:cs typeface="Times New Roman" pitchFamily="18" charset="0"/>
              </a:rPr>
              <a:t>Carlos Quintana, CDTI</a:t>
            </a:r>
          </a:p>
          <a:p>
            <a:r>
              <a:rPr lang="zh-CN" altLang="es-ES_tradnl" sz="1600" dirty="0">
                <a:cs typeface="Times New Roman" pitchFamily="18" charset="0"/>
              </a:rPr>
              <a:t>秦开朗</a:t>
            </a:r>
            <a:endParaRPr lang="es-ES" sz="1600" dirty="0">
              <a:cs typeface="Times New Roman" pitchFamily="18" charset="0"/>
            </a:endParaRPr>
          </a:p>
          <a:p>
            <a:r>
              <a:rPr lang="zh-CN" altLang="en-US" sz="1600" dirty="0"/>
              <a:t>西班牙国家创新署</a:t>
            </a:r>
          </a:p>
          <a:p>
            <a:r>
              <a:rPr lang="zh-CN" altLang="en-US" sz="1600" dirty="0">
                <a:cs typeface="Times New Roman" pitchFamily="18" charset="0"/>
              </a:rPr>
              <a:t>西班牙国家工业技术发展署</a:t>
            </a:r>
            <a:endParaRPr lang="en-US" sz="1600" dirty="0">
              <a:cs typeface="Times New Roman" pitchFamily="18" charset="0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303112" y="1109265"/>
            <a:ext cx="8082116" cy="1102519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292929"/>
                </a:solidFill>
                <a:latin typeface="Times New Roman" pitchFamily="18" charset="0"/>
                <a:cs typeface="Times New Roman" pitchFamily="18" charset="0"/>
              </a:rPr>
              <a:t>RESEACRH, DEVELOPMENT AND INNOVATION IN SPAIN</a:t>
            </a:r>
            <a:r>
              <a:rPr lang="en-US" dirty="0">
                <a:solidFill>
                  <a:srgbClr val="29292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solidFill>
                  <a:srgbClr val="29292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dirty="0" smtClean="0"/>
              <a:t/>
            </a:r>
            <a:br>
              <a:rPr lang="es-ES_tradnl" dirty="0" smtClean="0"/>
            </a:br>
            <a:r>
              <a:rPr lang="es-ES_tradnl" dirty="0" smtClean="0"/>
              <a:t/>
            </a:r>
            <a:br>
              <a:rPr lang="es-ES_tradnl" dirty="0" smtClean="0"/>
            </a:br>
            <a:endParaRPr lang="es-ES_tradnl" sz="2800" dirty="0"/>
          </a:p>
        </p:txBody>
      </p:sp>
      <p:pic>
        <p:nvPicPr>
          <p:cNvPr id="4" name="Picture 3" descr="@Logo Chineka progra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9538" y="1660525"/>
            <a:ext cx="2280102" cy="1050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6690708" y="2825054"/>
            <a:ext cx="2217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>
                <a:solidFill>
                  <a:srgbClr val="292929"/>
                </a:solidFill>
                <a:latin typeface="Times New Roman" pitchFamily="18" charset="0"/>
                <a:cs typeface="Times New Roman" pitchFamily="18" charset="0"/>
              </a:rPr>
              <a:t>CHINEKA</a:t>
            </a:r>
            <a:endParaRPr lang="es-ES_tradnl" sz="3200" dirty="0"/>
          </a:p>
        </p:txBody>
      </p:sp>
    </p:spTree>
    <p:extLst>
      <p:ext uri="{BB962C8B-B14F-4D97-AF65-F5344CB8AC3E}">
        <p14:creationId xmlns:p14="http://schemas.microsoft.com/office/powerpoint/2010/main" val="153907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de PUBLICACIONES CIENTIFIC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125" y="2085696"/>
            <a:ext cx="1528785" cy="918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34" y="3344883"/>
            <a:ext cx="1978269" cy="113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118582" y="1797952"/>
            <a:ext cx="3057570" cy="14581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5" name="4 Conector recto"/>
          <p:cNvCxnSpPr/>
          <p:nvPr/>
        </p:nvCxnSpPr>
        <p:spPr>
          <a:xfrm flipV="1">
            <a:off x="3168764" y="789553"/>
            <a:ext cx="3995524" cy="17117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Conector recto"/>
          <p:cNvCxnSpPr/>
          <p:nvPr/>
        </p:nvCxnSpPr>
        <p:spPr>
          <a:xfrm>
            <a:off x="3176154" y="2527034"/>
            <a:ext cx="4254011" cy="19889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CuadroTexto"/>
          <p:cNvSpPr txBox="1"/>
          <p:nvPr/>
        </p:nvSpPr>
        <p:spPr>
          <a:xfrm>
            <a:off x="107504" y="1741491"/>
            <a:ext cx="30575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600" dirty="0">
                <a:solidFill>
                  <a:schemeClr val="tx2"/>
                </a:solidFill>
                <a:cs typeface="Arial" panose="020B0604020202020204" pitchFamily="34" charset="0"/>
              </a:rPr>
              <a:t>0</a:t>
            </a:r>
            <a:r>
              <a:rPr lang="es-ES" sz="1600" dirty="0" smtClean="0">
                <a:solidFill>
                  <a:schemeClr val="tx2"/>
                </a:solidFill>
                <a:cs typeface="Arial" panose="020B0604020202020204" pitchFamily="34" charset="0"/>
              </a:rPr>
              <a:t>,7% of </a:t>
            </a:r>
            <a:r>
              <a:rPr lang="es-ES" sz="1600" dirty="0" err="1" smtClean="0">
                <a:solidFill>
                  <a:schemeClr val="tx2"/>
                </a:solidFill>
                <a:cs typeface="Arial" panose="020B0604020202020204" pitchFamily="34" charset="0"/>
              </a:rPr>
              <a:t>world’s</a:t>
            </a:r>
            <a:r>
              <a:rPr lang="es-ES" sz="1600" dirty="0" smtClean="0">
                <a:solidFill>
                  <a:schemeClr val="tx2"/>
                </a:solidFill>
                <a:cs typeface="Arial" panose="020B0604020202020204" pitchFamily="34" charset="0"/>
              </a:rPr>
              <a:t> </a:t>
            </a:r>
            <a:r>
              <a:rPr lang="es-ES" sz="1600" dirty="0" err="1" smtClean="0">
                <a:solidFill>
                  <a:schemeClr val="tx2"/>
                </a:solidFill>
                <a:cs typeface="Arial" panose="020B0604020202020204" pitchFamily="34" charset="0"/>
              </a:rPr>
              <a:t>population</a:t>
            </a:r>
            <a:endParaRPr lang="es-ES" sz="1600" dirty="0" smtClean="0">
              <a:solidFill>
                <a:schemeClr val="tx2"/>
              </a:solidFill>
              <a:cs typeface="Arial" panose="020B0604020202020204" pitchFamily="34" charset="0"/>
            </a:endParaRPr>
          </a:p>
          <a:p>
            <a:endParaRPr lang="es-ES" sz="1600" dirty="0" smtClean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600" dirty="0" smtClean="0">
                <a:solidFill>
                  <a:schemeClr val="tx2"/>
                </a:solidFill>
                <a:cs typeface="Arial" panose="020B0604020202020204" pitchFamily="34" charset="0"/>
              </a:rPr>
              <a:t>1% of </a:t>
            </a:r>
            <a:r>
              <a:rPr lang="es-ES" sz="1600" dirty="0" err="1" smtClean="0">
                <a:solidFill>
                  <a:schemeClr val="tx2"/>
                </a:solidFill>
                <a:cs typeface="Arial" panose="020B0604020202020204" pitchFamily="34" charset="0"/>
              </a:rPr>
              <a:t>world’s</a:t>
            </a:r>
            <a:r>
              <a:rPr lang="es-ES" sz="1600" dirty="0" smtClean="0">
                <a:solidFill>
                  <a:schemeClr val="tx2"/>
                </a:solidFill>
                <a:cs typeface="Arial" panose="020B0604020202020204" pitchFamily="34" charset="0"/>
              </a:rPr>
              <a:t> </a:t>
            </a:r>
            <a:r>
              <a:rPr lang="es-ES" sz="1600" dirty="0" err="1" smtClean="0">
                <a:solidFill>
                  <a:schemeClr val="tx2"/>
                </a:solidFill>
                <a:cs typeface="Arial" panose="020B0604020202020204" pitchFamily="34" charset="0"/>
              </a:rPr>
              <a:t>expenditure</a:t>
            </a:r>
            <a:r>
              <a:rPr lang="es-ES" sz="1600" dirty="0" smtClean="0">
                <a:solidFill>
                  <a:schemeClr val="tx2"/>
                </a:solidFill>
                <a:cs typeface="Arial" panose="020B0604020202020204" pitchFamily="34" charset="0"/>
              </a:rPr>
              <a:t> in R&amp;D</a:t>
            </a:r>
          </a:p>
          <a:p>
            <a:endParaRPr lang="es-ES" sz="1600" dirty="0" smtClean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600" dirty="0" smtClean="0">
                <a:solidFill>
                  <a:schemeClr val="tx2"/>
                </a:solidFill>
                <a:cs typeface="Arial" panose="020B0604020202020204" pitchFamily="34" charset="0"/>
              </a:rPr>
              <a:t>1,7% of </a:t>
            </a:r>
            <a:r>
              <a:rPr lang="es-ES" sz="1600" dirty="0" err="1" smtClean="0">
                <a:solidFill>
                  <a:schemeClr val="tx2"/>
                </a:solidFill>
                <a:cs typeface="Arial" panose="020B0604020202020204" pitchFamily="34" charset="0"/>
              </a:rPr>
              <a:t>researchers</a:t>
            </a:r>
            <a:endParaRPr lang="es-ES" sz="1600" dirty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6015438" y="1092279"/>
            <a:ext cx="330909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3,2 %  of </a:t>
            </a:r>
            <a:r>
              <a:rPr lang="es-ES" dirty="0" err="1" smtClean="0">
                <a:solidFill>
                  <a:schemeClr val="tx2"/>
                </a:solidFill>
                <a:latin typeface="Arial Narrow" panose="020B0606020202030204" pitchFamily="34" charset="0"/>
              </a:rPr>
              <a:t>world’s</a:t>
            </a:r>
            <a:r>
              <a:rPr lang="es-ES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 </a:t>
            </a:r>
            <a:r>
              <a:rPr lang="es-ES" dirty="0" err="1" smtClean="0">
                <a:solidFill>
                  <a:schemeClr val="tx2"/>
                </a:solidFill>
                <a:latin typeface="Arial Narrow" panose="020B0606020202030204" pitchFamily="34" charset="0"/>
              </a:rPr>
              <a:t>scientific</a:t>
            </a:r>
            <a:r>
              <a:rPr lang="es-ES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 </a:t>
            </a:r>
            <a:r>
              <a:rPr lang="es-ES" dirty="0" err="1" smtClean="0">
                <a:solidFill>
                  <a:schemeClr val="tx2"/>
                </a:solidFill>
                <a:latin typeface="Arial Narrow" panose="020B0606020202030204" pitchFamily="34" charset="0"/>
              </a:rPr>
              <a:t>production</a:t>
            </a:r>
            <a:endParaRPr lang="es-ES" dirty="0" smtClean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s-ES" dirty="0" smtClean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4,3% of </a:t>
            </a:r>
            <a:r>
              <a:rPr lang="es-ES" dirty="0" err="1" smtClean="0">
                <a:solidFill>
                  <a:schemeClr val="tx2"/>
                </a:solidFill>
                <a:latin typeface="Arial Narrow" panose="020B0606020202030204" pitchFamily="34" charset="0"/>
              </a:rPr>
              <a:t>excellent</a:t>
            </a:r>
            <a:r>
              <a:rPr lang="es-ES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 </a:t>
            </a:r>
            <a:r>
              <a:rPr lang="es-ES" dirty="0" err="1" smtClean="0">
                <a:solidFill>
                  <a:schemeClr val="tx2"/>
                </a:solidFill>
                <a:latin typeface="Arial Narrow" panose="020B0606020202030204" pitchFamily="34" charset="0"/>
              </a:rPr>
              <a:t>scientific</a:t>
            </a:r>
            <a:r>
              <a:rPr lang="es-ES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 </a:t>
            </a:r>
            <a:r>
              <a:rPr lang="es-ES" dirty="0" err="1" smtClean="0">
                <a:solidFill>
                  <a:schemeClr val="tx2"/>
                </a:solidFill>
                <a:latin typeface="Arial Narrow" panose="020B0606020202030204" pitchFamily="34" charset="0"/>
              </a:rPr>
              <a:t>publications</a:t>
            </a:r>
            <a:endParaRPr lang="es-ES" dirty="0" smtClean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s-ES" dirty="0" smtClean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dirty="0">
                <a:solidFill>
                  <a:schemeClr val="tx2"/>
                </a:solidFill>
                <a:latin typeface="Arial Narrow" panose="020B0606020202030204" pitchFamily="34" charset="0"/>
              </a:rPr>
              <a:t>6</a:t>
            </a:r>
            <a:r>
              <a:rPr lang="es-ES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,7% of </a:t>
            </a:r>
            <a:r>
              <a:rPr lang="es-ES" dirty="0" err="1" smtClean="0">
                <a:solidFill>
                  <a:schemeClr val="tx2"/>
                </a:solidFill>
                <a:latin typeface="Arial Narrow" panose="020B0606020202030204" pitchFamily="34" charset="0"/>
              </a:rPr>
              <a:t>the</a:t>
            </a:r>
            <a:r>
              <a:rPr lang="es-ES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 </a:t>
            </a:r>
            <a:r>
              <a:rPr lang="es-ES" dirty="0" err="1" smtClean="0">
                <a:solidFill>
                  <a:schemeClr val="tx2"/>
                </a:solidFill>
                <a:latin typeface="Arial Narrow" panose="020B0606020202030204" pitchFamily="34" charset="0"/>
              </a:rPr>
              <a:t>publications</a:t>
            </a:r>
            <a:r>
              <a:rPr lang="es-ES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 </a:t>
            </a:r>
            <a:r>
              <a:rPr lang="es-ES" dirty="0" err="1" smtClean="0">
                <a:solidFill>
                  <a:schemeClr val="tx2"/>
                </a:solidFill>
                <a:latin typeface="Arial Narrow" panose="020B0606020202030204" pitchFamily="34" charset="0"/>
              </a:rPr>
              <a:t>included</a:t>
            </a:r>
            <a:r>
              <a:rPr lang="es-ES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 in </a:t>
            </a:r>
            <a:r>
              <a:rPr lang="es-ES" dirty="0" err="1" smtClean="0">
                <a:solidFill>
                  <a:schemeClr val="tx2"/>
                </a:solidFill>
                <a:latin typeface="Arial Narrow" panose="020B0606020202030204" pitchFamily="34" charset="0"/>
              </a:rPr>
              <a:t>the</a:t>
            </a:r>
            <a:r>
              <a:rPr lang="es-ES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 </a:t>
            </a:r>
            <a:r>
              <a:rPr lang="es-ES" dirty="0" err="1" smtClean="0">
                <a:solidFill>
                  <a:schemeClr val="tx2"/>
                </a:solidFill>
                <a:latin typeface="Arial Narrow" panose="020B0606020202030204" pitchFamily="34" charset="0"/>
              </a:rPr>
              <a:t>most</a:t>
            </a:r>
            <a:r>
              <a:rPr lang="es-ES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 </a:t>
            </a:r>
            <a:r>
              <a:rPr lang="es-ES" dirty="0" err="1" smtClean="0">
                <a:solidFill>
                  <a:schemeClr val="tx2"/>
                </a:solidFill>
                <a:latin typeface="Arial Narrow" panose="020B0606020202030204" pitchFamily="34" charset="0"/>
              </a:rPr>
              <a:t>relevant</a:t>
            </a:r>
            <a:r>
              <a:rPr lang="es-ES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 </a:t>
            </a:r>
            <a:r>
              <a:rPr lang="es-ES" dirty="0" err="1" smtClean="0">
                <a:solidFill>
                  <a:schemeClr val="tx2"/>
                </a:solidFill>
                <a:latin typeface="Arial Narrow" panose="020B0606020202030204" pitchFamily="34" charset="0"/>
              </a:rPr>
              <a:t>journals</a:t>
            </a:r>
            <a:endParaRPr lang="es-ES" dirty="0" smtClean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endParaRPr lang="es-ES" dirty="0" smtClean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7,7% of </a:t>
            </a:r>
            <a:r>
              <a:rPr lang="es-ES" dirty="0" err="1" smtClean="0">
                <a:solidFill>
                  <a:schemeClr val="tx2"/>
                </a:solidFill>
                <a:latin typeface="Arial Narrow" panose="020B0606020202030204" pitchFamily="34" charset="0"/>
              </a:rPr>
              <a:t>research</a:t>
            </a:r>
            <a:r>
              <a:rPr lang="es-ES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 </a:t>
            </a:r>
            <a:r>
              <a:rPr lang="es-ES" dirty="0" err="1" smtClean="0">
                <a:solidFill>
                  <a:schemeClr val="tx2"/>
                </a:solidFill>
                <a:latin typeface="Arial Narrow" panose="020B0606020202030204" pitchFamily="34" charset="0"/>
              </a:rPr>
              <a:t>with</a:t>
            </a:r>
            <a:r>
              <a:rPr lang="es-ES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 </a:t>
            </a:r>
            <a:r>
              <a:rPr lang="es-ES" dirty="0" err="1" smtClean="0">
                <a:solidFill>
                  <a:schemeClr val="tx2"/>
                </a:solidFill>
                <a:latin typeface="Arial Narrow" panose="020B0606020202030204" pitchFamily="34" charset="0"/>
              </a:rPr>
              <a:t>international</a:t>
            </a:r>
            <a:r>
              <a:rPr lang="es-ES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 </a:t>
            </a:r>
            <a:r>
              <a:rPr lang="es-ES" dirty="0" err="1" smtClean="0">
                <a:solidFill>
                  <a:schemeClr val="tx2"/>
                </a:solidFill>
                <a:latin typeface="Arial Narrow" panose="020B0606020202030204" pitchFamily="34" charset="0"/>
              </a:rPr>
              <a:t>collaboration</a:t>
            </a:r>
            <a:endParaRPr lang="es-ES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2051721" y="181113"/>
            <a:ext cx="51751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28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SPANISH SCIENCE IN A NUTSHELL</a:t>
            </a:r>
            <a:endParaRPr lang="es-ES" sz="2800" b="1" kern="0" dirty="0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pic>
        <p:nvPicPr>
          <p:cNvPr id="2054" name="Picture 6" descr="Imagen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27" y="900079"/>
            <a:ext cx="2326413" cy="855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035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/>
          </p:cNvSpPr>
          <p:nvPr/>
        </p:nvSpPr>
        <p:spPr>
          <a:xfrm>
            <a:off x="2672010" y="255724"/>
            <a:ext cx="8812759" cy="479822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s-ES" sz="2000" b="1" kern="0" dirty="0" smtClean="0">
                <a:solidFill>
                  <a:srgbClr val="002060"/>
                </a:solidFill>
                <a:latin typeface="Souvenir Lt BT"/>
                <a:cs typeface="Arial" pitchFamily="34" charset="0"/>
              </a:rPr>
              <a:t>INNOVATIVE TECHNOLOGY </a:t>
            </a:r>
            <a:endParaRPr lang="es-ES" sz="2000" b="1" kern="0" dirty="0">
              <a:solidFill>
                <a:srgbClr val="002060"/>
              </a:solidFill>
              <a:latin typeface="Souvenir Lt BT"/>
              <a:cs typeface="Arial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0" y="2135136"/>
            <a:ext cx="23428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b="1" dirty="0" smtClean="0">
                <a:solidFill>
                  <a:srgbClr val="002060"/>
                </a:solidFill>
                <a:latin typeface="Corbel" panose="020B0503020204020204" pitchFamily="34" charset="0"/>
                <a:ea typeface="Calibri" pitchFamily="34" charset="0"/>
                <a:cs typeface="Times New Roman" pitchFamily="18" charset="0"/>
              </a:rPr>
              <a:t>REMS </a:t>
            </a:r>
            <a:r>
              <a:rPr lang="es-ES" sz="1600" b="1" dirty="0" err="1" smtClean="0">
                <a:solidFill>
                  <a:srgbClr val="002060"/>
                </a:solidFill>
                <a:latin typeface="Corbel" panose="020B0503020204020204" pitchFamily="34" charset="0"/>
                <a:ea typeface="Calibri" pitchFamily="34" charset="0"/>
                <a:cs typeface="Times New Roman" pitchFamily="18" charset="0"/>
              </a:rPr>
              <a:t>instrument</a:t>
            </a:r>
            <a:r>
              <a:rPr lang="es-ES" sz="1600" b="1" dirty="0" smtClean="0">
                <a:solidFill>
                  <a:srgbClr val="002060"/>
                </a:solidFill>
                <a:latin typeface="Corbel" panose="020B0503020204020204" pitchFamily="34" charset="0"/>
                <a:ea typeface="Calibri" pitchFamily="34" charset="0"/>
                <a:cs typeface="Times New Roman" pitchFamily="18" charset="0"/>
              </a:rPr>
              <a:t> in </a:t>
            </a:r>
            <a:r>
              <a:rPr lang="es-ES" sz="1600" b="1" dirty="0" err="1" smtClean="0">
                <a:solidFill>
                  <a:srgbClr val="002060"/>
                </a:solidFill>
                <a:latin typeface="Corbel" panose="020B0503020204020204" pitchFamily="34" charset="0"/>
                <a:ea typeface="Calibri" pitchFamily="34" charset="0"/>
                <a:cs typeface="Times New Roman" pitchFamily="18" charset="0"/>
              </a:rPr>
              <a:t>Mars</a:t>
            </a:r>
            <a:r>
              <a:rPr lang="es-ES" sz="1600" dirty="0" smtClean="0">
                <a:solidFill>
                  <a:srgbClr val="002060"/>
                </a:solidFill>
                <a:latin typeface="Corbel" panose="020B0503020204020204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s-ES" sz="1600" dirty="0" err="1" smtClean="0">
                <a:solidFill>
                  <a:srgbClr val="002060"/>
                </a:solidFill>
                <a:latin typeface="Corbel" panose="020B0503020204020204" pitchFamily="34" charset="0"/>
                <a:ea typeface="Calibri" pitchFamily="34" charset="0"/>
                <a:cs typeface="Times New Roman" pitchFamily="18" charset="0"/>
              </a:rPr>
              <a:t>by</a:t>
            </a:r>
            <a:r>
              <a:rPr lang="es-ES" sz="1600" dirty="0" smtClean="0">
                <a:solidFill>
                  <a:srgbClr val="002060"/>
                </a:solidFill>
                <a:latin typeface="Corbel" panose="020B0503020204020204" pitchFamily="34" charset="0"/>
                <a:ea typeface="Calibri" pitchFamily="34" charset="0"/>
                <a:cs typeface="Times New Roman" pitchFamily="18" charset="0"/>
              </a:rPr>
              <a:t> CRISA. </a:t>
            </a:r>
          </a:p>
          <a:p>
            <a:pPr algn="just"/>
            <a:r>
              <a:rPr lang="es-ES" sz="1600" b="1" dirty="0" smtClean="0">
                <a:solidFill>
                  <a:srgbClr val="002060"/>
                </a:solidFill>
                <a:latin typeface="Corbel" panose="020B0503020204020204" pitchFamily="34" charset="0"/>
                <a:ea typeface="Calibri" pitchFamily="34" charset="0"/>
                <a:cs typeface="Times New Roman" pitchFamily="18" charset="0"/>
              </a:rPr>
              <a:t>High </a:t>
            </a:r>
            <a:r>
              <a:rPr lang="es-ES" sz="1600" b="1" dirty="0" err="1" smtClean="0">
                <a:solidFill>
                  <a:srgbClr val="002060"/>
                </a:solidFill>
                <a:latin typeface="Corbel" panose="020B0503020204020204" pitchFamily="34" charset="0"/>
                <a:ea typeface="Calibri" pitchFamily="34" charset="0"/>
                <a:cs typeface="Times New Roman" pitchFamily="18" charset="0"/>
              </a:rPr>
              <a:t>Gain</a:t>
            </a:r>
            <a:r>
              <a:rPr lang="es-ES" sz="1600" b="1" dirty="0" smtClean="0">
                <a:solidFill>
                  <a:srgbClr val="002060"/>
                </a:solidFill>
                <a:latin typeface="Corbel" panose="020B0503020204020204" pitchFamily="34" charset="0"/>
                <a:ea typeface="Calibri" pitchFamily="34" charset="0"/>
                <a:cs typeface="Times New Roman" pitchFamily="18" charset="0"/>
              </a:rPr>
              <a:t> Antena</a:t>
            </a:r>
            <a:r>
              <a:rPr lang="es-ES" sz="1600" dirty="0" smtClean="0">
                <a:solidFill>
                  <a:srgbClr val="002060"/>
                </a:solidFill>
                <a:latin typeface="Corbel" panose="020B0503020204020204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s-ES" sz="1600" dirty="0" err="1" smtClean="0">
                <a:solidFill>
                  <a:srgbClr val="002060"/>
                </a:solidFill>
                <a:latin typeface="Corbel" panose="020B0503020204020204" pitchFamily="34" charset="0"/>
                <a:ea typeface="Calibri" pitchFamily="34" charset="0"/>
                <a:cs typeface="Times New Roman" pitchFamily="18" charset="0"/>
              </a:rPr>
              <a:t>by</a:t>
            </a:r>
            <a:r>
              <a:rPr lang="es-ES" sz="1600" dirty="0" smtClean="0">
                <a:solidFill>
                  <a:srgbClr val="002060"/>
                </a:solidFill>
                <a:latin typeface="Corbel" panose="020B0503020204020204" pitchFamily="34" charset="0"/>
                <a:ea typeface="Calibri" pitchFamily="34" charset="0"/>
                <a:cs typeface="Times New Roman" pitchFamily="18" charset="0"/>
              </a:rPr>
              <a:t> EADS CASA &amp; SENER</a:t>
            </a:r>
            <a:endParaRPr lang="es-ES" sz="1600" dirty="0">
              <a:solidFill>
                <a:srgbClr val="002060"/>
              </a:solidFill>
              <a:latin typeface="Corbel" panose="020B0503020204020204" pitchFamily="34" charset="0"/>
              <a:cs typeface="Arial" pitchFamily="34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78916" y="1373838"/>
            <a:ext cx="1129589" cy="917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42895" y="2064241"/>
            <a:ext cx="1759853" cy="885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63136" y="951309"/>
            <a:ext cx="1599510" cy="866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http://www.ctc-externalizacion.com/es/wp-content/uploads/2010/05/EADS-CAS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65554" y="843558"/>
            <a:ext cx="834438" cy="488729"/>
          </a:xfrm>
          <a:prstGeom prst="rect">
            <a:avLst/>
          </a:prstGeom>
          <a:noFill/>
        </p:spPr>
      </p:pic>
      <p:pic>
        <p:nvPicPr>
          <p:cNvPr id="19" name="Picture 4" descr="http://www.jenam2010.org/pdfs/gmv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86285" y="2031690"/>
            <a:ext cx="1126504" cy="525584"/>
          </a:xfrm>
          <a:prstGeom prst="rect">
            <a:avLst/>
          </a:prstGeom>
          <a:solidFill>
            <a:schemeClr val="bg2"/>
          </a:solidFill>
        </p:spPr>
      </p:pic>
      <p:pic>
        <p:nvPicPr>
          <p:cNvPr id="21" name="Picture 2" descr="http://upload.wikimedia.org/wikipedia/commons/9/92/LogoITP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74848" y="1275606"/>
            <a:ext cx="810047" cy="509145"/>
          </a:xfrm>
          <a:prstGeom prst="rect">
            <a:avLst/>
          </a:prstGeom>
          <a:noFill/>
        </p:spPr>
      </p:pic>
      <p:sp>
        <p:nvSpPr>
          <p:cNvPr id="2" name="1 Rectángulo"/>
          <p:cNvSpPr/>
          <p:nvPr/>
        </p:nvSpPr>
        <p:spPr>
          <a:xfrm>
            <a:off x="4470334" y="1001645"/>
            <a:ext cx="46736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b="1" dirty="0">
                <a:solidFill>
                  <a:srgbClr val="002060"/>
                </a:solidFill>
                <a:latin typeface="Corbel" panose="020B0503020204020204" pitchFamily="34" charset="0"/>
                <a:ea typeface="MS PGothic" pitchFamily="34" charset="-128"/>
              </a:rPr>
              <a:t>CASA </a:t>
            </a:r>
            <a:r>
              <a:rPr lang="es-ES" sz="1600" dirty="0" err="1" smtClean="0">
                <a:solidFill>
                  <a:srgbClr val="002060"/>
                </a:solidFill>
                <a:latin typeface="Corbel" panose="020B0503020204020204" pitchFamily="34" charset="0"/>
                <a:ea typeface="MS PGothic" pitchFamily="34" charset="-128"/>
              </a:rPr>
              <a:t>one</a:t>
            </a:r>
            <a:r>
              <a:rPr lang="es-ES" sz="1600" dirty="0" smtClean="0">
                <a:solidFill>
                  <a:srgbClr val="002060"/>
                </a:solidFill>
                <a:latin typeface="Corbel" panose="020B0503020204020204" pitchFamily="34" charset="0"/>
                <a:ea typeface="MS PGothic" pitchFamily="34" charset="-128"/>
              </a:rPr>
              <a:t> of </a:t>
            </a:r>
            <a:r>
              <a:rPr lang="es-ES" sz="1600" dirty="0" err="1" smtClean="0">
                <a:solidFill>
                  <a:srgbClr val="002060"/>
                </a:solidFill>
                <a:latin typeface="Corbel" panose="020B0503020204020204" pitchFamily="34" charset="0"/>
                <a:ea typeface="MS PGothic" pitchFamily="34" charset="-128"/>
              </a:rPr>
              <a:t>the</a:t>
            </a:r>
            <a:r>
              <a:rPr lang="es-ES" sz="1600" dirty="0" smtClean="0">
                <a:solidFill>
                  <a:srgbClr val="002060"/>
                </a:solidFill>
                <a:latin typeface="Corbel" panose="020B0503020204020204" pitchFamily="34" charset="0"/>
                <a:ea typeface="MS PGothic" pitchFamily="34" charset="-128"/>
              </a:rPr>
              <a:t> </a:t>
            </a:r>
            <a:r>
              <a:rPr lang="es-ES" sz="1600" dirty="0" err="1" smtClean="0">
                <a:solidFill>
                  <a:srgbClr val="002060"/>
                </a:solidFill>
                <a:latin typeface="Corbel" panose="020B0503020204020204" pitchFamily="34" charset="0"/>
                <a:ea typeface="MS PGothic" pitchFamily="34" charset="-128"/>
              </a:rPr>
              <a:t>founding</a:t>
            </a:r>
            <a:r>
              <a:rPr lang="es-ES" sz="1600" dirty="0" smtClean="0">
                <a:solidFill>
                  <a:srgbClr val="002060"/>
                </a:solidFill>
                <a:latin typeface="Corbel" panose="020B0503020204020204" pitchFamily="34" charset="0"/>
                <a:ea typeface="MS PGothic" pitchFamily="34" charset="-128"/>
              </a:rPr>
              <a:t> </a:t>
            </a:r>
            <a:r>
              <a:rPr lang="es-ES" sz="1600" dirty="0" err="1" smtClean="0">
                <a:solidFill>
                  <a:srgbClr val="002060"/>
                </a:solidFill>
                <a:latin typeface="Corbel" panose="020B0503020204020204" pitchFamily="34" charset="0"/>
                <a:ea typeface="MS PGothic" pitchFamily="34" charset="-128"/>
              </a:rPr>
              <a:t>companies</a:t>
            </a:r>
            <a:r>
              <a:rPr lang="es-ES" sz="1600" dirty="0" smtClean="0">
                <a:solidFill>
                  <a:srgbClr val="002060"/>
                </a:solidFill>
                <a:latin typeface="Corbel" panose="020B0503020204020204" pitchFamily="34" charset="0"/>
                <a:ea typeface="MS PGothic" pitchFamily="34" charset="-128"/>
              </a:rPr>
              <a:t> of </a:t>
            </a:r>
            <a:r>
              <a:rPr lang="es-ES" sz="1600" b="1" dirty="0" smtClean="0">
                <a:solidFill>
                  <a:srgbClr val="002060"/>
                </a:solidFill>
                <a:latin typeface="Corbel" panose="020B0503020204020204" pitchFamily="34" charset="0"/>
                <a:ea typeface="MS PGothic" pitchFamily="34" charset="-128"/>
              </a:rPr>
              <a:t>EADS</a:t>
            </a:r>
            <a:endParaRPr lang="es-ES" sz="1600" b="1" dirty="0">
              <a:solidFill>
                <a:srgbClr val="002060"/>
              </a:solidFill>
              <a:latin typeface="Corbel" panose="020B0503020204020204" pitchFamily="34" charset="0"/>
              <a:ea typeface="MS PGothic" pitchFamily="34" charset="-128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700578" y="1408015"/>
            <a:ext cx="416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b="1" dirty="0">
                <a:solidFill>
                  <a:srgbClr val="002060"/>
                </a:solidFill>
                <a:latin typeface="Corbel" panose="020B0503020204020204" pitchFamily="34" charset="0"/>
                <a:ea typeface="MS PGothic" pitchFamily="34" charset="-128"/>
              </a:rPr>
              <a:t>ITP </a:t>
            </a:r>
            <a:r>
              <a:rPr lang="es-ES" sz="1600" dirty="0" err="1">
                <a:solidFill>
                  <a:srgbClr val="002060"/>
                </a:solidFill>
                <a:latin typeface="Corbel" panose="020B0503020204020204" pitchFamily="34" charset="0"/>
                <a:ea typeface="MS PGothic" pitchFamily="34" charset="-128"/>
              </a:rPr>
              <a:t>world</a:t>
            </a:r>
            <a:r>
              <a:rPr lang="es-ES" sz="1600" dirty="0">
                <a:solidFill>
                  <a:srgbClr val="002060"/>
                </a:solidFill>
                <a:latin typeface="Corbel" panose="020B0503020204020204" pitchFamily="34" charset="0"/>
                <a:ea typeface="MS PGothic" pitchFamily="34" charset="-128"/>
              </a:rPr>
              <a:t> </a:t>
            </a:r>
            <a:r>
              <a:rPr lang="es-ES" sz="1600" dirty="0" err="1" smtClean="0">
                <a:solidFill>
                  <a:srgbClr val="002060"/>
                </a:solidFill>
                <a:latin typeface="Corbel" panose="020B0503020204020204" pitchFamily="34" charset="0"/>
                <a:ea typeface="MS PGothic" pitchFamily="34" charset="-128"/>
              </a:rPr>
              <a:t>referent</a:t>
            </a:r>
            <a:r>
              <a:rPr lang="es-ES" sz="1600" dirty="0" smtClean="0">
                <a:solidFill>
                  <a:srgbClr val="002060"/>
                </a:solidFill>
                <a:latin typeface="Corbel" panose="020B0503020204020204" pitchFamily="34" charset="0"/>
                <a:ea typeface="MS PGothic" pitchFamily="34" charset="-128"/>
              </a:rPr>
              <a:t> </a:t>
            </a:r>
            <a:r>
              <a:rPr lang="es-ES" sz="1600" dirty="0">
                <a:solidFill>
                  <a:srgbClr val="002060"/>
                </a:solidFill>
                <a:latin typeface="Corbel" panose="020B0503020204020204" pitchFamily="34" charset="0"/>
                <a:ea typeface="MS PGothic" pitchFamily="34" charset="-128"/>
              </a:rPr>
              <a:t>in </a:t>
            </a:r>
            <a:r>
              <a:rPr lang="es-ES" sz="1600" dirty="0" err="1">
                <a:solidFill>
                  <a:srgbClr val="002060"/>
                </a:solidFill>
                <a:latin typeface="Corbel" panose="020B0503020204020204" pitchFamily="34" charset="0"/>
                <a:ea typeface="MS PGothic" pitchFamily="34" charset="-128"/>
              </a:rPr>
              <a:t>low-pressure</a:t>
            </a:r>
            <a:r>
              <a:rPr lang="es-ES" sz="1600" dirty="0">
                <a:solidFill>
                  <a:srgbClr val="002060"/>
                </a:solidFill>
                <a:latin typeface="Corbel" panose="020B0503020204020204" pitchFamily="34" charset="0"/>
                <a:ea typeface="MS PGothic" pitchFamily="34" charset="-128"/>
              </a:rPr>
              <a:t> turbines </a:t>
            </a:r>
            <a:r>
              <a:rPr lang="es-ES" sz="1600" dirty="0" err="1">
                <a:solidFill>
                  <a:srgbClr val="002060"/>
                </a:solidFill>
                <a:latin typeface="Corbel" panose="020B0503020204020204" pitchFamily="34" charset="0"/>
                <a:ea typeface="MS PGothic" pitchFamily="34" charset="-128"/>
              </a:rPr>
              <a:t>for</a:t>
            </a:r>
            <a:r>
              <a:rPr lang="es-ES" sz="1600" dirty="0">
                <a:solidFill>
                  <a:srgbClr val="002060"/>
                </a:solidFill>
                <a:latin typeface="Corbel" panose="020B0503020204020204" pitchFamily="34" charset="0"/>
                <a:ea typeface="MS PGothic" pitchFamily="34" charset="-128"/>
              </a:rPr>
              <a:t> </a:t>
            </a:r>
            <a:r>
              <a:rPr lang="es-ES" sz="1600" dirty="0" err="1">
                <a:solidFill>
                  <a:srgbClr val="002060"/>
                </a:solidFill>
                <a:latin typeface="Corbel" panose="020B0503020204020204" pitchFamily="34" charset="0"/>
                <a:ea typeface="MS PGothic" pitchFamily="34" charset="-128"/>
              </a:rPr>
              <a:t>aeronautical</a:t>
            </a:r>
            <a:r>
              <a:rPr lang="es-ES" sz="1600" dirty="0">
                <a:solidFill>
                  <a:srgbClr val="002060"/>
                </a:solidFill>
                <a:latin typeface="Corbel" panose="020B0503020204020204" pitchFamily="34" charset="0"/>
                <a:ea typeface="MS PGothic" pitchFamily="34" charset="-128"/>
              </a:rPr>
              <a:t> </a:t>
            </a:r>
            <a:r>
              <a:rPr lang="es-ES" sz="1600" dirty="0" err="1">
                <a:solidFill>
                  <a:srgbClr val="002060"/>
                </a:solidFill>
                <a:latin typeface="Corbel" panose="020B0503020204020204" pitchFamily="34" charset="0"/>
                <a:ea typeface="MS PGothic" pitchFamily="34" charset="-128"/>
              </a:rPr>
              <a:t>engines</a:t>
            </a:r>
            <a:r>
              <a:rPr lang="es-ES" sz="1600" dirty="0" smtClean="0">
                <a:solidFill>
                  <a:srgbClr val="002060"/>
                </a:solidFill>
                <a:latin typeface="Corbel" panose="020B0503020204020204" pitchFamily="34" charset="0"/>
                <a:ea typeface="Calibri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3 Rectángulo"/>
          <p:cNvSpPr/>
          <p:nvPr/>
        </p:nvSpPr>
        <p:spPr>
          <a:xfrm>
            <a:off x="4482645" y="2264886"/>
            <a:ext cx="37163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dirty="0">
                <a:solidFill>
                  <a:srgbClr val="002060"/>
                </a:solidFill>
                <a:latin typeface="Corbel" panose="020B0503020204020204" pitchFamily="34" charset="0"/>
                <a:ea typeface="MS PGothic" pitchFamily="34" charset="-128"/>
              </a:rPr>
              <a:t>GMV</a:t>
            </a:r>
            <a:r>
              <a:rPr lang="es-ES" sz="1600" dirty="0">
                <a:solidFill>
                  <a:srgbClr val="002060"/>
                </a:solidFill>
                <a:latin typeface="Corbel" panose="020B0503020204020204" pitchFamily="34" charset="0"/>
                <a:ea typeface="MS PGothic" pitchFamily="34" charset="-128"/>
              </a:rPr>
              <a:t> </a:t>
            </a:r>
            <a:r>
              <a:rPr lang="es-ES" sz="1600" dirty="0" err="1" smtClean="0">
                <a:solidFill>
                  <a:srgbClr val="002060"/>
                </a:solidFill>
                <a:latin typeface="Corbel" panose="020B0503020204020204" pitchFamily="34" charset="0"/>
                <a:ea typeface="MS PGothic" pitchFamily="34" charset="-128"/>
              </a:rPr>
              <a:t>world-lider</a:t>
            </a:r>
            <a:r>
              <a:rPr lang="es-ES" sz="1600" dirty="0" smtClean="0">
                <a:solidFill>
                  <a:srgbClr val="002060"/>
                </a:solidFill>
                <a:latin typeface="Corbel" panose="020B0503020204020204" pitchFamily="34" charset="0"/>
                <a:ea typeface="MS PGothic" pitchFamily="34" charset="-128"/>
              </a:rPr>
              <a:t> </a:t>
            </a:r>
            <a:r>
              <a:rPr lang="es-ES" sz="1600" dirty="0" err="1" smtClean="0">
                <a:solidFill>
                  <a:srgbClr val="002060"/>
                </a:solidFill>
                <a:latin typeface="Corbel" panose="020B0503020204020204" pitchFamily="34" charset="0"/>
                <a:ea typeface="MS PGothic" pitchFamily="34" charset="-128"/>
              </a:rPr>
              <a:t>for</a:t>
            </a:r>
            <a:r>
              <a:rPr lang="es-ES" sz="1600" dirty="0" smtClean="0">
                <a:solidFill>
                  <a:srgbClr val="002060"/>
                </a:solidFill>
                <a:latin typeface="Corbel" panose="020B0503020204020204" pitchFamily="34" charset="0"/>
                <a:ea typeface="MS PGothic" pitchFamily="34" charset="-128"/>
              </a:rPr>
              <a:t> control centres </a:t>
            </a:r>
            <a:r>
              <a:rPr lang="es-ES" sz="1600" dirty="0" err="1" smtClean="0">
                <a:solidFill>
                  <a:srgbClr val="002060"/>
                </a:solidFill>
                <a:latin typeface="Corbel" panose="020B0503020204020204" pitchFamily="34" charset="0"/>
                <a:ea typeface="MS PGothic" pitchFamily="34" charset="-128"/>
              </a:rPr>
              <a:t>for</a:t>
            </a:r>
            <a:r>
              <a:rPr lang="es-ES" sz="1600" dirty="0" smtClean="0">
                <a:solidFill>
                  <a:srgbClr val="002060"/>
                </a:solidFill>
                <a:latin typeface="Corbel" panose="020B0503020204020204" pitchFamily="34" charset="0"/>
                <a:ea typeface="MS PGothic" pitchFamily="34" charset="-128"/>
              </a:rPr>
              <a:t> tele-</a:t>
            </a:r>
            <a:r>
              <a:rPr lang="es-ES" sz="1600" dirty="0" err="1" smtClean="0">
                <a:solidFill>
                  <a:srgbClr val="002060"/>
                </a:solidFill>
                <a:latin typeface="Corbel" panose="020B0503020204020204" pitchFamily="34" charset="0"/>
                <a:ea typeface="MS PGothic" pitchFamily="34" charset="-128"/>
              </a:rPr>
              <a:t>communication</a:t>
            </a:r>
            <a:r>
              <a:rPr lang="es-ES" sz="1600" dirty="0" smtClean="0">
                <a:solidFill>
                  <a:srgbClr val="002060"/>
                </a:solidFill>
                <a:latin typeface="Corbel" panose="020B0503020204020204" pitchFamily="34" charset="0"/>
                <a:ea typeface="MS PGothic" pitchFamily="34" charset="-128"/>
              </a:rPr>
              <a:t> </a:t>
            </a:r>
            <a:r>
              <a:rPr lang="es-ES" sz="1600" dirty="0" err="1" smtClean="0">
                <a:solidFill>
                  <a:srgbClr val="002060"/>
                </a:solidFill>
                <a:latin typeface="Corbel" panose="020B0503020204020204" pitchFamily="34" charset="0"/>
                <a:ea typeface="MS PGothic" pitchFamily="34" charset="-128"/>
              </a:rPr>
              <a:t>satellites</a:t>
            </a:r>
            <a:endParaRPr lang="es-ES" sz="1600" dirty="0">
              <a:solidFill>
                <a:srgbClr val="002060"/>
              </a:solidFill>
              <a:latin typeface="Corbel" panose="020B0503020204020204" pitchFamily="34" charset="0"/>
              <a:ea typeface="MS PGothic" pitchFamily="34" charset="-128"/>
            </a:endParaRPr>
          </a:p>
        </p:txBody>
      </p:sp>
      <p:pic>
        <p:nvPicPr>
          <p:cNvPr id="24" name="Picture 2" descr="http://t2.gstatic.com/images?q=tbn:ANd9GcT_kfdyGtvxgtk3kAuWAIfNrZNwIgznEahBDiP3sTslIVJ_A0fFusRnYSs8iQ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586378" y="831358"/>
            <a:ext cx="1287438" cy="474332"/>
          </a:xfrm>
          <a:prstGeom prst="rect">
            <a:avLst/>
          </a:prstGeom>
          <a:noFill/>
        </p:spPr>
      </p:pic>
      <p:pic>
        <p:nvPicPr>
          <p:cNvPr id="33" name="Picture 4" descr="http://www.407etr.com/images/inserts/gantry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78152" y="2913094"/>
            <a:ext cx="2630352" cy="1602872"/>
          </a:xfrm>
          <a:prstGeom prst="rect">
            <a:avLst/>
          </a:prstGeom>
          <a:noFill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989" y="2893758"/>
            <a:ext cx="1242326" cy="458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33 Rectángulo"/>
          <p:cNvSpPr/>
          <p:nvPr/>
        </p:nvSpPr>
        <p:spPr>
          <a:xfrm>
            <a:off x="3700578" y="3086144"/>
            <a:ext cx="24822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b="1" dirty="0" smtClean="0">
                <a:solidFill>
                  <a:srgbClr val="002060"/>
                </a:solidFill>
                <a:latin typeface="Corbel" panose="020B0503020204020204" pitchFamily="34" charset="0"/>
                <a:ea typeface="MS PGothic" pitchFamily="34" charset="-128"/>
              </a:rPr>
              <a:t>CINTRA </a:t>
            </a:r>
            <a:r>
              <a:rPr lang="es-ES" sz="1600" dirty="0" err="1" smtClean="0">
                <a:solidFill>
                  <a:srgbClr val="002060"/>
                </a:solidFill>
                <a:latin typeface="Corbel" panose="020B0503020204020204" pitchFamily="34" charset="0"/>
                <a:ea typeface="MS PGothic" pitchFamily="34" charset="-128"/>
              </a:rPr>
              <a:t>implemented</a:t>
            </a:r>
            <a:r>
              <a:rPr lang="es-ES" sz="1600" dirty="0" smtClean="0">
                <a:solidFill>
                  <a:srgbClr val="002060"/>
                </a:solidFill>
                <a:latin typeface="Corbel" panose="020B0503020204020204" pitchFamily="34" charset="0"/>
                <a:ea typeface="MS PGothic" pitchFamily="34" charset="-128"/>
              </a:rPr>
              <a:t> </a:t>
            </a:r>
            <a:r>
              <a:rPr lang="es-ES" sz="1600" dirty="0" err="1" smtClean="0">
                <a:solidFill>
                  <a:srgbClr val="002060"/>
                </a:solidFill>
                <a:latin typeface="Corbel" panose="020B0503020204020204" pitchFamily="34" charset="0"/>
                <a:ea typeface="MS PGothic" pitchFamily="34" charset="-128"/>
              </a:rPr>
              <a:t>Freeway</a:t>
            </a:r>
            <a:r>
              <a:rPr lang="es-ES" sz="1600" dirty="0" smtClean="0">
                <a:solidFill>
                  <a:srgbClr val="002060"/>
                </a:solidFill>
                <a:latin typeface="Corbel" panose="020B0503020204020204" pitchFamily="34" charset="0"/>
                <a:ea typeface="MS PGothic" pitchFamily="34" charset="-128"/>
              </a:rPr>
              <a:t> 407 ETR (Toronto, </a:t>
            </a:r>
            <a:r>
              <a:rPr lang="es-ES" sz="1600" dirty="0" err="1" smtClean="0">
                <a:solidFill>
                  <a:srgbClr val="002060"/>
                </a:solidFill>
                <a:latin typeface="Corbel" panose="020B0503020204020204" pitchFamily="34" charset="0"/>
                <a:ea typeface="MS PGothic" pitchFamily="34" charset="-128"/>
              </a:rPr>
              <a:t>Canada</a:t>
            </a:r>
            <a:r>
              <a:rPr lang="es-ES" sz="1600" dirty="0" smtClean="0">
                <a:solidFill>
                  <a:srgbClr val="002060"/>
                </a:solidFill>
                <a:latin typeface="Corbel" panose="020B0503020204020204" pitchFamily="34" charset="0"/>
                <a:ea typeface="MS PGothic" pitchFamily="34" charset="-128"/>
              </a:rPr>
              <a:t>) – </a:t>
            </a:r>
            <a:r>
              <a:rPr lang="es-ES" sz="1600" dirty="0" err="1" smtClean="0">
                <a:solidFill>
                  <a:srgbClr val="002060"/>
                </a:solidFill>
                <a:latin typeface="Corbel" panose="020B0503020204020204" pitchFamily="34" charset="0"/>
                <a:ea typeface="MS PGothic" pitchFamily="34" charset="-128"/>
              </a:rPr>
              <a:t>first</a:t>
            </a:r>
            <a:r>
              <a:rPr lang="es-ES" sz="1600" dirty="0">
                <a:solidFill>
                  <a:srgbClr val="002060"/>
                </a:solidFill>
                <a:latin typeface="Corbel" panose="020B0503020204020204" pitchFamily="34" charset="0"/>
                <a:ea typeface="MS PGothic" pitchFamily="34" charset="-128"/>
              </a:rPr>
              <a:t> </a:t>
            </a:r>
            <a:r>
              <a:rPr lang="es-ES" sz="1600" dirty="0" err="1" smtClean="0">
                <a:solidFill>
                  <a:srgbClr val="002060"/>
                </a:solidFill>
                <a:latin typeface="Corbel" panose="020B0503020204020204" pitchFamily="34" charset="0"/>
                <a:ea typeface="MS PGothic" pitchFamily="34" charset="-128"/>
              </a:rPr>
              <a:t>completely</a:t>
            </a:r>
            <a:r>
              <a:rPr lang="es-ES" sz="1600" dirty="0" smtClean="0">
                <a:solidFill>
                  <a:srgbClr val="002060"/>
                </a:solidFill>
                <a:latin typeface="Corbel" panose="020B0503020204020204" pitchFamily="34" charset="0"/>
                <a:ea typeface="MS PGothic" pitchFamily="34" charset="-128"/>
              </a:rPr>
              <a:t> </a:t>
            </a:r>
            <a:r>
              <a:rPr lang="es-ES" sz="1600" dirty="0" err="1" smtClean="0">
                <a:solidFill>
                  <a:srgbClr val="002060"/>
                </a:solidFill>
                <a:latin typeface="Corbel" panose="020B0503020204020204" pitchFamily="34" charset="0"/>
                <a:ea typeface="MS PGothic" pitchFamily="34" charset="-128"/>
              </a:rPr>
              <a:t>electronic</a:t>
            </a:r>
            <a:r>
              <a:rPr lang="es-ES" sz="1600" dirty="0" smtClean="0">
                <a:solidFill>
                  <a:srgbClr val="002060"/>
                </a:solidFill>
                <a:latin typeface="Corbel" panose="020B0503020204020204" pitchFamily="34" charset="0"/>
                <a:ea typeface="MS PGothic" pitchFamily="34" charset="-128"/>
              </a:rPr>
              <a:t> &amp; </a:t>
            </a:r>
            <a:r>
              <a:rPr lang="es-ES" sz="1600" dirty="0" err="1" smtClean="0">
                <a:solidFill>
                  <a:srgbClr val="002060"/>
                </a:solidFill>
                <a:latin typeface="Corbel" panose="020B0503020204020204" pitchFamily="34" charset="0"/>
                <a:ea typeface="MS PGothic" pitchFamily="34" charset="-128"/>
              </a:rPr>
              <a:t>freeflow</a:t>
            </a:r>
            <a:r>
              <a:rPr lang="es-ES" sz="1600" dirty="0" smtClean="0">
                <a:solidFill>
                  <a:srgbClr val="002060"/>
                </a:solidFill>
                <a:latin typeface="Corbel" panose="020B0503020204020204" pitchFamily="34" charset="0"/>
                <a:ea typeface="MS PGothic" pitchFamily="34" charset="-128"/>
              </a:rPr>
              <a:t> </a:t>
            </a:r>
            <a:r>
              <a:rPr lang="es-ES" sz="1600" dirty="0" err="1" smtClean="0">
                <a:solidFill>
                  <a:srgbClr val="002060"/>
                </a:solidFill>
                <a:latin typeface="Corbel" panose="020B0503020204020204" pitchFamily="34" charset="0"/>
                <a:ea typeface="MS PGothic" pitchFamily="34" charset="-128"/>
              </a:rPr>
              <a:t>highway</a:t>
            </a:r>
            <a:r>
              <a:rPr lang="es-ES" sz="1600" dirty="0" smtClean="0">
                <a:solidFill>
                  <a:srgbClr val="002060"/>
                </a:solidFill>
                <a:latin typeface="Corbel" panose="020B0503020204020204" pitchFamily="34" charset="0"/>
                <a:ea typeface="MS PGothic" pitchFamily="34" charset="-128"/>
              </a:rPr>
              <a:t> in </a:t>
            </a:r>
            <a:r>
              <a:rPr lang="es-ES" sz="1600" dirty="0" err="1" smtClean="0">
                <a:solidFill>
                  <a:srgbClr val="002060"/>
                </a:solidFill>
                <a:latin typeface="Corbel" panose="020B0503020204020204" pitchFamily="34" charset="0"/>
                <a:ea typeface="MS PGothic" pitchFamily="34" charset="-128"/>
              </a:rPr>
              <a:t>the</a:t>
            </a:r>
            <a:r>
              <a:rPr lang="es-ES" sz="1600" dirty="0" smtClean="0">
                <a:solidFill>
                  <a:srgbClr val="002060"/>
                </a:solidFill>
                <a:latin typeface="Corbel" panose="020B0503020204020204" pitchFamily="34" charset="0"/>
                <a:ea typeface="MS PGothic" pitchFamily="34" charset="-128"/>
              </a:rPr>
              <a:t> </a:t>
            </a:r>
            <a:r>
              <a:rPr lang="es-ES" sz="1600" dirty="0" err="1" smtClean="0">
                <a:solidFill>
                  <a:srgbClr val="002060"/>
                </a:solidFill>
                <a:latin typeface="Corbel" panose="020B0503020204020204" pitchFamily="34" charset="0"/>
                <a:ea typeface="MS PGothic" pitchFamily="34" charset="-128"/>
              </a:rPr>
              <a:t>world</a:t>
            </a:r>
            <a:r>
              <a:rPr lang="es-ES" sz="1600" b="1" dirty="0" smtClean="0">
                <a:solidFill>
                  <a:srgbClr val="002060"/>
                </a:solidFill>
                <a:latin typeface="Corbel" panose="020B0503020204020204" pitchFamily="34" charset="0"/>
                <a:ea typeface="MS PGothic" pitchFamily="34" charset="-128"/>
              </a:rPr>
              <a:t>. </a:t>
            </a:r>
            <a:endParaRPr lang="es-ES" sz="1600" b="1" dirty="0">
              <a:solidFill>
                <a:srgbClr val="002060"/>
              </a:solidFill>
              <a:latin typeface="Corbel" panose="020B0503020204020204" pitchFamily="34" charset="0"/>
              <a:ea typeface="MS PGothic" pitchFamily="34" charset="-128"/>
            </a:endParaRPr>
          </a:p>
        </p:txBody>
      </p:sp>
      <p:pic>
        <p:nvPicPr>
          <p:cNvPr id="35" name="Picture 4" descr="http://www.407etr.com/images/P3-award-image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293796" y="2382152"/>
            <a:ext cx="850205" cy="703992"/>
          </a:xfrm>
          <a:prstGeom prst="rect">
            <a:avLst/>
          </a:prstGeom>
          <a:noFill/>
        </p:spPr>
      </p:pic>
      <p:pic>
        <p:nvPicPr>
          <p:cNvPr id="36" name="35 Imagen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147045"/>
            <a:ext cx="1809750" cy="428625"/>
          </a:xfrm>
          <a:prstGeom prst="rect">
            <a:avLst/>
          </a:prstGeom>
        </p:spPr>
      </p:pic>
      <p:sp>
        <p:nvSpPr>
          <p:cNvPr id="37" name="2 Marcador de contenido"/>
          <p:cNvSpPr txBox="1">
            <a:spLocks/>
          </p:cNvSpPr>
          <p:nvPr/>
        </p:nvSpPr>
        <p:spPr>
          <a:xfrm>
            <a:off x="89336" y="3463042"/>
            <a:ext cx="3347864" cy="97019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5000"/>
              <a:buFont typeface="Verdana" pitchFamily="34" charset="0"/>
              <a:buChar char="–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Font typeface="Wingdings" pitchFamily="2" charset="2"/>
              <a:buNone/>
            </a:pPr>
            <a:r>
              <a:rPr lang="es-ES_tradnl" sz="1600" b="1" kern="0" dirty="0" smtClean="0">
                <a:solidFill>
                  <a:srgbClr val="002060"/>
                </a:solidFill>
                <a:latin typeface="Corbel" panose="020B0503020204020204" pitchFamily="34" charset="0"/>
              </a:rPr>
              <a:t>CNIC-Ferrer PPP</a:t>
            </a:r>
            <a:r>
              <a:rPr lang="es-ES_tradnl" sz="1600" kern="0" dirty="0" smtClean="0">
                <a:solidFill>
                  <a:srgbClr val="002060"/>
                </a:solidFill>
                <a:latin typeface="Corbel" panose="020B0503020204020204" pitchFamily="34" charset="0"/>
              </a:rPr>
              <a:t> </a:t>
            </a:r>
            <a:r>
              <a:rPr lang="es-ES_tradnl" sz="1600" kern="0" dirty="0" err="1" smtClean="0">
                <a:solidFill>
                  <a:srgbClr val="002060"/>
                </a:solidFill>
                <a:latin typeface="Corbel" panose="020B0503020204020204" pitchFamily="34" charset="0"/>
              </a:rPr>
              <a:t>developing</a:t>
            </a:r>
            <a:r>
              <a:rPr lang="es-ES_tradnl" sz="1600" kern="0" dirty="0" smtClean="0">
                <a:solidFill>
                  <a:srgbClr val="002060"/>
                </a:solidFill>
                <a:latin typeface="Corbel" panose="020B0503020204020204" pitchFamily="34" charset="0"/>
              </a:rPr>
              <a:t> </a:t>
            </a:r>
            <a:r>
              <a:rPr lang="es-ES_tradnl" sz="1600" kern="0" dirty="0" err="1" smtClean="0">
                <a:solidFill>
                  <a:srgbClr val="002060"/>
                </a:solidFill>
                <a:latin typeface="Corbel" panose="020B0503020204020204" pitchFamily="34" charset="0"/>
              </a:rPr>
              <a:t>the</a:t>
            </a:r>
            <a:r>
              <a:rPr lang="es-ES_tradnl" sz="1600" kern="0" dirty="0" smtClean="0">
                <a:solidFill>
                  <a:srgbClr val="002060"/>
                </a:solidFill>
                <a:latin typeface="Corbel" panose="020B0503020204020204" pitchFamily="34" charset="0"/>
              </a:rPr>
              <a:t> </a:t>
            </a:r>
            <a:r>
              <a:rPr lang="es-ES_tradnl" sz="1600" kern="0" dirty="0" err="1" smtClean="0">
                <a:solidFill>
                  <a:srgbClr val="002060"/>
                </a:solidFill>
                <a:latin typeface="Corbel" panose="020B0503020204020204" pitchFamily="34" charset="0"/>
              </a:rPr>
              <a:t>first</a:t>
            </a:r>
            <a:r>
              <a:rPr lang="es-ES_tradnl" sz="1600" kern="0" dirty="0" smtClean="0">
                <a:solidFill>
                  <a:srgbClr val="002060"/>
                </a:solidFill>
                <a:latin typeface="Corbel" panose="020B0503020204020204" pitchFamily="34" charset="0"/>
              </a:rPr>
              <a:t> </a:t>
            </a:r>
            <a:r>
              <a:rPr lang="es-ES_tradnl" sz="1600" kern="0" dirty="0" err="1" smtClean="0">
                <a:solidFill>
                  <a:srgbClr val="002060"/>
                </a:solidFill>
                <a:latin typeface="Corbel" panose="020B0503020204020204" pitchFamily="34" charset="0"/>
              </a:rPr>
              <a:t>Polypyll</a:t>
            </a:r>
            <a:r>
              <a:rPr lang="es-ES_tradnl" sz="1600" kern="0" dirty="0" smtClean="0">
                <a:solidFill>
                  <a:srgbClr val="002060"/>
                </a:solidFill>
                <a:latin typeface="Corbel" panose="020B0503020204020204" pitchFamily="34" charset="0"/>
              </a:rPr>
              <a:t> in </a:t>
            </a:r>
            <a:r>
              <a:rPr lang="es-ES_tradnl" sz="1600" kern="0" dirty="0" err="1" smtClean="0">
                <a:solidFill>
                  <a:srgbClr val="002060"/>
                </a:solidFill>
                <a:latin typeface="Corbel" panose="020B0503020204020204" pitchFamily="34" charset="0"/>
              </a:rPr>
              <a:t>administrating</a:t>
            </a:r>
            <a:r>
              <a:rPr lang="es-ES_tradnl" sz="1600" kern="0" dirty="0" smtClean="0">
                <a:solidFill>
                  <a:srgbClr val="002060"/>
                </a:solidFill>
                <a:latin typeface="Corbel" panose="020B0503020204020204" pitchFamily="34" charset="0"/>
              </a:rPr>
              <a:t> </a:t>
            </a:r>
            <a:r>
              <a:rPr lang="es-ES_tradnl" sz="1600" kern="0" dirty="0" err="1" smtClean="0">
                <a:solidFill>
                  <a:srgbClr val="002060"/>
                </a:solidFill>
                <a:latin typeface="Corbel" panose="020B0503020204020204" pitchFamily="34" charset="0"/>
              </a:rPr>
              <a:t>different</a:t>
            </a:r>
            <a:r>
              <a:rPr lang="es-ES_tradnl" sz="1600" kern="0" dirty="0" smtClean="0">
                <a:solidFill>
                  <a:srgbClr val="002060"/>
                </a:solidFill>
                <a:latin typeface="Corbel" panose="020B0503020204020204" pitchFamily="34" charset="0"/>
              </a:rPr>
              <a:t> </a:t>
            </a:r>
            <a:r>
              <a:rPr lang="es-ES_tradnl" sz="1600" kern="0" dirty="0" err="1" smtClean="0">
                <a:solidFill>
                  <a:srgbClr val="002060"/>
                </a:solidFill>
                <a:latin typeface="Corbel" panose="020B0503020204020204" pitchFamily="34" charset="0"/>
              </a:rPr>
              <a:t>drugs</a:t>
            </a:r>
            <a:r>
              <a:rPr lang="es-ES_tradnl" sz="1600" kern="0" dirty="0" smtClean="0">
                <a:solidFill>
                  <a:srgbClr val="002060"/>
                </a:solidFill>
                <a:latin typeface="Corbel" panose="020B0503020204020204" pitchFamily="34" charset="0"/>
              </a:rPr>
              <a:t> </a:t>
            </a:r>
            <a:r>
              <a:rPr lang="es-ES_tradnl" sz="1600" kern="0" dirty="0" err="1" smtClean="0">
                <a:solidFill>
                  <a:srgbClr val="002060"/>
                </a:solidFill>
                <a:latin typeface="Corbel" panose="020B0503020204020204" pitchFamily="34" charset="0"/>
              </a:rPr>
              <a:t>for</a:t>
            </a:r>
            <a:r>
              <a:rPr lang="es-ES_tradnl" sz="1600" kern="0" dirty="0" smtClean="0">
                <a:solidFill>
                  <a:srgbClr val="002060"/>
                </a:solidFill>
                <a:latin typeface="Corbel" panose="020B0503020204020204" pitchFamily="34" charset="0"/>
              </a:rPr>
              <a:t> </a:t>
            </a:r>
            <a:r>
              <a:rPr lang="es-ES_tradnl" sz="1600" kern="0" dirty="0" err="1" smtClean="0">
                <a:solidFill>
                  <a:srgbClr val="002060"/>
                </a:solidFill>
                <a:latin typeface="Corbel" panose="020B0503020204020204" pitchFamily="34" charset="0"/>
              </a:rPr>
              <a:t>chronic</a:t>
            </a:r>
            <a:r>
              <a:rPr lang="es-ES_tradnl" sz="1600" kern="0" dirty="0" smtClean="0">
                <a:solidFill>
                  <a:srgbClr val="002060"/>
                </a:solidFill>
                <a:latin typeface="Corbel" panose="020B0503020204020204" pitchFamily="34" charset="0"/>
              </a:rPr>
              <a:t> cardiovascular </a:t>
            </a:r>
            <a:r>
              <a:rPr lang="es-ES_tradnl" sz="1600" kern="0" dirty="0" err="1" smtClean="0">
                <a:solidFill>
                  <a:srgbClr val="002060"/>
                </a:solidFill>
                <a:latin typeface="Corbel" panose="020B0503020204020204" pitchFamily="34" charset="0"/>
              </a:rPr>
              <a:t>patients</a:t>
            </a:r>
            <a:r>
              <a:rPr lang="es-ES_tradnl" sz="1600" kern="0" dirty="0" smtClean="0">
                <a:solidFill>
                  <a:srgbClr val="002060"/>
                </a:solidFill>
                <a:latin typeface="Corbel" panose="020B0503020204020204" pitchFamily="34" charset="0"/>
              </a:rPr>
              <a:t>.</a:t>
            </a:r>
          </a:p>
        </p:txBody>
      </p:sp>
      <p:pic>
        <p:nvPicPr>
          <p:cNvPr id="22" name="Picture 2" descr="http://static.elespectador.co/files/imagecache/560x373/imagenprincipal/6c5b3dfca41e84ccd80596b136e9de40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07504" y="954884"/>
            <a:ext cx="1995750" cy="10800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813521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4 CuadroTexto"/>
          <p:cNvSpPr txBox="1">
            <a:spLocks noChangeArrowheads="1"/>
          </p:cNvSpPr>
          <p:nvPr/>
        </p:nvSpPr>
        <p:spPr bwMode="auto">
          <a:xfrm>
            <a:off x="1187560" y="249492"/>
            <a:ext cx="66968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400" b="1" dirty="0" smtClean="0">
                <a:solidFill>
                  <a:srgbClr val="002060"/>
                </a:solidFill>
                <a:latin typeface="Calibri" pitchFamily="34" charset="0"/>
                <a:ea typeface="MS PGothic" pitchFamily="34" charset="-128"/>
              </a:rPr>
              <a:t>OPPORTUNITIES FOR RESEARCHERS IN SPAIN</a:t>
            </a:r>
            <a:endParaRPr lang="en-GB" sz="2000" b="1" dirty="0">
              <a:solidFill>
                <a:srgbClr val="002060"/>
              </a:solidFill>
              <a:latin typeface="Calibri" pitchFamily="34" charset="0"/>
              <a:ea typeface="MS PGothic" pitchFamily="34" charset="-128"/>
            </a:endParaRP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25016"/>
            <a:ext cx="2774950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5" y="964332"/>
            <a:ext cx="3515195" cy="347439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</p:pic>
      <p:sp>
        <p:nvSpPr>
          <p:cNvPr id="41" name="1 Título"/>
          <p:cNvSpPr txBox="1">
            <a:spLocks/>
          </p:cNvSpPr>
          <p:nvPr/>
        </p:nvSpPr>
        <p:spPr bwMode="auto">
          <a:xfrm>
            <a:off x="1367831" y="657300"/>
            <a:ext cx="8640763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0CDD7"/>
                </a:solidFill>
                <a:latin typeface="Cambria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0CDD7"/>
                </a:solidFill>
                <a:latin typeface="Cambria"/>
              </a:defRPr>
            </a:lvl2pPr>
            <a:lvl3pPr algn="l" rtl="0" fontAlgn="base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0CDD7"/>
                </a:solidFill>
                <a:latin typeface="Cambria"/>
              </a:defRPr>
            </a:lvl3pPr>
            <a:lvl4pPr algn="l" rtl="0" fontAlgn="base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0CDD7"/>
                </a:solidFill>
                <a:latin typeface="Cambria"/>
              </a:defRPr>
            </a:lvl4pPr>
            <a:lvl5pPr algn="l" rtl="0" fontAlgn="base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0CDD7"/>
                </a:solidFill>
                <a:latin typeface="Cambria"/>
              </a:defRPr>
            </a:lvl5pPr>
            <a:lvl6pPr marL="457200" algn="l" rtl="0" eaLnBrk="1" fontAlgn="base" hangingPunct="1">
              <a:spcBef>
                <a:spcPct val="50000"/>
              </a:spcBef>
              <a:spcAft>
                <a:spcPct val="0"/>
              </a:spcAft>
              <a:defRPr sz="2000">
                <a:solidFill>
                  <a:srgbClr val="6699FF"/>
                </a:solidFill>
                <a:latin typeface="Georgia" pitchFamily="18" charset="0"/>
              </a:defRPr>
            </a:lvl6pPr>
            <a:lvl7pPr marL="914400" algn="l" rtl="0" eaLnBrk="1" fontAlgn="base" hangingPunct="1">
              <a:spcBef>
                <a:spcPct val="50000"/>
              </a:spcBef>
              <a:spcAft>
                <a:spcPct val="0"/>
              </a:spcAft>
              <a:defRPr sz="2000">
                <a:solidFill>
                  <a:srgbClr val="6699FF"/>
                </a:solidFill>
                <a:latin typeface="Georgia" pitchFamily="18" charset="0"/>
              </a:defRPr>
            </a:lvl7pPr>
            <a:lvl8pPr marL="1371600" algn="l" rtl="0" eaLnBrk="1" fontAlgn="base" hangingPunct="1">
              <a:spcBef>
                <a:spcPct val="50000"/>
              </a:spcBef>
              <a:spcAft>
                <a:spcPct val="0"/>
              </a:spcAft>
              <a:defRPr sz="2000">
                <a:solidFill>
                  <a:srgbClr val="6699FF"/>
                </a:solidFill>
                <a:latin typeface="Georgia" pitchFamily="18" charset="0"/>
              </a:defRPr>
            </a:lvl8pPr>
            <a:lvl9pPr marL="1828800" algn="l" rtl="0" eaLnBrk="1" fontAlgn="base" hangingPunct="1">
              <a:spcBef>
                <a:spcPct val="50000"/>
              </a:spcBef>
              <a:spcAft>
                <a:spcPct val="0"/>
              </a:spcAft>
              <a:defRPr sz="2000">
                <a:solidFill>
                  <a:srgbClr val="6699FF"/>
                </a:solidFill>
                <a:latin typeface="Georgia" pitchFamily="18" charset="0"/>
              </a:defRPr>
            </a:lvl9pPr>
          </a:lstStyle>
          <a:p>
            <a:pPr algn="ctr"/>
            <a:r>
              <a:rPr lang="es-ES" sz="14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http://www.euraxess.es/eng/jobs/researchers-career-development-in-spain</a:t>
            </a:r>
            <a:endParaRPr lang="es-ES" sz="14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4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964333"/>
            <a:ext cx="1422406" cy="1531844"/>
          </a:xfrm>
          <a:prstGeom prst="rect">
            <a:avLst/>
          </a:prstGeom>
          <a:noFill/>
          <a:ln w="9525">
            <a:solidFill>
              <a:schemeClr val="accent4">
                <a:lumMod val="1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Picture 5" descr="http://www.fecyt.es/sites/default/files/users/user375/msca-euraxes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976" y="1953373"/>
            <a:ext cx="1493520" cy="1476185"/>
          </a:xfrm>
          <a:prstGeom prst="rect">
            <a:avLst/>
          </a:prstGeom>
          <a:noFill/>
          <a:ln>
            <a:solidFill>
              <a:srgbClr val="3333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56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2578131"/>
            <a:ext cx="1804572" cy="1913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551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CuadroTexto"/>
          <p:cNvSpPr txBox="1"/>
          <p:nvPr/>
        </p:nvSpPr>
        <p:spPr>
          <a:xfrm>
            <a:off x="228087" y="772276"/>
            <a:ext cx="5572637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 smtClean="0">
                <a:solidFill>
                  <a:srgbClr val="002060"/>
                </a:solidFill>
                <a:latin typeface="Calibri" pitchFamily="34" charset="0"/>
                <a:ea typeface="MS PGothic" pitchFamily="34" charset="-128"/>
              </a:rPr>
              <a:t>MINISTRY OF SCIENCE </a:t>
            </a:r>
            <a:r>
              <a:rPr lang="en-GB" sz="1600" b="1" dirty="0">
                <a:solidFill>
                  <a:srgbClr val="002060"/>
                </a:solidFill>
                <a:latin typeface="Calibri" pitchFamily="34" charset="0"/>
                <a:ea typeface="MS PGothic" pitchFamily="34" charset="-128"/>
              </a:rPr>
              <a:t>Training and Mobility programmes</a:t>
            </a:r>
          </a:p>
          <a:p>
            <a:pPr marL="180000" indent="-288000">
              <a:buFont typeface="+mj-lt"/>
              <a:buAutoNum type="arabicPeriod"/>
              <a:defRPr/>
            </a:pPr>
            <a:r>
              <a:rPr lang="es-ES" sz="1600" dirty="0" err="1" smtClean="0">
                <a:solidFill>
                  <a:srgbClr val="002060"/>
                </a:solidFill>
                <a:latin typeface="Corbel" panose="020B0503020204020204" pitchFamily="34" charset="0"/>
                <a:ea typeface="Calibri"/>
              </a:rPr>
              <a:t>Researcher</a:t>
            </a:r>
            <a:r>
              <a:rPr lang="es-ES" sz="1600" dirty="0" smtClean="0">
                <a:solidFill>
                  <a:srgbClr val="002060"/>
                </a:solidFill>
                <a:latin typeface="Corbel" panose="020B0503020204020204" pitchFamily="34" charset="0"/>
                <a:ea typeface="Calibri"/>
              </a:rPr>
              <a:t> </a:t>
            </a:r>
            <a:r>
              <a:rPr lang="es-ES" sz="1600" dirty="0">
                <a:solidFill>
                  <a:srgbClr val="002060"/>
                </a:solidFill>
                <a:latin typeface="Corbel" panose="020B0503020204020204" pitchFamily="34" charset="0"/>
                <a:ea typeface="Calibri"/>
              </a:rPr>
              <a:t>Training: “FPI” </a:t>
            </a:r>
          </a:p>
          <a:p>
            <a:pPr marL="180000" indent="-288000">
              <a:buFont typeface="+mj-lt"/>
              <a:buAutoNum type="arabicPeriod"/>
              <a:defRPr/>
            </a:pPr>
            <a:r>
              <a:rPr lang="es-ES" sz="1600" dirty="0" err="1">
                <a:solidFill>
                  <a:srgbClr val="002060"/>
                </a:solidFill>
                <a:latin typeface="Corbel" panose="020B0503020204020204" pitchFamily="34" charset="0"/>
                <a:ea typeface="Calibri"/>
              </a:rPr>
              <a:t>Senior</a:t>
            </a:r>
            <a:r>
              <a:rPr lang="es-ES" sz="1600" dirty="0">
                <a:solidFill>
                  <a:srgbClr val="002060"/>
                </a:solidFill>
                <a:latin typeface="Corbel" panose="020B0503020204020204" pitchFamily="34" charset="0"/>
                <a:ea typeface="Calibri"/>
              </a:rPr>
              <a:t> </a:t>
            </a:r>
            <a:r>
              <a:rPr lang="es-ES" sz="1600" dirty="0" err="1">
                <a:solidFill>
                  <a:srgbClr val="002060"/>
                </a:solidFill>
                <a:latin typeface="Corbel" panose="020B0503020204020204" pitchFamily="34" charset="0"/>
                <a:ea typeface="Calibri"/>
              </a:rPr>
              <a:t>Researcher</a:t>
            </a:r>
            <a:r>
              <a:rPr lang="es-ES" sz="1600" dirty="0">
                <a:solidFill>
                  <a:srgbClr val="002060"/>
                </a:solidFill>
                <a:latin typeface="Corbel" panose="020B0503020204020204" pitchFamily="34" charset="0"/>
                <a:ea typeface="Calibri"/>
              </a:rPr>
              <a:t>: “Ramón y Cajal”</a:t>
            </a:r>
          </a:p>
          <a:p>
            <a:pPr marL="180000" indent="-288000">
              <a:buFont typeface="+mj-lt"/>
              <a:buAutoNum type="arabicPeriod"/>
              <a:defRPr/>
            </a:pPr>
            <a:r>
              <a:rPr lang="es-ES" sz="1600" dirty="0">
                <a:solidFill>
                  <a:srgbClr val="002060"/>
                </a:solidFill>
                <a:latin typeface="Corbel" panose="020B0503020204020204" pitchFamily="34" charset="0"/>
                <a:ea typeface="Calibri"/>
              </a:rPr>
              <a:t>Young </a:t>
            </a:r>
            <a:r>
              <a:rPr lang="es-ES" sz="1600" dirty="0" err="1">
                <a:solidFill>
                  <a:srgbClr val="002060"/>
                </a:solidFill>
                <a:latin typeface="Corbel" panose="020B0503020204020204" pitchFamily="34" charset="0"/>
                <a:ea typeface="Calibri"/>
              </a:rPr>
              <a:t>Researcher</a:t>
            </a:r>
            <a:r>
              <a:rPr lang="es-ES" sz="1600" dirty="0">
                <a:solidFill>
                  <a:srgbClr val="002060"/>
                </a:solidFill>
                <a:latin typeface="Corbel" panose="020B0503020204020204" pitchFamily="34" charset="0"/>
                <a:ea typeface="Calibri"/>
              </a:rPr>
              <a:t>: “Juan de la Cierva” </a:t>
            </a:r>
          </a:p>
          <a:p>
            <a:pPr marL="180000" indent="-288000">
              <a:buFont typeface="+mj-lt"/>
              <a:buAutoNum type="arabicPeriod"/>
              <a:defRPr/>
            </a:pPr>
            <a:r>
              <a:rPr lang="es-ES" sz="1600" dirty="0" err="1">
                <a:solidFill>
                  <a:srgbClr val="002060"/>
                </a:solidFill>
                <a:latin typeface="Corbel" panose="020B0503020204020204" pitchFamily="34" charset="0"/>
                <a:ea typeface="Calibri"/>
              </a:rPr>
              <a:t>Doctors</a:t>
            </a:r>
            <a:r>
              <a:rPr lang="es-ES" sz="1600" dirty="0">
                <a:solidFill>
                  <a:srgbClr val="002060"/>
                </a:solidFill>
                <a:latin typeface="Corbel" panose="020B0503020204020204" pitchFamily="34" charset="0"/>
                <a:ea typeface="Calibri"/>
              </a:rPr>
              <a:t> in </a:t>
            </a:r>
            <a:r>
              <a:rPr lang="es-ES" sz="1600" dirty="0" err="1">
                <a:solidFill>
                  <a:srgbClr val="002060"/>
                </a:solidFill>
                <a:latin typeface="Corbel" panose="020B0503020204020204" pitchFamily="34" charset="0"/>
                <a:ea typeface="Calibri"/>
              </a:rPr>
              <a:t>Companies</a:t>
            </a:r>
            <a:r>
              <a:rPr lang="es-ES" sz="1600" dirty="0">
                <a:solidFill>
                  <a:srgbClr val="002060"/>
                </a:solidFill>
                <a:latin typeface="Corbel" panose="020B0503020204020204" pitchFamily="34" charset="0"/>
                <a:ea typeface="Calibri"/>
              </a:rPr>
              <a:t>: “Torres Quevedo” </a:t>
            </a:r>
          </a:p>
          <a:p>
            <a:pPr marL="180000" indent="-288000">
              <a:buFont typeface="+mj-lt"/>
              <a:buAutoNum type="arabicPeriod"/>
              <a:defRPr/>
            </a:pPr>
            <a:r>
              <a:rPr lang="es-ES" sz="1600" dirty="0" err="1">
                <a:solidFill>
                  <a:srgbClr val="002060"/>
                </a:solidFill>
                <a:latin typeface="Corbel" panose="020B0503020204020204" pitchFamily="34" charset="0"/>
                <a:ea typeface="Calibri"/>
              </a:rPr>
              <a:t>Technical</a:t>
            </a:r>
            <a:r>
              <a:rPr lang="es-ES" sz="1600" dirty="0">
                <a:solidFill>
                  <a:srgbClr val="002060"/>
                </a:solidFill>
                <a:latin typeface="Corbel" panose="020B0503020204020204" pitchFamily="34" charset="0"/>
                <a:ea typeface="Calibri"/>
              </a:rPr>
              <a:t> </a:t>
            </a:r>
            <a:r>
              <a:rPr lang="es-ES" sz="1600" dirty="0" err="1">
                <a:solidFill>
                  <a:srgbClr val="002060"/>
                </a:solidFill>
                <a:latin typeface="Corbel" panose="020B0503020204020204" pitchFamily="34" charset="0"/>
                <a:ea typeface="Calibri"/>
              </a:rPr>
              <a:t>Support</a:t>
            </a:r>
            <a:r>
              <a:rPr lang="es-ES" sz="1600" dirty="0">
                <a:solidFill>
                  <a:srgbClr val="002060"/>
                </a:solidFill>
                <a:latin typeface="Corbel" panose="020B0503020204020204" pitchFamily="34" charset="0"/>
                <a:ea typeface="Calibri"/>
              </a:rPr>
              <a:t> Staff</a:t>
            </a:r>
          </a:p>
          <a:p>
            <a:pPr marL="180000" indent="-288000">
              <a:buFont typeface="+mj-lt"/>
              <a:buAutoNum type="arabicPeriod"/>
              <a:defRPr/>
            </a:pPr>
            <a:r>
              <a:rPr lang="es-ES" sz="1600" dirty="0" err="1">
                <a:solidFill>
                  <a:srgbClr val="002060"/>
                </a:solidFill>
                <a:latin typeface="Corbel" panose="020B0503020204020204" pitchFamily="34" charset="0"/>
                <a:ea typeface="Calibri"/>
              </a:rPr>
              <a:t>Technologists</a:t>
            </a:r>
            <a:r>
              <a:rPr lang="es-ES" sz="1600" dirty="0">
                <a:solidFill>
                  <a:srgbClr val="002060"/>
                </a:solidFill>
                <a:latin typeface="Corbel" panose="020B0503020204020204" pitchFamily="34" charset="0"/>
                <a:ea typeface="Calibri"/>
              </a:rPr>
              <a:t> in </a:t>
            </a:r>
            <a:r>
              <a:rPr lang="es-ES" sz="1600" dirty="0" err="1">
                <a:solidFill>
                  <a:srgbClr val="002060"/>
                </a:solidFill>
                <a:latin typeface="Corbel" panose="020B0503020204020204" pitchFamily="34" charset="0"/>
                <a:ea typeface="Calibri"/>
              </a:rPr>
              <a:t>Companies</a:t>
            </a:r>
            <a:r>
              <a:rPr lang="es-ES" sz="1600" dirty="0">
                <a:solidFill>
                  <a:srgbClr val="002060"/>
                </a:solidFill>
                <a:latin typeface="Corbel" panose="020B0503020204020204" pitchFamily="34" charset="0"/>
                <a:ea typeface="Calibri"/>
              </a:rPr>
              <a:t>: “</a:t>
            </a:r>
            <a:r>
              <a:rPr lang="es-ES" sz="1600" dirty="0" err="1">
                <a:solidFill>
                  <a:srgbClr val="002060"/>
                </a:solidFill>
                <a:latin typeface="Corbel" panose="020B0503020204020204" pitchFamily="34" charset="0"/>
                <a:ea typeface="Calibri"/>
              </a:rPr>
              <a:t>Inncorpora</a:t>
            </a:r>
            <a:r>
              <a:rPr lang="es-ES" sz="1600" dirty="0">
                <a:solidFill>
                  <a:srgbClr val="002060"/>
                </a:solidFill>
                <a:latin typeface="Corbel" panose="020B0503020204020204" pitchFamily="34" charset="0"/>
                <a:ea typeface="Calibri"/>
              </a:rPr>
              <a:t>” </a:t>
            </a:r>
          </a:p>
          <a:p>
            <a:pPr marL="180000" indent="-288000">
              <a:buFont typeface="+mj-lt"/>
              <a:buAutoNum type="arabicPeriod"/>
              <a:defRPr/>
            </a:pPr>
            <a:r>
              <a:rPr lang="es-ES" sz="1600" dirty="0">
                <a:solidFill>
                  <a:srgbClr val="002060"/>
                </a:solidFill>
                <a:latin typeface="Corbel" panose="020B0503020204020204" pitchFamily="34" charset="0"/>
                <a:ea typeface="Calibri"/>
              </a:rPr>
              <a:t>Centres of </a:t>
            </a:r>
            <a:r>
              <a:rPr lang="es-ES" sz="1600" dirty="0" err="1">
                <a:solidFill>
                  <a:srgbClr val="002060"/>
                </a:solidFill>
                <a:latin typeface="Corbel" panose="020B0503020204020204" pitchFamily="34" charset="0"/>
                <a:ea typeface="Calibri"/>
              </a:rPr>
              <a:t>Excellence</a:t>
            </a:r>
            <a:r>
              <a:rPr lang="es-ES" sz="1600" dirty="0">
                <a:solidFill>
                  <a:srgbClr val="002060"/>
                </a:solidFill>
                <a:latin typeface="Corbel" panose="020B0503020204020204" pitchFamily="34" charset="0"/>
                <a:ea typeface="Calibri"/>
              </a:rPr>
              <a:t>: “Severo Ochoa”</a:t>
            </a:r>
          </a:p>
        </p:txBody>
      </p:sp>
      <p:sp>
        <p:nvSpPr>
          <p:cNvPr id="15" name="14 Rectángulo redondeado"/>
          <p:cNvSpPr/>
          <p:nvPr/>
        </p:nvSpPr>
        <p:spPr>
          <a:xfrm>
            <a:off x="107504" y="843558"/>
            <a:ext cx="8856984" cy="1944216"/>
          </a:xfrm>
          <a:prstGeom prst="round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2060"/>
              </a:solidFill>
              <a:latin typeface="Corbel" panose="020B0503020204020204" pitchFamily="34" charset="0"/>
            </a:endParaRPr>
          </a:p>
        </p:txBody>
      </p:sp>
      <p:sp>
        <p:nvSpPr>
          <p:cNvPr id="8" name="Rectangle 23"/>
          <p:cNvSpPr>
            <a:spLocks noChangeArrowheads="1"/>
          </p:cNvSpPr>
          <p:nvPr/>
        </p:nvSpPr>
        <p:spPr bwMode="auto">
          <a:xfrm>
            <a:off x="2940104" y="2902353"/>
            <a:ext cx="6312416" cy="1782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lvl="1" algn="ctr" eaLnBrk="0" hangingPunct="0">
              <a:lnSpc>
                <a:spcPct val="70000"/>
              </a:lnSpc>
              <a:defRPr/>
            </a:pPr>
            <a:r>
              <a:rPr lang="en-US" sz="1600" b="1" dirty="0" smtClean="0">
                <a:solidFill>
                  <a:srgbClr val="002060"/>
                </a:solidFill>
                <a:latin typeface="Corbel" panose="020B0503020204020204" pitchFamily="34" charset="0"/>
                <a:ea typeface="Calibri"/>
              </a:rPr>
              <a:t>CHINEKA </a:t>
            </a:r>
            <a:r>
              <a:rPr lang="en-US" sz="1600" b="1" dirty="0" err="1" smtClean="0">
                <a:solidFill>
                  <a:srgbClr val="002060"/>
                </a:solidFill>
                <a:latin typeface="Corbel" panose="020B0503020204020204" pitchFamily="34" charset="0"/>
                <a:ea typeface="Calibri"/>
              </a:rPr>
              <a:t>Programme</a:t>
            </a:r>
            <a:r>
              <a:rPr lang="en-US" sz="1600" b="1" dirty="0" smtClean="0">
                <a:solidFill>
                  <a:srgbClr val="002060"/>
                </a:solidFill>
                <a:latin typeface="Corbel" panose="020B0503020204020204" pitchFamily="34" charset="0"/>
                <a:ea typeface="Calibri"/>
              </a:rPr>
              <a:t> </a:t>
            </a:r>
          </a:p>
          <a:p>
            <a:pPr marL="0" lvl="1" indent="-108000" eaLnBrk="0" hangingPunct="0">
              <a:lnSpc>
                <a:spcPct val="7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rgbClr val="002060"/>
                </a:solidFill>
                <a:latin typeface="Corbel" panose="020B0503020204020204" pitchFamily="34" charset="0"/>
                <a:ea typeface="Calibri"/>
              </a:rPr>
              <a:t>Bilateral </a:t>
            </a:r>
            <a:r>
              <a:rPr lang="en-US" dirty="0">
                <a:solidFill>
                  <a:srgbClr val="002060"/>
                </a:solidFill>
                <a:latin typeface="Corbel" panose="020B0503020204020204" pitchFamily="34" charset="0"/>
                <a:ea typeface="Calibri"/>
              </a:rPr>
              <a:t>technology projects </a:t>
            </a:r>
            <a:r>
              <a:rPr lang="en-US" dirty="0" smtClean="0">
                <a:solidFill>
                  <a:srgbClr val="002060"/>
                </a:solidFill>
                <a:latin typeface="Corbel" panose="020B0503020204020204" pitchFamily="34" charset="0"/>
                <a:ea typeface="Calibri"/>
              </a:rPr>
              <a:t>with </a:t>
            </a:r>
            <a:r>
              <a:rPr lang="en-US" dirty="0">
                <a:solidFill>
                  <a:srgbClr val="002060"/>
                </a:solidFill>
                <a:latin typeface="Corbel" panose="020B0503020204020204" pitchFamily="34" charset="0"/>
                <a:ea typeface="Calibri"/>
              </a:rPr>
              <a:t>market-oriented results.</a:t>
            </a:r>
          </a:p>
          <a:p>
            <a:pPr marL="0" lvl="1" indent="-108000" eaLnBrk="0" hangingPunct="0">
              <a:lnSpc>
                <a:spcPct val="70000"/>
              </a:lnSpc>
              <a:buFont typeface="Arial" panose="020B0604020202020204" pitchFamily="34" charset="0"/>
              <a:buChar char="•"/>
              <a:defRPr/>
            </a:pPr>
            <a:endParaRPr lang="en-US" sz="1000" dirty="0">
              <a:solidFill>
                <a:srgbClr val="002060"/>
              </a:solidFill>
              <a:latin typeface="Corbel" panose="020B0503020204020204" pitchFamily="34" charset="0"/>
              <a:ea typeface="Calibri"/>
            </a:endParaRPr>
          </a:p>
          <a:p>
            <a:pPr marL="0" lvl="1" indent="-108000" eaLnBrk="0" hangingPunct="0">
              <a:lnSpc>
                <a:spcPct val="7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2060"/>
                </a:solidFill>
                <a:latin typeface="Corbel" panose="020B0503020204020204" pitchFamily="34" charset="0"/>
                <a:ea typeface="Calibri"/>
              </a:rPr>
              <a:t> Call for tenders open the whole year.</a:t>
            </a:r>
          </a:p>
          <a:p>
            <a:pPr marL="0" lvl="1" indent="-108000" eaLnBrk="0" hangingPunct="0">
              <a:lnSpc>
                <a:spcPct val="70000"/>
              </a:lnSpc>
              <a:buFont typeface="Arial" panose="020B0604020202020204" pitchFamily="34" charset="0"/>
              <a:buChar char="•"/>
              <a:defRPr/>
            </a:pPr>
            <a:endParaRPr lang="es-ES" sz="1000" dirty="0">
              <a:solidFill>
                <a:srgbClr val="002060"/>
              </a:solidFill>
              <a:latin typeface="Corbel" panose="020B0503020204020204" pitchFamily="34" charset="0"/>
              <a:ea typeface="Calibri"/>
            </a:endParaRPr>
          </a:p>
          <a:p>
            <a:pPr marL="0" lvl="1" indent="-108000" eaLnBrk="0" hangingPunct="0">
              <a:lnSpc>
                <a:spcPct val="70000"/>
              </a:lnSpc>
              <a:buFont typeface="Arial" panose="020B0604020202020204" pitchFamily="34" charset="0"/>
              <a:buChar char="•"/>
              <a:defRPr/>
            </a:pPr>
            <a:r>
              <a:rPr lang="es-ES" dirty="0">
                <a:solidFill>
                  <a:srgbClr val="002060"/>
                </a:solidFill>
                <a:latin typeface="Corbel" panose="020B0503020204020204" pitchFamily="34" charset="0"/>
                <a:ea typeface="Calibri"/>
              </a:rPr>
              <a:t> Minimum 2 companies (Chinese &amp; Spanish) + Institutions.</a:t>
            </a:r>
            <a:endParaRPr lang="es-ES" sz="1000" dirty="0">
              <a:solidFill>
                <a:srgbClr val="002060"/>
              </a:solidFill>
              <a:latin typeface="Corbel" panose="020B0503020204020204" pitchFamily="34" charset="0"/>
              <a:ea typeface="Calibri"/>
            </a:endParaRPr>
          </a:p>
          <a:p>
            <a:pPr marL="0" lvl="1" indent="-108000" eaLnBrk="0" hangingPunct="0">
              <a:lnSpc>
                <a:spcPct val="70000"/>
              </a:lnSpc>
              <a:defRPr/>
            </a:pPr>
            <a:r>
              <a:rPr lang="es-ES" sz="1000" dirty="0">
                <a:solidFill>
                  <a:srgbClr val="002060"/>
                </a:solidFill>
                <a:latin typeface="Corbel" panose="020B0503020204020204" pitchFamily="34" charset="0"/>
                <a:ea typeface="Calibri"/>
              </a:rPr>
              <a:t> </a:t>
            </a:r>
          </a:p>
          <a:p>
            <a:pPr marL="0" lvl="1" indent="-108000" eaLnBrk="0" hangingPunct="0">
              <a:lnSpc>
                <a:spcPct val="70000"/>
              </a:lnSpc>
              <a:buFont typeface="Arial" panose="020B0604020202020204" pitchFamily="34" charset="0"/>
              <a:buChar char="•"/>
              <a:defRPr/>
            </a:pPr>
            <a:r>
              <a:rPr lang="es-ES" dirty="0">
                <a:solidFill>
                  <a:srgbClr val="002060"/>
                </a:solidFill>
                <a:latin typeface="Corbel" panose="020B0503020204020204" pitchFamily="34" charset="0"/>
                <a:ea typeface="Calibri"/>
              </a:rPr>
              <a:t> </a:t>
            </a:r>
            <a:r>
              <a:rPr lang="en-US" dirty="0">
                <a:solidFill>
                  <a:srgbClr val="002060"/>
                </a:solidFill>
                <a:latin typeface="Corbel" panose="020B0503020204020204" pitchFamily="34" charset="0"/>
                <a:ea typeface="Calibri"/>
              </a:rPr>
              <a:t>Decentralized funding: No common pot for exchange of funds.</a:t>
            </a:r>
          </a:p>
          <a:p>
            <a:pPr marL="0" lvl="1" indent="-108000" eaLnBrk="0" hangingPunct="0">
              <a:lnSpc>
                <a:spcPct val="70000"/>
              </a:lnSpc>
              <a:defRPr/>
            </a:pPr>
            <a:endParaRPr lang="en-US" sz="1000" dirty="0">
              <a:solidFill>
                <a:srgbClr val="002060"/>
              </a:solidFill>
              <a:latin typeface="Corbel" panose="020B0503020204020204" pitchFamily="34" charset="0"/>
              <a:ea typeface="Calibri"/>
            </a:endParaRPr>
          </a:p>
          <a:p>
            <a:pPr marL="0" lvl="1" indent="-108000" eaLnBrk="0" hangingPunct="0">
              <a:lnSpc>
                <a:spcPct val="7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2060"/>
                </a:solidFill>
                <a:latin typeface="Corbel" panose="020B0503020204020204" pitchFamily="34" charset="0"/>
                <a:ea typeface="Calibri"/>
              </a:rPr>
              <a:t> Quality label “CHINEKA” </a:t>
            </a:r>
            <a:r>
              <a:rPr lang="en-US" dirty="0" smtClean="0">
                <a:solidFill>
                  <a:srgbClr val="002060"/>
                </a:solidFill>
                <a:latin typeface="Corbel" panose="020B0503020204020204" pitchFamily="34" charset="0"/>
                <a:ea typeface="Calibri"/>
              </a:rPr>
              <a:t>- appreciated </a:t>
            </a:r>
            <a:r>
              <a:rPr lang="en-US" dirty="0">
                <a:solidFill>
                  <a:srgbClr val="002060"/>
                </a:solidFill>
                <a:latin typeface="Corbel" panose="020B0503020204020204" pitchFamily="34" charset="0"/>
                <a:ea typeface="Calibri"/>
              </a:rPr>
              <a:t>&amp; appropriate for SMEs</a:t>
            </a:r>
            <a:r>
              <a:rPr lang="en-US" dirty="0" smtClean="0">
                <a:solidFill>
                  <a:prstClr val="black"/>
                </a:solidFill>
                <a:latin typeface="Corbel" panose="020B0503020204020204" pitchFamily="34" charset="0"/>
              </a:rPr>
              <a:t>.</a:t>
            </a:r>
            <a:endParaRPr lang="en-US" dirty="0">
              <a:solidFill>
                <a:prstClr val="black"/>
              </a:solidFill>
              <a:latin typeface="Corbel" panose="020B0503020204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98" r="6065" b="8436"/>
          <a:stretch/>
        </p:blipFill>
        <p:spPr bwMode="auto">
          <a:xfrm>
            <a:off x="1080120" y="3161425"/>
            <a:ext cx="1921506" cy="1306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043608" y="249492"/>
            <a:ext cx="8100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tx2"/>
                </a:solidFill>
              </a:rPr>
              <a:t>RELEVANT PROGRAMMES FOR SPANISH-CHINESE COOPERATION</a:t>
            </a:r>
            <a:endParaRPr lang="es-ES" b="1" dirty="0">
              <a:solidFill>
                <a:schemeClr val="tx2"/>
              </a:solidFill>
            </a:endParaRPr>
          </a:p>
        </p:txBody>
      </p:sp>
      <p:pic>
        <p:nvPicPr>
          <p:cNvPr id="11" name="12 Imagen" descr="Logo-CDTI-MEYC-pequeño.gif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6" t="19337"/>
          <a:stretch/>
        </p:blipFill>
        <p:spPr bwMode="auto">
          <a:xfrm>
            <a:off x="143804" y="4202149"/>
            <a:ext cx="1296357" cy="205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15 Rectángulo redondeado"/>
          <p:cNvSpPr/>
          <p:nvPr/>
        </p:nvSpPr>
        <p:spPr>
          <a:xfrm>
            <a:off x="35496" y="2895786"/>
            <a:ext cx="9036496" cy="1620180"/>
          </a:xfrm>
          <a:prstGeom prst="round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2060"/>
              </a:solidFill>
              <a:latin typeface="Corbel" panose="020B0503020204020204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43803" y="2962900"/>
            <a:ext cx="23602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 dirty="0" smtClean="0"/>
              <a:t>http</a:t>
            </a:r>
            <a:r>
              <a:rPr lang="es-ES" sz="2000" b="1" dirty="0"/>
              <a:t>://www.cdti.es/</a:t>
            </a:r>
          </a:p>
        </p:txBody>
      </p:sp>
      <p:sp>
        <p:nvSpPr>
          <p:cNvPr id="5" name="4 Rectángulo"/>
          <p:cNvSpPr/>
          <p:nvPr/>
        </p:nvSpPr>
        <p:spPr>
          <a:xfrm>
            <a:off x="3987924" y="1203253"/>
            <a:ext cx="48970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00" b="1" dirty="0"/>
              <a:t>http://http://www.ciencia.gob.es/portal/site/MICINN/</a:t>
            </a:r>
          </a:p>
        </p:txBody>
      </p:sp>
    </p:spTree>
    <p:extLst>
      <p:ext uri="{BB962C8B-B14F-4D97-AF65-F5344CB8AC3E}">
        <p14:creationId xmlns:p14="http://schemas.microsoft.com/office/powerpoint/2010/main" val="311822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1 Título"/>
          <p:cNvSpPr>
            <a:spLocks noGrp="1"/>
          </p:cNvSpPr>
          <p:nvPr>
            <p:ph type="title"/>
          </p:nvPr>
        </p:nvSpPr>
        <p:spPr>
          <a:xfrm>
            <a:off x="827584" y="303498"/>
            <a:ext cx="8077200" cy="857250"/>
          </a:xfrm>
        </p:spPr>
        <p:txBody>
          <a:bodyPr>
            <a:normAutofit fontScale="90000"/>
          </a:bodyPr>
          <a:lstStyle/>
          <a:p>
            <a:pPr algn="ctr"/>
            <a:r>
              <a:rPr lang="es-ES" altLang="zh-CN" b="1" i="1" dirty="0" smtClean="0">
                <a:solidFill>
                  <a:schemeClr val="tx2"/>
                </a:solidFill>
                <a:cs typeface="Arabic Typesetting" pitchFamily="66" charset="-78"/>
              </a:rPr>
              <a:t>THANKS!</a:t>
            </a:r>
            <a:br>
              <a:rPr lang="es-ES" altLang="zh-CN" b="1" i="1" dirty="0" smtClean="0">
                <a:solidFill>
                  <a:schemeClr val="tx2"/>
                </a:solidFill>
                <a:cs typeface="Arabic Typesetting" pitchFamily="66" charset="-78"/>
              </a:rPr>
            </a:br>
            <a:r>
              <a:rPr lang="zh-CN" altLang="es-ES_tradnl" b="1" i="1" dirty="0" smtClean="0">
                <a:solidFill>
                  <a:schemeClr val="tx2"/>
                </a:solidFill>
                <a:cs typeface="Arabic Typesetting" pitchFamily="66" charset="-78"/>
              </a:rPr>
              <a:t>非常感谢</a:t>
            </a:r>
            <a:r>
              <a:rPr lang="es-ES" b="1" i="1" dirty="0" smtClean="0">
                <a:solidFill>
                  <a:schemeClr val="tx2"/>
                </a:solidFill>
                <a:latin typeface="+mn-lt"/>
                <a:cs typeface="Arabic Typesetting" pitchFamily="66" charset="-78"/>
              </a:rPr>
              <a:t>!</a:t>
            </a:r>
            <a:endParaRPr lang="es-ES_tradnl" b="1" i="1" dirty="0">
              <a:solidFill>
                <a:schemeClr val="tx2"/>
              </a:solidFill>
              <a:latin typeface="+mn-lt"/>
              <a:cs typeface="Arabic Typesetting" pitchFamily="66" charset="-78"/>
            </a:endParaRPr>
          </a:p>
        </p:txBody>
      </p:sp>
      <p:sp>
        <p:nvSpPr>
          <p:cNvPr id="57" name="56 Rectángulo"/>
          <p:cNvSpPr/>
          <p:nvPr/>
        </p:nvSpPr>
        <p:spPr>
          <a:xfrm>
            <a:off x="3600500" y="2129619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_tradnl" dirty="0">
                <a:latin typeface="Calibri" pitchFamily="34" charset="0"/>
                <a:cs typeface="Calibri" pitchFamily="34" charset="0"/>
              </a:rPr>
              <a:t>Carlos Quintana</a:t>
            </a:r>
          </a:p>
          <a:p>
            <a:r>
              <a:rPr lang="es-ES_tradnl" dirty="0" smtClean="0">
                <a:latin typeface="Calibri" pitchFamily="34" charset="0"/>
                <a:cs typeface="Calibri" pitchFamily="34" charset="0"/>
              </a:rPr>
              <a:t>Delegate of CDTI in China</a:t>
            </a:r>
          </a:p>
          <a:p>
            <a:r>
              <a:rPr lang="es-ES_tradnl" dirty="0" smtClean="0">
                <a:latin typeface="Calibri" pitchFamily="34" charset="0"/>
                <a:cs typeface="Calibri" pitchFamily="34" charset="0"/>
              </a:rPr>
              <a:t>+86 21 6218 11 22</a:t>
            </a:r>
          </a:p>
          <a:p>
            <a:r>
              <a:rPr lang="es-ES_tradnl" dirty="0" smtClean="0">
                <a:latin typeface="Calibri" pitchFamily="34" charset="0"/>
                <a:cs typeface="Calibri" pitchFamily="34" charset="0"/>
                <a:hlinkClick r:id="rId3"/>
              </a:rPr>
              <a:t>carlos.quintana@cdti.es</a:t>
            </a:r>
            <a:r>
              <a:rPr lang="es-ES_tradnl" dirty="0" smtClean="0">
                <a:latin typeface="Calibri" pitchFamily="34" charset="0"/>
                <a:cs typeface="Calibri" pitchFamily="34" charset="0"/>
              </a:rPr>
              <a:t> </a:t>
            </a:r>
            <a:endParaRPr lang="es-ES_tradnl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49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41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4 CuadroTexto"/>
          <p:cNvSpPr txBox="1">
            <a:spLocks noChangeArrowheads="1"/>
          </p:cNvSpPr>
          <p:nvPr/>
        </p:nvSpPr>
        <p:spPr bwMode="auto">
          <a:xfrm>
            <a:off x="774979" y="114396"/>
            <a:ext cx="759422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002060"/>
                </a:solidFill>
                <a:latin typeface="Calibri" pitchFamily="34" charset="0"/>
                <a:ea typeface="MS PGothic" pitchFamily="34" charset="-128"/>
              </a:rPr>
              <a:t>General Background information on Spanish R&amp;D System</a:t>
            </a:r>
            <a:endParaRPr lang="en-GB" sz="2000" b="1" dirty="0">
              <a:solidFill>
                <a:srgbClr val="002060"/>
              </a:solidFill>
              <a:latin typeface="Calibri" pitchFamily="34" charset="0"/>
              <a:ea typeface="MS PGothic" pitchFamily="34" charset="-128"/>
            </a:endParaRPr>
          </a:p>
        </p:txBody>
      </p:sp>
      <p:grpSp>
        <p:nvGrpSpPr>
          <p:cNvPr id="5" name="4 Grupo"/>
          <p:cNvGrpSpPr/>
          <p:nvPr/>
        </p:nvGrpSpPr>
        <p:grpSpPr>
          <a:xfrm>
            <a:off x="304722" y="551427"/>
            <a:ext cx="8208918" cy="1674186"/>
            <a:chOff x="323522" y="1412776"/>
            <a:chExt cx="8208918" cy="2232248"/>
          </a:xfrm>
        </p:grpSpPr>
        <p:sp>
          <p:nvSpPr>
            <p:cNvPr id="8" name="7 Rectángulo redondeado"/>
            <p:cNvSpPr/>
            <p:nvPr/>
          </p:nvSpPr>
          <p:spPr>
            <a:xfrm>
              <a:off x="3131834" y="1412776"/>
              <a:ext cx="2592288" cy="50405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100" dirty="0">
                  <a:latin typeface="Corbel" panose="020B0503020204020204" pitchFamily="34" charset="0"/>
                </a:rPr>
                <a:t>COUNCIL FOR SCIENCE, TECHNOLOGY AND INNOVATION POLICY</a:t>
              </a:r>
            </a:p>
          </p:txBody>
        </p:sp>
        <p:sp>
          <p:nvSpPr>
            <p:cNvPr id="9" name="8 Rectángulo redondeado"/>
            <p:cNvSpPr/>
            <p:nvPr/>
          </p:nvSpPr>
          <p:spPr>
            <a:xfrm>
              <a:off x="3491876" y="2132856"/>
              <a:ext cx="1872208" cy="72008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600" b="1" dirty="0" smtClean="0">
                  <a:latin typeface="Corbel" panose="020B0503020204020204" pitchFamily="34" charset="0"/>
                </a:rPr>
                <a:t>Min. of </a:t>
              </a:r>
              <a:r>
                <a:rPr lang="es-ES" sz="1600" b="1" dirty="0" err="1" smtClean="0">
                  <a:latin typeface="Corbel" panose="020B0503020204020204" pitchFamily="34" charset="0"/>
                </a:rPr>
                <a:t>Science</a:t>
              </a:r>
              <a:endParaRPr lang="es-ES" sz="1600" b="1" dirty="0" smtClean="0">
                <a:latin typeface="Corbel" panose="020B0503020204020204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600" b="1" dirty="0" err="1" smtClean="0">
                  <a:latin typeface="Corbel" panose="020B0503020204020204" pitchFamily="34" charset="0"/>
                </a:rPr>
                <a:t>State-Secretariat</a:t>
              </a:r>
              <a:r>
                <a:rPr lang="es-ES" sz="1600" b="1" dirty="0" smtClean="0">
                  <a:latin typeface="Corbel" panose="020B0503020204020204" pitchFamily="34" charset="0"/>
                </a:rPr>
                <a:t> R&amp;D&amp; </a:t>
              </a:r>
              <a:r>
                <a:rPr lang="es-ES" sz="1600" b="1" dirty="0" err="1" smtClean="0">
                  <a:latin typeface="Corbel" panose="020B0503020204020204" pitchFamily="34" charset="0"/>
                </a:rPr>
                <a:t>Innovation</a:t>
              </a:r>
              <a:endParaRPr lang="es-ES" sz="1100" b="1" dirty="0">
                <a:latin typeface="Corbel" panose="020B0503020204020204" pitchFamily="34" charset="0"/>
              </a:endParaRPr>
            </a:p>
          </p:txBody>
        </p:sp>
        <p:sp>
          <p:nvSpPr>
            <p:cNvPr id="10" name="9 Rectángulo redondeado"/>
            <p:cNvSpPr/>
            <p:nvPr/>
          </p:nvSpPr>
          <p:spPr>
            <a:xfrm>
              <a:off x="323522" y="2204864"/>
              <a:ext cx="2376264" cy="50405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100" dirty="0">
                  <a:latin typeface="Corbel" panose="020B0503020204020204" pitchFamily="34" charset="0"/>
                </a:rPr>
                <a:t>ADVISORY COUNCIL ON SCIENCE, TECHNOLOGY AND INNOVATION</a:t>
              </a:r>
            </a:p>
          </p:txBody>
        </p:sp>
        <p:sp>
          <p:nvSpPr>
            <p:cNvPr id="11" name="10 Rectángulo redondeado"/>
            <p:cNvSpPr/>
            <p:nvPr/>
          </p:nvSpPr>
          <p:spPr>
            <a:xfrm>
              <a:off x="6516216" y="2204864"/>
              <a:ext cx="2016224" cy="50405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100" dirty="0">
                  <a:latin typeface="Corbel" panose="020B0503020204020204" pitchFamily="34" charset="0"/>
                </a:rPr>
                <a:t>SPANISH COMMITTEE FOR RESEARCH ETHICS</a:t>
              </a:r>
            </a:p>
          </p:txBody>
        </p:sp>
        <p:sp>
          <p:nvSpPr>
            <p:cNvPr id="12" name="11 Rectángulo redondeado"/>
            <p:cNvSpPr/>
            <p:nvPr/>
          </p:nvSpPr>
          <p:spPr>
            <a:xfrm>
              <a:off x="3059826" y="3068960"/>
              <a:ext cx="2808312" cy="576064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100" dirty="0">
                  <a:latin typeface="Corbel" panose="020B0503020204020204" pitchFamily="34" charset="0"/>
                </a:rPr>
                <a:t>SCIENCE, TECHNOLOGY AND INNOVATION INFORMATION SYSTEM </a:t>
              </a:r>
            </a:p>
          </p:txBody>
        </p:sp>
        <p:sp>
          <p:nvSpPr>
            <p:cNvPr id="13" name="12 Rectángulo"/>
            <p:cNvSpPr/>
            <p:nvPr/>
          </p:nvSpPr>
          <p:spPr>
            <a:xfrm>
              <a:off x="683863" y="3068241"/>
              <a:ext cx="2016125" cy="576262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2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orbel" panose="020B0503020204020204" pitchFamily="34" charset="0"/>
                </a:rPr>
                <a:t>SPANISH SCIENCE AND TECHNOLOGY STRATEGY</a:t>
              </a:r>
            </a:p>
          </p:txBody>
        </p:sp>
        <p:sp>
          <p:nvSpPr>
            <p:cNvPr id="14" name="13 Rectángulo"/>
            <p:cNvSpPr/>
            <p:nvPr/>
          </p:nvSpPr>
          <p:spPr>
            <a:xfrm>
              <a:off x="6516338" y="3068241"/>
              <a:ext cx="1871663" cy="576262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2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orbel" panose="020B0503020204020204" pitchFamily="34" charset="0"/>
                </a:rPr>
                <a:t>SPANISH INNOVATION STRATEGY</a:t>
              </a:r>
            </a:p>
          </p:txBody>
        </p:sp>
        <p:cxnSp>
          <p:nvCxnSpPr>
            <p:cNvPr id="15" name="14 Conector recto de flecha"/>
            <p:cNvCxnSpPr/>
            <p:nvPr/>
          </p:nvCxnSpPr>
          <p:spPr>
            <a:xfrm>
              <a:off x="4355648" y="1988741"/>
              <a:ext cx="0" cy="144462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15 Conector recto de flecha"/>
            <p:cNvCxnSpPr/>
            <p:nvPr/>
          </p:nvCxnSpPr>
          <p:spPr>
            <a:xfrm flipV="1">
              <a:off x="4355648" y="2853060"/>
              <a:ext cx="0" cy="215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16 Conector recto de flecha"/>
            <p:cNvCxnSpPr/>
            <p:nvPr/>
          </p:nvCxnSpPr>
          <p:spPr>
            <a:xfrm>
              <a:off x="2771323" y="2420541"/>
              <a:ext cx="649287" cy="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17 Conector recto de flecha"/>
            <p:cNvCxnSpPr/>
            <p:nvPr/>
          </p:nvCxnSpPr>
          <p:spPr>
            <a:xfrm flipH="1">
              <a:off x="5436735" y="2493566"/>
              <a:ext cx="935038" cy="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18 Conector recto"/>
            <p:cNvCxnSpPr/>
            <p:nvPr/>
          </p:nvCxnSpPr>
          <p:spPr>
            <a:xfrm flipV="1">
              <a:off x="2699988" y="2709469"/>
              <a:ext cx="792163" cy="358775"/>
            </a:xfrm>
            <a:prstGeom prst="line">
              <a:avLst/>
            </a:prstGeom>
            <a:ln w="254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19 Conector recto"/>
            <p:cNvCxnSpPr/>
            <p:nvPr/>
          </p:nvCxnSpPr>
          <p:spPr>
            <a:xfrm flipH="1" flipV="1">
              <a:off x="5363813" y="2709469"/>
              <a:ext cx="1152525" cy="358775"/>
            </a:xfrm>
            <a:prstGeom prst="line">
              <a:avLst/>
            </a:prstGeom>
            <a:ln w="254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1" name="2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8869201"/>
              </p:ext>
            </p:extLst>
          </p:nvPr>
        </p:nvGraphicFramePr>
        <p:xfrm>
          <a:off x="159983" y="2393796"/>
          <a:ext cx="8824214" cy="1847850"/>
        </p:xfrm>
        <a:graphic>
          <a:graphicData uri="http://schemas.openxmlformats.org/drawingml/2006/table">
            <a:tbl>
              <a:tblPr firstRow="1" bandRow="1"/>
              <a:tblGrid>
                <a:gridCol w="1767430"/>
                <a:gridCol w="2644678"/>
                <a:gridCol w="2206053"/>
                <a:gridCol w="2206053"/>
              </a:tblGrid>
              <a:tr h="1108710">
                <a:tc>
                  <a:txBody>
                    <a:bodyPr/>
                    <a:lstStyle/>
                    <a:p>
                      <a:r>
                        <a:rPr lang="es-ES" sz="1100" dirty="0" smtClean="0">
                          <a:solidFill>
                            <a:schemeClr val="bg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NATIONAL-LEVEL FUNDING</a:t>
                      </a:r>
                      <a:r>
                        <a:rPr lang="es-ES" sz="1100" baseline="0" dirty="0" smtClean="0">
                          <a:solidFill>
                            <a:schemeClr val="bg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 AGENCIES</a:t>
                      </a:r>
                      <a:endParaRPr lang="es-ES" sz="1100" dirty="0" smtClean="0">
                        <a:solidFill>
                          <a:schemeClr val="bg1"/>
                        </a:solidFill>
                        <a:latin typeface="Corbel" panose="020B0503020204020204" pitchFamily="34" charset="0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solidFill>
                      <a:schemeClr val="accent1">
                        <a:tint val="100000"/>
                        <a:shade val="100000"/>
                        <a:satMod val="10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ES" sz="1200" b="1" spc="0" dirty="0" smtClean="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rPr>
                        <a:t>Min</a:t>
                      </a:r>
                      <a:r>
                        <a:rPr lang="es-ES" sz="1200" b="1" spc="0" baseline="0" dirty="0" smtClean="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rPr>
                        <a:t> of </a:t>
                      </a:r>
                      <a:r>
                        <a:rPr lang="es-ES" sz="1200" b="1" spc="0" baseline="0" dirty="0" err="1" smtClean="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rPr>
                        <a:t>Science</a:t>
                      </a:r>
                      <a:r>
                        <a:rPr lang="es-ES" sz="1200" b="1" spc="0" dirty="0" smtClean="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rPr>
                        <a:t> (70% of Central </a:t>
                      </a:r>
                      <a:r>
                        <a:rPr lang="es-ES" sz="1200" b="1" spc="0" dirty="0" err="1" smtClean="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rPr>
                        <a:t>Gov</a:t>
                      </a:r>
                      <a:r>
                        <a:rPr lang="es-ES" sz="1200" b="1" spc="0" dirty="0" smtClean="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rPr>
                        <a:t>. </a:t>
                      </a:r>
                      <a:r>
                        <a:rPr lang="es-ES" sz="1200" b="1" spc="0" dirty="0" err="1" smtClean="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rPr>
                        <a:t>Funding</a:t>
                      </a:r>
                      <a:r>
                        <a:rPr lang="es-ES" sz="1200" b="1" spc="0" baseline="0" dirty="0" smtClean="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rPr>
                        <a:t> </a:t>
                      </a:r>
                      <a:r>
                        <a:rPr lang="es-ES" sz="1200" b="1" spc="0" baseline="0" dirty="0" err="1" smtClean="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rPr>
                        <a:t>for</a:t>
                      </a:r>
                      <a:r>
                        <a:rPr lang="es-ES" sz="1200" b="1" spc="0" baseline="0" dirty="0" smtClean="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rPr>
                        <a:t> R&amp;D)</a:t>
                      </a:r>
                    </a:p>
                    <a:p>
                      <a:pPr algn="ctr"/>
                      <a:endParaRPr lang="es-ES" sz="700" b="1" spc="0" dirty="0" smtClean="0">
                        <a:solidFill>
                          <a:schemeClr val="tx2"/>
                        </a:solidFill>
                        <a:latin typeface="Corbel" panose="020B0503020204020204" pitchFamily="34" charset="0"/>
                      </a:endParaRPr>
                    </a:p>
                    <a:p>
                      <a:pPr marL="216000" indent="-144000" algn="l">
                        <a:buFont typeface="Arial" panose="020B0604020202020204" pitchFamily="34" charset="0"/>
                        <a:buChar char="•"/>
                      </a:pPr>
                      <a:r>
                        <a:rPr lang="es-ES" sz="1100" b="1" i="1" u="none" spc="0" baseline="0" dirty="0" err="1" smtClean="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rPr>
                        <a:t>National</a:t>
                      </a:r>
                      <a:r>
                        <a:rPr lang="es-ES" sz="1100" b="1" i="1" u="none" spc="0" baseline="0" dirty="0" smtClean="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rPr>
                        <a:t> Agency </a:t>
                      </a:r>
                      <a:r>
                        <a:rPr lang="es-ES" sz="1100" b="1" i="1" u="none" spc="0" baseline="0" dirty="0" err="1" smtClean="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rPr>
                        <a:t>for</a:t>
                      </a:r>
                      <a:r>
                        <a:rPr lang="es-ES" sz="1100" b="1" i="1" u="none" spc="0" baseline="0" dirty="0" smtClean="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rPr>
                        <a:t> </a:t>
                      </a:r>
                      <a:r>
                        <a:rPr lang="es-ES" sz="1100" b="1" i="1" u="none" spc="0" baseline="0" dirty="0" err="1" smtClean="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rPr>
                        <a:t>Research</a:t>
                      </a:r>
                      <a:endParaRPr lang="es-ES" sz="1100" b="1" i="1" u="none" spc="0" baseline="0" dirty="0" smtClean="0">
                        <a:solidFill>
                          <a:schemeClr val="tx2"/>
                        </a:solidFill>
                        <a:latin typeface="Corbel" panose="020B0503020204020204" pitchFamily="34" charset="0"/>
                      </a:endParaRPr>
                    </a:p>
                    <a:p>
                      <a:pPr marL="216000" indent="-144000" algn="l">
                        <a:buFont typeface="Arial" panose="020B0604020202020204" pitchFamily="34" charset="0"/>
                        <a:buChar char="•"/>
                      </a:pPr>
                      <a:r>
                        <a:rPr lang="es-ES" sz="1100" b="1" i="1" u="none" spc="0" baseline="0" dirty="0" smtClean="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rPr>
                        <a:t>Center </a:t>
                      </a:r>
                      <a:r>
                        <a:rPr lang="es-ES" sz="1100" b="1" i="1" u="none" spc="0" baseline="0" dirty="0" err="1" smtClean="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rPr>
                        <a:t>for</a:t>
                      </a:r>
                      <a:r>
                        <a:rPr lang="es-ES" sz="1100" b="1" i="1" u="none" spc="0" baseline="0" dirty="0" smtClean="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rPr>
                        <a:t> Industrial </a:t>
                      </a:r>
                      <a:r>
                        <a:rPr lang="es-ES" sz="1100" b="1" i="1" u="none" spc="0" baseline="0" dirty="0" err="1" smtClean="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rPr>
                        <a:t>Technological</a:t>
                      </a:r>
                      <a:r>
                        <a:rPr lang="es-ES" sz="1100" b="1" i="1" u="none" spc="0" baseline="0" dirty="0" smtClean="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rPr>
                        <a:t> </a:t>
                      </a:r>
                      <a:r>
                        <a:rPr lang="es-ES" sz="1100" b="1" i="1" u="none" spc="0" baseline="0" dirty="0" err="1" smtClean="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rPr>
                        <a:t>Development</a:t>
                      </a:r>
                      <a:r>
                        <a:rPr lang="es-ES" sz="1100" b="1" i="1" u="none" spc="0" baseline="0" dirty="0" smtClean="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rPr>
                        <a:t>  (CDTI)</a:t>
                      </a:r>
                      <a:r>
                        <a:rPr lang="es-ES" sz="1100" u="none" spc="0" baseline="0" dirty="0" smtClean="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rPr>
                        <a:t>- </a:t>
                      </a:r>
                      <a:r>
                        <a:rPr lang="es-ES" sz="1100" u="none" spc="0" baseline="0" dirty="0" err="1" smtClean="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rPr>
                        <a:t>supports</a:t>
                      </a:r>
                      <a:r>
                        <a:rPr lang="es-ES" sz="1100" u="none" spc="0" baseline="0" dirty="0" smtClean="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rPr>
                        <a:t>  </a:t>
                      </a:r>
                      <a:r>
                        <a:rPr lang="es-ES" sz="1100" u="none" spc="0" baseline="0" dirty="0" err="1" smtClean="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rPr>
                        <a:t>innovative</a:t>
                      </a:r>
                      <a:r>
                        <a:rPr lang="es-ES" sz="1100" u="none" spc="0" baseline="0" dirty="0" smtClean="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rPr>
                        <a:t>  </a:t>
                      </a:r>
                      <a:r>
                        <a:rPr lang="es-ES" sz="1100" u="none" spc="0" baseline="0" dirty="0" err="1" smtClean="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rPr>
                        <a:t>enterprises</a:t>
                      </a:r>
                      <a:endParaRPr lang="es-ES" sz="1100" u="none" spc="0" baseline="0" dirty="0" smtClean="0">
                        <a:solidFill>
                          <a:schemeClr val="tx2"/>
                        </a:solidFill>
                        <a:latin typeface="Corbel" panose="020B0503020204020204" pitchFamily="34" charset="0"/>
                      </a:endParaRPr>
                    </a:p>
                    <a:p>
                      <a:pPr algn="ctr"/>
                      <a:endParaRPr lang="es-ES" sz="800" spc="0" baseline="0" dirty="0" smtClean="0">
                        <a:solidFill>
                          <a:schemeClr val="tx2"/>
                        </a:solidFill>
                        <a:latin typeface="Corbel" panose="020B0503020204020204" pitchFamily="34" charset="0"/>
                      </a:endParaRPr>
                    </a:p>
                    <a:p>
                      <a:pPr algn="ctr"/>
                      <a:r>
                        <a:rPr lang="es-ES" sz="1100" u="sng" spc="0" baseline="0" dirty="0" smtClean="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rPr>
                        <a:t>Sectorial </a:t>
                      </a:r>
                      <a:r>
                        <a:rPr lang="es-ES" sz="1100" u="sng" spc="0" baseline="0" dirty="0" err="1" smtClean="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rPr>
                        <a:t>Ministries</a:t>
                      </a:r>
                      <a:r>
                        <a:rPr lang="es-ES" sz="1100" spc="0" baseline="0" dirty="0" smtClean="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rPr>
                        <a:t>: </a:t>
                      </a:r>
                      <a:r>
                        <a:rPr lang="es-ES" sz="1100" spc="0" baseline="0" dirty="0" err="1" smtClean="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rPr>
                        <a:t>Industry</a:t>
                      </a:r>
                      <a:r>
                        <a:rPr lang="es-ES" sz="1100" spc="0" baseline="0" dirty="0" smtClean="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rPr>
                        <a:t> &amp;</a:t>
                      </a:r>
                      <a:r>
                        <a:rPr lang="es-ES" sz="1100" spc="0" baseline="0" dirty="0" err="1" smtClean="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rPr>
                        <a:t>Energy</a:t>
                      </a:r>
                      <a:r>
                        <a:rPr lang="es-ES" sz="1100" spc="0" baseline="0" dirty="0" smtClean="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rPr>
                        <a:t>  (ICT,20%), </a:t>
                      </a:r>
                      <a:r>
                        <a:rPr lang="es-ES" sz="1100" spc="0" baseline="0" dirty="0" err="1" smtClean="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rPr>
                        <a:t>Defence</a:t>
                      </a:r>
                      <a:r>
                        <a:rPr lang="es-ES" sz="1100" spc="0" baseline="0" dirty="0" smtClean="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rPr>
                        <a:t> (2.7%)</a:t>
                      </a:r>
                      <a:endParaRPr lang="es-ES" sz="1100" spc="0" dirty="0">
                        <a:solidFill>
                          <a:schemeClr val="tx2"/>
                        </a:solidFill>
                        <a:latin typeface="Corbel" panose="020B0503020204020204" pitchFamily="34" charset="0"/>
                      </a:endParaRPr>
                    </a:p>
                  </a:txBody>
                  <a:tcPr marT="34290" marB="34290" anchor="ctr"/>
                </a:tc>
                <a:tc hMerge="1">
                  <a:txBody>
                    <a:bodyPr/>
                    <a:lstStyle/>
                    <a:p>
                      <a:endParaRPr lang="es-ES" sz="11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ES" sz="11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</a:tr>
              <a:tr h="708660">
                <a:tc>
                  <a:txBody>
                    <a:bodyPr/>
                    <a:lstStyle/>
                    <a:p>
                      <a:r>
                        <a:rPr lang="es-ES" sz="1100" dirty="0" smtClean="0">
                          <a:solidFill>
                            <a:schemeClr val="bg1"/>
                          </a:solidFill>
                          <a:latin typeface="Corbel" panose="020B0503020204020204" pitchFamily="34" charset="0"/>
                        </a:rPr>
                        <a:t>PERFORMER</a:t>
                      </a:r>
                    </a:p>
                    <a:p>
                      <a:r>
                        <a:rPr lang="es-ES" sz="1100" dirty="0" smtClean="0">
                          <a:solidFill>
                            <a:schemeClr val="bg1"/>
                          </a:solidFill>
                          <a:latin typeface="Corbel" panose="020B0503020204020204" pitchFamily="34" charset="0"/>
                        </a:rPr>
                        <a:t>ORGANIZATIONS</a:t>
                      </a:r>
                      <a:endParaRPr lang="es-ES" sz="1100" dirty="0">
                        <a:solidFill>
                          <a:schemeClr val="bg1"/>
                        </a:solidFill>
                        <a:latin typeface="Corbel" panose="020B0503020204020204" pitchFamily="34" charset="0"/>
                      </a:endParaRPr>
                    </a:p>
                  </a:txBody>
                  <a:tcPr marT="34290" marB="34290">
                    <a:solidFill>
                      <a:schemeClr val="accent1">
                        <a:tint val="100000"/>
                        <a:shade val="100000"/>
                        <a:satMod val="10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 err="1" smtClean="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rPr>
                        <a:t>Public</a:t>
                      </a:r>
                      <a:r>
                        <a:rPr lang="es-ES" sz="1100" baseline="0" dirty="0" smtClean="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rPr>
                        <a:t> R&amp;D Centres</a:t>
                      </a:r>
                    </a:p>
                    <a:p>
                      <a:pPr algn="ctr"/>
                      <a:r>
                        <a:rPr lang="es-ES" sz="1100" baseline="0" dirty="0" err="1" smtClean="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rPr>
                        <a:t>Research</a:t>
                      </a:r>
                      <a:r>
                        <a:rPr lang="es-ES" sz="1100" baseline="0" dirty="0" smtClean="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rPr>
                        <a:t> </a:t>
                      </a:r>
                      <a:r>
                        <a:rPr lang="es-ES" sz="1100" baseline="0" dirty="0" err="1" smtClean="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rPr>
                        <a:t>Infrastructures</a:t>
                      </a:r>
                      <a:endParaRPr lang="es-ES" sz="1100" dirty="0">
                        <a:solidFill>
                          <a:schemeClr val="tx2"/>
                        </a:solidFill>
                        <a:latin typeface="Corbel" panose="020B0503020204020204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 err="1" smtClean="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rPr>
                        <a:t>Universities</a:t>
                      </a:r>
                      <a:endParaRPr lang="es-ES" sz="1100" dirty="0">
                        <a:solidFill>
                          <a:schemeClr val="tx2"/>
                        </a:solidFill>
                        <a:latin typeface="Corbel" panose="020B0503020204020204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s-ES" sz="1100" dirty="0" smtClean="0">
                        <a:solidFill>
                          <a:schemeClr val="tx2"/>
                        </a:solidFill>
                        <a:latin typeface="Corbel" panose="020B0503020204020204" pitchFamily="34" charset="0"/>
                      </a:endParaRPr>
                    </a:p>
                    <a:p>
                      <a:pPr algn="ctr"/>
                      <a:r>
                        <a:rPr lang="es-ES" sz="1100" dirty="0" err="1" smtClean="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rPr>
                        <a:t>Public-private</a:t>
                      </a:r>
                      <a:r>
                        <a:rPr lang="es-ES" sz="1100" baseline="0" dirty="0" smtClean="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rPr>
                        <a:t> </a:t>
                      </a:r>
                      <a:r>
                        <a:rPr lang="es-ES" sz="1100" baseline="0" dirty="0" err="1" smtClean="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rPr>
                        <a:t>initiatives</a:t>
                      </a:r>
                      <a:endParaRPr lang="es-ES" sz="1100" dirty="0" smtClean="0">
                        <a:solidFill>
                          <a:schemeClr val="tx2"/>
                        </a:solidFill>
                        <a:latin typeface="Corbel" panose="020B0503020204020204" pitchFamily="34" charset="0"/>
                      </a:endParaRPr>
                    </a:p>
                    <a:p>
                      <a:pPr algn="ctr"/>
                      <a:r>
                        <a:rPr lang="es-ES" sz="1100" dirty="0" err="1" smtClean="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rPr>
                        <a:t>Private</a:t>
                      </a:r>
                      <a:r>
                        <a:rPr lang="es-ES" sz="1100" dirty="0" smtClean="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rPr>
                        <a:t> Sector</a:t>
                      </a:r>
                    </a:p>
                    <a:p>
                      <a:pPr algn="ctr"/>
                      <a:endParaRPr lang="es-ES" sz="1100" dirty="0">
                        <a:solidFill>
                          <a:schemeClr val="tx2"/>
                        </a:solidFill>
                        <a:latin typeface="Corbel" panose="020B0503020204020204" pitchFamily="34" charset="0"/>
                      </a:endParaRPr>
                    </a:p>
                  </a:txBody>
                  <a:tcPr marT="34290" marB="3429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7404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20 Diagrama"/>
          <p:cNvGraphicFramePr/>
          <p:nvPr>
            <p:extLst>
              <p:ext uri="{D42A27DB-BD31-4B8C-83A1-F6EECF244321}">
                <p14:modId xmlns:p14="http://schemas.microsoft.com/office/powerpoint/2010/main" val="3575189045"/>
              </p:ext>
            </p:extLst>
          </p:nvPr>
        </p:nvGraphicFramePr>
        <p:xfrm>
          <a:off x="658727" y="633488"/>
          <a:ext cx="6480721" cy="28623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0" y="3598175"/>
            <a:ext cx="19797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dirty="0" smtClean="0">
                <a:solidFill>
                  <a:srgbClr val="16161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pitchFamily="34" charset="0"/>
              </a:rPr>
              <a:t>CONCEPT</a:t>
            </a:r>
            <a:endParaRPr lang="en-US" sz="3200" b="1" dirty="0">
              <a:solidFill>
                <a:srgbClr val="16161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875585" y="1006185"/>
            <a:ext cx="1625766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s-ES" sz="3200" b="1" dirty="0" smtClean="0">
                <a:solidFill>
                  <a:srgbClr val="16161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pitchFamily="34" charset="0"/>
              </a:rPr>
              <a:t>MARKET</a:t>
            </a:r>
            <a:endParaRPr lang="en-US" sz="3200" b="1" dirty="0">
              <a:solidFill>
                <a:srgbClr val="16161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7" name="6 Flecha derecha"/>
          <p:cNvSpPr/>
          <p:nvPr/>
        </p:nvSpPr>
        <p:spPr>
          <a:xfrm>
            <a:off x="1780443" y="3706522"/>
            <a:ext cx="4387362" cy="4310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ES" sz="2000" dirty="0" err="1" smtClean="0">
                <a:solidFill>
                  <a:srgbClr val="FFFFFF"/>
                </a:solidFill>
                <a:latin typeface="Arial Narrow" pitchFamily="34" charset="0"/>
                <a:cs typeface="Arial" pitchFamily="34" charset="0"/>
              </a:rPr>
              <a:t>Prioritisation</a:t>
            </a:r>
            <a:r>
              <a:rPr lang="es-ES" sz="2000" dirty="0" smtClean="0">
                <a:solidFill>
                  <a:srgbClr val="FFFFFF"/>
                </a:solidFill>
                <a:latin typeface="Arial Narrow" pitchFamily="34" charset="0"/>
                <a:cs typeface="Arial" pitchFamily="34" charset="0"/>
              </a:rPr>
              <a:t> and </a:t>
            </a:r>
            <a:r>
              <a:rPr lang="es-ES" sz="2000" dirty="0" err="1" smtClean="0">
                <a:solidFill>
                  <a:srgbClr val="FFFFFF"/>
                </a:solidFill>
                <a:latin typeface="Arial Narrow" pitchFamily="34" charset="0"/>
                <a:cs typeface="Arial" pitchFamily="34" charset="0"/>
              </a:rPr>
              <a:t>rationalisation</a:t>
            </a:r>
            <a:endParaRPr lang="en-US" sz="2000" dirty="0">
              <a:solidFill>
                <a:srgbClr val="FFFFFF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2" name="11 Flecha derecha"/>
          <p:cNvSpPr/>
          <p:nvPr/>
        </p:nvSpPr>
        <p:spPr>
          <a:xfrm>
            <a:off x="1780514" y="3219556"/>
            <a:ext cx="4391757" cy="4321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ES" sz="2000" dirty="0" err="1" smtClean="0">
                <a:solidFill>
                  <a:srgbClr val="FFFFFF"/>
                </a:solidFill>
                <a:latin typeface="Arial Narrow" pitchFamily="34" charset="0"/>
                <a:cs typeface="Arial" pitchFamily="34" charset="0"/>
              </a:rPr>
              <a:t>Efficiency</a:t>
            </a:r>
            <a:endParaRPr lang="en-US" sz="2000" dirty="0">
              <a:solidFill>
                <a:srgbClr val="FFFFFF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3" name="12 Elipse"/>
          <p:cNvSpPr/>
          <p:nvPr/>
        </p:nvSpPr>
        <p:spPr>
          <a:xfrm>
            <a:off x="6300192" y="3489828"/>
            <a:ext cx="2791125" cy="10263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ES" sz="3200" b="1" dirty="0" err="1" smtClean="0">
                <a:solidFill>
                  <a:srgbClr val="16161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pitchFamily="34" charset="0"/>
              </a:rPr>
              <a:t>Societal</a:t>
            </a:r>
            <a:r>
              <a:rPr lang="es-ES" sz="3200" b="1" dirty="0" smtClean="0">
                <a:solidFill>
                  <a:srgbClr val="16161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pitchFamily="34" charset="0"/>
              </a:rPr>
              <a:t> </a:t>
            </a:r>
            <a:r>
              <a:rPr lang="es-ES" sz="3200" b="1" dirty="0" err="1" smtClean="0">
                <a:solidFill>
                  <a:srgbClr val="16161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pitchFamily="34" charset="0"/>
              </a:rPr>
              <a:t>Challenges</a:t>
            </a:r>
            <a:endParaRPr lang="en-US" sz="3200" b="1" dirty="0">
              <a:solidFill>
                <a:srgbClr val="16161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1" name="10 Flecha derecha"/>
          <p:cNvSpPr/>
          <p:nvPr/>
        </p:nvSpPr>
        <p:spPr>
          <a:xfrm>
            <a:off x="1780443" y="4192191"/>
            <a:ext cx="4387362" cy="432197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ES" sz="2000" dirty="0" err="1" smtClean="0">
                <a:solidFill>
                  <a:srgbClr val="001C6E"/>
                </a:solidFill>
                <a:latin typeface="Arial Narrow" pitchFamily="34" charset="0"/>
                <a:cs typeface="Arial" pitchFamily="34" charset="0"/>
              </a:rPr>
              <a:t>Excellence</a:t>
            </a:r>
            <a:endParaRPr lang="en-US" sz="2000" dirty="0">
              <a:solidFill>
                <a:srgbClr val="001C6E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7656" name="9 CuadroTexto"/>
          <p:cNvSpPr txBox="1">
            <a:spLocks noChangeArrowheads="1"/>
          </p:cNvSpPr>
          <p:nvPr/>
        </p:nvSpPr>
        <p:spPr bwMode="auto">
          <a:xfrm>
            <a:off x="323529" y="357293"/>
            <a:ext cx="876778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 err="1" smtClean="0">
                <a:solidFill>
                  <a:srgbClr val="003366"/>
                </a:solidFill>
                <a:latin typeface="Calibri" pitchFamily="34" charset="0"/>
                <a:cs typeface="Arial" pitchFamily="34" charset="0"/>
              </a:rPr>
              <a:t>Spanish</a:t>
            </a:r>
            <a:r>
              <a:rPr lang="fr-FR" sz="2000" b="1" dirty="0" smtClean="0">
                <a:solidFill>
                  <a:srgbClr val="003366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fr-FR" sz="2000" b="1" dirty="0" err="1" smtClean="0">
                <a:solidFill>
                  <a:srgbClr val="003366"/>
                </a:solidFill>
                <a:latin typeface="Calibri" pitchFamily="34" charset="0"/>
                <a:cs typeface="Arial" pitchFamily="34" charset="0"/>
              </a:rPr>
              <a:t>Strategy</a:t>
            </a:r>
            <a:r>
              <a:rPr lang="fr-FR" sz="2000" b="1" dirty="0" smtClean="0">
                <a:solidFill>
                  <a:srgbClr val="003366"/>
                </a:solidFill>
                <a:latin typeface="Calibri" pitchFamily="34" charset="0"/>
                <a:cs typeface="Arial" pitchFamily="34" charset="0"/>
              </a:rPr>
              <a:t> on R&amp;D &amp; Innovation (2013-2020), “</a:t>
            </a:r>
            <a:r>
              <a:rPr lang="fr-FR" sz="2000" b="1" dirty="0" err="1" smtClean="0">
                <a:solidFill>
                  <a:srgbClr val="003366"/>
                </a:solidFill>
                <a:latin typeface="Calibri" pitchFamily="34" charset="0"/>
                <a:cs typeface="Arial" pitchFamily="34" charset="0"/>
              </a:rPr>
              <a:t>from</a:t>
            </a:r>
            <a:r>
              <a:rPr lang="fr-FR" sz="2000" b="1" dirty="0" smtClean="0">
                <a:solidFill>
                  <a:srgbClr val="003366"/>
                </a:solidFill>
                <a:latin typeface="Calibri" pitchFamily="34" charset="0"/>
                <a:cs typeface="Arial" pitchFamily="34" charset="0"/>
              </a:rPr>
              <a:t> Concept to </a:t>
            </a:r>
            <a:r>
              <a:rPr lang="fr-FR" sz="2000" b="1" dirty="0" err="1" smtClean="0">
                <a:solidFill>
                  <a:srgbClr val="003366"/>
                </a:solidFill>
                <a:latin typeface="Calibri" pitchFamily="34" charset="0"/>
                <a:cs typeface="Arial" pitchFamily="34" charset="0"/>
              </a:rPr>
              <a:t>Market</a:t>
            </a:r>
            <a:r>
              <a:rPr lang="fr-FR" sz="2000" b="1" dirty="0" smtClean="0">
                <a:solidFill>
                  <a:srgbClr val="003366"/>
                </a:solidFill>
                <a:latin typeface="Calibri" pitchFamily="34" charset="0"/>
                <a:cs typeface="Arial" pitchFamily="34" charset="0"/>
              </a:rPr>
              <a:t>”</a:t>
            </a:r>
            <a:endParaRPr lang="fr-FR" sz="2000" b="1" dirty="0">
              <a:solidFill>
                <a:srgbClr val="003366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5635941" y="2049119"/>
            <a:ext cx="3455377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fr-FR" b="1" dirty="0">
                <a:solidFill>
                  <a:srgbClr val="3333FF">
                    <a:lumMod val="50000"/>
                  </a:srgbClr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fr-FR" b="1" dirty="0" smtClean="0">
                <a:solidFill>
                  <a:srgbClr val="3333FF">
                    <a:lumMod val="50000"/>
                  </a:srgbClr>
                </a:solidFill>
                <a:latin typeface="Arial Narrow" pitchFamily="34" charset="0"/>
                <a:cs typeface="Arial" pitchFamily="34" charset="0"/>
              </a:rPr>
              <a:t>Support  to </a:t>
            </a:r>
            <a:r>
              <a:rPr lang="fr-FR" b="1" dirty="0" err="1" smtClean="0">
                <a:solidFill>
                  <a:srgbClr val="3333FF">
                    <a:lumMod val="50000"/>
                  </a:srgbClr>
                </a:solidFill>
                <a:latin typeface="Arial Narrow" pitchFamily="34" charset="0"/>
                <a:cs typeface="Arial" pitchFamily="34" charset="0"/>
              </a:rPr>
              <a:t>innovative</a:t>
            </a:r>
            <a:r>
              <a:rPr lang="fr-FR" b="1" dirty="0" smtClean="0">
                <a:solidFill>
                  <a:srgbClr val="3333FF">
                    <a:lumMod val="50000"/>
                  </a:srgbClr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fr-FR" b="1" dirty="0" err="1" smtClean="0">
                <a:solidFill>
                  <a:srgbClr val="3333FF">
                    <a:lumMod val="50000"/>
                  </a:srgbClr>
                </a:solidFill>
                <a:latin typeface="Arial Narrow" pitchFamily="34" charset="0"/>
                <a:cs typeface="Arial" pitchFamily="34" charset="0"/>
              </a:rPr>
              <a:t>companies</a:t>
            </a:r>
            <a:endParaRPr lang="fr-FR" b="1" dirty="0">
              <a:solidFill>
                <a:srgbClr val="3333FF">
                  <a:lumMod val="50000"/>
                </a:srgbClr>
              </a:solidFill>
              <a:latin typeface="Arial Narrow" pitchFamily="34" charset="0"/>
              <a:cs typeface="Arial" pitchFamily="34" charset="0"/>
            </a:endParaRPr>
          </a:p>
          <a:p>
            <a:pPr>
              <a:defRPr/>
            </a:pPr>
            <a:endParaRPr lang="fr-FR" b="1" dirty="0">
              <a:solidFill>
                <a:srgbClr val="3333FF">
                  <a:lumMod val="50000"/>
                </a:srgbClr>
              </a:solidFill>
              <a:latin typeface="Arial Narrow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fr-FR" b="1" dirty="0">
                <a:solidFill>
                  <a:srgbClr val="3333FF">
                    <a:lumMod val="50000"/>
                  </a:srgbClr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fr-FR" b="1" dirty="0" err="1" smtClean="0">
                <a:solidFill>
                  <a:srgbClr val="3333FF">
                    <a:lumMod val="50000"/>
                  </a:srgbClr>
                </a:solidFill>
                <a:latin typeface="Arial Narrow" pitchFamily="34" charset="0"/>
                <a:cs typeface="Arial" pitchFamily="34" charset="0"/>
              </a:rPr>
              <a:t>Development</a:t>
            </a:r>
            <a:r>
              <a:rPr lang="fr-FR" b="1" dirty="0" smtClean="0">
                <a:solidFill>
                  <a:srgbClr val="3333FF">
                    <a:lumMod val="50000"/>
                  </a:srgbClr>
                </a:solidFill>
                <a:latin typeface="Arial Narrow" pitchFamily="34" charset="0"/>
                <a:cs typeface="Arial" pitchFamily="34" charset="0"/>
              </a:rPr>
              <a:t> of future technologies</a:t>
            </a:r>
            <a:endParaRPr lang="fr-FR" b="1" dirty="0">
              <a:solidFill>
                <a:srgbClr val="3333FF">
                  <a:lumMod val="50000"/>
                </a:srgbClr>
              </a:solidFill>
              <a:latin typeface="Arial Narrow" pitchFamily="34" charset="0"/>
              <a:cs typeface="Arial" pitchFamily="34" charset="0"/>
            </a:endParaRPr>
          </a:p>
        </p:txBody>
      </p:sp>
      <p:cxnSp>
        <p:nvCxnSpPr>
          <p:cNvPr id="19" name="18 Conector recto"/>
          <p:cNvCxnSpPr/>
          <p:nvPr/>
        </p:nvCxnSpPr>
        <p:spPr>
          <a:xfrm>
            <a:off x="5436577" y="2193131"/>
            <a:ext cx="0" cy="64889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 de flecha"/>
          <p:cNvCxnSpPr/>
          <p:nvPr/>
        </p:nvCxnSpPr>
        <p:spPr>
          <a:xfrm>
            <a:off x="5436584" y="2193131"/>
            <a:ext cx="265235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 de flecha"/>
          <p:cNvCxnSpPr/>
          <p:nvPr/>
        </p:nvCxnSpPr>
        <p:spPr>
          <a:xfrm>
            <a:off x="5436584" y="2842022"/>
            <a:ext cx="265235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Forma"/>
          <p:cNvCxnSpPr/>
          <p:nvPr/>
        </p:nvCxnSpPr>
        <p:spPr>
          <a:xfrm rot="16200000" flipH="1">
            <a:off x="5081887" y="2270674"/>
            <a:ext cx="303610" cy="405911"/>
          </a:xfrm>
          <a:prstGeom prst="bentConnector2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29 CuadroTexto"/>
          <p:cNvSpPr txBox="1"/>
          <p:nvPr/>
        </p:nvSpPr>
        <p:spPr>
          <a:xfrm>
            <a:off x="71" y="2031313"/>
            <a:ext cx="21130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b="1" dirty="0">
                <a:solidFill>
                  <a:srgbClr val="000099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fr-FR" b="1" dirty="0" err="1" smtClean="0">
                <a:solidFill>
                  <a:srgbClr val="000099"/>
                </a:solidFill>
                <a:latin typeface="Arial Narrow" pitchFamily="34" charset="0"/>
                <a:cs typeface="Arial" pitchFamily="34" charset="0"/>
              </a:rPr>
              <a:t>Resources</a:t>
            </a:r>
            <a:r>
              <a:rPr lang="fr-FR" b="1" dirty="0" smtClean="0">
                <a:solidFill>
                  <a:srgbClr val="000099"/>
                </a:solidFill>
                <a:latin typeface="Arial Narrow" pitchFamily="34" charset="0"/>
                <a:cs typeface="Arial" pitchFamily="34" charset="0"/>
              </a:rPr>
              <a:t> for R&amp;D</a:t>
            </a:r>
            <a:endParaRPr lang="fr-FR" b="1" dirty="0">
              <a:solidFill>
                <a:srgbClr val="000099"/>
              </a:solidFill>
              <a:latin typeface="Arial Narrow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fr-FR" b="1" dirty="0">
                <a:solidFill>
                  <a:srgbClr val="000099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fr-FR" b="1" dirty="0" smtClean="0">
                <a:solidFill>
                  <a:srgbClr val="000099"/>
                </a:solidFill>
                <a:latin typeface="Arial Narrow" pitchFamily="34" charset="0"/>
                <a:cs typeface="Arial" pitchFamily="34" charset="0"/>
              </a:rPr>
              <a:t>Talent attraction</a:t>
            </a:r>
            <a:endParaRPr lang="fr-FR" b="1" dirty="0">
              <a:solidFill>
                <a:srgbClr val="000099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1" name="30 Rectángulo"/>
          <p:cNvSpPr/>
          <p:nvPr/>
        </p:nvSpPr>
        <p:spPr>
          <a:xfrm>
            <a:off x="-36512" y="844260"/>
            <a:ext cx="1979641" cy="175885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33" name="32 Elipse"/>
          <p:cNvSpPr/>
          <p:nvPr/>
        </p:nvSpPr>
        <p:spPr>
          <a:xfrm>
            <a:off x="611560" y="2733768"/>
            <a:ext cx="2193818" cy="4857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rgbClr val="FFFFFF"/>
              </a:solidFill>
            </a:endParaRPr>
          </a:p>
        </p:txBody>
      </p:sp>
      <p:cxnSp>
        <p:nvCxnSpPr>
          <p:cNvPr id="37" name="36 Conector recto"/>
          <p:cNvCxnSpPr/>
          <p:nvPr/>
        </p:nvCxnSpPr>
        <p:spPr>
          <a:xfrm flipH="1">
            <a:off x="451339" y="3057525"/>
            <a:ext cx="39858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38 Conector recto de flecha"/>
          <p:cNvCxnSpPr/>
          <p:nvPr/>
        </p:nvCxnSpPr>
        <p:spPr>
          <a:xfrm flipV="1">
            <a:off x="451338" y="2680104"/>
            <a:ext cx="0" cy="37742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30" y="962534"/>
            <a:ext cx="1322387" cy="1065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656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17991" y="249678"/>
            <a:ext cx="8641374" cy="59388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45973" tIns="44391" rIns="45973" bIns="44391"/>
          <a:lstStyle/>
          <a:p>
            <a:pPr algn="ctr" eaLnBrk="0" hangingPunct="0">
              <a:defRPr/>
            </a:pPr>
            <a:endParaRPr lang="en-US" sz="2300" b="1" dirty="0">
              <a:solidFill>
                <a:srgbClr val="003366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41" name="5 Rectángulo"/>
          <p:cNvSpPr/>
          <p:nvPr/>
        </p:nvSpPr>
        <p:spPr>
          <a:xfrm>
            <a:off x="113956" y="1014403"/>
            <a:ext cx="3089893" cy="280076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harlesworth" pitchFamily="82" charset="0"/>
                <a:ea typeface="+mn-ea"/>
                <a:cs typeface="+mn-cs"/>
              </a:defRPr>
            </a:lvl1pPr>
            <a:lvl2pPr marL="45657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harlesworth" pitchFamily="82" charset="0"/>
                <a:ea typeface="+mn-ea"/>
                <a:cs typeface="+mn-cs"/>
              </a:defRPr>
            </a:lvl2pPr>
            <a:lvl3pPr marL="91315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harlesworth" pitchFamily="82" charset="0"/>
                <a:ea typeface="+mn-ea"/>
                <a:cs typeface="+mn-cs"/>
              </a:defRPr>
            </a:lvl3pPr>
            <a:lvl4pPr marL="136972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harlesworth" pitchFamily="82" charset="0"/>
                <a:ea typeface="+mn-ea"/>
                <a:cs typeface="+mn-cs"/>
              </a:defRPr>
            </a:lvl4pPr>
            <a:lvl5pPr marL="182630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harlesworth" pitchFamily="82" charset="0"/>
                <a:ea typeface="+mn-ea"/>
                <a:cs typeface="+mn-cs"/>
              </a:defRPr>
            </a:lvl5pPr>
            <a:lvl6pPr marL="2282882" algn="l" defTabSz="913154" rtl="0" eaLnBrk="1" latinLnBrk="0" hangingPunct="1">
              <a:defRPr kern="1200">
                <a:solidFill>
                  <a:schemeClr val="tx1"/>
                </a:solidFill>
                <a:latin typeface="Charlesworth" pitchFamily="82" charset="0"/>
                <a:ea typeface="+mn-ea"/>
                <a:cs typeface="+mn-cs"/>
              </a:defRPr>
            </a:lvl6pPr>
            <a:lvl7pPr marL="2739462" algn="l" defTabSz="913154" rtl="0" eaLnBrk="1" latinLnBrk="0" hangingPunct="1">
              <a:defRPr kern="1200">
                <a:solidFill>
                  <a:schemeClr val="tx1"/>
                </a:solidFill>
                <a:latin typeface="Charlesworth" pitchFamily="82" charset="0"/>
                <a:ea typeface="+mn-ea"/>
                <a:cs typeface="+mn-cs"/>
              </a:defRPr>
            </a:lvl7pPr>
            <a:lvl8pPr marL="3196034" algn="l" defTabSz="913154" rtl="0" eaLnBrk="1" latinLnBrk="0" hangingPunct="1">
              <a:defRPr kern="1200">
                <a:solidFill>
                  <a:schemeClr val="tx1"/>
                </a:solidFill>
                <a:latin typeface="Charlesworth" pitchFamily="82" charset="0"/>
                <a:ea typeface="+mn-ea"/>
                <a:cs typeface="+mn-cs"/>
              </a:defRPr>
            </a:lvl8pPr>
            <a:lvl9pPr marL="3652610" algn="l" defTabSz="913154" rtl="0" eaLnBrk="1" latinLnBrk="0" hangingPunct="1">
              <a:defRPr kern="1200">
                <a:solidFill>
                  <a:schemeClr val="tx1"/>
                </a:solidFill>
                <a:latin typeface="Charlesworth" pitchFamily="82" charset="0"/>
                <a:ea typeface="+mn-ea"/>
                <a:cs typeface="+mn-cs"/>
              </a:defRPr>
            </a:lvl9pPr>
          </a:lstStyle>
          <a:p>
            <a:pPr algn="ctr"/>
            <a:r>
              <a:rPr lang="es-E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rbel" panose="020B0503020204020204" pitchFamily="34" charset="0"/>
                <a:cs typeface="Arial" panose="020B0604020202020204" pitchFamily="34" charset="0"/>
              </a:rPr>
              <a:t>OVERALL PRODUCTION</a:t>
            </a:r>
          </a:p>
          <a:p>
            <a:pPr algn="just"/>
            <a:r>
              <a:rPr lang="es-ES" sz="1600" b="1" u="sng" dirty="0" smtClean="0">
                <a:solidFill>
                  <a:srgbClr val="333333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10th </a:t>
            </a:r>
            <a:r>
              <a:rPr lang="es-ES" sz="1600" b="1" u="sng" dirty="0" err="1">
                <a:solidFill>
                  <a:srgbClr val="333333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world</a:t>
            </a:r>
            <a:r>
              <a:rPr lang="es-ES" sz="1600" b="1" u="sng" dirty="0">
                <a:solidFill>
                  <a:srgbClr val="333333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 position </a:t>
            </a:r>
            <a:r>
              <a:rPr lang="es-ES" sz="1600" b="1" dirty="0">
                <a:solidFill>
                  <a:srgbClr val="333333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(2013</a:t>
            </a:r>
            <a:r>
              <a:rPr lang="es-ES" sz="1600" b="1" dirty="0" smtClean="0">
                <a:solidFill>
                  <a:srgbClr val="333333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), 3% </a:t>
            </a:r>
            <a:r>
              <a:rPr lang="es-ES" sz="1600" dirty="0" smtClean="0">
                <a:solidFill>
                  <a:srgbClr val="333333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of </a:t>
            </a:r>
            <a:r>
              <a:rPr lang="es-ES" sz="1600" dirty="0" err="1" smtClean="0">
                <a:solidFill>
                  <a:srgbClr val="333333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world</a:t>
            </a:r>
            <a:r>
              <a:rPr lang="es-ES" sz="1600" dirty="0" smtClean="0">
                <a:solidFill>
                  <a:srgbClr val="333333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 citable </a:t>
            </a:r>
            <a:r>
              <a:rPr lang="es-ES" sz="1600" dirty="0" err="1" smtClean="0">
                <a:solidFill>
                  <a:srgbClr val="333333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documents</a:t>
            </a:r>
            <a:r>
              <a:rPr lang="es-ES" sz="1600" dirty="0" smtClean="0">
                <a:solidFill>
                  <a:srgbClr val="333333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 (SCR).</a:t>
            </a:r>
          </a:p>
          <a:p>
            <a:pPr algn="just"/>
            <a:r>
              <a:rPr lang="es-ES" sz="1600" b="1" dirty="0" err="1" smtClean="0">
                <a:solidFill>
                  <a:srgbClr val="333333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Most</a:t>
            </a:r>
            <a:r>
              <a:rPr lang="es-ES" sz="1600" b="1" dirty="0" smtClean="0">
                <a:solidFill>
                  <a:srgbClr val="333333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es-ES" sz="1600" b="1" dirty="0" err="1" smtClean="0">
                <a:solidFill>
                  <a:srgbClr val="333333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productive</a:t>
            </a:r>
            <a:r>
              <a:rPr lang="es-ES" sz="1600" b="1" dirty="0" smtClean="0">
                <a:solidFill>
                  <a:srgbClr val="333333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es-ES" sz="1600" b="1" dirty="0" err="1" smtClean="0">
                <a:solidFill>
                  <a:srgbClr val="333333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areas</a:t>
            </a:r>
            <a:r>
              <a:rPr lang="es-ES" sz="1600" b="1" dirty="0" smtClean="0">
                <a:solidFill>
                  <a:srgbClr val="333333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 (% </a:t>
            </a:r>
            <a:r>
              <a:rPr lang="es-ES" sz="1600" b="1" dirty="0" err="1" smtClean="0">
                <a:solidFill>
                  <a:srgbClr val="333333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Spanish</a:t>
            </a:r>
            <a:r>
              <a:rPr lang="es-ES" sz="1600" b="1" dirty="0" smtClean="0">
                <a:solidFill>
                  <a:srgbClr val="333333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es-ES" sz="1600" b="1" dirty="0" err="1" smtClean="0">
                <a:solidFill>
                  <a:srgbClr val="333333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Prod</a:t>
            </a:r>
            <a:r>
              <a:rPr lang="es-ES" sz="1600" b="1" dirty="0" smtClean="0">
                <a:solidFill>
                  <a:srgbClr val="333333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.):</a:t>
            </a:r>
          </a:p>
          <a:p>
            <a:pPr marL="285750" indent="-180000" algn="just">
              <a:buFontTx/>
              <a:buChar char="-"/>
            </a:pPr>
            <a:r>
              <a:rPr lang="es-ES" sz="1600" dirty="0" smtClean="0">
                <a:solidFill>
                  <a:srgbClr val="333333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Medicine: 18.2%</a:t>
            </a:r>
          </a:p>
          <a:p>
            <a:pPr marL="285750" indent="-180000" algn="just">
              <a:buFontTx/>
              <a:buChar char="-"/>
            </a:pPr>
            <a:r>
              <a:rPr lang="es-ES" sz="1600" dirty="0" err="1">
                <a:solidFill>
                  <a:srgbClr val="333333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Biochemistry</a:t>
            </a:r>
            <a:r>
              <a:rPr lang="es-ES" sz="1600" dirty="0">
                <a:solidFill>
                  <a:srgbClr val="333333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, </a:t>
            </a:r>
            <a:r>
              <a:rPr lang="es-ES" sz="1600" dirty="0" err="1">
                <a:solidFill>
                  <a:srgbClr val="333333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Genetics</a:t>
            </a:r>
            <a:r>
              <a:rPr lang="es-ES" sz="1600" dirty="0">
                <a:solidFill>
                  <a:srgbClr val="333333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 &amp; </a:t>
            </a:r>
            <a:r>
              <a:rPr lang="es-ES" sz="1600" dirty="0" err="1">
                <a:solidFill>
                  <a:srgbClr val="333333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Molec</a:t>
            </a:r>
            <a:r>
              <a:rPr lang="es-ES" sz="1600" dirty="0">
                <a:solidFill>
                  <a:srgbClr val="333333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. Biol</a:t>
            </a:r>
            <a:r>
              <a:rPr lang="es-ES" sz="1600" dirty="0" smtClean="0">
                <a:solidFill>
                  <a:srgbClr val="333333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.: </a:t>
            </a:r>
            <a:r>
              <a:rPr lang="es-ES" sz="1600" dirty="0">
                <a:solidFill>
                  <a:srgbClr val="333333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7.8%</a:t>
            </a:r>
          </a:p>
          <a:p>
            <a:pPr marL="285750" indent="-180000" algn="just">
              <a:buFontTx/>
              <a:buChar char="-"/>
            </a:pPr>
            <a:r>
              <a:rPr lang="es-ES" sz="1600" dirty="0" err="1" smtClean="0">
                <a:solidFill>
                  <a:srgbClr val="333333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Engineering</a:t>
            </a:r>
            <a:r>
              <a:rPr lang="es-ES" sz="1600" dirty="0" smtClean="0">
                <a:solidFill>
                  <a:srgbClr val="333333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: </a:t>
            </a:r>
            <a:r>
              <a:rPr lang="es-ES" sz="1600" dirty="0">
                <a:solidFill>
                  <a:srgbClr val="333333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7.4%</a:t>
            </a:r>
          </a:p>
          <a:p>
            <a:pPr marL="285750" indent="-180000" algn="just">
              <a:buFontTx/>
              <a:buChar char="-"/>
            </a:pPr>
            <a:r>
              <a:rPr lang="es-ES" sz="1600" dirty="0" err="1">
                <a:solidFill>
                  <a:srgbClr val="333333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Physics</a:t>
            </a:r>
            <a:r>
              <a:rPr lang="es-ES" sz="1600" dirty="0">
                <a:solidFill>
                  <a:srgbClr val="333333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 &amp; </a:t>
            </a:r>
            <a:r>
              <a:rPr lang="es-ES" sz="1600" dirty="0" err="1" smtClean="0">
                <a:solidFill>
                  <a:schemeClr val="tx2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Astronomy</a:t>
            </a:r>
            <a:r>
              <a:rPr lang="es-ES" sz="1600" dirty="0" smtClean="0">
                <a:solidFill>
                  <a:srgbClr val="333333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: </a:t>
            </a:r>
            <a:r>
              <a:rPr lang="es-ES" sz="1600" dirty="0">
                <a:solidFill>
                  <a:srgbClr val="333333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7.3%</a:t>
            </a:r>
          </a:p>
          <a:p>
            <a:pPr marL="285750" indent="-180000" algn="just">
              <a:buFontTx/>
              <a:buChar char="-"/>
            </a:pPr>
            <a:r>
              <a:rPr lang="es-ES" sz="1600" dirty="0" err="1">
                <a:solidFill>
                  <a:srgbClr val="333333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Agriculture</a:t>
            </a:r>
            <a:r>
              <a:rPr lang="es-ES" sz="1600" dirty="0">
                <a:solidFill>
                  <a:srgbClr val="333333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 &amp; </a:t>
            </a:r>
            <a:r>
              <a:rPr lang="es-ES" sz="1600" dirty="0" err="1" smtClean="0">
                <a:solidFill>
                  <a:srgbClr val="333333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Biol.Sci</a:t>
            </a:r>
            <a:r>
              <a:rPr lang="es-ES" sz="1600" dirty="0" smtClean="0">
                <a:solidFill>
                  <a:srgbClr val="333333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.: </a:t>
            </a:r>
            <a:r>
              <a:rPr lang="es-ES" sz="1600" dirty="0">
                <a:solidFill>
                  <a:srgbClr val="333333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7.1</a:t>
            </a:r>
            <a:r>
              <a:rPr lang="es-ES" sz="1600" dirty="0" smtClean="0">
                <a:solidFill>
                  <a:srgbClr val="333333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%</a:t>
            </a:r>
            <a:endParaRPr lang="es-ES" sz="1600" b="1" dirty="0">
              <a:solidFill>
                <a:srgbClr val="333333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3355323" y="871216"/>
            <a:ext cx="2980014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rbel" panose="020B0503020204020204" pitchFamily="34" charset="0"/>
                <a:cs typeface="Arial" panose="020B0604020202020204" pitchFamily="34" charset="0"/>
              </a:rPr>
              <a:t>INSTITUTIONAL RANKING </a:t>
            </a:r>
          </a:p>
          <a:p>
            <a:pPr algn="ctr"/>
            <a:r>
              <a:rPr lang="es-E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rbel" panose="020B0503020204020204" pitchFamily="34" charset="0"/>
                <a:cs typeface="Arial" panose="020B0604020202020204" pitchFamily="34" charset="0"/>
              </a:rPr>
              <a:t>WORLD SCI. PRODUCTION  </a:t>
            </a:r>
          </a:p>
          <a:p>
            <a:pPr algn="ctr"/>
            <a:r>
              <a:rPr lang="es-ES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rbel" panose="020B0503020204020204" pitchFamily="34" charset="0"/>
                <a:cs typeface="Arial" panose="020B0604020202020204" pitchFamily="34" charset="0"/>
              </a:rPr>
              <a:t>(SCI </a:t>
            </a:r>
            <a:r>
              <a:rPr lang="es-ES" sz="16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rbel" panose="020B0503020204020204" pitchFamily="34" charset="0"/>
                <a:cs typeface="Arial" panose="020B0604020202020204" pitchFamily="34" charset="0"/>
              </a:rPr>
              <a:t>Journals</a:t>
            </a:r>
            <a:r>
              <a:rPr lang="es-ES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rbel" panose="020B0503020204020204" pitchFamily="34" charset="0"/>
                <a:cs typeface="Arial" panose="020B0604020202020204" pitchFamily="34" charset="0"/>
              </a:rPr>
              <a:t>, SIR)</a:t>
            </a:r>
          </a:p>
          <a:p>
            <a:endParaRPr lang="es-ES" sz="1000" b="1" dirty="0" smtClean="0">
              <a:solidFill>
                <a:srgbClr val="333333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  <a:p>
            <a:r>
              <a:rPr lang="es-ES" sz="1600" b="1" dirty="0" smtClean="0">
                <a:solidFill>
                  <a:srgbClr val="C0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CSIC</a:t>
            </a:r>
            <a:r>
              <a:rPr lang="es-ES" sz="1600" b="1" dirty="0" smtClean="0">
                <a:solidFill>
                  <a:srgbClr val="333333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smtClean="0">
                <a:solidFill>
                  <a:srgbClr val="333333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– </a:t>
            </a:r>
            <a:r>
              <a:rPr lang="es-ES" sz="1600" b="1" dirty="0" smtClean="0">
                <a:solidFill>
                  <a:srgbClr val="333333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7th</a:t>
            </a:r>
            <a:r>
              <a:rPr lang="es-ES" sz="1600" dirty="0" smtClean="0">
                <a:solidFill>
                  <a:srgbClr val="333333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 in </a:t>
            </a:r>
            <a:r>
              <a:rPr lang="es-ES" sz="1600" dirty="0" err="1" smtClean="0">
                <a:solidFill>
                  <a:srgbClr val="333333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the</a:t>
            </a:r>
            <a:r>
              <a:rPr lang="es-ES" sz="1600" dirty="0" smtClean="0">
                <a:solidFill>
                  <a:srgbClr val="333333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 smtClean="0">
                <a:solidFill>
                  <a:srgbClr val="333333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world</a:t>
            </a:r>
            <a:endParaRPr lang="es-ES" sz="1600" dirty="0" smtClean="0">
              <a:solidFill>
                <a:srgbClr val="333333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  <a:p>
            <a:endParaRPr lang="es-ES" sz="1000" b="1" dirty="0">
              <a:solidFill>
                <a:srgbClr val="333333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  <a:p>
            <a:r>
              <a:rPr lang="es-ES" sz="1600" b="1" dirty="0" smtClean="0">
                <a:solidFill>
                  <a:srgbClr val="C0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12 UNIVERSITIES </a:t>
            </a:r>
            <a:r>
              <a:rPr lang="es-ES" sz="1600" dirty="0" err="1" smtClean="0">
                <a:solidFill>
                  <a:srgbClr val="333333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among</a:t>
            </a:r>
            <a:r>
              <a:rPr lang="es-ES" sz="1600" dirty="0" smtClean="0">
                <a:solidFill>
                  <a:srgbClr val="333333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 smtClean="0">
                <a:solidFill>
                  <a:srgbClr val="333333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first</a:t>
            </a:r>
            <a:r>
              <a:rPr lang="es-ES" sz="1600" dirty="0" smtClean="0">
                <a:solidFill>
                  <a:srgbClr val="333333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es-ES" sz="1600" b="1" dirty="0" smtClean="0">
                <a:solidFill>
                  <a:srgbClr val="333333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500</a:t>
            </a:r>
            <a:r>
              <a:rPr lang="es-ES" sz="1600" dirty="0" smtClean="0">
                <a:solidFill>
                  <a:srgbClr val="333333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solidFill>
                  <a:srgbClr val="333333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most</a:t>
            </a:r>
            <a:r>
              <a:rPr lang="es-ES" sz="1600" dirty="0">
                <a:solidFill>
                  <a:srgbClr val="333333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 smtClean="0">
                <a:solidFill>
                  <a:srgbClr val="333333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productive</a:t>
            </a:r>
            <a:r>
              <a:rPr lang="es-ES" sz="1600" dirty="0" smtClean="0">
                <a:solidFill>
                  <a:srgbClr val="333333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 smtClean="0">
                <a:solidFill>
                  <a:srgbClr val="333333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institutions</a:t>
            </a:r>
            <a:endParaRPr lang="es-ES" sz="1600" dirty="0">
              <a:solidFill>
                <a:srgbClr val="333333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  <a:p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>
            <a:off x="3347500" y="843558"/>
            <a:ext cx="2880684" cy="196366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2" name="41 CuadroTexto"/>
          <p:cNvSpPr txBox="1"/>
          <p:nvPr/>
        </p:nvSpPr>
        <p:spPr>
          <a:xfrm>
            <a:off x="3355324" y="2906809"/>
            <a:ext cx="279339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rbel" panose="020B0503020204020204" pitchFamily="34" charset="0"/>
                <a:cs typeface="Arial" panose="020B0604020202020204" pitchFamily="34" charset="0"/>
              </a:rPr>
              <a:t>WORLD </a:t>
            </a:r>
            <a:r>
              <a:rPr lang="es-ES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rbel" panose="020B0503020204020204" pitchFamily="34" charset="0"/>
                <a:cs typeface="Arial" panose="020B0604020202020204" pitchFamily="34" charset="0"/>
              </a:rPr>
              <a:t>Q</a:t>
            </a:r>
            <a:r>
              <a:rPr lang="es-E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rbel" panose="020B0503020204020204" pitchFamily="34" charset="0"/>
                <a:cs typeface="Arial" panose="020B0604020202020204" pitchFamily="34" charset="0"/>
              </a:rPr>
              <a:t>UALITY </a:t>
            </a:r>
          </a:p>
          <a:p>
            <a:r>
              <a:rPr lang="es-E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rbel" panose="020B0503020204020204" pitchFamily="34" charset="0"/>
                <a:cs typeface="Arial" panose="020B0604020202020204" pitchFamily="34" charset="0"/>
              </a:rPr>
              <a:t>(</a:t>
            </a:r>
            <a:r>
              <a:rPr lang="es-ES" sz="1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rbel" panose="020B0503020204020204" pitchFamily="34" charset="0"/>
                <a:cs typeface="Arial" panose="020B0604020202020204" pitchFamily="34" charset="0"/>
              </a:rPr>
              <a:t>publications</a:t>
            </a:r>
            <a:r>
              <a:rPr lang="es-E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rbel" panose="020B0503020204020204" pitchFamily="34" charset="0"/>
                <a:cs typeface="Arial" panose="020B0604020202020204" pitchFamily="34" charset="0"/>
              </a:rPr>
              <a:t> in top 25% of </a:t>
            </a:r>
            <a:r>
              <a:rPr lang="es-ES" sz="1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rbel" panose="020B0503020204020204" pitchFamily="34" charset="0"/>
                <a:cs typeface="Arial" panose="020B0604020202020204" pitchFamily="34" charset="0"/>
              </a:rPr>
              <a:t>journals</a:t>
            </a:r>
            <a:r>
              <a:rPr lang="es-E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rbel" panose="020B0503020204020204" pitchFamily="34" charset="0"/>
                <a:cs typeface="Arial" panose="020B0604020202020204" pitchFamily="34" charset="0"/>
              </a:rPr>
              <a:t> in a </a:t>
            </a:r>
            <a:r>
              <a:rPr lang="es-ES" sz="1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rbel" panose="020B0503020204020204" pitchFamily="34" charset="0"/>
                <a:cs typeface="Arial" panose="020B0604020202020204" pitchFamily="34" charset="0"/>
              </a:rPr>
              <a:t>given</a:t>
            </a:r>
            <a:r>
              <a:rPr lang="es-E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es-ES" sz="1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rbel" panose="020B0503020204020204" pitchFamily="34" charset="0"/>
                <a:cs typeface="Arial" panose="020B0604020202020204" pitchFamily="34" charset="0"/>
              </a:rPr>
              <a:t>field</a:t>
            </a:r>
            <a:r>
              <a:rPr lang="es-E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rbel" panose="020B0503020204020204" pitchFamily="34" charset="0"/>
                <a:cs typeface="Arial" panose="020B0604020202020204" pitchFamily="34" charset="0"/>
              </a:rPr>
              <a:t>)</a:t>
            </a:r>
          </a:p>
          <a:p>
            <a:endParaRPr lang="es-ES" sz="1600" b="1" dirty="0" smtClean="0">
              <a:solidFill>
                <a:srgbClr val="333333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  <a:p>
            <a:r>
              <a:rPr lang="es-ES" sz="1600" b="1" dirty="0" smtClean="0">
                <a:solidFill>
                  <a:srgbClr val="C00000"/>
                </a:solidFill>
                <a:latin typeface="Corbel" panose="020B0503020204020204" pitchFamily="34" charset="0"/>
              </a:rPr>
              <a:t>11 </a:t>
            </a:r>
            <a:r>
              <a:rPr lang="es-ES" sz="1600" b="1" dirty="0" err="1" smtClean="0">
                <a:solidFill>
                  <a:srgbClr val="C00000"/>
                </a:solidFill>
                <a:latin typeface="Corbel" panose="020B0503020204020204" pitchFamily="34" charset="0"/>
              </a:rPr>
              <a:t>Institutions</a:t>
            </a:r>
            <a:r>
              <a:rPr lang="es-ES" sz="1600" b="1" dirty="0" smtClean="0">
                <a:solidFill>
                  <a:srgbClr val="C00000"/>
                </a:solidFill>
                <a:latin typeface="Corbel" panose="020B0503020204020204" pitchFamily="34" charset="0"/>
              </a:rPr>
              <a:t> </a:t>
            </a:r>
            <a:r>
              <a:rPr lang="es-ES" sz="1600" dirty="0" err="1" smtClean="0">
                <a:solidFill>
                  <a:schemeClr val="tx2"/>
                </a:solidFill>
                <a:latin typeface="Corbel" panose="020B0503020204020204" pitchFamily="34" charset="0"/>
              </a:rPr>
              <a:t>among</a:t>
            </a:r>
            <a:r>
              <a:rPr lang="es-ES" sz="1600" dirty="0" smtClean="0">
                <a:solidFill>
                  <a:schemeClr val="tx2"/>
                </a:solidFill>
                <a:latin typeface="Corbel" panose="020B0503020204020204" pitchFamily="34" charset="0"/>
              </a:rPr>
              <a:t> </a:t>
            </a:r>
            <a:r>
              <a:rPr lang="es-ES" sz="1600" dirty="0" err="1" smtClean="0">
                <a:solidFill>
                  <a:schemeClr val="tx2"/>
                </a:solidFill>
                <a:latin typeface="Corbel" panose="020B0503020204020204" pitchFamily="34" charset="0"/>
              </a:rPr>
              <a:t>the</a:t>
            </a:r>
            <a:r>
              <a:rPr lang="es-ES" sz="1600" dirty="0" smtClean="0">
                <a:solidFill>
                  <a:schemeClr val="tx2"/>
                </a:solidFill>
                <a:latin typeface="Corbel" panose="020B0503020204020204" pitchFamily="34" charset="0"/>
              </a:rPr>
              <a:t> </a:t>
            </a:r>
            <a:r>
              <a:rPr lang="es-ES" sz="1600" dirty="0" err="1" smtClean="0">
                <a:solidFill>
                  <a:schemeClr val="tx2"/>
                </a:solidFill>
                <a:latin typeface="Corbel" panose="020B0503020204020204" pitchFamily="34" charset="0"/>
              </a:rPr>
              <a:t>first</a:t>
            </a:r>
            <a:r>
              <a:rPr lang="es-ES" sz="1600" dirty="0" smtClean="0">
                <a:solidFill>
                  <a:schemeClr val="tx2"/>
                </a:solidFill>
                <a:latin typeface="Corbel" panose="020B0503020204020204" pitchFamily="34" charset="0"/>
              </a:rPr>
              <a:t> </a:t>
            </a:r>
            <a:r>
              <a:rPr lang="es-ES" sz="1600" b="1" dirty="0" smtClean="0">
                <a:solidFill>
                  <a:schemeClr val="tx2"/>
                </a:solidFill>
                <a:latin typeface="Corbel" panose="020B0503020204020204" pitchFamily="34" charset="0"/>
              </a:rPr>
              <a:t>100</a:t>
            </a:r>
            <a:r>
              <a:rPr lang="es-ES" sz="1600" dirty="0" smtClean="0">
                <a:solidFill>
                  <a:schemeClr val="tx2"/>
                </a:solidFill>
                <a:latin typeface="Corbel" panose="020B0503020204020204" pitchFamily="34" charset="0"/>
              </a:rPr>
              <a:t> </a:t>
            </a:r>
            <a:r>
              <a:rPr lang="es-ES" sz="1600" dirty="0" err="1" smtClean="0">
                <a:solidFill>
                  <a:schemeClr val="tx2"/>
                </a:solidFill>
                <a:latin typeface="Corbel" panose="020B0503020204020204" pitchFamily="34" charset="0"/>
              </a:rPr>
              <a:t>world</a:t>
            </a:r>
            <a:r>
              <a:rPr lang="es-ES" sz="1600" dirty="0" smtClean="0">
                <a:solidFill>
                  <a:schemeClr val="tx2"/>
                </a:solidFill>
                <a:latin typeface="Corbel" panose="020B0503020204020204" pitchFamily="34" charset="0"/>
              </a:rPr>
              <a:t> </a:t>
            </a:r>
            <a:r>
              <a:rPr lang="es-ES" sz="1600" dirty="0" err="1" smtClean="0">
                <a:solidFill>
                  <a:schemeClr val="tx2"/>
                </a:solidFill>
                <a:latin typeface="Corbel" panose="020B0503020204020204" pitchFamily="34" charset="0"/>
              </a:rPr>
              <a:t>institutions</a:t>
            </a:r>
            <a:endParaRPr lang="es-ES" sz="1600" dirty="0" smtClean="0">
              <a:solidFill>
                <a:schemeClr val="tx2"/>
              </a:solidFill>
            </a:endParaRPr>
          </a:p>
          <a:p>
            <a:endParaRPr lang="es-ES" dirty="0"/>
          </a:p>
        </p:txBody>
      </p:sp>
      <p:sp>
        <p:nvSpPr>
          <p:cNvPr id="44" name="43 Rectángulo"/>
          <p:cNvSpPr/>
          <p:nvPr/>
        </p:nvSpPr>
        <p:spPr>
          <a:xfrm>
            <a:off x="3347864" y="2872604"/>
            <a:ext cx="2880320" cy="158935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1" name="50 CuadroTexto"/>
          <p:cNvSpPr txBox="1"/>
          <p:nvPr/>
        </p:nvSpPr>
        <p:spPr>
          <a:xfrm>
            <a:off x="6335338" y="1329612"/>
            <a:ext cx="2793393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rbel" panose="020B0503020204020204" pitchFamily="34" charset="0"/>
              </a:rPr>
              <a:t>INNOVATIVE ENTERPRISES</a:t>
            </a:r>
          </a:p>
          <a:p>
            <a:pPr algn="ctr"/>
            <a:endParaRPr lang="es-ES" sz="1000" b="1" dirty="0" smtClean="0">
              <a:solidFill>
                <a:schemeClr val="tx2">
                  <a:lumMod val="60000"/>
                  <a:lumOff val="40000"/>
                </a:schemeClr>
              </a:solidFill>
              <a:latin typeface="Corbel" panose="020B0503020204020204" pitchFamily="34" charset="0"/>
            </a:endParaRPr>
          </a:p>
          <a:p>
            <a:r>
              <a:rPr lang="es-ES" sz="1600" b="1" dirty="0" smtClean="0">
                <a:solidFill>
                  <a:srgbClr val="C00000"/>
                </a:solidFill>
                <a:latin typeface="Corbel" panose="020B0503020204020204" pitchFamily="34" charset="0"/>
              </a:rPr>
              <a:t>6 </a:t>
            </a:r>
            <a:r>
              <a:rPr lang="es-ES" sz="1600" b="1" dirty="0" err="1" smtClean="0">
                <a:solidFill>
                  <a:srgbClr val="C00000"/>
                </a:solidFill>
                <a:latin typeface="Corbel" panose="020B0503020204020204" pitchFamily="34" charset="0"/>
              </a:rPr>
              <a:t>companies</a:t>
            </a:r>
            <a:r>
              <a:rPr lang="es-ES" sz="1600" b="1" dirty="0" smtClean="0">
                <a:solidFill>
                  <a:srgbClr val="C00000"/>
                </a:solidFill>
                <a:latin typeface="Corbel" panose="020B0503020204020204" pitchFamily="34" charset="0"/>
              </a:rPr>
              <a:t> </a:t>
            </a:r>
            <a:r>
              <a:rPr lang="es-ES" sz="1600" dirty="0" err="1" smtClean="0">
                <a:solidFill>
                  <a:schemeClr val="tx2"/>
                </a:solidFill>
                <a:latin typeface="Corbel" panose="020B0503020204020204" pitchFamily="34" charset="0"/>
              </a:rPr>
              <a:t>among</a:t>
            </a:r>
            <a:r>
              <a:rPr lang="es-ES" sz="1600" dirty="0" smtClean="0">
                <a:solidFill>
                  <a:schemeClr val="tx2"/>
                </a:solidFill>
                <a:latin typeface="Corbel" panose="020B0503020204020204" pitchFamily="34" charset="0"/>
              </a:rPr>
              <a:t> </a:t>
            </a:r>
            <a:r>
              <a:rPr lang="es-ES" sz="1600" dirty="0" err="1" smtClean="0">
                <a:solidFill>
                  <a:schemeClr val="tx2"/>
                </a:solidFill>
                <a:latin typeface="Corbel" panose="020B0503020204020204" pitchFamily="34" charset="0"/>
              </a:rPr>
              <a:t>the</a:t>
            </a:r>
            <a:r>
              <a:rPr lang="es-ES" sz="1600" dirty="0" smtClean="0">
                <a:solidFill>
                  <a:schemeClr val="tx2"/>
                </a:solidFill>
                <a:latin typeface="Corbel" panose="020B0503020204020204" pitchFamily="34" charset="0"/>
              </a:rPr>
              <a:t> top </a:t>
            </a:r>
            <a:r>
              <a:rPr lang="es-ES" sz="1600" dirty="0" err="1" smtClean="0">
                <a:solidFill>
                  <a:schemeClr val="tx2"/>
                </a:solidFill>
                <a:latin typeface="Corbel" panose="020B0503020204020204" pitchFamily="34" charset="0"/>
              </a:rPr>
              <a:t>world</a:t>
            </a:r>
            <a:r>
              <a:rPr lang="es-ES" sz="1600" dirty="0" smtClean="0">
                <a:solidFill>
                  <a:schemeClr val="tx2"/>
                </a:solidFill>
                <a:latin typeface="Corbel" panose="020B0503020204020204" pitchFamily="34" charset="0"/>
              </a:rPr>
              <a:t> 500 </a:t>
            </a:r>
            <a:r>
              <a:rPr lang="es-ES" sz="1600" dirty="0" err="1" smtClean="0">
                <a:solidFill>
                  <a:schemeClr val="tx2"/>
                </a:solidFill>
                <a:latin typeface="Corbel" panose="020B0503020204020204" pitchFamily="34" charset="0"/>
              </a:rPr>
              <a:t>companies</a:t>
            </a:r>
            <a:r>
              <a:rPr lang="es-ES" sz="1600" dirty="0" smtClean="0">
                <a:solidFill>
                  <a:schemeClr val="tx2"/>
                </a:solidFill>
                <a:latin typeface="Corbel" panose="020B0503020204020204" pitchFamily="34" charset="0"/>
              </a:rPr>
              <a:t> </a:t>
            </a:r>
            <a:r>
              <a:rPr lang="es-ES" sz="1600" dirty="0" err="1" smtClean="0">
                <a:solidFill>
                  <a:schemeClr val="tx2"/>
                </a:solidFill>
                <a:latin typeface="Corbel" panose="020B0503020204020204" pitchFamily="34" charset="0"/>
              </a:rPr>
              <a:t>investing</a:t>
            </a:r>
            <a:r>
              <a:rPr lang="es-ES" sz="1600" dirty="0" smtClean="0">
                <a:solidFill>
                  <a:schemeClr val="tx2"/>
                </a:solidFill>
                <a:latin typeface="Corbel" panose="020B0503020204020204" pitchFamily="34" charset="0"/>
              </a:rPr>
              <a:t> </a:t>
            </a:r>
            <a:r>
              <a:rPr lang="es-ES" sz="1600" dirty="0" err="1" smtClean="0">
                <a:solidFill>
                  <a:schemeClr val="tx2"/>
                </a:solidFill>
                <a:latin typeface="Corbel" panose="020B0503020204020204" pitchFamily="34" charset="0"/>
              </a:rPr>
              <a:t>the</a:t>
            </a:r>
            <a:r>
              <a:rPr lang="es-ES" sz="1600" dirty="0" smtClean="0">
                <a:solidFill>
                  <a:schemeClr val="tx2"/>
                </a:solidFill>
                <a:latin typeface="Corbel" panose="020B0503020204020204" pitchFamily="34" charset="0"/>
              </a:rPr>
              <a:t> </a:t>
            </a:r>
            <a:r>
              <a:rPr lang="es-ES" sz="1600" dirty="0" err="1" smtClean="0">
                <a:solidFill>
                  <a:schemeClr val="tx2"/>
                </a:solidFill>
                <a:latin typeface="Corbel" panose="020B0503020204020204" pitchFamily="34" charset="0"/>
              </a:rPr>
              <a:t>most</a:t>
            </a:r>
            <a:r>
              <a:rPr lang="es-ES" sz="1600" dirty="0" smtClean="0">
                <a:solidFill>
                  <a:schemeClr val="tx2"/>
                </a:solidFill>
                <a:latin typeface="Corbel" panose="020B0503020204020204" pitchFamily="34" charset="0"/>
              </a:rPr>
              <a:t> in R&amp;D </a:t>
            </a:r>
            <a:r>
              <a:rPr lang="es-ES" sz="1600" dirty="0" err="1" smtClean="0">
                <a:solidFill>
                  <a:schemeClr val="tx2"/>
                </a:solidFill>
                <a:latin typeface="Corbel" panose="020B0503020204020204" pitchFamily="34" charset="0"/>
              </a:rPr>
              <a:t>activities</a:t>
            </a:r>
            <a:r>
              <a:rPr lang="es-ES" sz="1600" dirty="0" smtClean="0">
                <a:solidFill>
                  <a:schemeClr val="tx2"/>
                </a:solidFill>
                <a:latin typeface="Corbel" panose="020B0503020204020204" pitchFamily="34" charset="0"/>
              </a:rPr>
              <a:t>. </a:t>
            </a:r>
          </a:p>
          <a:p>
            <a:pPr algn="ctr"/>
            <a:r>
              <a:rPr lang="es-ES" sz="1400" i="1" dirty="0" smtClean="0">
                <a:solidFill>
                  <a:schemeClr val="tx2"/>
                </a:solidFill>
                <a:latin typeface="Corbel" panose="020B0503020204020204" pitchFamily="34" charset="0"/>
              </a:rPr>
              <a:t>2014 EU Industrial R&amp;D </a:t>
            </a:r>
            <a:r>
              <a:rPr lang="es-ES" sz="1400" i="1" dirty="0" err="1" smtClean="0">
                <a:solidFill>
                  <a:schemeClr val="tx2"/>
                </a:solidFill>
                <a:latin typeface="Corbel" panose="020B0503020204020204" pitchFamily="34" charset="0"/>
              </a:rPr>
              <a:t>Investment</a:t>
            </a:r>
            <a:r>
              <a:rPr lang="es-ES" sz="1400" i="1" dirty="0" smtClean="0">
                <a:solidFill>
                  <a:schemeClr val="tx2"/>
                </a:solidFill>
                <a:latin typeface="Corbel" panose="020B0503020204020204" pitchFamily="34" charset="0"/>
              </a:rPr>
              <a:t> </a:t>
            </a:r>
            <a:r>
              <a:rPr lang="es-ES" sz="1400" i="1" dirty="0" err="1" smtClean="0">
                <a:solidFill>
                  <a:schemeClr val="tx2"/>
                </a:solidFill>
                <a:latin typeface="Corbel" panose="020B0503020204020204" pitchFamily="34" charset="0"/>
              </a:rPr>
              <a:t>Scoreboard</a:t>
            </a:r>
            <a:endParaRPr lang="es-ES" sz="1400" i="1" dirty="0" smtClean="0">
              <a:solidFill>
                <a:schemeClr val="tx2"/>
              </a:solidFill>
              <a:latin typeface="Corbel" panose="020B0503020204020204" pitchFamily="34" charset="0"/>
            </a:endParaRPr>
          </a:p>
          <a:p>
            <a:endParaRPr lang="es-ES" sz="1000" dirty="0" smtClean="0">
              <a:latin typeface="Corbel" panose="020B0503020204020204" pitchFamily="34" charset="0"/>
            </a:endParaRPr>
          </a:p>
          <a:p>
            <a:endParaRPr lang="es-ES" sz="1000" dirty="0">
              <a:latin typeface="Corbel" panose="020B0503020204020204" pitchFamily="34" charset="0"/>
            </a:endParaRPr>
          </a:p>
          <a:p>
            <a:r>
              <a:rPr lang="es-ES" sz="1600" b="1" dirty="0" smtClean="0">
                <a:solidFill>
                  <a:srgbClr val="C00000"/>
                </a:solidFill>
                <a:latin typeface="Corbel" panose="020B0503020204020204" pitchFamily="34" charset="0"/>
              </a:rPr>
              <a:t>GRIFOLS &amp; INDITEX </a:t>
            </a:r>
            <a:r>
              <a:rPr lang="es-ES" sz="1600" dirty="0" err="1" smtClean="0">
                <a:solidFill>
                  <a:schemeClr val="tx2"/>
                </a:solidFill>
                <a:latin typeface="Corbel" panose="020B0503020204020204" pitchFamily="34" charset="0"/>
              </a:rPr>
              <a:t>among</a:t>
            </a:r>
            <a:r>
              <a:rPr lang="es-ES" sz="1600" dirty="0" smtClean="0">
                <a:solidFill>
                  <a:schemeClr val="tx2"/>
                </a:solidFill>
                <a:latin typeface="Corbel" panose="020B0503020204020204" pitchFamily="34" charset="0"/>
              </a:rPr>
              <a:t> </a:t>
            </a:r>
            <a:r>
              <a:rPr lang="es-ES" sz="1600" dirty="0" err="1" smtClean="0">
                <a:solidFill>
                  <a:schemeClr val="tx2"/>
                </a:solidFill>
                <a:latin typeface="Corbel" panose="020B0503020204020204" pitchFamily="34" charset="0"/>
              </a:rPr>
              <a:t>the</a:t>
            </a:r>
            <a:r>
              <a:rPr lang="es-ES" sz="1600" dirty="0" smtClean="0">
                <a:solidFill>
                  <a:schemeClr val="tx2"/>
                </a:solidFill>
                <a:latin typeface="Corbel" panose="020B0503020204020204" pitchFamily="34" charset="0"/>
              </a:rPr>
              <a:t> </a:t>
            </a:r>
            <a:r>
              <a:rPr lang="es-ES" sz="1600" dirty="0" err="1" smtClean="0">
                <a:solidFill>
                  <a:schemeClr val="tx2"/>
                </a:solidFill>
                <a:latin typeface="Corbel" panose="020B0503020204020204" pitchFamily="34" charset="0"/>
              </a:rPr>
              <a:t>world</a:t>
            </a:r>
            <a:r>
              <a:rPr lang="es-ES" sz="1600" dirty="0" smtClean="0">
                <a:solidFill>
                  <a:schemeClr val="tx2"/>
                </a:solidFill>
                <a:latin typeface="Corbel" panose="020B0503020204020204" pitchFamily="34" charset="0"/>
              </a:rPr>
              <a:t> 100 </a:t>
            </a:r>
            <a:r>
              <a:rPr lang="es-ES" sz="1600" dirty="0" err="1" smtClean="0">
                <a:solidFill>
                  <a:schemeClr val="tx2"/>
                </a:solidFill>
                <a:latin typeface="Corbel" panose="020B0503020204020204" pitchFamily="34" charset="0"/>
              </a:rPr>
              <a:t>most</a:t>
            </a:r>
            <a:r>
              <a:rPr lang="es-ES" sz="1600" dirty="0" smtClean="0">
                <a:solidFill>
                  <a:schemeClr val="tx2"/>
                </a:solidFill>
                <a:latin typeface="Corbel" panose="020B0503020204020204" pitchFamily="34" charset="0"/>
              </a:rPr>
              <a:t> </a:t>
            </a:r>
            <a:r>
              <a:rPr lang="es-ES" sz="1600" dirty="0" err="1" smtClean="0">
                <a:solidFill>
                  <a:schemeClr val="tx2"/>
                </a:solidFill>
                <a:latin typeface="Corbel" panose="020B0503020204020204" pitchFamily="34" charset="0"/>
              </a:rPr>
              <a:t>innovative</a:t>
            </a:r>
            <a:r>
              <a:rPr lang="es-ES" sz="1600" dirty="0" smtClean="0">
                <a:solidFill>
                  <a:schemeClr val="tx2"/>
                </a:solidFill>
                <a:latin typeface="Corbel" panose="020B0503020204020204" pitchFamily="34" charset="0"/>
              </a:rPr>
              <a:t> </a:t>
            </a:r>
            <a:r>
              <a:rPr lang="es-ES" sz="1600" dirty="0" err="1" smtClean="0">
                <a:solidFill>
                  <a:schemeClr val="tx2"/>
                </a:solidFill>
                <a:latin typeface="Corbel" panose="020B0503020204020204" pitchFamily="34" charset="0"/>
              </a:rPr>
              <a:t>companies</a:t>
            </a:r>
            <a:r>
              <a:rPr lang="es-ES" sz="1600" dirty="0" smtClean="0">
                <a:solidFill>
                  <a:schemeClr val="tx2"/>
                </a:solidFill>
                <a:latin typeface="Corbel" panose="020B0503020204020204" pitchFamily="34" charset="0"/>
              </a:rPr>
              <a:t> (Forbes, 2014)</a:t>
            </a:r>
            <a:endParaRPr lang="es-ES" sz="1600" dirty="0">
              <a:solidFill>
                <a:schemeClr val="tx2"/>
              </a:solidFill>
              <a:latin typeface="Corbel" panose="020B0503020204020204" pitchFamily="34" charset="0"/>
            </a:endParaRPr>
          </a:p>
        </p:txBody>
      </p:sp>
      <p:sp>
        <p:nvSpPr>
          <p:cNvPr id="52" name="51 Rectángulo"/>
          <p:cNvSpPr/>
          <p:nvPr/>
        </p:nvSpPr>
        <p:spPr>
          <a:xfrm>
            <a:off x="6276186" y="1314075"/>
            <a:ext cx="2760310" cy="287785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CuadroTexto"/>
          <p:cNvSpPr txBox="1">
            <a:spLocks noChangeArrowheads="1"/>
          </p:cNvSpPr>
          <p:nvPr/>
        </p:nvSpPr>
        <p:spPr bwMode="auto">
          <a:xfrm>
            <a:off x="583224" y="357294"/>
            <a:ext cx="80932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003366"/>
                </a:solidFill>
                <a:latin typeface="Calibri" pitchFamily="34" charset="0"/>
                <a:cs typeface="Arial" pitchFamily="34" charset="0"/>
              </a:rPr>
              <a:t>Spain: </a:t>
            </a:r>
            <a:r>
              <a:rPr lang="fr-FR" sz="2400" b="1" dirty="0" err="1" smtClean="0">
                <a:solidFill>
                  <a:srgbClr val="003366"/>
                </a:solidFill>
                <a:latin typeface="Calibri" pitchFamily="34" charset="0"/>
                <a:cs typeface="Arial" pitchFamily="34" charset="0"/>
              </a:rPr>
              <a:t>Some</a:t>
            </a:r>
            <a:r>
              <a:rPr lang="fr-FR" sz="2400" b="1" dirty="0" smtClean="0">
                <a:solidFill>
                  <a:srgbClr val="003366"/>
                </a:solidFill>
                <a:latin typeface="Calibri" pitchFamily="34" charset="0"/>
                <a:cs typeface="Arial" pitchFamily="34" charset="0"/>
              </a:rPr>
              <a:t> relevant figures of the R&amp;D &amp; Innovation system</a:t>
            </a:r>
            <a:endParaRPr lang="fr-FR" sz="2400" b="1" dirty="0">
              <a:solidFill>
                <a:srgbClr val="003366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13956" y="1014403"/>
            <a:ext cx="3089892" cy="290749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82596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4 CuadroTexto"/>
          <p:cNvSpPr txBox="1">
            <a:spLocks noChangeArrowheads="1"/>
          </p:cNvSpPr>
          <p:nvPr/>
        </p:nvSpPr>
        <p:spPr bwMode="auto">
          <a:xfrm>
            <a:off x="290146" y="304896"/>
            <a:ext cx="66968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400" b="1" dirty="0" smtClean="0">
                <a:solidFill>
                  <a:srgbClr val="002060"/>
                </a:solidFill>
                <a:latin typeface="Calibri" pitchFamily="34" charset="0"/>
                <a:ea typeface="MS PGothic" pitchFamily="34" charset="-128"/>
              </a:rPr>
              <a:t>R&amp;D &amp; Innovation Performers</a:t>
            </a:r>
            <a:endParaRPr lang="en-GB" sz="2000" b="1" dirty="0">
              <a:solidFill>
                <a:srgbClr val="002060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5" name="3 Marcador de contenido"/>
          <p:cNvSpPr txBox="1">
            <a:spLocks/>
          </p:cNvSpPr>
          <p:nvPr/>
        </p:nvSpPr>
        <p:spPr>
          <a:xfrm>
            <a:off x="200746" y="805767"/>
            <a:ext cx="3916129" cy="1134126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5000"/>
              <a:buFont typeface="Verdana" pitchFamily="34" charset="0"/>
              <a:buChar char="–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en-GB" sz="1600" b="1" kern="0" dirty="0" smtClean="0">
                <a:solidFill>
                  <a:schemeClr val="tx2"/>
                </a:solidFill>
                <a:latin typeface="Corbel" panose="020B0503020204020204" pitchFamily="34" charset="0"/>
              </a:rPr>
              <a:t>78 SPANISH UNIVERSITIES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endParaRPr lang="en-GB" sz="1000" b="1" kern="0" dirty="0" smtClean="0">
              <a:solidFill>
                <a:schemeClr val="tx2"/>
              </a:solidFill>
              <a:latin typeface="Corbel" panose="020B0503020204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</a:pPr>
            <a:r>
              <a:rPr lang="en-GB" sz="1800" kern="0" dirty="0" smtClean="0">
                <a:solidFill>
                  <a:schemeClr val="tx2"/>
                </a:solidFill>
                <a:latin typeface="Corbel" panose="020B0503020204020204" pitchFamily="34" charset="0"/>
              </a:rPr>
              <a:t> </a:t>
            </a:r>
            <a:r>
              <a:rPr lang="en-GB" sz="1600" kern="0" dirty="0" smtClean="0">
                <a:solidFill>
                  <a:schemeClr val="tx2"/>
                </a:solidFill>
                <a:latin typeface="Corbel" panose="020B0503020204020204" pitchFamily="34" charset="0"/>
              </a:rPr>
              <a:t>26,7% of total R&amp;D expenditure   (3.7000M€)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</a:pPr>
            <a:r>
              <a:rPr lang="en-GB" sz="1800" kern="0" dirty="0" smtClean="0">
                <a:solidFill>
                  <a:schemeClr val="tx2"/>
                </a:solidFill>
                <a:latin typeface="Corbel" panose="020B0503020204020204" pitchFamily="34" charset="0"/>
              </a:rPr>
              <a:t> </a:t>
            </a:r>
            <a:r>
              <a:rPr lang="en-GB" sz="1600" kern="0" dirty="0" smtClean="0">
                <a:solidFill>
                  <a:schemeClr val="tx2"/>
                </a:solidFill>
                <a:latin typeface="Corbel" panose="020B0503020204020204" pitchFamily="34" charset="0"/>
              </a:rPr>
              <a:t>77.200 people working on R&amp;D </a:t>
            </a:r>
            <a:endParaRPr lang="en-GB" sz="1600" kern="0" dirty="0">
              <a:solidFill>
                <a:schemeClr val="tx2"/>
              </a:solidFill>
              <a:latin typeface="Corbel" panose="020B0503020204020204" pitchFamily="34" charset="0"/>
            </a:endParaRPr>
          </a:p>
        </p:txBody>
      </p:sp>
      <p:sp>
        <p:nvSpPr>
          <p:cNvPr id="8" name="1 Marcador de contenido"/>
          <p:cNvSpPr txBox="1">
            <a:spLocks/>
          </p:cNvSpPr>
          <p:nvPr/>
        </p:nvSpPr>
        <p:spPr>
          <a:xfrm>
            <a:off x="4211960" y="956846"/>
            <a:ext cx="4788148" cy="333913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5000"/>
              <a:buFont typeface="Verdana" pitchFamily="34" charset="0"/>
              <a:buChar char="–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s-ES" sz="1800" kern="0" dirty="0" smtClean="0">
                <a:solidFill>
                  <a:schemeClr val="tx2"/>
                </a:solidFill>
                <a:latin typeface="Corbel" panose="020B0503020204020204" pitchFamily="34" charset="0"/>
              </a:rPr>
              <a:t> </a:t>
            </a:r>
            <a:r>
              <a:rPr lang="es-ES" sz="1800" b="1" kern="0" dirty="0" smtClean="0">
                <a:solidFill>
                  <a:schemeClr val="tx2"/>
                </a:solidFill>
                <a:latin typeface="Corbel" panose="020B0503020204020204" pitchFamily="34" charset="0"/>
              </a:rPr>
              <a:t>PUBLIC RESEARCH CENTERS</a:t>
            </a:r>
          </a:p>
          <a:p>
            <a:pPr marL="0" indent="0" algn="ctr">
              <a:buFont typeface="Wingdings" pitchFamily="2" charset="2"/>
              <a:buNone/>
            </a:pPr>
            <a:r>
              <a:rPr lang="es-ES" sz="1600" b="1" kern="0" dirty="0" err="1" smtClean="0">
                <a:solidFill>
                  <a:schemeClr val="tx2"/>
                </a:solidFill>
                <a:latin typeface="Corbel" panose="020B0503020204020204" pitchFamily="34" charset="0"/>
              </a:rPr>
              <a:t>Funded</a:t>
            </a:r>
            <a:r>
              <a:rPr lang="es-ES" sz="1600" b="1" kern="0" dirty="0" smtClean="0">
                <a:solidFill>
                  <a:schemeClr val="tx2"/>
                </a:solidFill>
                <a:latin typeface="Corbel" panose="020B0503020204020204" pitchFamily="34" charset="0"/>
              </a:rPr>
              <a:t> </a:t>
            </a:r>
            <a:r>
              <a:rPr lang="es-ES" sz="1600" b="1" kern="0" dirty="0" err="1" smtClean="0">
                <a:solidFill>
                  <a:schemeClr val="tx2"/>
                </a:solidFill>
                <a:latin typeface="Corbel" panose="020B0503020204020204" pitchFamily="34" charset="0"/>
              </a:rPr>
              <a:t>by</a:t>
            </a:r>
            <a:r>
              <a:rPr lang="es-ES" sz="1600" b="1" kern="0" dirty="0" smtClean="0">
                <a:solidFill>
                  <a:schemeClr val="tx2"/>
                </a:solidFill>
                <a:latin typeface="Corbel" panose="020B0503020204020204" pitchFamily="34" charset="0"/>
              </a:rPr>
              <a:t> Central </a:t>
            </a:r>
            <a:r>
              <a:rPr lang="es-ES" sz="1600" b="1" kern="0" dirty="0" err="1" smtClean="0">
                <a:solidFill>
                  <a:schemeClr val="tx2"/>
                </a:solidFill>
                <a:latin typeface="Corbel" panose="020B0503020204020204" pitchFamily="34" charset="0"/>
              </a:rPr>
              <a:t>Adm</a:t>
            </a:r>
            <a:r>
              <a:rPr lang="es-ES" sz="1600" b="1" kern="0" dirty="0" smtClean="0">
                <a:solidFill>
                  <a:schemeClr val="tx2"/>
                </a:solidFill>
                <a:latin typeface="Corbel" panose="020B0503020204020204" pitchFamily="34" charset="0"/>
              </a:rPr>
              <a:t>. Budget 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None/>
            </a:pPr>
            <a:r>
              <a:rPr lang="es-ES" sz="1800" b="1" kern="0" dirty="0" smtClean="0">
                <a:solidFill>
                  <a:schemeClr val="tx2"/>
                </a:solidFill>
                <a:latin typeface="Corbel" panose="020B0503020204020204" pitchFamily="34" charset="0"/>
              </a:rPr>
              <a:t>                       </a:t>
            </a:r>
            <a:r>
              <a:rPr lang="es-ES" sz="1600" kern="0" dirty="0" smtClean="0">
                <a:solidFill>
                  <a:schemeClr val="tx2"/>
                </a:solidFill>
                <a:latin typeface="Corbel" panose="020B0503020204020204" pitchFamily="34" charset="0"/>
              </a:rPr>
              <a:t>– </a:t>
            </a:r>
            <a:r>
              <a:rPr lang="es-ES" sz="1600" u="sng" kern="0" dirty="0" err="1" smtClean="0">
                <a:solidFill>
                  <a:schemeClr val="tx2"/>
                </a:solidFill>
                <a:latin typeface="Corbel" panose="020B0503020204020204" pitchFamily="34" charset="0"/>
              </a:rPr>
              <a:t>All</a:t>
            </a:r>
            <a:r>
              <a:rPr lang="es-ES" sz="1600" u="sng" kern="0" dirty="0" smtClean="0">
                <a:solidFill>
                  <a:schemeClr val="tx2"/>
                </a:solidFill>
                <a:latin typeface="Corbel" panose="020B0503020204020204" pitchFamily="34" charset="0"/>
              </a:rPr>
              <a:t> </a:t>
            </a:r>
            <a:r>
              <a:rPr lang="es-ES" sz="1600" u="sng" kern="0" dirty="0" err="1" smtClean="0">
                <a:solidFill>
                  <a:schemeClr val="tx2"/>
                </a:solidFill>
                <a:latin typeface="Corbel" panose="020B0503020204020204" pitchFamily="34" charset="0"/>
              </a:rPr>
              <a:t>fields</a:t>
            </a:r>
            <a:r>
              <a:rPr lang="es-ES" sz="1600" kern="0" dirty="0" smtClean="0">
                <a:solidFill>
                  <a:schemeClr val="tx2"/>
                </a:solidFill>
                <a:latin typeface="Corbel" panose="020B0503020204020204" pitchFamily="34" charset="0"/>
              </a:rPr>
              <a:t>. 11.00o res. &amp; </a:t>
            </a:r>
            <a:r>
              <a:rPr lang="es-ES" sz="1600" kern="0" dirty="0" err="1" smtClean="0">
                <a:solidFill>
                  <a:schemeClr val="tx2"/>
                </a:solidFill>
                <a:latin typeface="Corbel" panose="020B0503020204020204" pitchFamily="34" charset="0"/>
              </a:rPr>
              <a:t>technicians</a:t>
            </a:r>
            <a:r>
              <a:rPr lang="es-ES" sz="1600" kern="0" dirty="0" smtClean="0">
                <a:solidFill>
                  <a:schemeClr val="tx2"/>
                </a:solidFill>
                <a:latin typeface="Corbel" panose="020B0503020204020204" pitchFamily="34" charset="0"/>
              </a:rPr>
              <a:t>. 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None/>
            </a:pPr>
            <a:r>
              <a:rPr lang="es-ES" sz="1000" kern="0" dirty="0" smtClean="0">
                <a:solidFill>
                  <a:schemeClr val="tx2"/>
                </a:solidFill>
                <a:latin typeface="Corbel" panose="020B0503020204020204" pitchFamily="34" charset="0"/>
              </a:rPr>
              <a:t>                       </a:t>
            </a:r>
            <a:r>
              <a:rPr lang="es-ES" sz="1800" kern="0" dirty="0" smtClean="0">
                <a:solidFill>
                  <a:schemeClr val="tx2"/>
                </a:solidFill>
                <a:latin typeface="Corbel" panose="020B0503020204020204" pitchFamily="34" charset="0"/>
              </a:rPr>
              <a:t>	</a:t>
            </a:r>
            <a:r>
              <a:rPr lang="es-ES" sz="1600" kern="0" dirty="0" smtClean="0">
                <a:solidFill>
                  <a:schemeClr val="tx2"/>
                </a:solidFill>
                <a:latin typeface="Corbel" panose="020B0503020204020204" pitchFamily="34" charset="0"/>
              </a:rPr>
              <a:t>   –  </a:t>
            </a:r>
            <a:r>
              <a:rPr lang="es-ES" sz="1600" u="sng" kern="0" dirty="0" err="1" smtClean="0">
                <a:solidFill>
                  <a:schemeClr val="tx2"/>
                </a:solidFill>
                <a:latin typeface="Corbel" panose="020B0503020204020204" pitchFamily="34" charset="0"/>
              </a:rPr>
              <a:t>Energy</a:t>
            </a:r>
            <a:r>
              <a:rPr lang="es-ES" sz="1600" u="sng" kern="0" dirty="0" smtClean="0">
                <a:solidFill>
                  <a:schemeClr val="tx2"/>
                </a:solidFill>
                <a:latin typeface="Corbel" panose="020B0503020204020204" pitchFamily="34" charset="0"/>
              </a:rPr>
              <a:t> &amp; </a:t>
            </a:r>
            <a:r>
              <a:rPr lang="es-ES" sz="1600" u="sng" kern="0" dirty="0" err="1" smtClean="0">
                <a:solidFill>
                  <a:schemeClr val="tx2"/>
                </a:solidFill>
                <a:latin typeface="Corbel" panose="020B0503020204020204" pitchFamily="34" charset="0"/>
              </a:rPr>
              <a:t>Environ</a:t>
            </a:r>
            <a:r>
              <a:rPr lang="es-ES" sz="1600" kern="0" dirty="0" smtClean="0">
                <a:solidFill>
                  <a:schemeClr val="tx2"/>
                </a:solidFill>
                <a:latin typeface="Corbel" panose="020B0503020204020204" pitchFamily="34" charset="0"/>
              </a:rPr>
              <a:t>. 1.130  res.&amp; </a:t>
            </a:r>
            <a:r>
              <a:rPr lang="es-ES" sz="1600" kern="0" dirty="0" err="1" smtClean="0">
                <a:solidFill>
                  <a:schemeClr val="tx2"/>
                </a:solidFill>
                <a:latin typeface="Corbel" panose="020B0503020204020204" pitchFamily="34" charset="0"/>
              </a:rPr>
              <a:t>tech</a:t>
            </a:r>
            <a:r>
              <a:rPr lang="es-ES" sz="1000" kern="0" dirty="0" smtClean="0">
                <a:solidFill>
                  <a:schemeClr val="tx2"/>
                </a:solidFill>
                <a:latin typeface="Corbel" panose="020B0503020204020204" pitchFamily="34" charset="0"/>
              </a:rPr>
              <a:t>.               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None/>
              <a:tabLst>
                <a:tab pos="715963" algn="l"/>
              </a:tabLst>
            </a:pPr>
            <a:r>
              <a:rPr lang="es-ES" sz="1800" kern="0" dirty="0" smtClean="0">
                <a:solidFill>
                  <a:schemeClr val="tx2"/>
                </a:solidFill>
                <a:latin typeface="Corbel" panose="020B0503020204020204" pitchFamily="34" charset="0"/>
              </a:rPr>
              <a:t>	</a:t>
            </a:r>
            <a:r>
              <a:rPr lang="es-ES" sz="1600" kern="0" dirty="0" smtClean="0">
                <a:solidFill>
                  <a:schemeClr val="tx2"/>
                </a:solidFill>
                <a:latin typeface="Corbel" panose="020B0503020204020204" pitchFamily="34" charset="0"/>
              </a:rPr>
              <a:t>– </a:t>
            </a:r>
            <a:r>
              <a:rPr lang="es-ES" sz="1600" b="1" kern="0" dirty="0" err="1" smtClean="0">
                <a:solidFill>
                  <a:schemeClr val="tx2"/>
                </a:solidFill>
                <a:latin typeface="Corbel" panose="020B0503020204020204" pitchFamily="34" charset="0"/>
              </a:rPr>
              <a:t>Nat</a:t>
            </a:r>
            <a:r>
              <a:rPr lang="es-ES" sz="1600" b="1" kern="0" dirty="0" smtClean="0">
                <a:solidFill>
                  <a:schemeClr val="tx2"/>
                </a:solidFill>
                <a:latin typeface="Corbel" panose="020B0503020204020204" pitchFamily="34" charset="0"/>
              </a:rPr>
              <a:t>. Inst. </a:t>
            </a:r>
            <a:r>
              <a:rPr lang="es-ES" sz="1600" b="1" kern="0" dirty="0" err="1" smtClean="0">
                <a:solidFill>
                  <a:schemeClr val="tx2"/>
                </a:solidFill>
                <a:latin typeface="Corbel" panose="020B0503020204020204" pitchFamily="34" charset="0"/>
              </a:rPr>
              <a:t>Health</a:t>
            </a:r>
            <a:r>
              <a:rPr lang="es-ES" sz="1600" b="1" kern="0" dirty="0" smtClean="0">
                <a:solidFill>
                  <a:schemeClr val="tx2"/>
                </a:solidFill>
                <a:latin typeface="Corbel" panose="020B0503020204020204" pitchFamily="34" charset="0"/>
              </a:rPr>
              <a:t> Carlos III</a:t>
            </a:r>
            <a:r>
              <a:rPr lang="es-ES" sz="1600" kern="0" dirty="0" smtClean="0">
                <a:solidFill>
                  <a:schemeClr val="tx2"/>
                </a:solidFill>
                <a:latin typeface="Corbel" panose="020B0503020204020204" pitchFamily="34" charset="0"/>
              </a:rPr>
              <a:t>. </a:t>
            </a:r>
            <a:r>
              <a:rPr lang="es-ES" sz="1800" kern="0" dirty="0" smtClean="0">
                <a:solidFill>
                  <a:schemeClr val="tx2"/>
                </a:solidFill>
                <a:latin typeface="Corbel" panose="020B0503020204020204" pitchFamily="34" charset="0"/>
              </a:rPr>
              <a:t>	  	 		</a:t>
            </a:r>
            <a:r>
              <a:rPr lang="es-ES" sz="1600" u="sng" kern="0" dirty="0" err="1" smtClean="0">
                <a:solidFill>
                  <a:schemeClr val="tx2"/>
                </a:solidFill>
                <a:latin typeface="Corbel" panose="020B0503020204020204" pitchFamily="34" charset="0"/>
              </a:rPr>
              <a:t>Biomedical</a:t>
            </a:r>
            <a:r>
              <a:rPr lang="es-ES" sz="1600" kern="0" dirty="0" smtClean="0">
                <a:solidFill>
                  <a:schemeClr val="tx2"/>
                </a:solidFill>
                <a:latin typeface="Corbel" panose="020B0503020204020204" pitchFamily="34" charset="0"/>
              </a:rPr>
              <a:t>.  700 res. &amp; </a:t>
            </a:r>
            <a:r>
              <a:rPr lang="es-ES" sz="1600" kern="0" dirty="0" err="1" smtClean="0">
                <a:solidFill>
                  <a:schemeClr val="tx2"/>
                </a:solidFill>
                <a:latin typeface="Corbel" panose="020B0503020204020204" pitchFamily="34" charset="0"/>
              </a:rPr>
              <a:t>technicians</a:t>
            </a:r>
            <a:r>
              <a:rPr lang="es-ES" sz="1600" kern="0" dirty="0" smtClean="0">
                <a:solidFill>
                  <a:schemeClr val="tx2"/>
                </a:solidFill>
                <a:latin typeface="Corbel" panose="020B0503020204020204" pitchFamily="34" charset="0"/>
              </a:rPr>
              <a:t>.</a:t>
            </a:r>
            <a:endParaRPr lang="es-ES" sz="1000" kern="0" dirty="0" smtClean="0">
              <a:solidFill>
                <a:schemeClr val="tx2"/>
              </a:solidFill>
              <a:latin typeface="Corbel" panose="020B0503020204020204" pitchFamily="34" charset="0"/>
            </a:endParaRPr>
          </a:p>
          <a:p>
            <a:pPr marL="0" indent="0">
              <a:spcBef>
                <a:spcPts val="0"/>
              </a:spcBef>
              <a:buFont typeface="Wingdings" pitchFamily="2" charset="2"/>
              <a:buNone/>
            </a:pPr>
            <a:r>
              <a:rPr lang="es-ES" sz="1800" kern="0" dirty="0" smtClean="0">
                <a:solidFill>
                  <a:schemeClr val="tx2"/>
                </a:solidFill>
                <a:latin typeface="Corbel" panose="020B0503020204020204" pitchFamily="34" charset="0"/>
              </a:rPr>
              <a:t>         </a:t>
            </a:r>
            <a:r>
              <a:rPr lang="es-ES" sz="1600" b="1" kern="0" dirty="0" smtClean="0">
                <a:solidFill>
                  <a:schemeClr val="tx2"/>
                </a:solidFill>
                <a:latin typeface="Corbel" panose="020B0503020204020204" pitchFamily="34" charset="0"/>
              </a:rPr>
              <a:t>IEO</a:t>
            </a:r>
            <a:r>
              <a:rPr lang="es-ES" sz="1600" kern="0" dirty="0" smtClean="0">
                <a:solidFill>
                  <a:schemeClr val="tx2"/>
                </a:solidFill>
                <a:latin typeface="Corbel" panose="020B0503020204020204" pitchFamily="34" charset="0"/>
              </a:rPr>
              <a:t> – </a:t>
            </a:r>
            <a:r>
              <a:rPr lang="es-ES" sz="1600" u="sng" kern="0" dirty="0" smtClean="0">
                <a:solidFill>
                  <a:schemeClr val="tx2"/>
                </a:solidFill>
                <a:latin typeface="Corbel" panose="020B0503020204020204" pitchFamily="34" charset="0"/>
              </a:rPr>
              <a:t>Marine &amp; </a:t>
            </a:r>
            <a:r>
              <a:rPr lang="es-ES" sz="1600" u="sng" kern="0" dirty="0" err="1" smtClean="0">
                <a:solidFill>
                  <a:schemeClr val="tx2"/>
                </a:solidFill>
                <a:latin typeface="Corbel" panose="020B0503020204020204" pitchFamily="34" charset="0"/>
              </a:rPr>
              <a:t>Oceanic</a:t>
            </a:r>
            <a:r>
              <a:rPr lang="es-ES" sz="1600" kern="0" dirty="0" smtClean="0">
                <a:solidFill>
                  <a:schemeClr val="tx2"/>
                </a:solidFill>
                <a:latin typeface="Corbel" panose="020B0503020204020204" pitchFamily="34" charset="0"/>
              </a:rPr>
              <a:t>. 530 res. &amp; </a:t>
            </a:r>
            <a:r>
              <a:rPr lang="es-ES" sz="1600" kern="0" dirty="0" err="1" smtClean="0">
                <a:solidFill>
                  <a:schemeClr val="tx2"/>
                </a:solidFill>
                <a:latin typeface="Corbel" panose="020B0503020204020204" pitchFamily="34" charset="0"/>
              </a:rPr>
              <a:t>techns</a:t>
            </a:r>
            <a:r>
              <a:rPr lang="es-ES" sz="1600" kern="0" dirty="0" smtClean="0">
                <a:solidFill>
                  <a:schemeClr val="tx2"/>
                </a:solidFill>
                <a:latin typeface="Corbel" panose="020B0503020204020204" pitchFamily="34" charset="0"/>
              </a:rPr>
              <a:t>.</a:t>
            </a:r>
            <a:endParaRPr lang="es-ES" sz="1000" b="1" kern="0" dirty="0" smtClean="0">
              <a:solidFill>
                <a:schemeClr val="tx2"/>
              </a:solidFill>
              <a:latin typeface="Corbel" panose="020B0503020204020204" pitchFamily="34" charset="0"/>
            </a:endParaRPr>
          </a:p>
          <a:p>
            <a:pPr marL="0" indent="0">
              <a:spcBef>
                <a:spcPts val="0"/>
              </a:spcBef>
              <a:buFont typeface="Wingdings" pitchFamily="2" charset="2"/>
              <a:buNone/>
            </a:pPr>
            <a:r>
              <a:rPr lang="es-ES" sz="1800" b="1" kern="0" dirty="0" smtClean="0">
                <a:solidFill>
                  <a:schemeClr val="tx2"/>
                </a:solidFill>
                <a:latin typeface="Corbel" panose="020B0503020204020204" pitchFamily="34" charset="0"/>
              </a:rPr>
              <a:t>          IAC </a:t>
            </a:r>
            <a:r>
              <a:rPr lang="es-ES" sz="1800" kern="0" dirty="0" smtClean="0">
                <a:solidFill>
                  <a:schemeClr val="tx2"/>
                </a:solidFill>
                <a:latin typeface="Corbel" panose="020B0503020204020204" pitchFamily="34" charset="0"/>
              </a:rPr>
              <a:t>– </a:t>
            </a:r>
            <a:r>
              <a:rPr lang="es-ES" sz="1600" u="sng" kern="0" dirty="0" err="1" smtClean="0">
                <a:solidFill>
                  <a:schemeClr val="tx2"/>
                </a:solidFill>
                <a:latin typeface="Corbel" panose="020B0503020204020204" pitchFamily="34" charset="0"/>
              </a:rPr>
              <a:t>Astrophysical</a:t>
            </a:r>
            <a:r>
              <a:rPr lang="es-ES" sz="1600" kern="0" dirty="0" smtClean="0">
                <a:solidFill>
                  <a:schemeClr val="tx2"/>
                </a:solidFill>
                <a:latin typeface="Corbel" panose="020B0503020204020204" pitchFamily="34" charset="0"/>
              </a:rPr>
              <a:t> Res. 260 res. &amp; </a:t>
            </a:r>
            <a:r>
              <a:rPr lang="es-ES" sz="1600" kern="0" dirty="0" err="1" smtClean="0">
                <a:solidFill>
                  <a:schemeClr val="tx2"/>
                </a:solidFill>
                <a:latin typeface="Corbel" panose="020B0503020204020204" pitchFamily="34" charset="0"/>
              </a:rPr>
              <a:t>techns</a:t>
            </a:r>
            <a:r>
              <a:rPr lang="es-ES" sz="1600" kern="0" dirty="0" smtClean="0">
                <a:solidFill>
                  <a:schemeClr val="tx2"/>
                </a:solidFill>
                <a:latin typeface="Corbel" panose="020B0503020204020204" pitchFamily="34" charset="0"/>
              </a:rPr>
              <a:t>.</a:t>
            </a:r>
            <a:r>
              <a:rPr lang="es-ES" sz="1600" b="1" kern="0" dirty="0" smtClean="0">
                <a:solidFill>
                  <a:schemeClr val="tx2"/>
                </a:solidFill>
                <a:latin typeface="Corbel" panose="020B0503020204020204" pitchFamily="34" charset="0"/>
              </a:rPr>
              <a:t>  </a:t>
            </a:r>
            <a:endParaRPr lang="es-ES" sz="1000" kern="0" dirty="0" smtClean="0">
              <a:solidFill>
                <a:schemeClr val="tx2"/>
              </a:solidFill>
              <a:latin typeface="Corbel" panose="020B0503020204020204" pitchFamily="34" charset="0"/>
            </a:endParaRPr>
          </a:p>
          <a:p>
            <a:pPr marL="0" indent="0">
              <a:spcBef>
                <a:spcPts val="0"/>
              </a:spcBef>
              <a:buFont typeface="Wingdings" pitchFamily="2" charset="2"/>
              <a:buNone/>
            </a:pPr>
            <a:r>
              <a:rPr lang="es-ES" sz="1800" kern="0" dirty="0" smtClean="0">
                <a:solidFill>
                  <a:schemeClr val="tx2"/>
                </a:solidFill>
                <a:latin typeface="Corbel" panose="020B0503020204020204" pitchFamily="34" charset="0"/>
              </a:rPr>
              <a:t>                       </a:t>
            </a:r>
            <a:r>
              <a:rPr lang="es-ES" sz="1600" kern="0" dirty="0" smtClean="0">
                <a:solidFill>
                  <a:schemeClr val="tx2"/>
                </a:solidFill>
                <a:latin typeface="Corbel" panose="020B0503020204020204" pitchFamily="34" charset="0"/>
              </a:rPr>
              <a:t>– </a:t>
            </a:r>
            <a:r>
              <a:rPr lang="es-ES" sz="1600" u="sng" kern="0" dirty="0" err="1" smtClean="0">
                <a:solidFill>
                  <a:schemeClr val="tx2"/>
                </a:solidFill>
                <a:latin typeface="Corbel" panose="020B0503020204020204" pitchFamily="34" charset="0"/>
              </a:rPr>
              <a:t>Agron</a:t>
            </a:r>
            <a:r>
              <a:rPr lang="es-ES" sz="1600" u="sng" kern="0" dirty="0" smtClean="0">
                <a:solidFill>
                  <a:schemeClr val="tx2"/>
                </a:solidFill>
                <a:latin typeface="Corbel" panose="020B0503020204020204" pitchFamily="34" charset="0"/>
              </a:rPr>
              <a:t>. &amp; </a:t>
            </a:r>
            <a:r>
              <a:rPr lang="es-ES" sz="1600" u="sng" kern="0" dirty="0" err="1" smtClean="0">
                <a:solidFill>
                  <a:schemeClr val="tx2"/>
                </a:solidFill>
                <a:latin typeface="Corbel" panose="020B0503020204020204" pitchFamily="34" charset="0"/>
              </a:rPr>
              <a:t>Forestr</a:t>
            </a:r>
            <a:r>
              <a:rPr lang="es-ES" sz="1600" kern="0" dirty="0" smtClean="0">
                <a:solidFill>
                  <a:schemeClr val="tx2"/>
                </a:solidFill>
                <a:latin typeface="Corbel" panose="020B0503020204020204" pitchFamily="34" charset="0"/>
              </a:rPr>
              <a:t>. 700 res. &amp; </a:t>
            </a:r>
            <a:r>
              <a:rPr lang="es-ES" sz="1600" kern="0" dirty="0" err="1" smtClean="0">
                <a:solidFill>
                  <a:schemeClr val="tx2"/>
                </a:solidFill>
                <a:latin typeface="Corbel" panose="020B0503020204020204" pitchFamily="34" charset="0"/>
              </a:rPr>
              <a:t>techs</a:t>
            </a:r>
            <a:r>
              <a:rPr lang="es-ES" sz="1600" kern="0" dirty="0" smtClean="0">
                <a:solidFill>
                  <a:schemeClr val="tx2"/>
                </a:solidFill>
                <a:latin typeface="Corbel" panose="020B0503020204020204" pitchFamily="34" charset="0"/>
              </a:rPr>
              <a:t>.</a:t>
            </a:r>
            <a:endParaRPr lang="es-ES" sz="1000" kern="0" dirty="0" smtClean="0">
              <a:solidFill>
                <a:schemeClr val="tx2"/>
              </a:solidFill>
              <a:latin typeface="Corbel" panose="020B0503020204020204" pitchFamily="34" charset="0"/>
            </a:endParaRPr>
          </a:p>
          <a:p>
            <a:pPr marL="0" indent="0">
              <a:spcBef>
                <a:spcPts val="0"/>
              </a:spcBef>
              <a:buFont typeface="Wingdings" pitchFamily="2" charset="2"/>
              <a:buNone/>
            </a:pPr>
            <a:endParaRPr lang="es-ES" sz="1000" kern="0" dirty="0">
              <a:solidFill>
                <a:schemeClr val="tx2"/>
              </a:solidFill>
              <a:latin typeface="Corbel" panose="020B0503020204020204" pitchFamily="34" charset="0"/>
            </a:endParaRPr>
          </a:p>
          <a:p>
            <a:pPr marL="0" indent="0">
              <a:spcBef>
                <a:spcPts val="0"/>
              </a:spcBef>
              <a:buFont typeface="Wingdings" pitchFamily="2" charset="2"/>
              <a:buNone/>
            </a:pPr>
            <a:r>
              <a:rPr lang="es-ES" sz="1800" kern="0" dirty="0" smtClean="0">
                <a:solidFill>
                  <a:schemeClr val="tx2"/>
                </a:solidFill>
                <a:latin typeface="Corbel" panose="020B0503020204020204" pitchFamily="34" charset="0"/>
              </a:rPr>
              <a:t>           </a:t>
            </a:r>
            <a:r>
              <a:rPr lang="es-ES" sz="1800" b="1" kern="0" dirty="0" smtClean="0">
                <a:solidFill>
                  <a:schemeClr val="tx2"/>
                </a:solidFill>
                <a:latin typeface="Corbel" panose="020B0503020204020204" pitchFamily="34" charset="0"/>
              </a:rPr>
              <a:t>IGME</a:t>
            </a:r>
            <a:r>
              <a:rPr lang="es-ES" sz="1800" kern="0" dirty="0" smtClean="0">
                <a:solidFill>
                  <a:schemeClr val="tx2"/>
                </a:solidFill>
                <a:latin typeface="Corbel" panose="020B0503020204020204" pitchFamily="34" charset="0"/>
              </a:rPr>
              <a:t> </a:t>
            </a:r>
            <a:r>
              <a:rPr lang="es-ES" sz="1600" kern="0" dirty="0" smtClean="0">
                <a:solidFill>
                  <a:schemeClr val="tx2"/>
                </a:solidFill>
                <a:latin typeface="Corbel" panose="020B0503020204020204" pitchFamily="34" charset="0"/>
              </a:rPr>
              <a:t>– </a:t>
            </a:r>
            <a:r>
              <a:rPr lang="es-ES" sz="1600" u="sng" kern="0" dirty="0" smtClean="0">
                <a:solidFill>
                  <a:schemeClr val="tx2"/>
                </a:solidFill>
                <a:latin typeface="Corbel" panose="020B0503020204020204" pitchFamily="34" charset="0"/>
              </a:rPr>
              <a:t>Geol. &amp; </a:t>
            </a:r>
            <a:r>
              <a:rPr lang="es-ES" sz="1600" u="sng" kern="0" dirty="0" err="1" smtClean="0">
                <a:solidFill>
                  <a:schemeClr val="tx2"/>
                </a:solidFill>
                <a:latin typeface="Corbel" panose="020B0503020204020204" pitchFamily="34" charset="0"/>
              </a:rPr>
              <a:t>Mining</a:t>
            </a:r>
            <a:r>
              <a:rPr lang="es-ES" sz="1600" kern="0" dirty="0" smtClean="0">
                <a:solidFill>
                  <a:schemeClr val="tx2"/>
                </a:solidFill>
                <a:latin typeface="Corbel" panose="020B0503020204020204" pitchFamily="34" charset="0"/>
              </a:rPr>
              <a:t>. 350 res. &amp; </a:t>
            </a:r>
            <a:r>
              <a:rPr lang="es-ES" sz="1600" kern="0" dirty="0" err="1" smtClean="0">
                <a:solidFill>
                  <a:schemeClr val="tx2"/>
                </a:solidFill>
                <a:latin typeface="Corbel" panose="020B0503020204020204" pitchFamily="34" charset="0"/>
              </a:rPr>
              <a:t>techns</a:t>
            </a:r>
            <a:r>
              <a:rPr lang="es-ES" sz="1600" kern="0" dirty="0" smtClean="0">
                <a:solidFill>
                  <a:schemeClr val="tx2"/>
                </a:solidFill>
                <a:latin typeface="Corbel" panose="020B0503020204020204" pitchFamily="34" charset="0"/>
              </a:rPr>
              <a:t>.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None/>
            </a:pPr>
            <a:r>
              <a:rPr lang="es-ES" sz="1000" b="1" kern="0" dirty="0" smtClean="0">
                <a:solidFill>
                  <a:schemeClr val="tx2"/>
                </a:solidFill>
                <a:latin typeface="Corbel" panose="020B0503020204020204" pitchFamily="34" charset="0"/>
              </a:rPr>
              <a:t>           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None/>
            </a:pPr>
            <a:r>
              <a:rPr lang="es-ES" sz="1800" b="1" kern="0" dirty="0" smtClean="0">
                <a:solidFill>
                  <a:schemeClr val="tx2"/>
                </a:solidFill>
                <a:latin typeface="Corbel" panose="020B0503020204020204" pitchFamily="34" charset="0"/>
              </a:rPr>
              <a:t>            </a:t>
            </a:r>
            <a:r>
              <a:rPr lang="es-ES" sz="1600" b="1" kern="0" dirty="0" smtClean="0">
                <a:solidFill>
                  <a:schemeClr val="tx2"/>
                </a:solidFill>
                <a:latin typeface="Corbel" panose="020B0503020204020204" pitchFamily="34" charset="0"/>
              </a:rPr>
              <a:t>INTA – </a:t>
            </a:r>
            <a:r>
              <a:rPr lang="es-ES" sz="1600" u="sng" kern="0" dirty="0" err="1" smtClean="0">
                <a:solidFill>
                  <a:schemeClr val="tx2"/>
                </a:solidFill>
                <a:latin typeface="Corbel" panose="020B0503020204020204" pitchFamily="34" charset="0"/>
              </a:rPr>
              <a:t>Aerospace</a:t>
            </a:r>
            <a:r>
              <a:rPr lang="es-ES" sz="1600" u="sng" kern="0" dirty="0" smtClean="0">
                <a:solidFill>
                  <a:schemeClr val="tx2"/>
                </a:solidFill>
                <a:latin typeface="Corbel" panose="020B0503020204020204" pitchFamily="34" charset="0"/>
              </a:rPr>
              <a:t> R&amp;D</a:t>
            </a:r>
            <a:r>
              <a:rPr lang="es-ES" sz="1600" kern="0" dirty="0" smtClean="0">
                <a:solidFill>
                  <a:schemeClr val="tx2"/>
                </a:solidFill>
                <a:latin typeface="Corbel" panose="020B0503020204020204" pitchFamily="34" charset="0"/>
              </a:rPr>
              <a:t>. 1000 res. &amp; </a:t>
            </a:r>
            <a:r>
              <a:rPr lang="es-ES" sz="1600" kern="0" dirty="0" err="1" smtClean="0">
                <a:solidFill>
                  <a:schemeClr val="tx2"/>
                </a:solidFill>
                <a:latin typeface="Corbel" panose="020B0503020204020204" pitchFamily="34" charset="0"/>
              </a:rPr>
              <a:t>techs</a:t>
            </a:r>
            <a:r>
              <a:rPr lang="es-ES" sz="1600" kern="0" dirty="0" smtClean="0">
                <a:solidFill>
                  <a:schemeClr val="tx2"/>
                </a:solidFill>
                <a:latin typeface="Corbel" panose="020B0503020204020204" pitchFamily="34" charset="0"/>
              </a:rPr>
              <a:t>.</a:t>
            </a:r>
            <a:endParaRPr lang="es-ES" sz="1600" kern="0" dirty="0">
              <a:solidFill>
                <a:schemeClr val="tx2"/>
              </a:solidFill>
              <a:latin typeface="Corbel" panose="020B0503020204020204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4211964" y="964087"/>
            <a:ext cx="4860156" cy="339513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Corbel" panose="020B0503020204020204" pitchFamily="34" charset="0"/>
            </a:endParaRPr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19400" r="4791" b="12832"/>
          <a:stretch/>
        </p:blipFill>
        <p:spPr>
          <a:xfrm>
            <a:off x="4313137" y="1607024"/>
            <a:ext cx="978946" cy="240205"/>
          </a:xfrm>
          <a:prstGeom prst="rect">
            <a:avLst/>
          </a:prstGeom>
        </p:spPr>
      </p:pic>
      <p:pic>
        <p:nvPicPr>
          <p:cNvPr id="11" name="10 Imagen" descr="Ver imagen en tamaño completo">
            <a:hlinkClick r:id="rId4"/>
          </p:cNvPr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12880" y="1930981"/>
            <a:ext cx="979200" cy="1356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11 Imagen" descr="Ver imagen en tamaño completo">
            <a:hlinkClick r:id="rId6"/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33269" y="2206250"/>
            <a:ext cx="588225" cy="2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12 Imagen" descr="Ver imagen en tamaño completo">
            <a:hlinkClick r:id="rId8"/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939" y="2692280"/>
            <a:ext cx="344801" cy="27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13 Imagen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033" y="3026532"/>
            <a:ext cx="367793" cy="29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14 Imagen" descr="Ver imagen en tamaño completo">
            <a:hlinkClick r:id="rId11"/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25036" y="3389601"/>
            <a:ext cx="973379" cy="2117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15 Imagen" descr="Ver imagen en tamaño completo">
            <a:hlinkClick r:id="rId13"/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261" y="3690605"/>
            <a:ext cx="365536" cy="29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16 Imagen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30938" y="4025984"/>
            <a:ext cx="397992" cy="270000"/>
          </a:xfrm>
          <a:prstGeom prst="rect">
            <a:avLst/>
          </a:prstGeom>
        </p:spPr>
      </p:pic>
      <p:grpSp>
        <p:nvGrpSpPr>
          <p:cNvPr id="18" name="17 Grupo"/>
          <p:cNvGrpSpPr/>
          <p:nvPr/>
        </p:nvGrpSpPr>
        <p:grpSpPr>
          <a:xfrm>
            <a:off x="107505" y="2767815"/>
            <a:ext cx="3988137" cy="835405"/>
            <a:chOff x="151815" y="3681406"/>
            <a:chExt cx="3988137" cy="1113873"/>
          </a:xfrm>
        </p:grpSpPr>
        <p:sp>
          <p:nvSpPr>
            <p:cNvPr id="19" name="13 Rectángulo"/>
            <p:cNvSpPr>
              <a:spLocks noChangeArrowheads="1"/>
            </p:cNvSpPr>
            <p:nvPr/>
          </p:nvSpPr>
          <p:spPr bwMode="auto">
            <a:xfrm>
              <a:off x="221732" y="3783823"/>
              <a:ext cx="1794661" cy="779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313" tIns="45655" rIns="91313" bIns="45655">
              <a:spAutoFit/>
            </a:bodyPr>
            <a:lstStyle/>
            <a:p>
              <a:pPr algn="ctr"/>
              <a:r>
                <a:rPr lang="es-ES" sz="1600" b="1" dirty="0" smtClean="0">
                  <a:solidFill>
                    <a:srgbClr val="003366"/>
                  </a:solidFill>
                  <a:latin typeface="Corbel" panose="020B0503020204020204" pitchFamily="34" charset="0"/>
                  <a:cs typeface="Arial" pitchFamily="34" charset="0"/>
                </a:rPr>
                <a:t>119 </a:t>
              </a:r>
              <a:r>
                <a:rPr lang="es-ES" sz="1600" b="1" dirty="0" err="1" smtClean="0">
                  <a:solidFill>
                    <a:srgbClr val="003366"/>
                  </a:solidFill>
                  <a:latin typeface="Corbel" panose="020B0503020204020204" pitchFamily="34" charset="0"/>
                  <a:cs typeface="Arial" pitchFamily="34" charset="0"/>
                </a:rPr>
                <a:t>Technol</a:t>
              </a:r>
              <a:r>
                <a:rPr lang="es-ES" sz="1600" b="1" dirty="0" smtClean="0">
                  <a:solidFill>
                    <a:srgbClr val="003366"/>
                  </a:solidFill>
                  <a:latin typeface="Corbel" panose="020B0503020204020204" pitchFamily="34" charset="0"/>
                  <a:cs typeface="Arial" pitchFamily="34" charset="0"/>
                </a:rPr>
                <a:t>. </a:t>
              </a:r>
            </a:p>
            <a:p>
              <a:pPr algn="ctr"/>
              <a:r>
                <a:rPr lang="es-ES" sz="1600" b="1" dirty="0" smtClean="0">
                  <a:solidFill>
                    <a:srgbClr val="003366"/>
                  </a:solidFill>
                  <a:latin typeface="Corbel" panose="020B0503020204020204" pitchFamily="34" charset="0"/>
                  <a:cs typeface="Arial" pitchFamily="34" charset="0"/>
                </a:rPr>
                <a:t>Centers</a:t>
              </a:r>
              <a:endParaRPr lang="es-ES" sz="1600" b="1" dirty="0">
                <a:solidFill>
                  <a:srgbClr val="003366"/>
                </a:solidFill>
                <a:latin typeface="Corbel" panose="020B0503020204020204" pitchFamily="34" charset="0"/>
                <a:cs typeface="Arial" pitchFamily="34" charset="0"/>
              </a:endParaRPr>
            </a:p>
          </p:txBody>
        </p:sp>
        <p:sp>
          <p:nvSpPr>
            <p:cNvPr id="20" name="13 Rectángulo"/>
            <p:cNvSpPr>
              <a:spLocks noChangeArrowheads="1"/>
            </p:cNvSpPr>
            <p:nvPr/>
          </p:nvSpPr>
          <p:spPr bwMode="auto">
            <a:xfrm>
              <a:off x="2013155" y="3889666"/>
              <a:ext cx="2126797" cy="779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313" tIns="45655" rIns="91313" bIns="45655">
              <a:spAutoFit/>
            </a:bodyPr>
            <a:lstStyle/>
            <a:p>
              <a:pPr algn="ctr"/>
              <a:r>
                <a:rPr lang="es-ES" sz="1600" b="1" dirty="0" smtClean="0">
                  <a:solidFill>
                    <a:srgbClr val="003366"/>
                  </a:solidFill>
                  <a:latin typeface="Corbel" panose="020B0503020204020204" pitchFamily="34" charset="0"/>
                  <a:cs typeface="Arial" pitchFamily="34" charset="0"/>
                </a:rPr>
                <a:t>45 </a:t>
              </a:r>
              <a:r>
                <a:rPr lang="es-ES" sz="1600" b="1" dirty="0" err="1" smtClean="0">
                  <a:solidFill>
                    <a:srgbClr val="003366"/>
                  </a:solidFill>
                  <a:latin typeface="Corbel" panose="020B0503020204020204" pitchFamily="34" charset="0"/>
                  <a:cs typeface="Arial" pitchFamily="34" charset="0"/>
                </a:rPr>
                <a:t>Scientific</a:t>
              </a:r>
              <a:r>
                <a:rPr lang="es-ES" sz="1600" b="1" dirty="0" smtClean="0">
                  <a:solidFill>
                    <a:srgbClr val="003366"/>
                  </a:solidFill>
                  <a:latin typeface="Corbel" panose="020B0503020204020204" pitchFamily="34" charset="0"/>
                  <a:cs typeface="Arial" pitchFamily="34" charset="0"/>
                </a:rPr>
                <a:t> &amp; </a:t>
              </a:r>
              <a:r>
                <a:rPr lang="es-ES" sz="1600" b="1" dirty="0" err="1" smtClean="0">
                  <a:solidFill>
                    <a:srgbClr val="003366"/>
                  </a:solidFill>
                  <a:latin typeface="Corbel" panose="020B0503020204020204" pitchFamily="34" charset="0"/>
                  <a:cs typeface="Arial" pitchFamily="34" charset="0"/>
                </a:rPr>
                <a:t>Technol</a:t>
              </a:r>
              <a:r>
                <a:rPr lang="es-ES" sz="1600" b="1" dirty="0" smtClean="0">
                  <a:solidFill>
                    <a:srgbClr val="003366"/>
                  </a:solidFill>
                  <a:latin typeface="Corbel" panose="020B0503020204020204" pitchFamily="34" charset="0"/>
                  <a:cs typeface="Arial" pitchFamily="34" charset="0"/>
                </a:rPr>
                <a:t>. </a:t>
              </a:r>
              <a:r>
                <a:rPr lang="es-ES" sz="1600" b="1" dirty="0" err="1" smtClean="0">
                  <a:solidFill>
                    <a:srgbClr val="003366"/>
                  </a:solidFill>
                  <a:latin typeface="Corbel" panose="020B0503020204020204" pitchFamily="34" charset="0"/>
                  <a:cs typeface="Arial" pitchFamily="34" charset="0"/>
                </a:rPr>
                <a:t>Parks</a:t>
              </a:r>
              <a:endParaRPr lang="es-ES" sz="1600" b="1" dirty="0">
                <a:solidFill>
                  <a:srgbClr val="003366"/>
                </a:solidFill>
                <a:latin typeface="Corbel" panose="020B0503020204020204" pitchFamily="34" charset="0"/>
                <a:cs typeface="Arial" pitchFamily="34" charset="0"/>
              </a:endParaRPr>
            </a:p>
          </p:txBody>
        </p:sp>
        <p:sp>
          <p:nvSpPr>
            <p:cNvPr id="21" name="20 Rectángulo"/>
            <p:cNvSpPr/>
            <p:nvPr/>
          </p:nvSpPr>
          <p:spPr>
            <a:xfrm>
              <a:off x="334607" y="3845030"/>
              <a:ext cx="1689416" cy="65711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rgbClr val="FFFFFF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22" name="21 Rectángulo"/>
            <p:cNvSpPr/>
            <p:nvPr/>
          </p:nvSpPr>
          <p:spPr>
            <a:xfrm>
              <a:off x="2203068" y="3852198"/>
              <a:ext cx="1794661" cy="81535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rgbClr val="FFFFFF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23" name="22 Rectángulo"/>
            <p:cNvSpPr/>
            <p:nvPr/>
          </p:nvSpPr>
          <p:spPr>
            <a:xfrm>
              <a:off x="151815" y="3681406"/>
              <a:ext cx="3988137" cy="1113873"/>
            </a:xfrm>
            <a:prstGeom prst="rect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rgbClr val="FFFFFF"/>
                </a:solidFill>
                <a:latin typeface="Corbel" panose="020B0503020204020204" pitchFamily="34" charset="0"/>
              </a:endParaRPr>
            </a:p>
          </p:txBody>
        </p:sp>
      </p:grpSp>
      <p:sp>
        <p:nvSpPr>
          <p:cNvPr id="24" name="13 Rectángulo"/>
          <p:cNvSpPr>
            <a:spLocks noChangeArrowheads="1"/>
          </p:cNvSpPr>
          <p:nvPr/>
        </p:nvSpPr>
        <p:spPr bwMode="auto">
          <a:xfrm>
            <a:off x="1187626" y="2198986"/>
            <a:ext cx="1647367" cy="33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13" tIns="45655" rIns="91313" bIns="45655">
            <a:spAutoFit/>
          </a:bodyPr>
          <a:lstStyle/>
          <a:p>
            <a:pPr algn="ctr"/>
            <a:r>
              <a:rPr lang="es-ES" sz="1600" b="1" dirty="0" smtClean="0">
                <a:solidFill>
                  <a:srgbClr val="C00000"/>
                </a:solidFill>
                <a:latin typeface="Corbel" panose="020B0503020204020204" pitchFamily="34" charset="0"/>
                <a:cs typeface="Arial" pitchFamily="34" charset="0"/>
              </a:rPr>
              <a:t>Academia</a:t>
            </a:r>
            <a:endParaRPr lang="es-ES" sz="1600" b="1" dirty="0">
              <a:solidFill>
                <a:srgbClr val="C00000"/>
              </a:solidFill>
              <a:latin typeface="Corbel" panose="020B0503020204020204" pitchFamily="34" charset="0"/>
              <a:cs typeface="Arial" pitchFamily="34" charset="0"/>
            </a:endParaRPr>
          </a:p>
        </p:txBody>
      </p:sp>
      <p:sp>
        <p:nvSpPr>
          <p:cNvPr id="25" name="24 Rectángulo redondeado"/>
          <p:cNvSpPr/>
          <p:nvPr/>
        </p:nvSpPr>
        <p:spPr>
          <a:xfrm>
            <a:off x="1413089" y="2164400"/>
            <a:ext cx="1196441" cy="30461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  <p:sp>
        <p:nvSpPr>
          <p:cNvPr id="26" name="13 Rectángulo"/>
          <p:cNvSpPr>
            <a:spLocks noChangeArrowheads="1"/>
          </p:cNvSpPr>
          <p:nvPr/>
        </p:nvSpPr>
        <p:spPr bwMode="auto">
          <a:xfrm>
            <a:off x="1458929" y="3819655"/>
            <a:ext cx="1399657" cy="58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13" tIns="45655" rIns="91313" bIns="45655">
            <a:spAutoFit/>
          </a:bodyPr>
          <a:lstStyle/>
          <a:p>
            <a:pPr algn="ctr"/>
            <a:r>
              <a:rPr lang="es-ES" sz="1600" b="1" dirty="0" err="1" smtClean="0">
                <a:solidFill>
                  <a:srgbClr val="00B050"/>
                </a:solidFill>
                <a:latin typeface="Corbel" panose="020B0503020204020204" pitchFamily="34" charset="0"/>
                <a:cs typeface="Arial" pitchFamily="34" charset="0"/>
              </a:rPr>
              <a:t>Innovative</a:t>
            </a:r>
            <a:endParaRPr lang="es-ES" sz="1600" b="1" dirty="0" smtClean="0">
              <a:solidFill>
                <a:srgbClr val="00B050"/>
              </a:solidFill>
              <a:latin typeface="Corbel" panose="020B0503020204020204" pitchFamily="34" charset="0"/>
              <a:cs typeface="Arial" pitchFamily="34" charset="0"/>
            </a:endParaRPr>
          </a:p>
          <a:p>
            <a:pPr algn="ctr"/>
            <a:r>
              <a:rPr lang="es-ES" sz="1600" b="1" dirty="0" err="1" smtClean="0">
                <a:solidFill>
                  <a:srgbClr val="00B050"/>
                </a:solidFill>
                <a:latin typeface="Corbel" panose="020B0503020204020204" pitchFamily="34" charset="0"/>
                <a:cs typeface="Arial" pitchFamily="34" charset="0"/>
              </a:rPr>
              <a:t>Enterprises</a:t>
            </a:r>
            <a:endParaRPr lang="es-ES" sz="1600" b="1" dirty="0">
              <a:solidFill>
                <a:srgbClr val="00B050"/>
              </a:solidFill>
              <a:latin typeface="Corbel" panose="020B0503020204020204" pitchFamily="34" charset="0"/>
              <a:cs typeface="Arial" pitchFamily="34" charset="0"/>
            </a:endParaRPr>
          </a:p>
        </p:txBody>
      </p:sp>
      <p:sp>
        <p:nvSpPr>
          <p:cNvPr id="27" name="26 Rectángulo redondeado"/>
          <p:cNvSpPr/>
          <p:nvPr/>
        </p:nvSpPr>
        <p:spPr>
          <a:xfrm>
            <a:off x="1435335" y="3873249"/>
            <a:ext cx="1399656" cy="477457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  <p:cxnSp>
        <p:nvCxnSpPr>
          <p:cNvPr id="28" name="27 Conector recto de flecha"/>
          <p:cNvCxnSpPr/>
          <p:nvPr/>
        </p:nvCxnSpPr>
        <p:spPr>
          <a:xfrm flipV="1">
            <a:off x="1972083" y="2521382"/>
            <a:ext cx="0" cy="217663"/>
          </a:xfrm>
          <a:prstGeom prst="straightConnector1">
            <a:avLst/>
          </a:prstGeom>
          <a:ln w="22225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28 Rectángulo"/>
          <p:cNvSpPr/>
          <p:nvPr/>
        </p:nvSpPr>
        <p:spPr>
          <a:xfrm>
            <a:off x="188328" y="843558"/>
            <a:ext cx="3851920" cy="11881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Corbel" panose="020B0503020204020204" pitchFamily="34" charset="0"/>
            </a:endParaRPr>
          </a:p>
        </p:txBody>
      </p:sp>
      <p:cxnSp>
        <p:nvCxnSpPr>
          <p:cNvPr id="30" name="29 Conector recto de flecha"/>
          <p:cNvCxnSpPr/>
          <p:nvPr/>
        </p:nvCxnSpPr>
        <p:spPr>
          <a:xfrm flipV="1">
            <a:off x="2014946" y="3655587"/>
            <a:ext cx="0" cy="217663"/>
          </a:xfrm>
          <a:prstGeom prst="straightConnector1">
            <a:avLst/>
          </a:prstGeom>
          <a:ln w="22225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2199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/>
          </p:cNvSpPr>
          <p:nvPr/>
        </p:nvSpPr>
        <p:spPr>
          <a:xfrm>
            <a:off x="1879922" y="195486"/>
            <a:ext cx="8812759" cy="479822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s-ES" sz="2000" b="1" kern="0" dirty="0" smtClean="0">
                <a:solidFill>
                  <a:srgbClr val="002060"/>
                </a:solidFill>
                <a:latin typeface="Souvenir Lt BT"/>
                <a:cs typeface="Arial" pitchFamily="34" charset="0"/>
              </a:rPr>
              <a:t>EXCELLENT  RESEARCH INSTITUTIONS</a:t>
            </a:r>
            <a:endParaRPr lang="es-ES" sz="2000" b="1" kern="0" dirty="0">
              <a:solidFill>
                <a:srgbClr val="002060"/>
              </a:solidFill>
              <a:latin typeface="Souvenir Lt BT"/>
              <a:cs typeface="Arial" pitchFamily="34" charset="0"/>
            </a:endParaRPr>
          </a:p>
        </p:txBody>
      </p:sp>
      <p:pic>
        <p:nvPicPr>
          <p:cNvPr id="24" name="Picture 2" descr="http://t2.gstatic.com/images?q=tbn:ANd9GcT_kfdyGtvxgtk3kAuWAIfNrZNwIgznEahBDiP3sTslIVJ_A0fFusRnYSs8i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6378" y="831358"/>
            <a:ext cx="1287438" cy="474332"/>
          </a:xfrm>
          <a:prstGeom prst="rect">
            <a:avLst/>
          </a:prstGeom>
          <a:noFill/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261"/>
          <a:stretch/>
        </p:blipFill>
        <p:spPr bwMode="auto">
          <a:xfrm>
            <a:off x="107504" y="1079686"/>
            <a:ext cx="3976020" cy="2632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39 CuadroTexto"/>
          <p:cNvSpPr txBox="1"/>
          <p:nvPr/>
        </p:nvSpPr>
        <p:spPr>
          <a:xfrm>
            <a:off x="107504" y="668964"/>
            <a:ext cx="8856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Research</a:t>
            </a:r>
            <a:r>
              <a:rPr lang="es-ES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b="1" dirty="0" err="1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Excellence</a:t>
            </a:r>
            <a:endParaRPr lang="es-ES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4" name="3 Grupo"/>
          <p:cNvGrpSpPr>
            <a:grpSpLocks noChangeAspect="1"/>
          </p:cNvGrpSpPr>
          <p:nvPr/>
        </p:nvGrpSpPr>
        <p:grpSpPr>
          <a:xfrm>
            <a:off x="3940403" y="1012144"/>
            <a:ext cx="5173173" cy="2883920"/>
            <a:chOff x="-1889715" y="476672"/>
            <a:chExt cx="8621955" cy="6408712"/>
          </a:xfrm>
        </p:grpSpPr>
        <p:pic>
          <p:nvPicPr>
            <p:cNvPr id="2" name="1 Imagen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281774" y="476672"/>
              <a:ext cx="4450466" cy="5768840"/>
            </a:xfrm>
            <a:prstGeom prst="rect">
              <a:avLst/>
            </a:prstGeom>
          </p:spPr>
        </p:pic>
        <p:pic>
          <p:nvPicPr>
            <p:cNvPr id="3" name="2 Imagen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89715" y="948889"/>
              <a:ext cx="4229467" cy="5936495"/>
            </a:xfrm>
            <a:prstGeom prst="rect">
              <a:avLst/>
            </a:prstGeom>
          </p:spPr>
        </p:pic>
      </p:grpSp>
      <p:sp>
        <p:nvSpPr>
          <p:cNvPr id="34" name="33 CuadroTexto"/>
          <p:cNvSpPr txBox="1"/>
          <p:nvPr/>
        </p:nvSpPr>
        <p:spPr>
          <a:xfrm>
            <a:off x="251520" y="4034340"/>
            <a:ext cx="88569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26 Centres</a:t>
            </a:r>
            <a:r>
              <a:rPr lang="es-ES" sz="14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1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15 </a:t>
            </a:r>
            <a:r>
              <a:rPr lang="es-ES" sz="1400" b="1" dirty="0" err="1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Units</a:t>
            </a:r>
            <a:r>
              <a:rPr lang="es-ES" sz="14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1400" b="1" dirty="0" err="1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awarded</a:t>
            </a:r>
            <a:r>
              <a:rPr lang="es-ES" sz="14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1400" b="1" dirty="0" err="1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with</a:t>
            </a:r>
            <a:r>
              <a:rPr lang="es-ES" sz="14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Severo Ochoa and María de Maeztu </a:t>
            </a:r>
            <a:r>
              <a:rPr lang="es-ES" sz="1400" b="1" dirty="0" err="1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Recognition</a:t>
            </a:r>
            <a:endParaRPr lang="es-ES" sz="14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878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966269" y="97278"/>
            <a:ext cx="7726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rgbClr val="000066">
                    <a:lumMod val="75000"/>
                  </a:srgbClr>
                </a:solidFill>
                <a:cs typeface="Arial" panose="020B0604020202020204" pitchFamily="34" charset="0"/>
              </a:rPr>
              <a:t>WORLD-CLASS RESEARCH INFRASTRUCTURES</a:t>
            </a:r>
            <a:endParaRPr lang="es-ES" sz="2000" b="1" dirty="0">
              <a:solidFill>
                <a:srgbClr val="000066">
                  <a:lumMod val="75000"/>
                </a:srgbClr>
              </a:solidFill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26" y="1296684"/>
            <a:ext cx="4033642" cy="2107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07504" y="443508"/>
            <a:ext cx="892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SINGULAR SCIENTIFIC AND TECHNOLOGICAL INFRASTRUCTURES (</a:t>
            </a:r>
            <a:r>
              <a:rPr lang="es-ES" b="1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ICTS) 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113319" y="785256"/>
            <a:ext cx="4033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2013-2016 </a:t>
            </a:r>
            <a:endParaRPr lang="es-ES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7" name="6 Flecha derecha"/>
          <p:cNvSpPr/>
          <p:nvPr/>
        </p:nvSpPr>
        <p:spPr>
          <a:xfrm>
            <a:off x="3779913" y="794781"/>
            <a:ext cx="1883533" cy="363474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lumMod val="5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5107924" y="804306"/>
            <a:ext cx="4033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2016-2020 </a:t>
            </a:r>
            <a:endParaRPr lang="es-ES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grpSp>
        <p:nvGrpSpPr>
          <p:cNvPr id="18" name="17 Grupo"/>
          <p:cNvGrpSpPr>
            <a:grpSpLocks noChangeAspect="1"/>
          </p:cNvGrpSpPr>
          <p:nvPr/>
        </p:nvGrpSpPr>
        <p:grpSpPr>
          <a:xfrm>
            <a:off x="97144" y="3707361"/>
            <a:ext cx="9011361" cy="808605"/>
            <a:chOff x="44489" y="4884777"/>
            <a:chExt cx="9499243" cy="1136511"/>
          </a:xfrm>
        </p:grpSpPr>
        <p:pic>
          <p:nvPicPr>
            <p:cNvPr id="13" name="12 Image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8384" y="4884777"/>
              <a:ext cx="1515348" cy="1136511"/>
            </a:xfrm>
            <a:prstGeom prst="rect">
              <a:avLst/>
            </a:prstGeom>
          </p:spPr>
        </p:pic>
        <p:pic>
          <p:nvPicPr>
            <p:cNvPr id="9" name="8 Imagen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35958" y="4709582"/>
              <a:ext cx="1120237" cy="1503175"/>
            </a:xfrm>
            <a:prstGeom prst="rect">
              <a:avLst/>
            </a:prstGeom>
          </p:spPr>
        </p:pic>
        <p:pic>
          <p:nvPicPr>
            <p:cNvPr id="11" name="10 Imagen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7664" y="4901051"/>
              <a:ext cx="1530324" cy="1120237"/>
            </a:xfrm>
            <a:prstGeom prst="rect">
              <a:avLst/>
            </a:prstGeom>
          </p:spPr>
        </p:pic>
        <p:pic>
          <p:nvPicPr>
            <p:cNvPr id="12" name="11 Imagen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1366" y="4901051"/>
              <a:ext cx="1756609" cy="1116856"/>
            </a:xfrm>
            <a:prstGeom prst="rect">
              <a:avLst/>
            </a:prstGeom>
          </p:spPr>
        </p:pic>
        <p:pic>
          <p:nvPicPr>
            <p:cNvPr id="14" name="13 Imagen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7974" y="4911619"/>
              <a:ext cx="1658241" cy="1109669"/>
            </a:xfrm>
            <a:prstGeom prst="rect">
              <a:avLst/>
            </a:prstGeom>
          </p:spPr>
        </p:pic>
        <p:pic>
          <p:nvPicPr>
            <p:cNvPr id="16" name="15 Imagen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4875" y="4911619"/>
              <a:ext cx="1473861" cy="1106288"/>
            </a:xfrm>
            <a:prstGeom prst="rect">
              <a:avLst/>
            </a:prstGeom>
          </p:spPr>
        </p:pic>
      </p:grpSp>
      <p:sp>
        <p:nvSpPr>
          <p:cNvPr id="19" name="18 CuadroTexto"/>
          <p:cNvSpPr txBox="1"/>
          <p:nvPr/>
        </p:nvSpPr>
        <p:spPr>
          <a:xfrm>
            <a:off x="4427984" y="1136061"/>
            <a:ext cx="4464496" cy="2539157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500" b="1" dirty="0" err="1">
                <a:solidFill>
                  <a:schemeClr val="accent6">
                    <a:lumMod val="50000"/>
                  </a:schemeClr>
                </a:solidFill>
              </a:rPr>
              <a:t>Continuous</a:t>
            </a:r>
            <a:r>
              <a:rPr lang="es-ES" sz="15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" sz="1500" b="1" dirty="0" err="1">
                <a:solidFill>
                  <a:schemeClr val="accent6">
                    <a:lumMod val="50000"/>
                  </a:schemeClr>
                </a:solidFill>
              </a:rPr>
              <a:t>updating</a:t>
            </a:r>
            <a:r>
              <a:rPr lang="es-ES" sz="1500" b="1" dirty="0">
                <a:solidFill>
                  <a:schemeClr val="accent6">
                    <a:lumMod val="50000"/>
                  </a:schemeClr>
                </a:solidFill>
              </a:rPr>
              <a:t> and </a:t>
            </a:r>
            <a:r>
              <a:rPr lang="es-ES" sz="1500" b="1" dirty="0" err="1">
                <a:solidFill>
                  <a:schemeClr val="accent6">
                    <a:lumMod val="50000"/>
                  </a:schemeClr>
                </a:solidFill>
              </a:rPr>
              <a:t>follow</a:t>
            </a:r>
            <a:r>
              <a:rPr lang="es-ES" sz="1500" b="1" dirty="0">
                <a:solidFill>
                  <a:schemeClr val="accent6">
                    <a:lumMod val="50000"/>
                  </a:schemeClr>
                </a:solidFill>
              </a:rPr>
              <a:t>-up </a:t>
            </a:r>
            <a:r>
              <a:rPr lang="es-ES" sz="1500" b="1" dirty="0" smtClean="0">
                <a:solidFill>
                  <a:schemeClr val="accent6">
                    <a:lumMod val="50000"/>
                  </a:schemeClr>
                </a:solidFill>
              </a:rPr>
              <a:t>of </a:t>
            </a:r>
            <a:r>
              <a:rPr lang="es-ES" sz="1500" b="1" dirty="0" err="1" smtClean="0">
                <a:solidFill>
                  <a:schemeClr val="accent6">
                    <a:lumMod val="50000"/>
                  </a:schemeClr>
                </a:solidFill>
              </a:rPr>
              <a:t>the</a:t>
            </a:r>
            <a:r>
              <a:rPr lang="es-ES" sz="15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" sz="1500" b="1" dirty="0" err="1" smtClean="0">
                <a:solidFill>
                  <a:schemeClr val="accent6">
                    <a:lumMod val="50000"/>
                  </a:schemeClr>
                </a:solidFill>
              </a:rPr>
              <a:t>map</a:t>
            </a:r>
            <a:r>
              <a:rPr lang="es-ES" sz="1500" b="1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  <a:p>
            <a:pPr algn="ctr"/>
            <a:endParaRPr lang="es-ES" b="1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400" dirty="0" err="1" smtClean="0">
                <a:solidFill>
                  <a:schemeClr val="accent6">
                    <a:lumMod val="50000"/>
                  </a:schemeClr>
                </a:solidFill>
              </a:rPr>
              <a:t>Continous</a:t>
            </a:r>
            <a:r>
              <a:rPr lang="es-ES" sz="1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" sz="1400" dirty="0" err="1" smtClean="0">
                <a:solidFill>
                  <a:schemeClr val="accent6">
                    <a:lumMod val="50000"/>
                  </a:schemeClr>
                </a:solidFill>
              </a:rPr>
              <a:t>high</a:t>
            </a:r>
            <a:r>
              <a:rPr lang="es-ES" sz="1400" dirty="0" smtClean="0">
                <a:solidFill>
                  <a:schemeClr val="accent6">
                    <a:lumMod val="50000"/>
                  </a:schemeClr>
                </a:solidFill>
              </a:rPr>
              <a:t> standard </a:t>
            </a:r>
            <a:r>
              <a:rPr lang="es-ES" sz="1400" dirty="0" err="1" smtClean="0">
                <a:solidFill>
                  <a:schemeClr val="accent6">
                    <a:lumMod val="50000"/>
                  </a:schemeClr>
                </a:solidFill>
              </a:rPr>
              <a:t>scientific</a:t>
            </a:r>
            <a:r>
              <a:rPr lang="es-ES" sz="1400" dirty="0" smtClean="0">
                <a:solidFill>
                  <a:schemeClr val="accent6">
                    <a:lumMod val="50000"/>
                  </a:schemeClr>
                </a:solidFill>
              </a:rPr>
              <a:t> and </a:t>
            </a:r>
            <a:r>
              <a:rPr lang="es-ES" sz="1400" dirty="0" err="1" smtClean="0">
                <a:solidFill>
                  <a:schemeClr val="accent6">
                    <a:lumMod val="50000"/>
                  </a:schemeClr>
                </a:solidFill>
              </a:rPr>
              <a:t>technological</a:t>
            </a:r>
            <a:r>
              <a:rPr lang="es-ES" sz="1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" sz="1400" dirty="0" err="1" smtClean="0">
                <a:solidFill>
                  <a:schemeClr val="accent6">
                    <a:lumMod val="50000"/>
                  </a:schemeClr>
                </a:solidFill>
              </a:rPr>
              <a:t>evaluation</a:t>
            </a:r>
            <a:r>
              <a:rPr lang="es-ES" sz="1400" dirty="0" smtClean="0">
                <a:solidFill>
                  <a:schemeClr val="accent6">
                    <a:lumMod val="50000"/>
                  </a:schemeClr>
                </a:solidFill>
              </a:rPr>
              <a:t>,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400" dirty="0" err="1" smtClean="0">
                <a:solidFill>
                  <a:schemeClr val="accent6">
                    <a:lumMod val="50000"/>
                  </a:schemeClr>
                </a:solidFill>
              </a:rPr>
              <a:t>Increasing</a:t>
            </a:r>
            <a:r>
              <a:rPr lang="es-ES" sz="1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" sz="1400" dirty="0" err="1" smtClean="0">
                <a:solidFill>
                  <a:schemeClr val="accent6">
                    <a:lumMod val="50000"/>
                  </a:schemeClr>
                </a:solidFill>
              </a:rPr>
              <a:t>access</a:t>
            </a:r>
            <a:r>
              <a:rPr lang="es-ES" sz="1400" dirty="0" smtClean="0">
                <a:solidFill>
                  <a:schemeClr val="accent6">
                    <a:lumMod val="50000"/>
                  </a:schemeClr>
                </a:solidFill>
              </a:rPr>
              <a:t> to </a:t>
            </a:r>
            <a:r>
              <a:rPr lang="es-ES" sz="1400" dirty="0" err="1" smtClean="0">
                <a:solidFill>
                  <a:schemeClr val="accent6">
                    <a:lumMod val="50000"/>
                  </a:schemeClr>
                </a:solidFill>
              </a:rPr>
              <a:t>users</a:t>
            </a:r>
            <a:r>
              <a:rPr lang="es-ES" sz="1400" dirty="0" smtClean="0">
                <a:solidFill>
                  <a:schemeClr val="accent6">
                    <a:lumMod val="50000"/>
                  </a:schemeClr>
                </a:solidFill>
              </a:rPr>
              <a:t> and </a:t>
            </a:r>
            <a:r>
              <a:rPr lang="es-ES" sz="1400" dirty="0" err="1" smtClean="0">
                <a:solidFill>
                  <a:schemeClr val="accent6">
                    <a:lumMod val="50000"/>
                  </a:schemeClr>
                </a:solidFill>
              </a:rPr>
              <a:t>internationalization</a:t>
            </a:r>
            <a:r>
              <a:rPr lang="es-ES" sz="1400" dirty="0" smtClean="0">
                <a:solidFill>
                  <a:schemeClr val="accent6">
                    <a:lumMod val="50000"/>
                  </a:schemeClr>
                </a:solidFill>
              </a:rPr>
              <a:t> (ESFRI, </a:t>
            </a:r>
            <a:r>
              <a:rPr lang="es-ES" sz="1400" dirty="0" err="1" smtClean="0">
                <a:solidFill>
                  <a:schemeClr val="accent6">
                    <a:lumMod val="50000"/>
                  </a:schemeClr>
                </a:solidFill>
              </a:rPr>
              <a:t>RPFs</a:t>
            </a:r>
            <a:r>
              <a:rPr lang="es-ES" sz="1400" dirty="0" smtClean="0">
                <a:solidFill>
                  <a:schemeClr val="accent6">
                    <a:lumMod val="50000"/>
                  </a:schemeClr>
                </a:solidFill>
              </a:rPr>
              <a:t>),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400" dirty="0" err="1" smtClean="0">
                <a:solidFill>
                  <a:schemeClr val="accent6">
                    <a:lumMod val="50000"/>
                  </a:schemeClr>
                </a:solidFill>
              </a:rPr>
              <a:t>Consolidation</a:t>
            </a:r>
            <a:r>
              <a:rPr lang="es-ES" sz="1400" dirty="0" smtClean="0">
                <a:solidFill>
                  <a:schemeClr val="accent6">
                    <a:lumMod val="50000"/>
                  </a:schemeClr>
                </a:solidFill>
              </a:rPr>
              <a:t> of </a:t>
            </a:r>
            <a:r>
              <a:rPr lang="es-ES" sz="1400" dirty="0" err="1" smtClean="0">
                <a:solidFill>
                  <a:schemeClr val="accent6">
                    <a:lumMod val="50000"/>
                  </a:schemeClr>
                </a:solidFill>
              </a:rPr>
              <a:t>existing</a:t>
            </a:r>
            <a:r>
              <a:rPr lang="es-ES" sz="1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" sz="1400" dirty="0" err="1" smtClean="0">
                <a:solidFill>
                  <a:schemeClr val="accent6">
                    <a:lumMod val="50000"/>
                  </a:schemeClr>
                </a:solidFill>
              </a:rPr>
              <a:t>infrastructures</a:t>
            </a:r>
            <a:r>
              <a:rPr lang="es-ES" sz="1400" dirty="0" smtClean="0">
                <a:solidFill>
                  <a:schemeClr val="accent6">
                    <a:lumMod val="50000"/>
                  </a:schemeClr>
                </a:solidFill>
              </a:rPr>
              <a:t> and </a:t>
            </a:r>
            <a:r>
              <a:rPr lang="es-ES" sz="1400" dirty="0" err="1" smtClean="0">
                <a:solidFill>
                  <a:schemeClr val="accent6">
                    <a:lumMod val="50000"/>
                  </a:schemeClr>
                </a:solidFill>
              </a:rPr>
              <a:t>strategic</a:t>
            </a:r>
            <a:r>
              <a:rPr lang="es-ES" sz="1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" sz="1400" dirty="0" err="1" smtClean="0">
                <a:solidFill>
                  <a:schemeClr val="accent6">
                    <a:lumMod val="50000"/>
                  </a:schemeClr>
                </a:solidFill>
              </a:rPr>
              <a:t>priorization</a:t>
            </a:r>
            <a:r>
              <a:rPr lang="es-ES" sz="1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" sz="1400" dirty="0" err="1" smtClean="0">
                <a:solidFill>
                  <a:schemeClr val="accent6">
                    <a:lumMod val="50000"/>
                  </a:schemeClr>
                </a:solidFill>
              </a:rPr>
              <a:t>on</a:t>
            </a:r>
            <a:r>
              <a:rPr lang="es-ES" sz="1400" dirty="0" smtClean="0">
                <a:solidFill>
                  <a:schemeClr val="accent6">
                    <a:lumMod val="50000"/>
                  </a:schemeClr>
                </a:solidFill>
              </a:rPr>
              <a:t> new </a:t>
            </a:r>
            <a:r>
              <a:rPr lang="es-ES" sz="1400" dirty="0" err="1" smtClean="0">
                <a:solidFill>
                  <a:schemeClr val="accent6">
                    <a:lumMod val="50000"/>
                  </a:schemeClr>
                </a:solidFill>
              </a:rPr>
              <a:t>ones</a:t>
            </a:r>
            <a:r>
              <a:rPr lang="es-ES" sz="1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" sz="1400" dirty="0" err="1" smtClean="0">
                <a:solidFill>
                  <a:schemeClr val="accent6">
                    <a:lumMod val="50000"/>
                  </a:schemeClr>
                </a:solidFill>
              </a:rPr>
              <a:t>attending</a:t>
            </a:r>
            <a:r>
              <a:rPr lang="es-ES" sz="1400" dirty="0" smtClean="0">
                <a:solidFill>
                  <a:schemeClr val="accent6">
                    <a:lumMod val="50000"/>
                  </a:schemeClr>
                </a:solidFill>
              </a:rPr>
              <a:t> to </a:t>
            </a:r>
            <a:r>
              <a:rPr lang="es-ES" sz="1400" dirty="0" err="1" smtClean="0">
                <a:solidFill>
                  <a:schemeClr val="accent6">
                    <a:lumMod val="50000"/>
                  </a:schemeClr>
                </a:solidFill>
              </a:rPr>
              <a:t>criteria</a:t>
            </a:r>
            <a:r>
              <a:rPr lang="es-ES" sz="1400" dirty="0" smtClean="0">
                <a:solidFill>
                  <a:schemeClr val="accent6">
                    <a:lumMod val="50000"/>
                  </a:schemeClr>
                </a:solidFill>
              </a:rPr>
              <a:t> of </a:t>
            </a:r>
            <a:r>
              <a:rPr lang="es-ES" sz="1400" dirty="0" err="1" smtClean="0">
                <a:solidFill>
                  <a:schemeClr val="accent6">
                    <a:lumMod val="50000"/>
                  </a:schemeClr>
                </a:solidFill>
              </a:rPr>
              <a:t>resources</a:t>
            </a:r>
            <a:r>
              <a:rPr lang="es-ES" sz="1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" sz="1400" dirty="0" err="1" smtClean="0">
                <a:solidFill>
                  <a:schemeClr val="accent6">
                    <a:lumMod val="50000"/>
                  </a:schemeClr>
                </a:solidFill>
              </a:rPr>
              <a:t>rationalization</a:t>
            </a:r>
            <a:r>
              <a:rPr lang="es-ES" sz="1400" dirty="0" smtClean="0">
                <a:solidFill>
                  <a:schemeClr val="accent6">
                    <a:lumMod val="50000"/>
                  </a:schemeClr>
                </a:solidFill>
              </a:rPr>
              <a:t> and </a:t>
            </a:r>
            <a:r>
              <a:rPr lang="es-ES" sz="1400" dirty="0" err="1" smtClean="0">
                <a:solidFill>
                  <a:schemeClr val="accent6">
                    <a:lumMod val="50000"/>
                  </a:schemeClr>
                </a:solidFill>
              </a:rPr>
              <a:t>coordination</a:t>
            </a:r>
            <a:r>
              <a:rPr lang="es-ES" sz="1400" dirty="0" smtClean="0">
                <a:solidFill>
                  <a:schemeClr val="accent6">
                    <a:lumMod val="50000"/>
                  </a:schemeClr>
                </a:solidFill>
              </a:rPr>
              <a:t>,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400" dirty="0" err="1" smtClean="0">
                <a:solidFill>
                  <a:schemeClr val="accent6">
                    <a:lumMod val="50000"/>
                  </a:schemeClr>
                </a:solidFill>
              </a:rPr>
              <a:t>Promotion</a:t>
            </a:r>
            <a:r>
              <a:rPr lang="es-ES" sz="1400" dirty="0" smtClean="0">
                <a:solidFill>
                  <a:schemeClr val="accent6">
                    <a:lumMod val="50000"/>
                  </a:schemeClr>
                </a:solidFill>
              </a:rPr>
              <a:t> of </a:t>
            </a:r>
            <a:r>
              <a:rPr lang="es-ES" sz="1400" dirty="0" err="1" smtClean="0">
                <a:solidFill>
                  <a:schemeClr val="accent6">
                    <a:lumMod val="50000"/>
                  </a:schemeClr>
                </a:solidFill>
              </a:rPr>
              <a:t>inovation</a:t>
            </a:r>
            <a:r>
              <a:rPr lang="es-ES" sz="1400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s-ES" sz="1400" dirty="0" err="1" smtClean="0">
                <a:solidFill>
                  <a:schemeClr val="accent6">
                    <a:lumMod val="50000"/>
                  </a:schemeClr>
                </a:solidFill>
              </a:rPr>
              <a:t>technolgy</a:t>
            </a:r>
            <a:r>
              <a:rPr lang="es-ES" sz="1400" dirty="0" smtClean="0">
                <a:solidFill>
                  <a:schemeClr val="accent6">
                    <a:lumMod val="50000"/>
                  </a:schemeClr>
                </a:solidFill>
              </a:rPr>
              <a:t> transfer and </a:t>
            </a:r>
            <a:r>
              <a:rPr lang="es-ES" sz="1400" dirty="0" err="1" smtClean="0">
                <a:solidFill>
                  <a:schemeClr val="accent6">
                    <a:lumMod val="50000"/>
                  </a:schemeClr>
                </a:solidFill>
              </a:rPr>
              <a:t>private</a:t>
            </a:r>
            <a:r>
              <a:rPr lang="es-ES" sz="1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" sz="1400" dirty="0" err="1" smtClean="0">
                <a:solidFill>
                  <a:schemeClr val="accent6">
                    <a:lumMod val="50000"/>
                  </a:schemeClr>
                </a:solidFill>
              </a:rPr>
              <a:t>participation</a:t>
            </a:r>
            <a:r>
              <a:rPr lang="es-ES" sz="1400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es-ES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80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http://t2.gstatic.com/images?q=tbn:ANd9GcT_kfdyGtvxgtk3kAuWAIfNrZNwIgznEahBDiP3sTslIVJ_A0fFusRnYSs8i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6378" y="831358"/>
            <a:ext cx="1287438" cy="474332"/>
          </a:xfrm>
          <a:prstGeom prst="rect">
            <a:avLst/>
          </a:prstGeom>
          <a:noFill/>
        </p:spPr>
      </p:pic>
      <p:sp>
        <p:nvSpPr>
          <p:cNvPr id="40" name="39 CuadroTexto"/>
          <p:cNvSpPr txBox="1"/>
          <p:nvPr/>
        </p:nvSpPr>
        <p:spPr>
          <a:xfrm>
            <a:off x="1331640" y="219439"/>
            <a:ext cx="7128792" cy="30008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eaLnBrk="0" hangingPunct="0">
              <a:defRPr sz="2000" b="1" kern="0">
                <a:solidFill>
                  <a:srgbClr val="002060"/>
                </a:solidFill>
                <a:latin typeface="Souvenir Lt BT"/>
                <a:cs typeface="Arial" pitchFamily="34" charset="0"/>
              </a:defRPr>
            </a:lvl1pPr>
          </a:lstStyle>
          <a:p>
            <a:r>
              <a:rPr lang="es-ES" dirty="0" smtClean="0"/>
              <a:t>PARTICIPATION IN INTERNATIONAL ORGANIZATIONS</a:t>
            </a:r>
            <a:endParaRPr lang="es-ES" dirty="0"/>
          </a:p>
        </p:txBody>
      </p:sp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7" y="1425379"/>
            <a:ext cx="6916523" cy="2658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61189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66" t="10673" r="27097" b="4104"/>
          <a:stretch/>
        </p:blipFill>
        <p:spPr bwMode="auto">
          <a:xfrm>
            <a:off x="251521" y="1326435"/>
            <a:ext cx="2203426" cy="281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251521" y="1027505"/>
            <a:ext cx="20776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err="1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First</a:t>
            </a:r>
            <a:r>
              <a:rPr lang="es-ES" sz="14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1400" b="1" dirty="0" err="1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Law</a:t>
            </a:r>
            <a:r>
              <a:rPr lang="es-ES" sz="14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1400" b="1" dirty="0" err="1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</a:t>
            </a:r>
            <a:r>
              <a:rPr lang="es-ES" sz="14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1400" b="1" dirty="0" err="1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Science</a:t>
            </a:r>
            <a:endParaRPr lang="es-ES" sz="1400" b="1" dirty="0" smtClean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s-ES" sz="14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1986</a:t>
            </a:r>
            <a:endParaRPr lang="es-ES" sz="14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5423995" y="910486"/>
            <a:ext cx="31550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SCIMAGO </a:t>
            </a:r>
            <a:r>
              <a:rPr lang="es-ES" sz="14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1996-2015 ranking</a:t>
            </a:r>
            <a:endParaRPr lang="es-ES" sz="14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14 Flecha derecha"/>
          <p:cNvSpPr/>
          <p:nvPr/>
        </p:nvSpPr>
        <p:spPr>
          <a:xfrm>
            <a:off x="2589827" y="2678920"/>
            <a:ext cx="1883533" cy="363474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lumMod val="5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CuadroTexto"/>
          <p:cNvSpPr txBox="1"/>
          <p:nvPr/>
        </p:nvSpPr>
        <p:spPr>
          <a:xfrm>
            <a:off x="2866905" y="2470095"/>
            <a:ext cx="13293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30 </a:t>
            </a:r>
            <a:r>
              <a:rPr lang="es-ES" sz="1400" b="1" dirty="0" err="1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years</a:t>
            </a:r>
            <a:endParaRPr lang="es-ES" sz="14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2454947" y="1032692"/>
            <a:ext cx="20776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err="1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Second</a:t>
            </a:r>
            <a:r>
              <a:rPr lang="es-ES" sz="14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1400" b="1" dirty="0" err="1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Law</a:t>
            </a:r>
            <a:r>
              <a:rPr lang="es-ES" sz="14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1400" b="1" dirty="0" err="1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</a:t>
            </a:r>
            <a:r>
              <a:rPr lang="es-ES" sz="14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1400" b="1" dirty="0" err="1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Science</a:t>
            </a:r>
            <a:endParaRPr lang="es-ES" sz="1400" b="1" dirty="0" smtClean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s-ES" sz="14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2011</a:t>
            </a:r>
            <a:endParaRPr lang="es-ES" sz="14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2" t="7988" r="14790" b="16486"/>
          <a:stretch/>
        </p:blipFill>
        <p:spPr bwMode="auto">
          <a:xfrm>
            <a:off x="4557980" y="1167160"/>
            <a:ext cx="4557978" cy="340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16 Rectángulo redondeado"/>
          <p:cNvSpPr/>
          <p:nvPr/>
        </p:nvSpPr>
        <p:spPr>
          <a:xfrm>
            <a:off x="4557979" y="3617711"/>
            <a:ext cx="4557978" cy="19617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4 CuadroTexto"/>
          <p:cNvSpPr txBox="1">
            <a:spLocks noChangeArrowheads="1"/>
          </p:cNvSpPr>
          <p:nvPr/>
        </p:nvSpPr>
        <p:spPr bwMode="auto">
          <a:xfrm>
            <a:off x="755576" y="249492"/>
            <a:ext cx="759422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002060"/>
                </a:solidFill>
                <a:latin typeface="Calibri" pitchFamily="34" charset="0"/>
                <a:ea typeface="MS PGothic" pitchFamily="34" charset="-128"/>
              </a:rPr>
              <a:t>PUBLICATION LEADER IN 30 YEARS</a:t>
            </a:r>
            <a:endParaRPr lang="en-GB" sz="2000" b="1" dirty="0">
              <a:solidFill>
                <a:srgbClr val="002060"/>
              </a:solidFill>
              <a:latin typeface="Calibri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30168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ción CDTI 2018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C787B92E6A36C4A83AD37B196E976C7" ma:contentTypeVersion="0" ma:contentTypeDescription="Create a new document." ma:contentTypeScope="" ma:versionID="a342d9fa0ae0e5762dc4f7002f53a44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7B16340-9663-4BAC-8B68-1D5464885E3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37B0837-3CDA-447B-BB13-7735D32A5ED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85C239A-84FB-4256-A64C-CD936F4C99D9}">
  <ds:schemaRefs>
    <ds:schemaRef ds:uri="http://schemas.microsoft.com/office/2006/documentManagement/types"/>
    <ds:schemaRef ds:uri="http://purl.org/dc/terms/"/>
    <ds:schemaRef ds:uri="http://purl.org/dc/dcmitype/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</TotalTime>
  <Words>1147</Words>
  <Application>Microsoft Office PowerPoint</Application>
  <PresentationFormat>Presentación en pantalla (16:9)</PresentationFormat>
  <Paragraphs>194</Paragraphs>
  <Slides>15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Presentación CDTI 2018</vt:lpstr>
      <vt:lpstr>RESEACRH, DEVELOPMENT AND INNOVATION IN SPAIN 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THANKS! 非常感谢!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Reyes Aguilar Ramos</dc:creator>
  <cp:lastModifiedBy>Carlos Quintana de Juan</cp:lastModifiedBy>
  <cp:revision>24</cp:revision>
  <dcterms:created xsi:type="dcterms:W3CDTF">2018-02-23T13:25:22Z</dcterms:created>
  <dcterms:modified xsi:type="dcterms:W3CDTF">2018-11-06T03:11:23Z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0x0101006C787B92E6A36C4A83AD37B196E976C7</vt:lpwstr>
  </property>
</Properties>
</file>