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1" r:id="rId2"/>
    <p:sldId id="437" r:id="rId3"/>
    <p:sldId id="431" r:id="rId4"/>
    <p:sldId id="256" r:id="rId5"/>
    <p:sldId id="306" r:id="rId6"/>
    <p:sldId id="319" r:id="rId7"/>
    <p:sldId id="320" r:id="rId8"/>
    <p:sldId id="436" r:id="rId9"/>
    <p:sldId id="325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TCL" initials="ET" lastIdx="9" clrIdx="0">
    <p:extLst>
      <p:ext uri="{19B8F6BF-5375-455C-9EA6-DF929625EA0E}">
        <p15:presenceInfo xmlns:p15="http://schemas.microsoft.com/office/powerpoint/2012/main" userId="0d6429ef62347a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9831"/>
    <a:srgbClr val="5A6E7F"/>
    <a:srgbClr val="DEE2E5"/>
    <a:srgbClr val="97D5C9"/>
    <a:srgbClr val="96CA9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5" autoAdjust="0"/>
    <p:restoredTop sz="89647" autoAdjust="0"/>
  </p:normalViewPr>
  <p:slideViewPr>
    <p:cSldViewPr snapToGrid="0">
      <p:cViewPr varScale="1">
        <p:scale>
          <a:sx n="77" d="100"/>
          <a:sy n="77" d="100"/>
        </p:scale>
        <p:origin x="103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5D98D-8FDD-B443-AF6E-E80FE87D1565}" type="datetimeFigureOut">
              <a:rPr lang="es-ES_tradnl" smtClean="0"/>
              <a:t>16/06/2021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20F5B-CA5E-B848-A83F-E5CED31D473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689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20F5B-CA5E-B848-A83F-E5CED31D473D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17907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20F5B-CA5E-B848-A83F-E5CED31D473D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0902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20F5B-CA5E-B848-A83F-E5CED31D473D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6345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20F5B-CA5E-B848-A83F-E5CED31D473D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5085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20F5B-CA5E-B848-A83F-E5CED31D473D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617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AF82-F687-464B-9CE8-E375DAC281E6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A05A-82C8-4373-83A9-723A6020C1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829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AF82-F687-464B-9CE8-E375DAC281E6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A05A-82C8-4373-83A9-723A6020C1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914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AF82-F687-464B-9CE8-E375DAC281E6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A05A-82C8-4373-83A9-723A6020C1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96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AF82-F687-464B-9CE8-E375DAC281E6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A05A-82C8-4373-83A9-723A6020C1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76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AF82-F687-464B-9CE8-E375DAC281E6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A05A-82C8-4373-83A9-723A6020C1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56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AF82-F687-464B-9CE8-E375DAC281E6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A05A-82C8-4373-83A9-723A6020C1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71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AF82-F687-464B-9CE8-E375DAC281E6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A05A-82C8-4373-83A9-723A6020C1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34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AF82-F687-464B-9CE8-E375DAC281E6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A05A-82C8-4373-83A9-723A6020C1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66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AF82-F687-464B-9CE8-E375DAC281E6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A05A-82C8-4373-83A9-723A6020C1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49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62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1" r="14377"/>
          <a:stretch/>
        </p:blipFill>
        <p:spPr>
          <a:xfrm>
            <a:off x="8085909" y="0"/>
            <a:ext cx="4106092" cy="167419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5950" y="200429"/>
            <a:ext cx="1386950" cy="7970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89100" y="6143647"/>
            <a:ext cx="1383799" cy="4821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79"/>
          <a:stretch/>
        </p:blipFill>
        <p:spPr>
          <a:xfrm>
            <a:off x="0" y="5926622"/>
            <a:ext cx="6296297" cy="93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5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AF82-F687-464B-9CE8-E375DAC281E6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A05A-82C8-4373-83A9-723A6020C1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581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5AF82-F687-464B-9CE8-E375DAC281E6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A05A-82C8-4373-83A9-723A6020C1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8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12" Type="http://schemas.openxmlformats.org/officeDocument/2006/relationships/image" Target="../media/image30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5" Type="http://schemas.openxmlformats.org/officeDocument/2006/relationships/image" Target="../media/image23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hyperlink" Target="http://www.ecoembe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608" y="0"/>
            <a:ext cx="4455391" cy="453281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 b="28135"/>
          <a:stretch/>
        </p:blipFill>
        <p:spPr>
          <a:xfrm>
            <a:off x="0" y="3930831"/>
            <a:ext cx="8921931" cy="292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>
            <a:off x="569025" y="0"/>
            <a:ext cx="0" cy="522517"/>
          </a:xfrm>
          <a:prstGeom prst="line">
            <a:avLst/>
          </a:prstGeom>
          <a:ln>
            <a:solidFill>
              <a:srgbClr val="4C99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14 CuadroTexto"/>
          <p:cNvSpPr txBox="1"/>
          <p:nvPr/>
        </p:nvSpPr>
        <p:spPr>
          <a:xfrm>
            <a:off x="569025" y="284412"/>
            <a:ext cx="8209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8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charset="0"/>
                <a:ea typeface="Gotham" charset="0"/>
                <a:cs typeface="Gotham" charset="0"/>
              </a:rPr>
              <a:t>Ecoembes and </a:t>
            </a:r>
            <a:r>
              <a:rPr lang="es-ES_tradnl" sz="2800" b="1" kern="800" spc="-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" charset="0"/>
                <a:ea typeface="Gotham" charset="0"/>
                <a:cs typeface="Gotham" charset="0"/>
              </a:rPr>
              <a:t>the</a:t>
            </a:r>
            <a:r>
              <a:rPr lang="es-ES_tradnl" sz="2800" b="1" kern="8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charset="0"/>
                <a:ea typeface="Gotham" charset="0"/>
                <a:cs typeface="Gotham" charset="0"/>
              </a:rPr>
              <a:t> Circular </a:t>
            </a:r>
            <a:r>
              <a:rPr lang="es-ES_tradnl" sz="2800" b="1" kern="800" spc="-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" charset="0"/>
                <a:ea typeface="Gotham" charset="0"/>
                <a:cs typeface="Gotham" charset="0"/>
              </a:rPr>
              <a:t>Economy</a:t>
            </a:r>
            <a:endParaRPr lang="es-ES_tradnl" sz="2800" b="1" kern="800" spc="-50" dirty="0">
              <a:solidFill>
                <a:schemeClr val="tx1">
                  <a:lumMod val="65000"/>
                  <a:lumOff val="35000"/>
                </a:schemeClr>
              </a:solidFill>
              <a:latin typeface="Gotham" charset="0"/>
              <a:ea typeface="Gotham" charset="0"/>
              <a:cs typeface="Gotham" charset="0"/>
            </a:endParaRPr>
          </a:p>
        </p:txBody>
      </p:sp>
      <p:pic>
        <p:nvPicPr>
          <p:cNvPr id="18" name="Imagen 8">
            <a:extLst>
              <a:ext uri="{FF2B5EF4-FFF2-40B4-BE49-F238E27FC236}">
                <a16:creationId xmlns:a16="http://schemas.microsoft.com/office/drawing/2014/main" id="{49DB0346-1BCE-46C2-A466-5E2E1F5AD3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26"/>
          <a:stretch/>
        </p:blipFill>
        <p:spPr>
          <a:xfrm>
            <a:off x="569024" y="1400785"/>
            <a:ext cx="10953613" cy="457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15727" cy="32403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581" y="5193435"/>
            <a:ext cx="2219419" cy="16645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295" y="5199650"/>
            <a:ext cx="2211133" cy="16583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9543" y="0"/>
            <a:ext cx="6012457" cy="32403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20070" y="3329126"/>
            <a:ext cx="6971931" cy="178395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070" y="5201861"/>
            <a:ext cx="2317072" cy="1656139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8095" y="3696403"/>
            <a:ext cx="4876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International-</a:t>
            </a:r>
            <a:r>
              <a:rPr kumimoji="0" lang="es-ES" alt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reference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 </a:t>
            </a: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A9837"/>
                </a:solidFill>
                <a:effectLst/>
                <a:uLnTx/>
                <a:uFillTx/>
                <a:latin typeface="Gotham" panose="02000504050000020004" pitchFamily="2" charset="0"/>
              </a:rPr>
              <a:t>Real-</a:t>
            </a:r>
            <a:r>
              <a:rPr kumimoji="0" lang="es-ES" alt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A9837"/>
                </a:solidFill>
                <a:effectLst/>
                <a:uLnTx/>
                <a:uFillTx/>
                <a:latin typeface="Gotham" panose="02000504050000020004" pitchFamily="2" charset="0"/>
              </a:rPr>
              <a:t>scale</a:t>
            </a: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A9837"/>
                </a:solidFill>
                <a:effectLst/>
                <a:uLnTx/>
                <a:uFillTx/>
                <a:latin typeface="Gotham" panose="02000504050000020004" pitchFamily="2" charset="0"/>
              </a:rPr>
              <a:t> </a:t>
            </a:r>
            <a:r>
              <a:rPr lang="es-ES" altLang="es-ES" dirty="0" err="1">
                <a:solidFill>
                  <a:prstClr val="black"/>
                </a:solidFill>
                <a:latin typeface="Gotham" panose="02000504050000020004" pitchFamily="2" charset="0"/>
              </a:rPr>
              <a:t>laboratory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 </a:t>
            </a:r>
            <a:r>
              <a:rPr kumimoji="0" lang="es-ES" alt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for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 </a:t>
            </a:r>
            <a:r>
              <a:rPr kumimoji="0" lang="es-ES" alt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the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 </a:t>
            </a:r>
            <a:r>
              <a:rPr kumimoji="0" lang="es-ES" alt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research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 and </a:t>
            </a:r>
            <a:r>
              <a:rPr kumimoji="0" lang="es-ES" alt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validation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 of </a:t>
            </a:r>
            <a:r>
              <a:rPr kumimoji="0" lang="es-ES" alt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solutions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 </a:t>
            </a:r>
            <a:r>
              <a:rPr kumimoji="0" lang="es-ES" alt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related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 </a:t>
            </a:r>
            <a:r>
              <a:rPr kumimoji="0" lang="es-ES" alt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with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 </a:t>
            </a:r>
            <a:r>
              <a:rPr lang="es-ES" altLang="es-ES" b="1" dirty="0" err="1">
                <a:solidFill>
                  <a:srgbClr val="4A9837"/>
                </a:solidFill>
                <a:latin typeface="Gotham" panose="02000504050000020004" pitchFamily="2" charset="0"/>
              </a:rPr>
              <a:t>packaging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 in a </a:t>
            </a:r>
            <a:r>
              <a:rPr lang="es-ES" altLang="es-ES" b="1" dirty="0">
                <a:solidFill>
                  <a:srgbClr val="4A9837"/>
                </a:solidFill>
                <a:latin typeface="Gotham" panose="02000504050000020004" pitchFamily="2" charset="0"/>
              </a:rPr>
              <a:t>circular </a:t>
            </a:r>
            <a:r>
              <a:rPr lang="es-ES" altLang="es-ES" b="1" dirty="0" err="1">
                <a:solidFill>
                  <a:srgbClr val="4A9837"/>
                </a:solidFill>
                <a:latin typeface="Gotham" panose="02000504050000020004" pitchFamily="2" charset="0"/>
              </a:rPr>
              <a:t>economy</a:t>
            </a:r>
            <a:r>
              <a:rPr lang="es-ES" altLang="es-ES" b="1" dirty="0">
                <a:solidFill>
                  <a:srgbClr val="4A9837"/>
                </a:solidFill>
                <a:latin typeface="Gotham" panose="02000504050000020004" pitchFamily="2" charset="0"/>
              </a:rPr>
              <a:t> </a:t>
            </a:r>
            <a:r>
              <a:rPr kumimoji="0" lang="es-ES" alt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framework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.</a:t>
            </a:r>
            <a:endParaRPr kumimoji="0" lang="es-ES" altLang="es-ES" sz="1800" b="1" i="0" u="none" strike="noStrike" kern="1200" cap="none" spc="0" normalizeH="0" baseline="0" noProof="0" dirty="0">
              <a:ln>
                <a:noFill/>
              </a:ln>
              <a:solidFill>
                <a:srgbClr val="4A9837"/>
              </a:solidFill>
              <a:effectLst/>
              <a:uLnTx/>
              <a:uFillTx/>
              <a:latin typeface="Gotham" panose="02000504050000020004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847333" y="5352787"/>
            <a:ext cx="2530136" cy="1145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44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work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spaces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" panose="02000504050000020004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r>
              <a:rPr kumimoji="0" lang="es-E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Focus</a:t>
            </a: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 </a:t>
            </a:r>
            <a:r>
              <a:rPr kumimoji="0" lang="es-E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groups</a:t>
            </a: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 </a:t>
            </a:r>
            <a:r>
              <a:rPr kumimoji="0" lang="es-ES" sz="16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room</a:t>
            </a:r>
            <a:endParaRPr kumimoji="0" lang="es-ES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" panose="02000504050000020004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Show </a:t>
            </a:r>
            <a:r>
              <a:rPr kumimoji="0" lang="es-E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Room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" panose="02000504050000020004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406ACF8-B5F9-4A34-B42E-6F69A6A9CCA8}"/>
              </a:ext>
            </a:extLst>
          </p:cNvPr>
          <p:cNvSpPr txBox="1"/>
          <p:nvPr/>
        </p:nvSpPr>
        <p:spPr>
          <a:xfrm>
            <a:off x="205044" y="5352787"/>
            <a:ext cx="2530136" cy="1145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8"/>
              </a:buBlip>
              <a:defRPr/>
            </a:pPr>
            <a:r>
              <a:rPr lang="es-ES" sz="1600" dirty="0">
                <a:solidFill>
                  <a:prstClr val="black"/>
                </a:solidFill>
                <a:latin typeface="Gotham" panose="02000504050000020004" pitchFamily="2" charset="0"/>
              </a:rPr>
              <a:t>&gt; 900 m</a:t>
            </a:r>
            <a:r>
              <a:rPr lang="es-ES" sz="1600" baseline="30000" dirty="0">
                <a:solidFill>
                  <a:prstClr val="black"/>
                </a:solidFill>
                <a:latin typeface="Gotham" panose="02000504050000020004" pitchFamily="2" charset="0"/>
              </a:rPr>
              <a:t>2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" panose="02000504050000020004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r>
              <a:rPr kumimoji="0" lang="es-ES" sz="16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Auditorium</a:t>
            </a:r>
            <a:endParaRPr kumimoji="0" lang="es-ES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" panose="02000504050000020004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r>
              <a:rPr kumimoji="0" lang="es-ES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Meeting </a:t>
            </a:r>
            <a:r>
              <a:rPr kumimoji="0" lang="es-ES" sz="16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504050000020004" pitchFamily="2" charset="0"/>
              </a:rPr>
              <a:t>rooms</a:t>
            </a:r>
            <a:endParaRPr kumimoji="0" lang="es-ES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66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>
            <a:off x="569025" y="0"/>
            <a:ext cx="0" cy="522517"/>
          </a:xfrm>
          <a:prstGeom prst="line">
            <a:avLst/>
          </a:prstGeom>
          <a:ln>
            <a:solidFill>
              <a:srgbClr val="4C99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14 CuadroTexto"/>
          <p:cNvSpPr txBox="1"/>
          <p:nvPr/>
        </p:nvSpPr>
        <p:spPr>
          <a:xfrm>
            <a:off x="569025" y="284412"/>
            <a:ext cx="8209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8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charset="0"/>
                <a:ea typeface="Gotham" charset="0"/>
                <a:cs typeface="Gotham" charset="0"/>
              </a:rPr>
              <a:t>TheCircularLab’ </a:t>
            </a:r>
            <a:r>
              <a:rPr lang="en-US" sz="2800" b="1" kern="8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charset="0"/>
                <a:ea typeface="Gotham" charset="0"/>
                <a:cs typeface="Gotham" charset="0"/>
              </a:rPr>
              <a:t>innovation</a:t>
            </a:r>
            <a:r>
              <a:rPr lang="es-ES_tradnl" sz="2800" b="1" kern="8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s-ES_tradnl" sz="2800" b="1" kern="800" spc="-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" charset="0"/>
                <a:ea typeface="Gotham" charset="0"/>
                <a:cs typeface="Gotham" charset="0"/>
              </a:rPr>
              <a:t>lines</a:t>
            </a:r>
            <a:endParaRPr lang="es-ES_tradnl" sz="2800" b="1" kern="800" spc="-50" dirty="0">
              <a:solidFill>
                <a:schemeClr val="tx1">
                  <a:lumMod val="65000"/>
                  <a:lumOff val="35000"/>
                </a:schemeClr>
              </a:solidFill>
              <a:latin typeface="Gotham" charset="0"/>
              <a:ea typeface="Gotham" charset="0"/>
              <a:cs typeface="Gotham" charset="0"/>
            </a:endParaRPr>
          </a:p>
        </p:txBody>
      </p:sp>
      <p:sp>
        <p:nvSpPr>
          <p:cNvPr id="19" name="Pentágono 18"/>
          <p:cNvSpPr/>
          <p:nvPr/>
        </p:nvSpPr>
        <p:spPr>
          <a:xfrm>
            <a:off x="3969104" y="1564790"/>
            <a:ext cx="5918479" cy="753828"/>
          </a:xfrm>
          <a:prstGeom prst="homePlate">
            <a:avLst/>
          </a:prstGeom>
          <a:solidFill>
            <a:srgbClr val="C6D1E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735" tIns="327821" rIns="285735" bIns="327821" numCol="1" spcCol="1270" rtlCol="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6500" kern="1200"/>
          </a:p>
        </p:txBody>
      </p:sp>
      <p:sp>
        <p:nvSpPr>
          <p:cNvPr id="21" name="Pentágono 20"/>
          <p:cNvSpPr/>
          <p:nvPr/>
        </p:nvSpPr>
        <p:spPr>
          <a:xfrm>
            <a:off x="3969104" y="2928014"/>
            <a:ext cx="5918479" cy="753828"/>
          </a:xfrm>
          <a:prstGeom prst="homePlate">
            <a:avLst/>
          </a:prstGeom>
          <a:solidFill>
            <a:srgbClr val="C6D1E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735" tIns="327821" rIns="285735" bIns="327821" numCol="1" spcCol="1270" rtlCol="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6500" kern="1200"/>
          </a:p>
        </p:txBody>
      </p:sp>
      <p:sp>
        <p:nvSpPr>
          <p:cNvPr id="22" name="Pentágono 21"/>
          <p:cNvSpPr/>
          <p:nvPr/>
        </p:nvSpPr>
        <p:spPr>
          <a:xfrm>
            <a:off x="3969104" y="4291238"/>
            <a:ext cx="5918479" cy="753828"/>
          </a:xfrm>
          <a:prstGeom prst="homePlate">
            <a:avLst/>
          </a:prstGeom>
          <a:solidFill>
            <a:srgbClr val="C6D1E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735" tIns="327821" rIns="285735" bIns="327821" numCol="1" spcCol="1270" rtlCol="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6500" kern="1200"/>
          </a:p>
        </p:txBody>
      </p:sp>
      <p:sp>
        <p:nvSpPr>
          <p:cNvPr id="23" name="Pentágono 22"/>
          <p:cNvSpPr/>
          <p:nvPr/>
        </p:nvSpPr>
        <p:spPr>
          <a:xfrm>
            <a:off x="3969104" y="5654463"/>
            <a:ext cx="5918479" cy="753828"/>
          </a:xfrm>
          <a:prstGeom prst="homePlate">
            <a:avLst/>
          </a:prstGeom>
          <a:solidFill>
            <a:srgbClr val="C6D1E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735" tIns="327821" rIns="285735" bIns="327821" numCol="1" spcCol="1270" rtlCol="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6500" kern="120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00037FF7-837F-4539-98B7-7998FE17D5D4}"/>
              </a:ext>
            </a:extLst>
          </p:cNvPr>
          <p:cNvSpPr/>
          <p:nvPr/>
        </p:nvSpPr>
        <p:spPr>
          <a:xfrm>
            <a:off x="4021858" y="1186459"/>
            <a:ext cx="554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b="1" dirty="0">
                <a:solidFill>
                  <a:srgbClr val="C6D1E3"/>
                </a:solidFill>
                <a:latin typeface="Gotham" charset="0"/>
                <a:ea typeface="Gotham" charset="0"/>
                <a:cs typeface="Gotham" charset="0"/>
              </a:rPr>
              <a:t>ECODESIGN</a:t>
            </a:r>
          </a:p>
          <a:p>
            <a:pPr algn="ctr">
              <a:spcAft>
                <a:spcPts val="0"/>
              </a:spcAft>
            </a:pPr>
            <a:endParaRPr lang="es-ES" b="1" dirty="0">
              <a:latin typeface="Gotham" charset="0"/>
              <a:ea typeface="Gotham" charset="0"/>
              <a:cs typeface="Gotham" charset="0"/>
            </a:endParaRPr>
          </a:p>
          <a:p>
            <a:pPr algn="ctr">
              <a:spcAft>
                <a:spcPts val="0"/>
              </a:spcAft>
            </a:pPr>
            <a:r>
              <a:rPr lang="es-ES" dirty="0" err="1">
                <a:latin typeface="Gotham" charset="0"/>
                <a:ea typeface="Gotham" charset="0"/>
                <a:cs typeface="Gotham" charset="0"/>
              </a:rPr>
              <a:t>Creating</a:t>
            </a:r>
            <a:r>
              <a:rPr lang="es-ES" dirty="0">
                <a:latin typeface="Gotham" charset="0"/>
                <a:ea typeface="Gotham" charset="0"/>
                <a:cs typeface="Gotham" charset="0"/>
              </a:rPr>
              <a:t> more </a:t>
            </a:r>
            <a:r>
              <a:rPr lang="es-ES" dirty="0" err="1">
                <a:latin typeface="Gotham" charset="0"/>
                <a:ea typeface="Gotham" charset="0"/>
                <a:cs typeface="Gotham" charset="0"/>
              </a:rPr>
              <a:t>sustainable</a:t>
            </a:r>
            <a:r>
              <a:rPr lang="es-ES" dirty="0"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s-ES" dirty="0" err="1">
                <a:latin typeface="Gotham" charset="0"/>
                <a:ea typeface="Gotham" charset="0"/>
                <a:cs typeface="Gotham" charset="0"/>
              </a:rPr>
              <a:t>packaging</a:t>
            </a:r>
            <a:endParaRPr lang="es-ES" dirty="0">
              <a:latin typeface="Gotham" charset="0"/>
              <a:ea typeface="Gotham" charset="0"/>
              <a:cs typeface="Gotham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F6D7DD2-7B89-4F35-A1D2-E6A1B0AFACEC}"/>
              </a:ext>
            </a:extLst>
          </p:cNvPr>
          <p:cNvSpPr/>
          <p:nvPr/>
        </p:nvSpPr>
        <p:spPr>
          <a:xfrm>
            <a:off x="4021858" y="2394329"/>
            <a:ext cx="5544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s-ES" b="1" dirty="0">
                <a:solidFill>
                  <a:srgbClr val="C6D1E3"/>
                </a:solidFill>
                <a:latin typeface="Gotham" charset="0"/>
                <a:ea typeface="Gotham" charset="0"/>
                <a:cs typeface="Gotham" charset="0"/>
              </a:rPr>
              <a:t>SMARTWASTE</a:t>
            </a:r>
          </a:p>
          <a:p>
            <a:pPr algn="ctr">
              <a:spcAft>
                <a:spcPts val="0"/>
              </a:spcAft>
            </a:pPr>
            <a:r>
              <a:rPr lang="en-US" dirty="0">
                <a:latin typeface="Gotham" charset="0"/>
                <a:ea typeface="Gotham" charset="0"/>
                <a:cs typeface="Gotham" charset="0"/>
              </a:rPr>
              <a:t>Evolving waste management through Artificial Intelligence and IoT</a:t>
            </a:r>
            <a:endParaRPr lang="es-ES" dirty="0">
              <a:latin typeface="Gotham" charset="0"/>
              <a:ea typeface="Gotham" charset="0"/>
              <a:cs typeface="Gotham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66A195D-5A89-4649-BA28-FCA6B6591015}"/>
              </a:ext>
            </a:extLst>
          </p:cNvPr>
          <p:cNvSpPr/>
          <p:nvPr/>
        </p:nvSpPr>
        <p:spPr>
          <a:xfrm>
            <a:off x="4021858" y="3769831"/>
            <a:ext cx="5544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s-ES" b="1" dirty="0">
                <a:solidFill>
                  <a:srgbClr val="C6D1E3"/>
                </a:solidFill>
                <a:latin typeface="Gotham" charset="0"/>
                <a:ea typeface="Gotham" charset="0"/>
                <a:cs typeface="Gotham" charset="0"/>
              </a:rPr>
              <a:t>CITIZEN SCIENCE</a:t>
            </a:r>
          </a:p>
          <a:p>
            <a:pPr algn="ctr">
              <a:spcAft>
                <a:spcPts val="0"/>
              </a:spcAft>
            </a:pPr>
            <a:r>
              <a:rPr lang="en-US" dirty="0">
                <a:latin typeface="Gotham" charset="0"/>
                <a:ea typeface="Gotham" charset="0"/>
                <a:cs typeface="Gotham" charset="0"/>
              </a:rPr>
              <a:t>Helping citizens to recycle more and better through innovative solutions</a:t>
            </a:r>
            <a:endParaRPr lang="es-ES" dirty="0">
              <a:latin typeface="Gotham" charset="0"/>
              <a:ea typeface="Gotham" charset="0"/>
              <a:cs typeface="Gotham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FE71305-02F8-4F11-BD53-E3624EDA2C4E}"/>
              </a:ext>
            </a:extLst>
          </p:cNvPr>
          <p:cNvSpPr/>
          <p:nvPr/>
        </p:nvSpPr>
        <p:spPr>
          <a:xfrm>
            <a:off x="4021857" y="5120323"/>
            <a:ext cx="55441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s-ES" b="1" dirty="0">
                <a:solidFill>
                  <a:srgbClr val="C6D1E3"/>
                </a:solidFill>
                <a:latin typeface="Gotham" charset="0"/>
                <a:ea typeface="Gotham" charset="0"/>
                <a:cs typeface="Gotham" charset="0"/>
              </a:rPr>
              <a:t>ENTREPRENEURSHIP</a:t>
            </a:r>
          </a:p>
          <a:p>
            <a:pPr algn="ctr">
              <a:spcAft>
                <a:spcPts val="0"/>
              </a:spcAft>
            </a:pPr>
            <a:r>
              <a:rPr lang="en-US" dirty="0">
                <a:latin typeface="Gotham" charset="0"/>
                <a:ea typeface="Gotham" charset="0"/>
                <a:cs typeface="Gotham" charset="0"/>
              </a:rPr>
              <a:t>Supporting the development of new ideas that help improve waste management</a:t>
            </a:r>
            <a:endParaRPr lang="es-ES" dirty="0">
              <a:latin typeface="Gotham" charset="0"/>
              <a:ea typeface="Gotham" charset="0"/>
              <a:cs typeface="Gotham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924" y="5657572"/>
            <a:ext cx="750719" cy="75071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114" y="4295703"/>
            <a:ext cx="700339" cy="7493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038" y="3097277"/>
            <a:ext cx="808420" cy="4969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314" y="1554504"/>
            <a:ext cx="891656" cy="8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9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>
            <a:off x="569025" y="0"/>
            <a:ext cx="0" cy="522517"/>
          </a:xfrm>
          <a:prstGeom prst="line">
            <a:avLst/>
          </a:prstGeom>
          <a:ln>
            <a:solidFill>
              <a:srgbClr val="4C99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4 CuadroTexto"/>
          <p:cNvSpPr txBox="1"/>
          <p:nvPr/>
        </p:nvSpPr>
        <p:spPr>
          <a:xfrm>
            <a:off x="569025" y="284412"/>
            <a:ext cx="2986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800" spc="-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Our</a:t>
            </a:r>
            <a:r>
              <a:rPr lang="es-ES_tradnl" sz="3200" b="1" kern="8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Data</a:t>
            </a:r>
          </a:p>
        </p:txBody>
      </p:sp>
      <p:grpSp>
        <p:nvGrpSpPr>
          <p:cNvPr id="78" name="Agrupar 77"/>
          <p:cNvGrpSpPr/>
          <p:nvPr/>
        </p:nvGrpSpPr>
        <p:grpSpPr>
          <a:xfrm>
            <a:off x="3914123" y="284412"/>
            <a:ext cx="3796479" cy="1622160"/>
            <a:chOff x="4047123" y="359205"/>
            <a:chExt cx="3796479" cy="1622160"/>
          </a:xfrm>
        </p:grpSpPr>
        <p:grpSp>
          <p:nvGrpSpPr>
            <p:cNvPr id="79" name="Agrupar 78"/>
            <p:cNvGrpSpPr/>
            <p:nvPr/>
          </p:nvGrpSpPr>
          <p:grpSpPr>
            <a:xfrm>
              <a:off x="4047123" y="611186"/>
              <a:ext cx="1071205" cy="1071205"/>
              <a:chOff x="291305" y="1773006"/>
              <a:chExt cx="1031590" cy="1031590"/>
            </a:xfrm>
          </p:grpSpPr>
          <p:sp>
            <p:nvSpPr>
              <p:cNvPr id="84" name="Elipse 83"/>
              <p:cNvSpPr/>
              <p:nvPr/>
            </p:nvSpPr>
            <p:spPr>
              <a:xfrm>
                <a:off x="291305" y="1773006"/>
                <a:ext cx="1031590" cy="1031590"/>
              </a:xfrm>
              <a:prstGeom prst="ellipse">
                <a:avLst/>
              </a:prstGeom>
              <a:solidFill>
                <a:srgbClr val="DEE2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90" name="Imagen 8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47100" y="1928801"/>
                <a:ext cx="720000" cy="720000"/>
              </a:xfrm>
              <a:prstGeom prst="rect">
                <a:avLst/>
              </a:prstGeom>
            </p:spPr>
          </p:pic>
        </p:grpSp>
        <p:grpSp>
          <p:nvGrpSpPr>
            <p:cNvPr id="80" name="Agrupar 79"/>
            <p:cNvGrpSpPr/>
            <p:nvPr/>
          </p:nvGrpSpPr>
          <p:grpSpPr>
            <a:xfrm>
              <a:off x="4725719" y="359205"/>
              <a:ext cx="3117883" cy="1622160"/>
              <a:chOff x="750807" y="1139993"/>
              <a:chExt cx="2805193" cy="1459475"/>
            </a:xfrm>
          </p:grpSpPr>
          <p:sp>
            <p:nvSpPr>
              <p:cNvPr id="81" name="Text Box 10"/>
              <p:cNvSpPr txBox="1">
                <a:spLocks noChangeArrowheads="1"/>
              </p:cNvSpPr>
              <p:nvPr/>
            </p:nvSpPr>
            <p:spPr bwMode="auto">
              <a:xfrm>
                <a:off x="750807" y="1139993"/>
                <a:ext cx="2805193" cy="1244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 anchorCtr="0"/>
              <a:lstStyle>
                <a:lvl1pPr>
                  <a:lnSpc>
                    <a:spcPct val="83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cs typeface="Arial Unicode MS" panose="020B0604020202020204" pitchFamily="34" charset="-128"/>
                  </a:defRPr>
                </a:lvl1pPr>
                <a:lvl2pPr>
                  <a:lnSpc>
                    <a:spcPct val="83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cs typeface="Arial Unicode MS" panose="020B0604020202020204" pitchFamily="34" charset="-128"/>
                  </a:defRPr>
                </a:lvl2pPr>
                <a:lvl3pPr>
                  <a:lnSpc>
                    <a:spcPct val="83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ial Unicode MS" panose="020B0604020202020204" pitchFamily="34" charset="-128"/>
                  </a:defRPr>
                </a:lvl3pPr>
                <a:lvl4pPr>
                  <a:lnSpc>
                    <a:spcPct val="83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ial Unicode MS" panose="020B0604020202020204" pitchFamily="34" charset="-128"/>
                  </a:defRPr>
                </a:lvl4pPr>
                <a:lvl5pPr>
                  <a:lnSpc>
                    <a:spcPct val="83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ial Unicode MS" panose="020B0604020202020204" pitchFamily="34" charset="-128"/>
                  </a:defRPr>
                </a:lvl5pPr>
                <a:lvl6pPr marL="2514600" indent="-228600" defTabSz="449263" eaLnBrk="0" fontAlgn="base" hangingPunct="0">
                  <a:lnSpc>
                    <a:spcPct val="8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ial Unicode MS" panose="020B0604020202020204" pitchFamily="34" charset="-128"/>
                  </a:defRPr>
                </a:lvl6pPr>
                <a:lvl7pPr marL="2971800" indent="-228600" defTabSz="449263" eaLnBrk="0" fontAlgn="base" hangingPunct="0">
                  <a:lnSpc>
                    <a:spcPct val="8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ial Unicode MS" panose="020B0604020202020204" pitchFamily="34" charset="-128"/>
                  </a:defRPr>
                </a:lvl7pPr>
                <a:lvl8pPr marL="3429000" indent="-228600" defTabSz="449263" eaLnBrk="0" fontAlgn="base" hangingPunct="0">
                  <a:lnSpc>
                    <a:spcPct val="8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ial Unicode MS" panose="020B0604020202020204" pitchFamily="34" charset="-128"/>
                  </a:defRPr>
                </a:lvl8pPr>
                <a:lvl9pPr marL="3886200" indent="-228600" defTabSz="449263" eaLnBrk="0" fontAlgn="base" hangingPunct="0">
                  <a:lnSpc>
                    <a:spcPct val="8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ial Unicode MS" panose="020B060402020202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Pct val="100000"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es-ES" altLang="es-ES" sz="1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+mn-lt"/>
                  </a:rPr>
                  <a:t>+</a:t>
                </a:r>
                <a:r>
                  <a:rPr kumimoji="0" lang="es-ES" altLang="es-ES" sz="10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Gotham" charset="0"/>
                    <a:ea typeface="Gotham" charset="0"/>
                    <a:cs typeface="Gotham" charset="0"/>
                  </a:rPr>
                  <a:t>150</a:t>
                </a:r>
              </a:p>
            </p:txBody>
          </p:sp>
          <p:sp>
            <p:nvSpPr>
              <p:cNvPr id="82" name="Text Box 10"/>
              <p:cNvSpPr txBox="1">
                <a:spLocks noChangeArrowheads="1"/>
              </p:cNvSpPr>
              <p:nvPr/>
            </p:nvSpPr>
            <p:spPr bwMode="auto">
              <a:xfrm>
                <a:off x="789402" y="2322558"/>
                <a:ext cx="2728003" cy="2769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83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cs typeface="Arial Unicode MS" panose="020B0604020202020204" pitchFamily="34" charset="-128"/>
                  </a:defRPr>
                </a:lvl1pPr>
                <a:lvl2pPr>
                  <a:lnSpc>
                    <a:spcPct val="83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cs typeface="Arial Unicode MS" panose="020B0604020202020204" pitchFamily="34" charset="-128"/>
                  </a:defRPr>
                </a:lvl2pPr>
                <a:lvl3pPr>
                  <a:lnSpc>
                    <a:spcPct val="83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ial Unicode MS" panose="020B0604020202020204" pitchFamily="34" charset="-128"/>
                  </a:defRPr>
                </a:lvl3pPr>
                <a:lvl4pPr>
                  <a:lnSpc>
                    <a:spcPct val="83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ial Unicode MS" panose="020B0604020202020204" pitchFamily="34" charset="-128"/>
                  </a:defRPr>
                </a:lvl4pPr>
                <a:lvl5pPr>
                  <a:lnSpc>
                    <a:spcPct val="83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ial Unicode MS" panose="020B0604020202020204" pitchFamily="34" charset="-128"/>
                  </a:defRPr>
                </a:lvl5pPr>
                <a:lvl6pPr marL="2514600" indent="-228600" defTabSz="449263" eaLnBrk="0" fontAlgn="base" hangingPunct="0">
                  <a:lnSpc>
                    <a:spcPct val="8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ial Unicode MS" panose="020B0604020202020204" pitchFamily="34" charset="-128"/>
                  </a:defRPr>
                </a:lvl6pPr>
                <a:lvl7pPr marL="2971800" indent="-228600" defTabSz="449263" eaLnBrk="0" fontAlgn="base" hangingPunct="0">
                  <a:lnSpc>
                    <a:spcPct val="8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ial Unicode MS" panose="020B0604020202020204" pitchFamily="34" charset="-128"/>
                  </a:defRPr>
                </a:lvl7pPr>
                <a:lvl8pPr marL="3429000" indent="-228600" defTabSz="449263" eaLnBrk="0" fontAlgn="base" hangingPunct="0">
                  <a:lnSpc>
                    <a:spcPct val="8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ial Unicode MS" panose="020B0604020202020204" pitchFamily="34" charset="-128"/>
                  </a:defRPr>
                </a:lvl8pPr>
                <a:lvl9pPr marL="3886200" indent="-228600" defTabSz="449263" eaLnBrk="0" fontAlgn="base" hangingPunct="0">
                  <a:lnSpc>
                    <a:spcPct val="8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ial Unicode MS" panose="020B0604020202020204" pitchFamily="34" charset="-128"/>
                  </a:defRPr>
                </a:lvl9pPr>
              </a:lstStyle>
              <a:p>
                <a:pPr lvl="0" algn="ctr">
                  <a:lnSpc>
                    <a:spcPct val="100000"/>
                  </a:lnSpc>
                  <a:spcAft>
                    <a:spcPct val="0"/>
                  </a:spcAft>
                  <a:buClrTx/>
                  <a:defRPr/>
                </a:pPr>
                <a:r>
                  <a:rPr lang="en-GB" sz="2000" b="1" dirty="0">
                    <a:solidFill>
                      <a:srgbClr val="5A6E7F"/>
                    </a:solidFill>
                  </a:rPr>
                  <a:t>INNOVATION PROJECTS</a:t>
                </a:r>
                <a:endParaRPr kumimoji="0" lang="es-ES" alt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A6E7F"/>
                  </a:solidFill>
                  <a:effectLst/>
                  <a:uLnTx/>
                  <a:uFillTx/>
                  <a:latin typeface="Gotham" panose="02000504050000020004" pitchFamily="2" charset="0"/>
                </a:endParaRPr>
              </a:p>
            </p:txBody>
          </p:sp>
        </p:grpSp>
      </p:grpSp>
      <p:grpSp>
        <p:nvGrpSpPr>
          <p:cNvPr id="96" name="Agrupar 95"/>
          <p:cNvGrpSpPr/>
          <p:nvPr/>
        </p:nvGrpSpPr>
        <p:grpSpPr>
          <a:xfrm>
            <a:off x="1727573" y="1796455"/>
            <a:ext cx="2863013" cy="1053667"/>
            <a:chOff x="1704267" y="1389329"/>
            <a:chExt cx="2863013" cy="1053667"/>
          </a:xfrm>
        </p:grpSpPr>
        <p:grpSp>
          <p:nvGrpSpPr>
            <p:cNvPr id="98" name="Agrupar 97"/>
            <p:cNvGrpSpPr/>
            <p:nvPr/>
          </p:nvGrpSpPr>
          <p:grpSpPr>
            <a:xfrm>
              <a:off x="1704267" y="1509141"/>
              <a:ext cx="720000" cy="720000"/>
              <a:chOff x="5103370" y="1567551"/>
              <a:chExt cx="720000" cy="720000"/>
            </a:xfrm>
          </p:grpSpPr>
          <p:sp>
            <p:nvSpPr>
              <p:cNvPr id="109" name="Elipse 108"/>
              <p:cNvSpPr>
                <a:spLocks/>
              </p:cNvSpPr>
              <p:nvPr/>
            </p:nvSpPr>
            <p:spPr>
              <a:xfrm>
                <a:off x="5103370" y="1567551"/>
                <a:ext cx="720000" cy="720000"/>
              </a:xfrm>
              <a:prstGeom prst="ellipse">
                <a:avLst/>
              </a:prstGeom>
              <a:solidFill>
                <a:srgbClr val="DEE2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Gotham" charset="0"/>
                  <a:ea typeface="Gotham" charset="0"/>
                  <a:cs typeface="Gotham" charset="0"/>
                </a:endParaRPr>
              </a:p>
            </p:txBody>
          </p:sp>
          <p:pic>
            <p:nvPicPr>
              <p:cNvPr id="110" name="Imagen 10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48478" y="1711551"/>
                <a:ext cx="429785" cy="432000"/>
              </a:xfrm>
              <a:prstGeom prst="rect">
                <a:avLst/>
              </a:prstGeom>
            </p:spPr>
          </p:pic>
        </p:grpSp>
        <p:sp>
          <p:nvSpPr>
            <p:cNvPr id="103" name="Text Box 10"/>
            <p:cNvSpPr txBox="1">
              <a:spLocks noChangeArrowheads="1"/>
            </p:cNvSpPr>
            <p:nvPr/>
          </p:nvSpPr>
          <p:spPr bwMode="auto">
            <a:xfrm>
              <a:off x="2976101" y="1389329"/>
              <a:ext cx="1591179" cy="837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0"/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s-ES" altLang="es-E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Gotham" charset="0"/>
                  <a:ea typeface="Gotham" charset="0"/>
                  <a:cs typeface="Gotham" charset="0"/>
                </a:rPr>
                <a:t>+</a:t>
              </a:r>
              <a:r>
                <a:rPr kumimoji="0" lang="es-ES" altLang="es-E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469831"/>
                  </a:solidFill>
                  <a:effectLst/>
                  <a:uLnTx/>
                  <a:uFillTx/>
                  <a:latin typeface="Gotham" charset="0"/>
                  <a:ea typeface="Gotham" charset="0"/>
                  <a:cs typeface="Gotham" charset="0"/>
                </a:rPr>
                <a:t>200</a:t>
              </a:r>
            </a:p>
          </p:txBody>
        </p:sp>
        <p:sp>
          <p:nvSpPr>
            <p:cNvPr id="108" name="Text Box 10"/>
            <p:cNvSpPr txBox="1">
              <a:spLocks noChangeArrowheads="1"/>
            </p:cNvSpPr>
            <p:nvPr/>
          </p:nvSpPr>
          <p:spPr bwMode="auto">
            <a:xfrm>
              <a:off x="2564159" y="2301932"/>
              <a:ext cx="1983682" cy="141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lvl="0" algn="ctr">
                <a:lnSpc>
                  <a:spcPts val="1100"/>
                </a:lnSpc>
                <a:spcAft>
                  <a:spcPct val="0"/>
                </a:spcAft>
                <a:buClrTx/>
                <a:defRPr/>
              </a:pPr>
              <a:r>
                <a:rPr lang="en-GB" sz="1200" b="1" dirty="0">
                  <a:solidFill>
                    <a:srgbClr val="5A6E7F"/>
                  </a:solidFill>
                  <a:latin typeface="Gotham" charset="0"/>
                  <a:ea typeface="Gotham" charset="0"/>
                  <a:cs typeface="Gotham" charset="0"/>
                </a:rPr>
                <a:t>PARTNERS</a:t>
              </a:r>
              <a:endParaRPr lang="es-ES" altLang="es-ES" sz="1200" b="1" dirty="0">
                <a:solidFill>
                  <a:srgbClr val="5A6E7F"/>
                </a:solidFill>
                <a:latin typeface="Gotham" charset="0"/>
                <a:ea typeface="Gotham" charset="0"/>
                <a:cs typeface="Gotham" charset="0"/>
              </a:endParaRPr>
            </a:p>
          </p:txBody>
        </p:sp>
      </p:grpSp>
      <p:grpSp>
        <p:nvGrpSpPr>
          <p:cNvPr id="111" name="Agrupar 110"/>
          <p:cNvGrpSpPr/>
          <p:nvPr/>
        </p:nvGrpSpPr>
        <p:grpSpPr>
          <a:xfrm>
            <a:off x="5169675" y="2951306"/>
            <a:ext cx="1844652" cy="1002282"/>
            <a:chOff x="5207628" y="2991999"/>
            <a:chExt cx="1844652" cy="1002282"/>
          </a:xfrm>
        </p:grpSpPr>
        <p:grpSp>
          <p:nvGrpSpPr>
            <p:cNvPr id="113" name="Agrupar 112"/>
            <p:cNvGrpSpPr/>
            <p:nvPr/>
          </p:nvGrpSpPr>
          <p:grpSpPr>
            <a:xfrm>
              <a:off x="5207628" y="3053182"/>
              <a:ext cx="720000" cy="720000"/>
              <a:chOff x="627053" y="3089375"/>
              <a:chExt cx="720000" cy="720000"/>
            </a:xfrm>
          </p:grpSpPr>
          <p:sp>
            <p:nvSpPr>
              <p:cNvPr id="127" name="Elipse 126"/>
              <p:cNvSpPr>
                <a:spLocks/>
              </p:cNvSpPr>
              <p:nvPr/>
            </p:nvSpPr>
            <p:spPr>
              <a:xfrm>
                <a:off x="627053" y="3089375"/>
                <a:ext cx="720000" cy="720000"/>
              </a:xfrm>
              <a:prstGeom prst="ellipse">
                <a:avLst/>
              </a:prstGeom>
              <a:solidFill>
                <a:srgbClr val="DEE2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Gotham" charset="0"/>
                  <a:ea typeface="Gotham" charset="0"/>
                  <a:cs typeface="Gotham" charset="0"/>
                </a:endParaRPr>
              </a:p>
            </p:txBody>
          </p:sp>
          <p:pic>
            <p:nvPicPr>
              <p:cNvPr id="128" name="Imagen 12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1053" y="3211892"/>
                <a:ext cx="432000" cy="432000"/>
              </a:xfrm>
              <a:prstGeom prst="rect">
                <a:avLst/>
              </a:prstGeom>
            </p:spPr>
          </p:pic>
        </p:grpSp>
        <p:sp>
          <p:nvSpPr>
            <p:cNvPr id="120" name="Text Box 10"/>
            <p:cNvSpPr txBox="1">
              <a:spLocks noChangeArrowheads="1"/>
            </p:cNvSpPr>
            <p:nvPr/>
          </p:nvSpPr>
          <p:spPr bwMode="auto">
            <a:xfrm>
              <a:off x="5905713" y="2991999"/>
              <a:ext cx="1132326" cy="819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0"/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s-ES" altLang="es-E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Gotham" charset="0"/>
                  <a:ea typeface="Gotham" charset="0"/>
                  <a:cs typeface="Gotham" charset="0"/>
                </a:rPr>
                <a:t>81</a:t>
              </a:r>
            </a:p>
          </p:txBody>
        </p:sp>
        <p:sp>
          <p:nvSpPr>
            <p:cNvPr id="122" name="Text Box 10"/>
            <p:cNvSpPr txBox="1">
              <a:spLocks noChangeArrowheads="1"/>
            </p:cNvSpPr>
            <p:nvPr/>
          </p:nvSpPr>
          <p:spPr bwMode="auto">
            <a:xfrm>
              <a:off x="5905713" y="3853217"/>
              <a:ext cx="1146567" cy="141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lvl="0" algn="ctr">
                <a:lnSpc>
                  <a:spcPts val="1100"/>
                </a:lnSpc>
                <a:spcAft>
                  <a:spcPct val="0"/>
                </a:spcAft>
                <a:buClrTx/>
                <a:defRPr/>
              </a:pPr>
              <a:r>
                <a:rPr lang="en-GB" sz="1200" b="1" dirty="0">
                  <a:solidFill>
                    <a:srgbClr val="5A6E7F"/>
                  </a:solidFill>
                  <a:latin typeface="Gotham" charset="0"/>
                  <a:ea typeface="Gotham" charset="0"/>
                  <a:cs typeface="Gotham" charset="0"/>
                </a:rPr>
                <a:t>STUDENTS</a:t>
              </a:r>
              <a:endParaRPr lang="es-ES" altLang="es-ES" sz="1200" b="1" dirty="0">
                <a:solidFill>
                  <a:srgbClr val="5A6E7F"/>
                </a:solidFill>
                <a:latin typeface="Gotham" charset="0"/>
                <a:ea typeface="Gotham" charset="0"/>
                <a:cs typeface="Gotham" charset="0"/>
              </a:endParaRPr>
            </a:p>
          </p:txBody>
        </p:sp>
      </p:grpSp>
      <p:grpSp>
        <p:nvGrpSpPr>
          <p:cNvPr id="129" name="Agrupar 128"/>
          <p:cNvGrpSpPr/>
          <p:nvPr/>
        </p:nvGrpSpPr>
        <p:grpSpPr>
          <a:xfrm>
            <a:off x="9708232" y="2951306"/>
            <a:ext cx="1870291" cy="1143347"/>
            <a:chOff x="9086308" y="3475675"/>
            <a:chExt cx="1870291" cy="1143347"/>
          </a:xfrm>
        </p:grpSpPr>
        <p:grpSp>
          <p:nvGrpSpPr>
            <p:cNvPr id="130" name="Agrupar 129"/>
            <p:cNvGrpSpPr/>
            <p:nvPr/>
          </p:nvGrpSpPr>
          <p:grpSpPr>
            <a:xfrm>
              <a:off x="9086308" y="3528136"/>
              <a:ext cx="720000" cy="720000"/>
              <a:chOff x="2870115" y="3304278"/>
              <a:chExt cx="720000" cy="720000"/>
            </a:xfrm>
          </p:grpSpPr>
          <p:sp>
            <p:nvSpPr>
              <p:cNvPr id="133" name="Elipse 132"/>
              <p:cNvSpPr>
                <a:spLocks/>
              </p:cNvSpPr>
              <p:nvPr/>
            </p:nvSpPr>
            <p:spPr>
              <a:xfrm>
                <a:off x="2870115" y="3304278"/>
                <a:ext cx="720000" cy="720000"/>
              </a:xfrm>
              <a:prstGeom prst="ellipse">
                <a:avLst/>
              </a:prstGeom>
              <a:solidFill>
                <a:srgbClr val="DEE2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Gotham" charset="0"/>
                  <a:ea typeface="Gotham" charset="0"/>
                  <a:cs typeface="Gotham" charset="0"/>
                </a:endParaRPr>
              </a:p>
            </p:txBody>
          </p:sp>
          <p:pic>
            <p:nvPicPr>
              <p:cNvPr id="134" name="Imagen 13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4115" y="3448278"/>
                <a:ext cx="432000" cy="432000"/>
              </a:xfrm>
              <a:prstGeom prst="rect">
                <a:avLst/>
              </a:prstGeom>
            </p:spPr>
          </p:pic>
        </p:grpSp>
        <p:sp>
          <p:nvSpPr>
            <p:cNvPr id="131" name="Text Box 10"/>
            <p:cNvSpPr txBox="1">
              <a:spLocks noChangeArrowheads="1"/>
            </p:cNvSpPr>
            <p:nvPr/>
          </p:nvSpPr>
          <p:spPr bwMode="auto">
            <a:xfrm>
              <a:off x="9810032" y="3475675"/>
              <a:ext cx="1132326" cy="819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0"/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s-ES" altLang="es-E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Gotham" charset="0"/>
                  <a:ea typeface="Gotham" charset="0"/>
                  <a:cs typeface="Gotham" charset="0"/>
                </a:rPr>
                <a:t>26</a:t>
              </a:r>
            </a:p>
          </p:txBody>
        </p:sp>
        <p:sp>
          <p:nvSpPr>
            <p:cNvPr id="132" name="Text Box 10"/>
            <p:cNvSpPr txBox="1">
              <a:spLocks noChangeArrowheads="1"/>
            </p:cNvSpPr>
            <p:nvPr/>
          </p:nvSpPr>
          <p:spPr bwMode="auto">
            <a:xfrm>
              <a:off x="9116078" y="4336893"/>
              <a:ext cx="1840521" cy="282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lvl="0" algn="ctr">
                <a:lnSpc>
                  <a:spcPts val="1100"/>
                </a:lnSpc>
                <a:spcAft>
                  <a:spcPct val="0"/>
                </a:spcAft>
                <a:buClrTx/>
                <a:defRPr/>
              </a:pPr>
              <a:r>
                <a:rPr lang="en-GB" sz="1200" b="1" dirty="0">
                  <a:solidFill>
                    <a:srgbClr val="5A6E7F"/>
                  </a:solidFill>
                  <a:latin typeface="Gotham" charset="0"/>
                  <a:ea typeface="Gotham" charset="0"/>
                  <a:cs typeface="Gotham" charset="0"/>
                </a:rPr>
                <a:t>STARTUPS ACCELERATED</a:t>
              </a:r>
            </a:p>
          </p:txBody>
        </p:sp>
      </p:grpSp>
      <p:grpSp>
        <p:nvGrpSpPr>
          <p:cNvPr id="135" name="Agrupar 134"/>
          <p:cNvGrpSpPr/>
          <p:nvPr/>
        </p:nvGrpSpPr>
        <p:grpSpPr>
          <a:xfrm>
            <a:off x="7449855" y="3859320"/>
            <a:ext cx="2089654" cy="1058682"/>
            <a:chOff x="6804887" y="4173363"/>
            <a:chExt cx="1822849" cy="1058682"/>
          </a:xfrm>
        </p:grpSpPr>
        <p:grpSp>
          <p:nvGrpSpPr>
            <p:cNvPr id="136" name="Agrupar 135"/>
            <p:cNvGrpSpPr/>
            <p:nvPr/>
          </p:nvGrpSpPr>
          <p:grpSpPr>
            <a:xfrm>
              <a:off x="6804887" y="4338916"/>
              <a:ext cx="591548" cy="591548"/>
              <a:chOff x="10054503" y="2729693"/>
              <a:chExt cx="591548" cy="591548"/>
            </a:xfrm>
          </p:grpSpPr>
          <p:sp>
            <p:nvSpPr>
              <p:cNvPr id="139" name="Elipse 138"/>
              <p:cNvSpPr>
                <a:spLocks/>
              </p:cNvSpPr>
              <p:nvPr/>
            </p:nvSpPr>
            <p:spPr>
              <a:xfrm>
                <a:off x="10054503" y="2729693"/>
                <a:ext cx="591548" cy="591548"/>
              </a:xfrm>
              <a:prstGeom prst="ellipse">
                <a:avLst/>
              </a:prstGeom>
              <a:solidFill>
                <a:srgbClr val="DEE2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Gotham" charset="0"/>
                  <a:ea typeface="Gotham" charset="0"/>
                  <a:cs typeface="Gotham" charset="0"/>
                </a:endParaRPr>
              </a:p>
            </p:txBody>
          </p:sp>
          <p:pic>
            <p:nvPicPr>
              <p:cNvPr id="140" name="Imagen 13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50692" y="2825882"/>
                <a:ext cx="399170" cy="399170"/>
              </a:xfrm>
              <a:prstGeom prst="rect">
                <a:avLst/>
              </a:prstGeom>
            </p:spPr>
          </p:pic>
        </p:grpSp>
        <p:sp>
          <p:nvSpPr>
            <p:cNvPr id="137" name="Text Box 10"/>
            <p:cNvSpPr txBox="1">
              <a:spLocks noChangeArrowheads="1"/>
            </p:cNvSpPr>
            <p:nvPr/>
          </p:nvSpPr>
          <p:spPr bwMode="auto">
            <a:xfrm>
              <a:off x="7247002" y="4173363"/>
              <a:ext cx="1132326" cy="819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0"/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s-ES" altLang="es-ES" sz="54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otham" charset="0"/>
                  <a:ea typeface="Gotham" charset="0"/>
                  <a:cs typeface="Gotham" charset="0"/>
                </a:rPr>
                <a:t>+2</a:t>
              </a:r>
              <a:endParaRPr kumimoji="0" lang="es-ES" altLang="es-ES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Gotham" charset="0"/>
                <a:ea typeface="Gotham" charset="0"/>
                <a:cs typeface="Gotham" charset="0"/>
              </a:endParaRPr>
            </a:p>
          </p:txBody>
        </p:sp>
        <p:sp>
          <p:nvSpPr>
            <p:cNvPr id="138" name="Text Box 10"/>
            <p:cNvSpPr txBox="1">
              <a:spLocks noChangeArrowheads="1"/>
            </p:cNvSpPr>
            <p:nvPr/>
          </p:nvSpPr>
          <p:spPr bwMode="auto">
            <a:xfrm>
              <a:off x="6804887" y="4949916"/>
              <a:ext cx="1822849" cy="282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lvl="0" algn="ctr">
                <a:lnSpc>
                  <a:spcPts val="1100"/>
                </a:lnSpc>
                <a:spcAft>
                  <a:spcPct val="0"/>
                </a:spcAft>
                <a:buClrTx/>
                <a:defRPr/>
              </a:pPr>
              <a:r>
                <a:rPr lang="en-GB" sz="1200" b="1" dirty="0">
                  <a:solidFill>
                    <a:srgbClr val="5A6E7F"/>
                  </a:solidFill>
                  <a:latin typeface="Gotham" charset="0"/>
                  <a:ea typeface="Gotham" charset="0"/>
                  <a:cs typeface="Gotham" charset="0"/>
                </a:rPr>
                <a:t>MILLIONS €</a:t>
              </a:r>
            </a:p>
            <a:p>
              <a:pPr lvl="0" algn="ctr">
                <a:lnSpc>
                  <a:spcPts val="1100"/>
                </a:lnSpc>
                <a:spcAft>
                  <a:spcPct val="0"/>
                </a:spcAft>
                <a:buClrTx/>
                <a:defRPr/>
              </a:pPr>
              <a:r>
                <a:rPr lang="en-GB" sz="1200" b="1" dirty="0">
                  <a:solidFill>
                    <a:srgbClr val="5A6E7F"/>
                  </a:solidFill>
                  <a:latin typeface="Gotham" charset="0"/>
                  <a:ea typeface="Gotham" charset="0"/>
                  <a:cs typeface="Gotham" charset="0"/>
                </a:rPr>
                <a:t>INVESTED IN STARTUPS</a:t>
              </a:r>
            </a:p>
          </p:txBody>
        </p:sp>
      </p:grpSp>
      <p:grpSp>
        <p:nvGrpSpPr>
          <p:cNvPr id="141" name="Agrupar 140"/>
          <p:cNvGrpSpPr/>
          <p:nvPr/>
        </p:nvGrpSpPr>
        <p:grpSpPr>
          <a:xfrm>
            <a:off x="2919319" y="3878457"/>
            <a:ext cx="1814828" cy="1092547"/>
            <a:chOff x="4280110" y="4314018"/>
            <a:chExt cx="1814828" cy="1092547"/>
          </a:xfrm>
        </p:grpSpPr>
        <p:grpSp>
          <p:nvGrpSpPr>
            <p:cNvPr id="142" name="Agrupar 141"/>
            <p:cNvGrpSpPr/>
            <p:nvPr/>
          </p:nvGrpSpPr>
          <p:grpSpPr>
            <a:xfrm>
              <a:off x="4280110" y="4465821"/>
              <a:ext cx="591548" cy="591548"/>
              <a:chOff x="7229231" y="3238591"/>
              <a:chExt cx="591548" cy="591548"/>
            </a:xfrm>
          </p:grpSpPr>
          <p:sp>
            <p:nvSpPr>
              <p:cNvPr id="145" name="Elipse 144"/>
              <p:cNvSpPr>
                <a:spLocks/>
              </p:cNvSpPr>
              <p:nvPr/>
            </p:nvSpPr>
            <p:spPr>
              <a:xfrm>
                <a:off x="7229231" y="3238591"/>
                <a:ext cx="591548" cy="591548"/>
              </a:xfrm>
              <a:prstGeom prst="ellipse">
                <a:avLst/>
              </a:prstGeom>
              <a:solidFill>
                <a:srgbClr val="DEE2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Gotham" charset="0"/>
                  <a:ea typeface="Gotham" charset="0"/>
                  <a:cs typeface="Gotham" charset="0"/>
                </a:endParaRPr>
              </a:p>
            </p:txBody>
          </p:sp>
          <p:pic>
            <p:nvPicPr>
              <p:cNvPr id="146" name="Imagen 14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56436" y="3359618"/>
                <a:ext cx="337139" cy="349495"/>
              </a:xfrm>
              <a:prstGeom prst="rect">
                <a:avLst/>
              </a:prstGeom>
            </p:spPr>
          </p:pic>
        </p:grpSp>
        <p:sp>
          <p:nvSpPr>
            <p:cNvPr id="143" name="Text Box 10"/>
            <p:cNvSpPr txBox="1">
              <a:spLocks noChangeArrowheads="1"/>
            </p:cNvSpPr>
            <p:nvPr/>
          </p:nvSpPr>
          <p:spPr bwMode="auto">
            <a:xfrm>
              <a:off x="4962612" y="4314018"/>
              <a:ext cx="1132326" cy="819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0"/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s-ES" altLang="es-ES" sz="54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otham" charset="0"/>
                  <a:ea typeface="Gotham" charset="0"/>
                  <a:cs typeface="Gotham" charset="0"/>
                </a:rPr>
                <a:t>250</a:t>
              </a:r>
              <a:endParaRPr kumimoji="0" lang="es-ES" altLang="es-ES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Gotham" charset="0"/>
                <a:ea typeface="Gotham" charset="0"/>
                <a:cs typeface="Gotham" charset="0"/>
              </a:endParaRPr>
            </a:p>
          </p:txBody>
        </p:sp>
        <p:sp>
          <p:nvSpPr>
            <p:cNvPr id="144" name="Text Box 10"/>
            <p:cNvSpPr txBox="1">
              <a:spLocks noChangeArrowheads="1"/>
            </p:cNvSpPr>
            <p:nvPr/>
          </p:nvSpPr>
          <p:spPr bwMode="auto">
            <a:xfrm>
              <a:off x="4280110" y="5124436"/>
              <a:ext cx="1814828" cy="282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lvl="0" algn="ctr">
                <a:lnSpc>
                  <a:spcPts val="1100"/>
                </a:lnSpc>
                <a:spcAft>
                  <a:spcPct val="0"/>
                </a:spcAft>
                <a:buClrTx/>
                <a:defRPr/>
              </a:pPr>
              <a:r>
                <a:rPr lang="en-GB" sz="1200" b="1" dirty="0">
                  <a:solidFill>
                    <a:srgbClr val="5A6E7F"/>
                  </a:solidFill>
                  <a:latin typeface="Gotham" charset="0"/>
                  <a:ea typeface="Gotham" charset="0"/>
                  <a:cs typeface="Gotham" charset="0"/>
                </a:rPr>
                <a:t>EVALUATED STARTUPS</a:t>
              </a:r>
            </a:p>
          </p:txBody>
        </p:sp>
      </p:grpSp>
      <p:grpSp>
        <p:nvGrpSpPr>
          <p:cNvPr id="2" name="Agrupar 1"/>
          <p:cNvGrpSpPr/>
          <p:nvPr/>
        </p:nvGrpSpPr>
        <p:grpSpPr>
          <a:xfrm>
            <a:off x="5116491" y="5148340"/>
            <a:ext cx="2075636" cy="1070121"/>
            <a:chOff x="707067" y="5087771"/>
            <a:chExt cx="2075636" cy="1070121"/>
          </a:xfrm>
        </p:grpSpPr>
        <p:grpSp>
          <p:nvGrpSpPr>
            <p:cNvPr id="148" name="Agrupar 147"/>
            <p:cNvGrpSpPr/>
            <p:nvPr/>
          </p:nvGrpSpPr>
          <p:grpSpPr>
            <a:xfrm>
              <a:off x="764975" y="5093806"/>
              <a:ext cx="591548" cy="591548"/>
              <a:chOff x="731335" y="4598895"/>
              <a:chExt cx="591548" cy="591548"/>
            </a:xfrm>
          </p:grpSpPr>
          <p:sp>
            <p:nvSpPr>
              <p:cNvPr id="151" name="Elipse 150"/>
              <p:cNvSpPr>
                <a:spLocks/>
              </p:cNvSpPr>
              <p:nvPr/>
            </p:nvSpPr>
            <p:spPr>
              <a:xfrm>
                <a:off x="731335" y="4598895"/>
                <a:ext cx="591548" cy="591548"/>
              </a:xfrm>
              <a:prstGeom prst="ellipse">
                <a:avLst/>
              </a:prstGeom>
              <a:solidFill>
                <a:srgbClr val="DEE2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Gotham" charset="0"/>
                  <a:ea typeface="Gotham" charset="0"/>
                  <a:cs typeface="Gotham" charset="0"/>
                </a:endParaRPr>
              </a:p>
            </p:txBody>
          </p:sp>
          <p:pic>
            <p:nvPicPr>
              <p:cNvPr id="152" name="Imagen 15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0957" y="4691873"/>
                <a:ext cx="352303" cy="365081"/>
              </a:xfrm>
              <a:prstGeom prst="rect">
                <a:avLst/>
              </a:prstGeom>
            </p:spPr>
          </p:pic>
        </p:grpSp>
        <p:sp>
          <p:nvSpPr>
            <p:cNvPr id="149" name="Text Box 10"/>
            <p:cNvSpPr txBox="1">
              <a:spLocks noChangeArrowheads="1"/>
            </p:cNvSpPr>
            <p:nvPr/>
          </p:nvSpPr>
          <p:spPr bwMode="auto">
            <a:xfrm>
              <a:off x="1428380" y="5087771"/>
              <a:ext cx="1264570" cy="547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0"/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s-ES" altLang="es-ES" sz="4000" b="1" spc="-150" dirty="0">
                  <a:solidFill>
                    <a:srgbClr val="92D050"/>
                  </a:solidFill>
                  <a:latin typeface="Gotham" charset="0"/>
                  <a:ea typeface="Gotham" charset="0"/>
                  <a:cs typeface="Gotham" charset="0"/>
                </a:rPr>
                <a:t>+</a:t>
              </a:r>
              <a:r>
                <a:rPr lang="es-ES" altLang="es-ES" sz="4000" b="1" spc="-150" dirty="0">
                  <a:solidFill>
                    <a:srgbClr val="97D5C9"/>
                  </a:solidFill>
                  <a:latin typeface="Gotham" charset="0"/>
                  <a:ea typeface="Gotham" charset="0"/>
                  <a:cs typeface="Gotham" charset="0"/>
                </a:rPr>
                <a:t>400</a:t>
              </a:r>
              <a:endParaRPr kumimoji="0" lang="es-ES" altLang="es-ES" sz="4000" b="1" i="0" u="none" strike="noStrike" kern="1200" cap="none" spc="-150" normalizeH="0" baseline="0" noProof="0" dirty="0">
                <a:ln>
                  <a:noFill/>
                </a:ln>
                <a:solidFill>
                  <a:srgbClr val="97D5C9"/>
                </a:solidFill>
                <a:effectLst/>
                <a:uLnTx/>
                <a:uFillTx/>
                <a:latin typeface="Gotham" charset="0"/>
                <a:ea typeface="Gotham" charset="0"/>
                <a:cs typeface="Gotham" charset="0"/>
              </a:endParaRPr>
            </a:p>
          </p:txBody>
        </p:sp>
        <p:sp>
          <p:nvSpPr>
            <p:cNvPr id="150" name="Text Box 10"/>
            <p:cNvSpPr txBox="1">
              <a:spLocks noChangeArrowheads="1"/>
            </p:cNvSpPr>
            <p:nvPr/>
          </p:nvSpPr>
          <p:spPr bwMode="auto">
            <a:xfrm>
              <a:off x="707067" y="5696227"/>
              <a:ext cx="20756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lvl="0" algn="ctr">
                <a:lnSpc>
                  <a:spcPct val="100000"/>
                </a:lnSpc>
                <a:spcAft>
                  <a:spcPct val="0"/>
                </a:spcAft>
                <a:buClrTx/>
                <a:defRPr/>
              </a:pPr>
              <a:r>
                <a:rPr lang="en-GB" sz="1000" b="1" dirty="0">
                  <a:solidFill>
                    <a:srgbClr val="5A6E7F"/>
                  </a:solidFill>
                  <a:latin typeface="Gotham" charset="0"/>
                  <a:ea typeface="Gotham" charset="0"/>
                  <a:cs typeface="Gotham" charset="0"/>
                </a:rPr>
                <a:t>PARTICIPANTS IN CIRCULAR DESIGN WORKSHOPS &amp; CHALLENGES</a:t>
              </a:r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8904716" y="5139103"/>
            <a:ext cx="2017505" cy="1092501"/>
            <a:chOff x="6426104" y="5087771"/>
            <a:chExt cx="2017505" cy="1092501"/>
          </a:xfrm>
        </p:grpSpPr>
        <p:grpSp>
          <p:nvGrpSpPr>
            <p:cNvPr id="154" name="Agrupar 153"/>
            <p:cNvGrpSpPr/>
            <p:nvPr/>
          </p:nvGrpSpPr>
          <p:grpSpPr>
            <a:xfrm>
              <a:off x="6426104" y="5087771"/>
              <a:ext cx="591548" cy="591548"/>
              <a:chOff x="5477095" y="4480481"/>
              <a:chExt cx="591548" cy="591548"/>
            </a:xfrm>
          </p:grpSpPr>
          <p:sp>
            <p:nvSpPr>
              <p:cNvPr id="157" name="Elipse 156"/>
              <p:cNvSpPr>
                <a:spLocks/>
              </p:cNvSpPr>
              <p:nvPr/>
            </p:nvSpPr>
            <p:spPr>
              <a:xfrm>
                <a:off x="5477095" y="4480481"/>
                <a:ext cx="591548" cy="591548"/>
              </a:xfrm>
              <a:prstGeom prst="ellipse">
                <a:avLst/>
              </a:prstGeom>
              <a:solidFill>
                <a:srgbClr val="DEE2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Gotham" charset="0"/>
                  <a:ea typeface="Gotham" charset="0"/>
                  <a:cs typeface="Gotham" charset="0"/>
                </a:endParaRPr>
              </a:p>
            </p:txBody>
          </p:sp>
          <p:pic>
            <p:nvPicPr>
              <p:cNvPr id="158" name="Imagen 15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65330" y="4572279"/>
                <a:ext cx="415078" cy="407952"/>
              </a:xfrm>
              <a:prstGeom prst="rect">
                <a:avLst/>
              </a:prstGeom>
            </p:spPr>
          </p:pic>
        </p:grpSp>
        <p:sp>
          <p:nvSpPr>
            <p:cNvPr id="155" name="Text Box 10"/>
            <p:cNvSpPr txBox="1">
              <a:spLocks noChangeArrowheads="1"/>
            </p:cNvSpPr>
            <p:nvPr/>
          </p:nvSpPr>
          <p:spPr bwMode="auto">
            <a:xfrm>
              <a:off x="7033927" y="5115441"/>
              <a:ext cx="1313738" cy="50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0"/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s-ES" altLang="es-ES" sz="4000" b="1" spc="-150" dirty="0">
                  <a:solidFill>
                    <a:srgbClr val="92D050"/>
                  </a:solidFill>
                  <a:latin typeface="Gotham" charset="0"/>
                  <a:ea typeface="Gotham" charset="0"/>
                  <a:cs typeface="Gotham" charset="0"/>
                </a:rPr>
                <a:t>+</a:t>
              </a:r>
              <a:r>
                <a:rPr lang="es-ES" altLang="es-ES" sz="4000" b="1" spc="-150" dirty="0">
                  <a:solidFill>
                    <a:srgbClr val="97D5C9"/>
                  </a:solidFill>
                  <a:latin typeface="Gotham" charset="0"/>
                  <a:ea typeface="Gotham" charset="0"/>
                  <a:cs typeface="Gotham" charset="0"/>
                </a:rPr>
                <a:t>350</a:t>
              </a:r>
              <a:endParaRPr kumimoji="0" lang="es-ES" altLang="es-ES" sz="4000" b="1" i="0" u="none" strike="noStrike" kern="1200" cap="none" spc="-150" normalizeH="0" baseline="0" noProof="0" dirty="0">
                <a:ln>
                  <a:noFill/>
                </a:ln>
                <a:solidFill>
                  <a:srgbClr val="97D5C9"/>
                </a:solidFill>
                <a:effectLst/>
                <a:uLnTx/>
                <a:uFillTx/>
                <a:latin typeface="Gotham" charset="0"/>
                <a:ea typeface="Gotham" charset="0"/>
                <a:cs typeface="Gotham" charset="0"/>
              </a:endParaRPr>
            </a:p>
          </p:txBody>
        </p:sp>
        <p:sp>
          <p:nvSpPr>
            <p:cNvPr id="156" name="Text Box 10"/>
            <p:cNvSpPr txBox="1">
              <a:spLocks noChangeArrowheads="1"/>
            </p:cNvSpPr>
            <p:nvPr/>
          </p:nvSpPr>
          <p:spPr bwMode="auto">
            <a:xfrm>
              <a:off x="6514621" y="5718607"/>
              <a:ext cx="19289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lvl="0" algn="ctr">
                <a:lnSpc>
                  <a:spcPct val="100000"/>
                </a:lnSpc>
                <a:spcAft>
                  <a:spcPct val="0"/>
                </a:spcAft>
                <a:buClrTx/>
                <a:defRPr/>
              </a:pPr>
              <a:r>
                <a:rPr lang="en-GB" sz="1000" b="1" dirty="0">
                  <a:solidFill>
                    <a:srgbClr val="5A6E7F"/>
                  </a:solidFill>
                  <a:latin typeface="Gotham" charset="0"/>
                  <a:ea typeface="Gotham" charset="0"/>
                  <a:cs typeface="Gotham" charset="0"/>
                </a:rPr>
                <a:t>IDEAS PRESENTEN IN OUR INTER-ENTERPRENEURSHIP PROGRAMS</a:t>
              </a: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958187" y="5120497"/>
            <a:ext cx="2866604" cy="1036711"/>
            <a:chOff x="3074045" y="5087771"/>
            <a:chExt cx="2866604" cy="1036711"/>
          </a:xfrm>
        </p:grpSpPr>
        <p:grpSp>
          <p:nvGrpSpPr>
            <p:cNvPr id="160" name="Agrupar 159"/>
            <p:cNvGrpSpPr/>
            <p:nvPr/>
          </p:nvGrpSpPr>
          <p:grpSpPr>
            <a:xfrm>
              <a:off x="3074045" y="5161181"/>
              <a:ext cx="591548" cy="591548"/>
              <a:chOff x="3650423" y="5539062"/>
              <a:chExt cx="591548" cy="591548"/>
            </a:xfrm>
          </p:grpSpPr>
          <p:sp>
            <p:nvSpPr>
              <p:cNvPr id="163" name="Elipse 162"/>
              <p:cNvSpPr>
                <a:spLocks/>
              </p:cNvSpPr>
              <p:nvPr/>
            </p:nvSpPr>
            <p:spPr>
              <a:xfrm>
                <a:off x="3650423" y="5539062"/>
                <a:ext cx="591548" cy="591548"/>
              </a:xfrm>
              <a:prstGeom prst="ellipse">
                <a:avLst/>
              </a:prstGeom>
              <a:solidFill>
                <a:srgbClr val="DEE2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Gotham" charset="0"/>
                  <a:ea typeface="Gotham" charset="0"/>
                  <a:cs typeface="Gotham" charset="0"/>
                </a:endParaRPr>
              </a:p>
            </p:txBody>
          </p:sp>
          <p:pic>
            <p:nvPicPr>
              <p:cNvPr id="164" name="Imagen 16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67189" y="5610850"/>
                <a:ext cx="358932" cy="384057"/>
              </a:xfrm>
              <a:prstGeom prst="rect">
                <a:avLst/>
              </a:prstGeom>
            </p:spPr>
          </p:pic>
        </p:grpSp>
        <p:sp>
          <p:nvSpPr>
            <p:cNvPr id="161" name="Text Box 10"/>
            <p:cNvSpPr txBox="1">
              <a:spLocks noChangeArrowheads="1"/>
            </p:cNvSpPr>
            <p:nvPr/>
          </p:nvSpPr>
          <p:spPr bwMode="auto">
            <a:xfrm>
              <a:off x="3894479" y="5087771"/>
              <a:ext cx="1999309" cy="611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0"/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s-ES" altLang="es-ES" sz="4000" b="1" spc="-150" dirty="0">
                  <a:solidFill>
                    <a:srgbClr val="92D050"/>
                  </a:solidFill>
                  <a:latin typeface="Gotham" charset="0"/>
                  <a:ea typeface="Gotham" charset="0"/>
                  <a:cs typeface="Gotham" charset="0"/>
                </a:rPr>
                <a:t>+</a:t>
              </a:r>
              <a:r>
                <a:rPr lang="es-ES" altLang="es-ES" sz="4000" b="1" spc="-150" dirty="0">
                  <a:solidFill>
                    <a:srgbClr val="97D5C9"/>
                  </a:solidFill>
                  <a:latin typeface="Gotham" charset="0"/>
                  <a:ea typeface="Gotham" charset="0"/>
                  <a:cs typeface="Gotham" charset="0"/>
                </a:rPr>
                <a:t>600.000</a:t>
              </a:r>
              <a:endParaRPr kumimoji="0" lang="es-ES" altLang="es-ES" sz="4000" b="1" i="0" u="none" strike="noStrike" kern="1200" cap="none" spc="-150" normalizeH="0" baseline="0" noProof="0" dirty="0">
                <a:ln>
                  <a:noFill/>
                </a:ln>
                <a:solidFill>
                  <a:srgbClr val="97D5C9"/>
                </a:solidFill>
                <a:effectLst/>
                <a:uLnTx/>
                <a:uFillTx/>
                <a:latin typeface="Gotham" charset="0"/>
                <a:ea typeface="Gotham" charset="0"/>
                <a:cs typeface="Gotham" charset="0"/>
              </a:endParaRPr>
            </a:p>
          </p:txBody>
        </p:sp>
        <p:sp>
          <p:nvSpPr>
            <p:cNvPr id="162" name="Text Box 10"/>
            <p:cNvSpPr txBox="1">
              <a:spLocks noChangeArrowheads="1"/>
            </p:cNvSpPr>
            <p:nvPr/>
          </p:nvSpPr>
          <p:spPr bwMode="auto">
            <a:xfrm>
              <a:off x="3356675" y="5842353"/>
              <a:ext cx="2583974" cy="282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lvl="0" algn="ctr">
                <a:lnSpc>
                  <a:spcPts val="1100"/>
                </a:lnSpc>
                <a:spcAft>
                  <a:spcPct val="0"/>
                </a:spcAft>
                <a:buClrTx/>
                <a:defRPr/>
              </a:pPr>
              <a:r>
                <a:rPr lang="en-GB" sz="1000" b="1" dirty="0">
                  <a:solidFill>
                    <a:srgbClr val="5A6E7F"/>
                  </a:solidFill>
                  <a:latin typeface="Gotham" charset="0"/>
                  <a:ea typeface="Gotham" charset="0"/>
                  <a:cs typeface="Gotham" charset="0"/>
                </a:rPr>
                <a:t>PEOPLE TESTING OUR SMARTWASTE PILOTS</a:t>
              </a:r>
            </a:p>
          </p:txBody>
        </p:sp>
      </p:grpSp>
      <p:grpSp>
        <p:nvGrpSpPr>
          <p:cNvPr id="165" name="Agrupar 164"/>
          <p:cNvGrpSpPr/>
          <p:nvPr/>
        </p:nvGrpSpPr>
        <p:grpSpPr>
          <a:xfrm>
            <a:off x="7606857" y="1630189"/>
            <a:ext cx="1979327" cy="1359016"/>
            <a:chOff x="8094751" y="1584042"/>
            <a:chExt cx="1979327" cy="1359016"/>
          </a:xfrm>
        </p:grpSpPr>
        <p:grpSp>
          <p:nvGrpSpPr>
            <p:cNvPr id="166" name="Agrupar 165"/>
            <p:cNvGrpSpPr/>
            <p:nvPr/>
          </p:nvGrpSpPr>
          <p:grpSpPr>
            <a:xfrm>
              <a:off x="8094751" y="1807850"/>
              <a:ext cx="720000" cy="720000"/>
              <a:chOff x="6056082" y="35429"/>
              <a:chExt cx="720000" cy="720000"/>
            </a:xfrm>
          </p:grpSpPr>
          <p:sp>
            <p:nvSpPr>
              <p:cNvPr id="169" name="Elipse 168"/>
              <p:cNvSpPr>
                <a:spLocks/>
              </p:cNvSpPr>
              <p:nvPr/>
            </p:nvSpPr>
            <p:spPr>
              <a:xfrm>
                <a:off x="6056082" y="35429"/>
                <a:ext cx="720000" cy="720000"/>
              </a:xfrm>
              <a:prstGeom prst="ellipse">
                <a:avLst/>
              </a:prstGeom>
              <a:solidFill>
                <a:srgbClr val="DEE2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Gotham" charset="0"/>
                  <a:ea typeface="Gotham" charset="0"/>
                  <a:cs typeface="Gotham" charset="0"/>
                </a:endParaRPr>
              </a:p>
            </p:txBody>
          </p:sp>
          <p:pic>
            <p:nvPicPr>
              <p:cNvPr id="170" name="Imagen 169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00082" y="179429"/>
                <a:ext cx="432000" cy="432000"/>
              </a:xfrm>
              <a:prstGeom prst="rect">
                <a:avLst/>
              </a:prstGeom>
            </p:spPr>
          </p:pic>
        </p:grpSp>
        <p:sp>
          <p:nvSpPr>
            <p:cNvPr id="167" name="Text Box 10"/>
            <p:cNvSpPr txBox="1">
              <a:spLocks noChangeArrowheads="1"/>
            </p:cNvSpPr>
            <p:nvPr/>
          </p:nvSpPr>
          <p:spPr bwMode="auto">
            <a:xfrm>
              <a:off x="8646585" y="1584042"/>
              <a:ext cx="1414986" cy="1041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0"/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s-ES" altLang="es-E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469831"/>
                  </a:solidFill>
                  <a:effectLst/>
                  <a:uLnTx/>
                  <a:uFillTx/>
                  <a:latin typeface="Gotham" charset="0"/>
                  <a:ea typeface="Gotham" charset="0"/>
                  <a:cs typeface="Gotham" charset="0"/>
                </a:rPr>
                <a:t>30</a:t>
              </a:r>
            </a:p>
          </p:txBody>
        </p:sp>
        <p:sp>
          <p:nvSpPr>
            <p:cNvPr id="168" name="Text Box 10"/>
            <p:cNvSpPr txBox="1">
              <a:spLocks noChangeArrowheads="1"/>
            </p:cNvSpPr>
            <p:nvPr/>
          </p:nvSpPr>
          <p:spPr bwMode="auto">
            <a:xfrm>
              <a:off x="8094751" y="2573726"/>
              <a:ext cx="19793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lvl="0" algn="ctr">
                <a:lnSpc>
                  <a:spcPct val="100000"/>
                </a:lnSpc>
                <a:spcAft>
                  <a:spcPct val="0"/>
                </a:spcAft>
                <a:buClrTx/>
                <a:defRPr/>
              </a:pPr>
              <a:r>
                <a:rPr lang="en-GB" sz="1200" b="1" dirty="0">
                  <a:solidFill>
                    <a:srgbClr val="5A6E7F"/>
                  </a:solidFill>
                  <a:latin typeface="Gotham" charset="0"/>
                  <a:ea typeface="Gotham" charset="0"/>
                  <a:cs typeface="Gotham" charset="0"/>
                </a:rPr>
                <a:t>UNIVERSITIES &amp; RESEARCH CENTERS</a:t>
              </a:r>
              <a:endParaRPr lang="es-ES" altLang="es-ES" sz="1200" b="1" dirty="0">
                <a:solidFill>
                  <a:srgbClr val="5A6E7F"/>
                </a:solidFill>
                <a:latin typeface="Gotham" charset="0"/>
                <a:ea typeface="Gotham" charset="0"/>
                <a:cs typeface="Gotham" charset="0"/>
              </a:endParaRPr>
            </a:p>
          </p:txBody>
        </p:sp>
      </p:grpSp>
      <p:grpSp>
        <p:nvGrpSpPr>
          <p:cNvPr id="171" name="Agrupar 170"/>
          <p:cNvGrpSpPr/>
          <p:nvPr/>
        </p:nvGrpSpPr>
        <p:grpSpPr>
          <a:xfrm>
            <a:off x="749716" y="2951306"/>
            <a:ext cx="1734075" cy="1378717"/>
            <a:chOff x="894908" y="3022428"/>
            <a:chExt cx="1734075" cy="1378717"/>
          </a:xfrm>
        </p:grpSpPr>
        <p:sp>
          <p:nvSpPr>
            <p:cNvPr id="172" name="Text Box 10"/>
            <p:cNvSpPr txBox="1">
              <a:spLocks noChangeArrowheads="1"/>
            </p:cNvSpPr>
            <p:nvPr/>
          </p:nvSpPr>
          <p:spPr bwMode="auto">
            <a:xfrm>
              <a:off x="894908" y="3847147"/>
              <a:ext cx="1734075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lvl="0" algn="ctr">
                <a:lnSpc>
                  <a:spcPct val="100000"/>
                </a:lnSpc>
                <a:spcAft>
                  <a:spcPct val="0"/>
                </a:spcAft>
                <a:buClrTx/>
                <a:defRPr/>
              </a:pPr>
              <a:r>
                <a:rPr lang="en-GB" sz="1200" b="1" dirty="0">
                  <a:solidFill>
                    <a:srgbClr val="5A6E7F"/>
                  </a:solidFill>
                  <a:latin typeface="Gotham" charset="0"/>
                  <a:ea typeface="Gotham" charset="0"/>
                  <a:cs typeface="Gotham" charset="0"/>
                </a:rPr>
                <a:t>MILLIONS € INVESTED UNTIL 2020</a:t>
              </a:r>
            </a:p>
          </p:txBody>
        </p:sp>
        <p:grpSp>
          <p:nvGrpSpPr>
            <p:cNvPr id="173" name="Agrupar 172"/>
            <p:cNvGrpSpPr/>
            <p:nvPr/>
          </p:nvGrpSpPr>
          <p:grpSpPr>
            <a:xfrm>
              <a:off x="894908" y="3043634"/>
              <a:ext cx="720000" cy="720000"/>
              <a:chOff x="9862461" y="2789874"/>
              <a:chExt cx="720000" cy="720000"/>
            </a:xfrm>
          </p:grpSpPr>
          <p:sp>
            <p:nvSpPr>
              <p:cNvPr id="175" name="Elipse 174"/>
              <p:cNvSpPr>
                <a:spLocks/>
              </p:cNvSpPr>
              <p:nvPr/>
            </p:nvSpPr>
            <p:spPr>
              <a:xfrm>
                <a:off x="9862461" y="2789874"/>
                <a:ext cx="720000" cy="720000"/>
              </a:xfrm>
              <a:prstGeom prst="ellipse">
                <a:avLst/>
              </a:prstGeom>
              <a:solidFill>
                <a:srgbClr val="DEE2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latin typeface="Gotham" charset="0"/>
                  <a:ea typeface="Gotham" charset="0"/>
                  <a:cs typeface="Gotham" charset="0"/>
                </a:endParaRPr>
              </a:p>
            </p:txBody>
          </p:sp>
          <p:pic>
            <p:nvPicPr>
              <p:cNvPr id="176" name="Imagen 175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990853" y="2953511"/>
                <a:ext cx="463216" cy="392727"/>
              </a:xfrm>
              <a:prstGeom prst="rect">
                <a:avLst/>
              </a:prstGeom>
            </p:spPr>
          </p:pic>
        </p:grpSp>
        <p:sp>
          <p:nvSpPr>
            <p:cNvPr id="174" name="Text Box 10"/>
            <p:cNvSpPr txBox="1">
              <a:spLocks noChangeArrowheads="1"/>
            </p:cNvSpPr>
            <p:nvPr/>
          </p:nvSpPr>
          <p:spPr bwMode="auto">
            <a:xfrm>
              <a:off x="1496657" y="3022428"/>
              <a:ext cx="1132326" cy="819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0"/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s-ES" altLang="es-E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Gotham" charset="0"/>
                  <a:ea typeface="Gotham" charset="0"/>
                  <a:cs typeface="Gotham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44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>
            <a:off x="569025" y="0"/>
            <a:ext cx="0" cy="522517"/>
          </a:xfrm>
          <a:prstGeom prst="line">
            <a:avLst/>
          </a:prstGeom>
          <a:ln>
            <a:solidFill>
              <a:srgbClr val="4C99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123275" y="973354"/>
            <a:ext cx="662594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b="1" dirty="0">
                <a:solidFill>
                  <a:srgbClr val="469831"/>
                </a:solidFill>
                <a:latin typeface="Gotham" panose="02000504050000020004" pitchFamily="2" charset="0"/>
              </a:rPr>
              <a:t>MAIN OBJECTIVE:</a:t>
            </a:r>
          </a:p>
          <a:p>
            <a:r>
              <a:rPr lang="en-US" sz="1400" dirty="0">
                <a:solidFill>
                  <a:srgbClr val="353535"/>
                </a:solidFill>
                <a:latin typeface="Gotham" panose="02000504050000020004" pitchFamily="2" charset="0"/>
              </a:rPr>
              <a:t>To develop </a:t>
            </a:r>
            <a:r>
              <a:rPr lang="en-US" sz="1400" b="1" dirty="0">
                <a:solidFill>
                  <a:srgbClr val="353535"/>
                </a:solidFill>
                <a:latin typeface="Gotham" panose="02000504050000020004" pitchFamily="2" charset="0"/>
              </a:rPr>
              <a:t>sustainable strategies and solutions for bio-based biodegradable plastic products</a:t>
            </a:r>
            <a:r>
              <a:rPr lang="en-US" sz="1400" dirty="0">
                <a:solidFill>
                  <a:srgbClr val="353535"/>
                </a:solidFill>
                <a:latin typeface="Gotham" panose="02000504050000020004" pitchFamily="2" charset="0"/>
              </a:rPr>
              <a:t>, as well as the to develop approaches focused on circular innovation for the whole bioplastics system. These may be deployed to support policy-making, innovation and technology transfer.</a:t>
            </a:r>
          </a:p>
          <a:p>
            <a:r>
              <a:rPr lang="es-ES" sz="1400" dirty="0">
                <a:solidFill>
                  <a:srgbClr val="353535"/>
                </a:solidFill>
                <a:latin typeface="Gotham" panose="02000504050000020004" pitchFamily="2" charset="0"/>
              </a:rPr>
              <a:t>.</a:t>
            </a:r>
          </a:p>
        </p:txBody>
      </p:sp>
      <p:sp>
        <p:nvSpPr>
          <p:cNvPr id="38" name="14 CuadroTexto"/>
          <p:cNvSpPr txBox="1"/>
          <p:nvPr/>
        </p:nvSpPr>
        <p:spPr>
          <a:xfrm>
            <a:off x="569025" y="367537"/>
            <a:ext cx="9186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8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charset="0"/>
                <a:ea typeface="Gotham" charset="0"/>
                <a:cs typeface="Gotham" charset="0"/>
              </a:rPr>
              <a:t>BIOPLASTICS EUROPE</a:t>
            </a:r>
          </a:p>
        </p:txBody>
      </p:sp>
      <p:pic>
        <p:nvPicPr>
          <p:cNvPr id="18" name="Content Placeholder 6">
            <a:extLst>
              <a:ext uri="{FF2B5EF4-FFF2-40B4-BE49-F238E27FC236}">
                <a16:creationId xmlns:a16="http://schemas.microsoft.com/office/drawing/2014/main" id="{025A52FA-5204-4D88-B682-B06526FD63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69" t="9804" r="4955" b="70101"/>
          <a:stretch/>
        </p:blipFill>
        <p:spPr>
          <a:xfrm>
            <a:off x="6956401" y="2597116"/>
            <a:ext cx="5235599" cy="2266130"/>
          </a:xfrm>
          <a:prstGeom prst="rect">
            <a:avLst/>
          </a:prstGeom>
        </p:spPr>
      </p:pic>
      <p:pic>
        <p:nvPicPr>
          <p:cNvPr id="19" name="Content Placeholder 6">
            <a:extLst>
              <a:ext uri="{FF2B5EF4-FFF2-40B4-BE49-F238E27FC236}">
                <a16:creationId xmlns:a16="http://schemas.microsoft.com/office/drawing/2014/main" id="{DD9915B0-CA23-4251-BF70-FAFD584121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20" r="70725" b="65902"/>
          <a:stretch/>
        </p:blipFill>
        <p:spPr>
          <a:xfrm>
            <a:off x="7231425" y="4809958"/>
            <a:ext cx="2369775" cy="199530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577CC51-87E0-4E42-92A0-E36828C7B9DE}"/>
              </a:ext>
            </a:extLst>
          </p:cNvPr>
          <p:cNvSpPr/>
          <p:nvPr/>
        </p:nvSpPr>
        <p:spPr>
          <a:xfrm>
            <a:off x="6749221" y="2190673"/>
            <a:ext cx="268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469831"/>
                </a:solidFill>
                <a:latin typeface="Gotham" panose="02000504050000020004" pitchFamily="2" charset="0"/>
              </a:rPr>
              <a:t>EXPECTED RESULTS: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D12D561-B030-4BFD-AA9D-7201A5BBF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80364"/>
            <a:ext cx="7048207" cy="302860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23275" y="2190673"/>
            <a:ext cx="5633097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b="1" dirty="0">
                <a:solidFill>
                  <a:srgbClr val="469831"/>
                </a:solidFill>
                <a:latin typeface="Gotham" panose="02000504050000020004" pitchFamily="2" charset="0"/>
              </a:rPr>
              <a:t>SOME</a:t>
            </a:r>
            <a:r>
              <a:rPr lang="es-ES" sz="1400" b="1" dirty="0">
                <a:solidFill>
                  <a:srgbClr val="469831"/>
                </a:solidFill>
                <a:latin typeface="Gotham" panose="02000504050000020004" pitchFamily="2" charset="0"/>
              </a:rPr>
              <a:t> </a:t>
            </a:r>
            <a:r>
              <a:rPr lang="es-ES" b="1" dirty="0">
                <a:solidFill>
                  <a:srgbClr val="469831"/>
                </a:solidFill>
                <a:latin typeface="Gotham" panose="02000504050000020004" pitchFamily="2" charset="0"/>
              </a:rPr>
              <a:t>FIGURES</a:t>
            </a:r>
            <a:r>
              <a:rPr lang="es-ES" sz="1400" b="1" dirty="0">
                <a:solidFill>
                  <a:srgbClr val="469831"/>
                </a:solidFill>
                <a:latin typeface="Gotham" panose="02000504050000020004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53535"/>
                </a:solidFill>
                <a:latin typeface="Gotham" panose="02000504050000020004" pitchFamily="2" charset="0"/>
              </a:rPr>
              <a:t>48 </a:t>
            </a:r>
            <a:r>
              <a:rPr lang="es-ES" sz="1400" dirty="0" err="1">
                <a:solidFill>
                  <a:srgbClr val="353535"/>
                </a:solidFill>
                <a:latin typeface="Gotham" panose="02000504050000020004" pitchFamily="2" charset="0"/>
              </a:rPr>
              <a:t>months</a:t>
            </a:r>
            <a:r>
              <a:rPr lang="es-ES" sz="1400" dirty="0">
                <a:solidFill>
                  <a:srgbClr val="353535"/>
                </a:solidFill>
                <a:latin typeface="Gotham" panose="02000504050000020004" pitchFamily="2" charset="0"/>
              </a:rPr>
              <a:t> (</a:t>
            </a:r>
            <a:r>
              <a:rPr lang="es-ES" sz="1400" dirty="0" err="1">
                <a:solidFill>
                  <a:srgbClr val="353535"/>
                </a:solidFill>
                <a:latin typeface="Gotham" panose="02000504050000020004" pitchFamily="2" charset="0"/>
              </a:rPr>
              <a:t>October</a:t>
            </a:r>
            <a:r>
              <a:rPr lang="es-ES" sz="1400" dirty="0">
                <a:solidFill>
                  <a:srgbClr val="353535"/>
                </a:solidFill>
                <a:latin typeface="Gotham" panose="02000504050000020004" pitchFamily="2" charset="0"/>
              </a:rPr>
              <a:t> 2019 – </a:t>
            </a:r>
            <a:r>
              <a:rPr lang="es-ES" sz="1400" dirty="0" err="1">
                <a:solidFill>
                  <a:srgbClr val="353535"/>
                </a:solidFill>
                <a:latin typeface="Gotham" panose="02000504050000020004" pitchFamily="2" charset="0"/>
              </a:rPr>
              <a:t>September</a:t>
            </a:r>
            <a:r>
              <a:rPr lang="es-ES" sz="1400" dirty="0">
                <a:solidFill>
                  <a:srgbClr val="353535"/>
                </a:solidFill>
                <a:latin typeface="Gotham" panose="02000504050000020004" pitchFamily="2" charset="0"/>
              </a:rPr>
              <a:t> 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53535"/>
                </a:solidFill>
                <a:latin typeface="Gotham" panose="02000504050000020004" pitchFamily="2" charset="0"/>
              </a:rPr>
              <a:t>8.5 million Euros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53535"/>
                </a:solidFill>
                <a:latin typeface="Gotham" panose="02000504050000020004" pitchFamily="2" charset="0"/>
              </a:rPr>
              <a:t>2 networks created: cities &amp; research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53535"/>
                </a:solidFill>
                <a:latin typeface="Gotham" panose="02000504050000020004" pitchFamily="2" charset="0"/>
              </a:rPr>
              <a:t>22 partners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53535"/>
                </a:solidFill>
                <a:latin typeface="Gotham" panose="02000504050000020004" pitchFamily="2" charset="0"/>
              </a:rPr>
              <a:t>13 countries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69" y="1351392"/>
            <a:ext cx="1924256" cy="1358835"/>
          </a:xfrm>
          <a:prstGeom prst="rect">
            <a:avLst/>
          </a:prstGeom>
        </p:spPr>
      </p:pic>
      <p:pic>
        <p:nvPicPr>
          <p:cNvPr id="1026" name="Picture 2" descr="BIO-PLASTICS EUROPE | Home">
            <a:extLst>
              <a:ext uri="{FF2B5EF4-FFF2-40B4-BE49-F238E27FC236}">
                <a16:creationId xmlns:a16="http://schemas.microsoft.com/office/drawing/2014/main" id="{EF8BA37D-EEA3-4F15-8F78-55D463085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01" y="80989"/>
            <a:ext cx="2266123" cy="172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art Of The Horizon 2020 Research and Innovation Project, IMPACTOUR">
            <a:extLst>
              <a:ext uri="{FF2B5EF4-FFF2-40B4-BE49-F238E27FC236}">
                <a16:creationId xmlns:a16="http://schemas.microsoft.com/office/drawing/2014/main" id="{ED01B9D8-FA7D-404A-B994-7B560D9CD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047" y="5131334"/>
            <a:ext cx="238125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5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>
            <a:off x="569025" y="0"/>
            <a:ext cx="0" cy="522517"/>
          </a:xfrm>
          <a:prstGeom prst="line">
            <a:avLst/>
          </a:prstGeom>
          <a:ln>
            <a:solidFill>
              <a:srgbClr val="4C99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14 CuadroTexto"/>
          <p:cNvSpPr txBox="1"/>
          <p:nvPr/>
        </p:nvSpPr>
        <p:spPr>
          <a:xfrm>
            <a:off x="569025" y="367537"/>
            <a:ext cx="9186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8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charset="0"/>
                <a:ea typeface="Gotham" charset="0"/>
                <a:cs typeface="Gotham" charset="0"/>
              </a:rPr>
              <a:t>SEPARA PROJECT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4180A89A-2795-42B9-BD77-58AFC4611BA9}"/>
              </a:ext>
            </a:extLst>
          </p:cNvPr>
          <p:cNvSpPr/>
          <p:nvPr/>
        </p:nvSpPr>
        <p:spPr>
          <a:xfrm>
            <a:off x="540584" y="981118"/>
            <a:ext cx="5831031" cy="9684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/>
          <a:p>
            <a:r>
              <a:rPr lang="es-ES" sz="1400" dirty="0" err="1">
                <a:solidFill>
                  <a:srgbClr val="353535"/>
                </a:solidFill>
                <a:latin typeface="Gotham" panose="02000504050000020004" pitchFamily="2" charset="0"/>
              </a:rPr>
              <a:t>Inside</a:t>
            </a:r>
            <a:r>
              <a:rPr lang="es-ES" sz="1400" dirty="0">
                <a:solidFill>
                  <a:srgbClr val="353535"/>
                </a:solidFill>
                <a:latin typeface="Gotham" panose="02000504050000020004" pitchFamily="2" charset="0"/>
              </a:rPr>
              <a:t> </a:t>
            </a:r>
            <a:r>
              <a:rPr lang="es-ES" sz="1400" dirty="0" err="1">
                <a:solidFill>
                  <a:srgbClr val="353535"/>
                </a:solidFill>
                <a:latin typeface="Gotham" panose="02000504050000020004" pitchFamily="2" charset="0"/>
              </a:rPr>
              <a:t>the</a:t>
            </a:r>
            <a:r>
              <a:rPr lang="es-ES" sz="1400" dirty="0">
                <a:solidFill>
                  <a:srgbClr val="353535"/>
                </a:solidFill>
                <a:latin typeface="Gotham" panose="02000504050000020004" pitchFamily="2" charset="0"/>
              </a:rPr>
              <a:t> </a:t>
            </a:r>
            <a:r>
              <a:rPr lang="es-ES" sz="1400" b="1" dirty="0">
                <a:solidFill>
                  <a:srgbClr val="353535"/>
                </a:solidFill>
                <a:latin typeface="Gotham" panose="02000504050000020004" pitchFamily="2" charset="0"/>
              </a:rPr>
              <a:t>MISSIONS</a:t>
            </a:r>
            <a:r>
              <a:rPr lang="es-ES" sz="1400" dirty="0">
                <a:solidFill>
                  <a:srgbClr val="353535"/>
                </a:solidFill>
                <a:latin typeface="Gotham" panose="02000504050000020004" pitchFamily="2" charset="0"/>
              </a:rPr>
              <a:t> </a:t>
            </a:r>
            <a:r>
              <a:rPr lang="es-ES" sz="1400" dirty="0" err="1">
                <a:solidFill>
                  <a:srgbClr val="353535"/>
                </a:solidFill>
                <a:latin typeface="Gotham" panose="02000504050000020004" pitchFamily="2" charset="0"/>
              </a:rPr>
              <a:t>program</a:t>
            </a:r>
            <a:r>
              <a:rPr lang="es-ES" sz="1400" dirty="0">
                <a:solidFill>
                  <a:srgbClr val="353535"/>
                </a:solidFill>
                <a:latin typeface="Gotham" panose="02000504050000020004" pitchFamily="2" charset="0"/>
              </a:rPr>
              <a:t> </a:t>
            </a:r>
            <a:r>
              <a:rPr lang="es-ES" sz="1400" dirty="0" err="1">
                <a:solidFill>
                  <a:srgbClr val="353535"/>
                </a:solidFill>
                <a:latin typeface="Gotham" panose="02000504050000020004" pitchFamily="2" charset="0"/>
              </a:rPr>
              <a:t>of</a:t>
            </a:r>
            <a:r>
              <a:rPr lang="es-ES" sz="1400" dirty="0">
                <a:solidFill>
                  <a:srgbClr val="353535"/>
                </a:solidFill>
                <a:latin typeface="Gotham" panose="02000504050000020004" pitchFamily="2" charset="0"/>
              </a:rPr>
              <a:t> </a:t>
            </a:r>
            <a:r>
              <a:rPr lang="es-ES" sz="1400" b="1" dirty="0">
                <a:solidFill>
                  <a:srgbClr val="353535"/>
                </a:solidFill>
                <a:latin typeface="Gotham" panose="02000504050000020004" pitchFamily="2" charset="0"/>
              </a:rPr>
              <a:t>CDTI</a:t>
            </a:r>
            <a:r>
              <a:rPr lang="es-ES" sz="1400" dirty="0">
                <a:solidFill>
                  <a:srgbClr val="353535"/>
                </a:solidFill>
                <a:latin typeface="Gotham" panose="02000504050000020004" pitchFamily="2" charset="0"/>
              </a:rPr>
              <a:t>: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ES" sz="1400" b="1" dirty="0" err="1">
                <a:latin typeface="Gotham" panose="02000504050000020004" pitchFamily="2" charset="0"/>
              </a:rPr>
              <a:t>Mission</a:t>
            </a:r>
            <a:r>
              <a:rPr lang="es-ES" sz="1400" b="1" dirty="0">
                <a:latin typeface="Gotham" panose="02000504050000020004" pitchFamily="2" charset="0"/>
              </a:rPr>
              <a:t> 1: </a:t>
            </a:r>
            <a:r>
              <a:rPr lang="en-US" sz="1400" dirty="0">
                <a:latin typeface="Gotham" panose="02000504050000020004" pitchFamily="2" charset="0"/>
              </a:rPr>
              <a:t>Safe</a:t>
            </a:r>
            <a:r>
              <a:rPr lang="es-ES" sz="1400" dirty="0">
                <a:latin typeface="Gotham" panose="02000504050000020004" pitchFamily="2" charset="0"/>
              </a:rPr>
              <a:t>, </a:t>
            </a:r>
            <a:r>
              <a:rPr lang="en-US" sz="1400" dirty="0">
                <a:latin typeface="Gotham" panose="02000504050000020004" pitchFamily="2" charset="0"/>
              </a:rPr>
              <a:t>efficient</a:t>
            </a:r>
            <a:r>
              <a:rPr lang="es-ES" sz="1400" dirty="0">
                <a:latin typeface="Gotham" panose="02000504050000020004" pitchFamily="2" charset="0"/>
              </a:rPr>
              <a:t> and </a:t>
            </a:r>
            <a:r>
              <a:rPr lang="es-ES" sz="1400" dirty="0" err="1">
                <a:latin typeface="Gotham" panose="02000504050000020004" pitchFamily="2" charset="0"/>
              </a:rPr>
              <a:t>clean</a:t>
            </a:r>
            <a:r>
              <a:rPr lang="es-ES" sz="1400" dirty="0">
                <a:latin typeface="Gotham" panose="02000504050000020004" pitchFamily="2" charset="0"/>
              </a:rPr>
              <a:t> </a:t>
            </a:r>
            <a:r>
              <a:rPr lang="es-ES" sz="1400" dirty="0" err="1">
                <a:latin typeface="Gotham" panose="02000504050000020004" pitchFamily="2" charset="0"/>
              </a:rPr>
              <a:t>energy</a:t>
            </a:r>
            <a:r>
              <a:rPr lang="es-ES" sz="1400" dirty="0">
                <a:latin typeface="Gotham" panose="02000504050000020004" pitchFamily="2" charset="0"/>
              </a:rPr>
              <a:t> </a:t>
            </a:r>
            <a:r>
              <a:rPr lang="es-ES" sz="1400" dirty="0" err="1">
                <a:latin typeface="Gotham" panose="02000504050000020004" pitchFamily="2" charset="0"/>
              </a:rPr>
              <a:t>for</a:t>
            </a:r>
            <a:r>
              <a:rPr lang="es-ES" sz="1400" dirty="0">
                <a:latin typeface="Gotham" panose="02000504050000020004" pitchFamily="2" charset="0"/>
              </a:rPr>
              <a:t> </a:t>
            </a:r>
            <a:r>
              <a:rPr lang="es-ES" sz="1400" dirty="0" err="1">
                <a:latin typeface="Gotham" panose="02000504050000020004" pitchFamily="2" charset="0"/>
              </a:rPr>
              <a:t>the</a:t>
            </a:r>
            <a:r>
              <a:rPr lang="es-ES" sz="1400" dirty="0">
                <a:latin typeface="Gotham" panose="02000504050000020004" pitchFamily="2" charset="0"/>
              </a:rPr>
              <a:t> 21st Century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ES" sz="1400" b="1" dirty="0" err="1">
                <a:latin typeface="Gotham" panose="02000504050000020004" pitchFamily="2" charset="0"/>
              </a:rPr>
              <a:t>Mission</a:t>
            </a:r>
            <a:r>
              <a:rPr lang="es-ES" sz="1400" b="1" dirty="0">
                <a:latin typeface="Gotham" panose="02000504050000020004" pitchFamily="2" charset="0"/>
              </a:rPr>
              <a:t> 2: </a:t>
            </a:r>
            <a:r>
              <a:rPr lang="en-US" sz="1400" dirty="0">
                <a:latin typeface="Gotham" panose="02000504050000020004" pitchFamily="2" charset="0"/>
              </a:rPr>
              <a:t>Sustainable</a:t>
            </a:r>
            <a:r>
              <a:rPr lang="es-ES" sz="1400" dirty="0">
                <a:latin typeface="Gotham" panose="02000504050000020004" pitchFamily="2" charset="0"/>
              </a:rPr>
              <a:t> and Smart </a:t>
            </a:r>
            <a:r>
              <a:rPr lang="en-US" sz="1400" dirty="0">
                <a:latin typeface="Gotham" panose="02000504050000020004" pitchFamily="2" charset="0"/>
              </a:rPr>
              <a:t>mobility</a:t>
            </a:r>
            <a:r>
              <a:rPr lang="es-ES" sz="1400" dirty="0">
                <a:latin typeface="Gotham" panose="02000504050000020004" pitchFamily="2" charset="0"/>
              </a:rPr>
              <a:t>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ES" sz="1400" b="1" dirty="0" err="1">
                <a:latin typeface="Gotham" panose="02000504050000020004" pitchFamily="2" charset="0"/>
              </a:rPr>
              <a:t>Mission</a:t>
            </a:r>
            <a:r>
              <a:rPr lang="es-ES" sz="1400" b="1" dirty="0">
                <a:latin typeface="Gotham" panose="02000504050000020004" pitchFamily="2" charset="0"/>
              </a:rPr>
              <a:t> 3: </a:t>
            </a:r>
            <a:r>
              <a:rPr lang="en-US" sz="1400" dirty="0">
                <a:latin typeface="Gotham" panose="02000504050000020004" pitchFamily="2" charset="0"/>
              </a:rPr>
              <a:t>Promote a sustainable and healthy </a:t>
            </a:r>
            <a:r>
              <a:rPr lang="en-US" sz="1400" dirty="0" err="1">
                <a:latin typeface="Gotham" panose="02000504050000020004" pitchFamily="2" charset="0"/>
              </a:rPr>
              <a:t>agro</a:t>
            </a:r>
            <a:r>
              <a:rPr lang="en-US" sz="1400" dirty="0">
                <a:latin typeface="Gotham" panose="02000504050000020004" pitchFamily="2" charset="0"/>
              </a:rPr>
              <a:t>-food sector</a:t>
            </a:r>
            <a:endParaRPr lang="es-ES" sz="1400" dirty="0">
              <a:latin typeface="Gotham" panose="02000504050000020004" pitchFamily="2" charset="0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ES" sz="1400" b="1" dirty="0" err="1">
                <a:latin typeface="Gotham" panose="02000504050000020004" pitchFamily="2" charset="0"/>
              </a:rPr>
              <a:t>Mission</a:t>
            </a:r>
            <a:r>
              <a:rPr lang="es-ES" sz="1400" b="1" dirty="0">
                <a:latin typeface="Gotham" panose="02000504050000020004" pitchFamily="2" charset="0"/>
              </a:rPr>
              <a:t> 4: </a:t>
            </a:r>
            <a:r>
              <a:rPr lang="en-US" sz="1400" b="1" dirty="0">
                <a:latin typeface="Gotham" panose="02000504050000020004" pitchFamily="2" charset="0"/>
              </a:rPr>
              <a:t>Boost Spanish industry in the industrial revolution of the 21st century</a:t>
            </a:r>
            <a:endParaRPr lang="es-ES" sz="1400" dirty="0">
              <a:latin typeface="Gotham" panose="02000504050000020004" pitchFamily="2" charset="0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ES" sz="1400" b="1" dirty="0" err="1">
                <a:latin typeface="Gotham" panose="02000504050000020004" pitchFamily="2" charset="0"/>
              </a:rPr>
              <a:t>Mission</a:t>
            </a:r>
            <a:r>
              <a:rPr lang="es-ES" sz="1400" b="1" dirty="0">
                <a:latin typeface="Gotham" panose="02000504050000020004" pitchFamily="2" charset="0"/>
              </a:rPr>
              <a:t> 5: </a:t>
            </a:r>
            <a:r>
              <a:rPr lang="en-US" sz="1400" dirty="0">
                <a:latin typeface="Gotham" panose="02000504050000020004" pitchFamily="2" charset="0"/>
              </a:rPr>
              <a:t>Provide a sustainable response to diseases and needs derived from aging</a:t>
            </a:r>
            <a:endParaRPr lang="es-ES" sz="1400" dirty="0">
              <a:latin typeface="Gotham" panose="02000504050000020004" pitchFamily="2" charset="0"/>
            </a:endParaRPr>
          </a:p>
          <a:p>
            <a:endParaRPr lang="es-ES" sz="1400" dirty="0">
              <a:solidFill>
                <a:srgbClr val="353535"/>
              </a:solidFill>
              <a:latin typeface="Gotham" panose="02000504050000020004" pitchFamily="2" charset="0"/>
            </a:endParaRPr>
          </a:p>
          <a:p>
            <a:r>
              <a:rPr lang="es-ES" sz="1400" dirty="0">
                <a:solidFill>
                  <a:srgbClr val="353535"/>
                </a:solidFill>
                <a:latin typeface="Gotham" panose="02000504050000020004" pitchFamily="2" charset="0"/>
              </a:rPr>
              <a:t> 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471748" y="2859041"/>
            <a:ext cx="521368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b="1" dirty="0">
                <a:solidFill>
                  <a:srgbClr val="469831"/>
                </a:solidFill>
                <a:latin typeface="Gotham" panose="02000504050000020004" pitchFamily="2" charset="0"/>
              </a:rPr>
              <a:t>SOME FIGURES: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53535"/>
                </a:solidFill>
                <a:latin typeface="Gotham" panose="02000504050000020004" pitchFamily="2" charset="0"/>
              </a:rPr>
              <a:t>4 </a:t>
            </a:r>
            <a:r>
              <a:rPr lang="es-ES" sz="1400" dirty="0" err="1">
                <a:solidFill>
                  <a:srgbClr val="353535"/>
                </a:solidFill>
                <a:latin typeface="Gotham" panose="02000504050000020004" pitchFamily="2" charset="0"/>
              </a:rPr>
              <a:t>years</a:t>
            </a:r>
            <a:r>
              <a:rPr lang="es-ES" sz="1400" dirty="0">
                <a:solidFill>
                  <a:srgbClr val="353535"/>
                </a:solidFill>
                <a:latin typeface="Gotham" panose="02000504050000020004" pitchFamily="2" charset="0"/>
              </a:rPr>
              <a:t> (2020 –2023)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53535"/>
                </a:solidFill>
                <a:latin typeface="Gotham" panose="02000504050000020004" pitchFamily="2" charset="0"/>
              </a:rPr>
              <a:t>5.98 million Euros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53535"/>
                </a:solidFill>
                <a:latin typeface="Gotham" panose="02000504050000020004" pitchFamily="2" charset="0"/>
              </a:rPr>
              <a:t>80% of the budget for Research</a:t>
            </a:r>
            <a:r>
              <a:rPr lang="es-ES" sz="1400" dirty="0">
                <a:solidFill>
                  <a:srgbClr val="353535"/>
                </a:solidFill>
                <a:latin typeface="Gotham" panose="02000504050000020004" pitchFamily="2" charset="0"/>
              </a:rPr>
              <a:t> </a:t>
            </a:r>
            <a:r>
              <a:rPr lang="es-ES" sz="1400" dirty="0" err="1">
                <a:solidFill>
                  <a:srgbClr val="353535"/>
                </a:solidFill>
                <a:latin typeface="Gotham" panose="02000504050000020004" pitchFamily="2" charset="0"/>
              </a:rPr>
              <a:t>activities</a:t>
            </a:r>
            <a:endParaRPr lang="en-US" sz="1400" dirty="0">
              <a:solidFill>
                <a:srgbClr val="353535"/>
              </a:solidFill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53535"/>
                </a:solidFill>
                <a:latin typeface="Gotham" panose="02000504050000020004" pitchFamily="2" charset="0"/>
              </a:rPr>
              <a:t>8 partners (Ecoembes: leader)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53535"/>
                </a:solidFill>
                <a:latin typeface="Gotham" panose="02000504050000020004" pitchFamily="2" charset="0"/>
              </a:rPr>
              <a:t>5 research centers and universities (20%)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7F193A25-1168-4289-9C76-6CEA439DBB50}"/>
              </a:ext>
            </a:extLst>
          </p:cNvPr>
          <p:cNvSpPr/>
          <p:nvPr/>
        </p:nvSpPr>
        <p:spPr>
          <a:xfrm>
            <a:off x="6777519" y="1737821"/>
            <a:ext cx="4704486" cy="791737"/>
          </a:xfrm>
          <a:prstGeom prst="rect">
            <a:avLst/>
          </a:prstGeom>
          <a:solidFill>
            <a:srgbClr val="DEE2E5"/>
          </a:solidFill>
        </p:spPr>
        <p:txBody>
          <a:bodyPr wrap="square" lIns="72000" tIns="72000" rIns="72000" bIns="72000">
            <a:spAutoFit/>
          </a:bodyPr>
          <a:lstStyle/>
          <a:p>
            <a:pPr marL="105750" indent="-141750">
              <a:spcAft>
                <a:spcPts val="0"/>
              </a:spcAft>
              <a:buClr>
                <a:srgbClr val="469831"/>
              </a:buClr>
              <a:buSzPct val="130000"/>
              <a:buFont typeface="Arial" charset="0"/>
              <a:buChar char="•"/>
            </a:pPr>
            <a:r>
              <a:rPr lang="en-US" sz="1400" dirty="0">
                <a:latin typeface="Gotham" panose="02000504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Research into technological solutions capable of generating a </a:t>
            </a:r>
            <a:r>
              <a:rPr lang="en-US" sz="1400" b="1" dirty="0">
                <a:latin typeface="Gotham" panose="02000504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disruptive transformation in the waste management and treatment sector</a:t>
            </a:r>
            <a:r>
              <a:rPr lang="en-US" sz="1400" dirty="0">
                <a:latin typeface="Gotham" panose="02000504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7F193A25-1168-4289-9C76-6CEA439DBB50}"/>
              </a:ext>
            </a:extLst>
          </p:cNvPr>
          <p:cNvSpPr/>
          <p:nvPr/>
        </p:nvSpPr>
        <p:spPr>
          <a:xfrm>
            <a:off x="6777519" y="2776879"/>
            <a:ext cx="4704486" cy="576293"/>
          </a:xfrm>
          <a:prstGeom prst="rect">
            <a:avLst/>
          </a:prstGeom>
          <a:solidFill>
            <a:srgbClr val="DEE2E5"/>
          </a:solidFill>
        </p:spPr>
        <p:txBody>
          <a:bodyPr wrap="square" lIns="72000" tIns="72000" rIns="72000" bIns="72000">
            <a:spAutoFit/>
          </a:bodyPr>
          <a:lstStyle/>
          <a:p>
            <a:pPr marL="105750" indent="-141750">
              <a:spcAft>
                <a:spcPts val="0"/>
              </a:spcAft>
              <a:buClr>
                <a:srgbClr val="469831"/>
              </a:buClr>
              <a:buSzPct val="130000"/>
              <a:buFont typeface="Arial" charset="0"/>
              <a:buChar char="•"/>
            </a:pPr>
            <a:r>
              <a:rPr lang="en-US" sz="1400" dirty="0">
                <a:latin typeface="Gotham" panose="02000504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project is aligned with the </a:t>
            </a:r>
            <a:r>
              <a:rPr lang="en-US" sz="1400" b="1" dirty="0">
                <a:latin typeface="Gotham" panose="02000504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Digital Transformation </a:t>
            </a:r>
            <a:r>
              <a:rPr lang="en-US" sz="1400" dirty="0">
                <a:latin typeface="Gotham" panose="02000504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Strategy of the </a:t>
            </a:r>
            <a:r>
              <a:rPr lang="en-US" sz="1400" b="1" dirty="0">
                <a:latin typeface="Gotham" panose="02000504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sorting plants</a:t>
            </a:r>
            <a:r>
              <a:rPr lang="en-US" sz="1400" dirty="0">
                <a:latin typeface="Gotham" panose="02000504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ES" sz="1400" dirty="0">
              <a:latin typeface="Gotham" panose="0200050405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7F193A25-1168-4289-9C76-6CEA439DBB50}"/>
              </a:ext>
            </a:extLst>
          </p:cNvPr>
          <p:cNvSpPr/>
          <p:nvPr/>
        </p:nvSpPr>
        <p:spPr>
          <a:xfrm>
            <a:off x="6777519" y="3665715"/>
            <a:ext cx="4704485" cy="1868955"/>
          </a:xfrm>
          <a:prstGeom prst="rect">
            <a:avLst/>
          </a:prstGeom>
          <a:solidFill>
            <a:srgbClr val="DEE2E5"/>
          </a:solidFill>
        </p:spPr>
        <p:txBody>
          <a:bodyPr wrap="square" lIns="72000" tIns="72000" rIns="72000" bIns="72000">
            <a:spAutoFit/>
          </a:bodyPr>
          <a:lstStyle/>
          <a:p>
            <a:pPr marL="105750" indent="-141750">
              <a:spcAft>
                <a:spcPts val="0"/>
              </a:spcAft>
              <a:buClr>
                <a:srgbClr val="469831"/>
              </a:buClr>
              <a:buSzPct val="130000"/>
              <a:buFont typeface="Arial" charset="0"/>
              <a:buChar char="•"/>
            </a:pPr>
            <a:r>
              <a:rPr lang="es-ES" sz="1400" dirty="0" err="1">
                <a:latin typeface="Gotham" panose="02000504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Main</a:t>
            </a:r>
            <a:r>
              <a:rPr lang="es-ES" sz="1400" dirty="0">
                <a:latin typeface="Gotham" panose="02000504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latin typeface="Gotham" panose="02000504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technologies</a:t>
            </a:r>
            <a:r>
              <a:rPr lang="es-ES" sz="1400" dirty="0">
                <a:latin typeface="Gotham" panose="02000504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562950" lvl="1" indent="-141750">
              <a:buClr>
                <a:srgbClr val="469831"/>
              </a:buClr>
              <a:buSzPct val="130000"/>
              <a:buFont typeface="Arial" charset="0"/>
              <a:buChar char="•"/>
            </a:pPr>
            <a:r>
              <a:rPr lang="es-ES" sz="1400" dirty="0">
                <a:latin typeface="Gotham" panose="02000504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Big Data</a:t>
            </a:r>
          </a:p>
          <a:p>
            <a:pPr marL="562950" lvl="1" indent="-141750">
              <a:buClr>
                <a:srgbClr val="469831"/>
              </a:buClr>
              <a:buSzPct val="130000"/>
              <a:buFont typeface="Arial" charset="0"/>
              <a:buChar char="•"/>
            </a:pPr>
            <a:r>
              <a:rPr lang="es-ES" sz="1400" dirty="0">
                <a:latin typeface="Gotham" panose="02000504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Deep </a:t>
            </a:r>
            <a:r>
              <a:rPr lang="es-ES" sz="1400" dirty="0" err="1">
                <a:latin typeface="Gotham" panose="02000504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endParaRPr lang="es-ES" sz="1400" dirty="0">
              <a:latin typeface="Gotham" panose="0200050405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2950" lvl="1" indent="-141750">
              <a:buClr>
                <a:srgbClr val="469831"/>
              </a:buClr>
              <a:buSzPct val="130000"/>
              <a:buFont typeface="Arial" charset="0"/>
              <a:buChar char="•"/>
            </a:pPr>
            <a:r>
              <a:rPr lang="es-ES" sz="1400" dirty="0">
                <a:latin typeface="Gotham" panose="02000504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Industrial </a:t>
            </a:r>
            <a:r>
              <a:rPr lang="es-ES" sz="1400" dirty="0" err="1">
                <a:latin typeface="Gotham" panose="02000504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IoT</a:t>
            </a:r>
            <a:endParaRPr lang="es-ES" sz="1400" dirty="0">
              <a:latin typeface="Gotham" panose="0200050405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2950" lvl="1" indent="-141750">
              <a:buClr>
                <a:srgbClr val="469831"/>
              </a:buClr>
              <a:buSzPct val="130000"/>
              <a:buFont typeface="Arial" charset="0"/>
              <a:buChar char="•"/>
            </a:pPr>
            <a:r>
              <a:rPr lang="es-ES" sz="1400" dirty="0" err="1">
                <a:latin typeface="Gotham" panose="02000504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Augmented</a:t>
            </a:r>
            <a:r>
              <a:rPr lang="es-ES" sz="1400" dirty="0">
                <a:latin typeface="Gotham" panose="02000504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latin typeface="Gotham" panose="02000504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Reality</a:t>
            </a:r>
            <a:endParaRPr lang="es-ES" sz="1400" dirty="0">
              <a:latin typeface="Gotham" panose="0200050405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2950" lvl="1" indent="-141750">
              <a:buClr>
                <a:srgbClr val="469831"/>
              </a:buClr>
              <a:buSzPct val="130000"/>
              <a:buFont typeface="Arial" charset="0"/>
              <a:buChar char="•"/>
            </a:pPr>
            <a:r>
              <a:rPr lang="en-US" sz="1400" dirty="0">
                <a:latin typeface="Gotham" panose="02000504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Optical separation by advanced robotics</a:t>
            </a:r>
          </a:p>
          <a:p>
            <a:pPr marL="562950" lvl="1" indent="-141750">
              <a:buClr>
                <a:srgbClr val="469831"/>
              </a:buClr>
              <a:buSzPct val="130000"/>
              <a:buFont typeface="Arial" charset="0"/>
              <a:buChar char="•"/>
            </a:pPr>
            <a:r>
              <a:rPr lang="es-ES" sz="1400" dirty="0" err="1">
                <a:latin typeface="Gotham" panose="02000504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Remote</a:t>
            </a:r>
            <a:r>
              <a:rPr lang="es-ES" sz="1400" dirty="0">
                <a:latin typeface="Gotham" panose="02000504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latin typeface="Gotham" panose="02000504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sensing</a:t>
            </a:r>
            <a:r>
              <a:rPr lang="es-ES" sz="1400" dirty="0">
                <a:latin typeface="Gotham" panose="02000504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ES" sz="1400" dirty="0" err="1">
                <a:latin typeface="Gotham" panose="02000504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spectroscopy</a:t>
            </a:r>
            <a:endParaRPr lang="es-ES" sz="1400" dirty="0">
              <a:latin typeface="Gotham" panose="0200050405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2950" lvl="1" indent="-141750">
              <a:buClr>
                <a:srgbClr val="469831"/>
              </a:buClr>
              <a:buSzPct val="130000"/>
              <a:buFont typeface="Arial" charset="0"/>
              <a:buChar char="•"/>
            </a:pPr>
            <a:r>
              <a:rPr lang="es-ES" sz="1400" dirty="0">
                <a:latin typeface="Gotham" panose="02000504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Artificial </a:t>
            </a:r>
            <a:r>
              <a:rPr lang="es-ES" sz="1400" dirty="0" err="1">
                <a:latin typeface="Gotham" panose="02000504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vision</a:t>
            </a:r>
            <a:endParaRPr lang="es-ES" sz="1400" dirty="0">
              <a:latin typeface="Gotham" panose="0200050405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C0A701F3-D7F1-444F-9288-5B5F3265150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269" y="257319"/>
            <a:ext cx="1615251" cy="59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Logo CDTI">
            <a:extLst>
              <a:ext uri="{FF2B5EF4-FFF2-40B4-BE49-F238E27FC236}">
                <a16:creationId xmlns:a16="http://schemas.microsoft.com/office/drawing/2014/main" id="{F2748A11-3220-4CC7-8364-EF8A70AFC9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63"/>
          <a:stretch/>
        </p:blipFill>
        <p:spPr bwMode="auto">
          <a:xfrm>
            <a:off x="7126700" y="332806"/>
            <a:ext cx="2279635" cy="64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CD0F562-365E-4DE3-8090-FDA6D6313D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93" t="2201" r="4800" b="6604"/>
          <a:stretch/>
        </p:blipFill>
        <p:spPr>
          <a:xfrm>
            <a:off x="704574" y="4475233"/>
            <a:ext cx="5391426" cy="129491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56F84036-8CEC-4BA3-A4BF-14FE7CABA9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9920" y="5963392"/>
            <a:ext cx="4535199" cy="82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0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>
            <a:off x="569025" y="0"/>
            <a:ext cx="0" cy="522517"/>
          </a:xfrm>
          <a:prstGeom prst="line">
            <a:avLst/>
          </a:prstGeom>
          <a:ln>
            <a:solidFill>
              <a:srgbClr val="4C99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14 CuadroTexto"/>
          <p:cNvSpPr txBox="1"/>
          <p:nvPr/>
        </p:nvSpPr>
        <p:spPr>
          <a:xfrm>
            <a:off x="569025" y="367537"/>
            <a:ext cx="9186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8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charset="0"/>
                <a:ea typeface="Gotham" charset="0"/>
                <a:cs typeface="Gotham" charset="0"/>
              </a:rPr>
              <a:t>HOW TO COLABORATE WITH US</a:t>
            </a: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14219AD2-A920-404F-A113-ADAFBFA51045}"/>
              </a:ext>
            </a:extLst>
          </p:cNvPr>
          <p:cNvCxnSpPr/>
          <p:nvPr/>
        </p:nvCxnSpPr>
        <p:spPr>
          <a:xfrm>
            <a:off x="6256300" y="2135879"/>
            <a:ext cx="1625" cy="31204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o 24">
            <a:extLst>
              <a:ext uri="{FF2B5EF4-FFF2-40B4-BE49-F238E27FC236}">
                <a16:creationId xmlns:a16="http://schemas.microsoft.com/office/drawing/2014/main" id="{EEDCCBDA-DE22-4A79-A929-1FC3F20E1142}"/>
              </a:ext>
            </a:extLst>
          </p:cNvPr>
          <p:cNvGrpSpPr/>
          <p:nvPr/>
        </p:nvGrpSpPr>
        <p:grpSpPr>
          <a:xfrm>
            <a:off x="1900862" y="1249558"/>
            <a:ext cx="9042501" cy="5792855"/>
            <a:chOff x="1443481" y="1510668"/>
            <a:chExt cx="9042501" cy="5992649"/>
          </a:xfrm>
        </p:grpSpPr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07997F1D-2F37-45DA-BD07-9617D7981AB2}"/>
                </a:ext>
              </a:extLst>
            </p:cNvPr>
            <p:cNvGrpSpPr/>
            <p:nvPr/>
          </p:nvGrpSpPr>
          <p:grpSpPr>
            <a:xfrm>
              <a:off x="1443481" y="2717287"/>
              <a:ext cx="9042501" cy="4786030"/>
              <a:chOff x="1443478" y="1485646"/>
              <a:chExt cx="9042501" cy="4786030"/>
            </a:xfrm>
          </p:grpSpPr>
          <p:grpSp>
            <p:nvGrpSpPr>
              <p:cNvPr id="49" name="Grupo 48">
                <a:extLst>
                  <a:ext uri="{FF2B5EF4-FFF2-40B4-BE49-F238E27FC236}">
                    <a16:creationId xmlns:a16="http://schemas.microsoft.com/office/drawing/2014/main" id="{06AAB855-1930-426B-9341-6F9990982E2F}"/>
                  </a:ext>
                </a:extLst>
              </p:cNvPr>
              <p:cNvGrpSpPr/>
              <p:nvPr/>
            </p:nvGrpSpPr>
            <p:grpSpPr>
              <a:xfrm>
                <a:off x="1443478" y="1485646"/>
                <a:ext cx="9042501" cy="4786030"/>
                <a:chOff x="1443478" y="1485646"/>
                <a:chExt cx="9042501" cy="4786030"/>
              </a:xfrm>
            </p:grpSpPr>
            <p:grpSp>
              <p:nvGrpSpPr>
                <p:cNvPr id="51" name="Grupo 50">
                  <a:extLst>
                    <a:ext uri="{FF2B5EF4-FFF2-40B4-BE49-F238E27FC236}">
                      <a16:creationId xmlns:a16="http://schemas.microsoft.com/office/drawing/2014/main" id="{2372FEDB-1D15-487B-91E2-58B002974282}"/>
                    </a:ext>
                  </a:extLst>
                </p:cNvPr>
                <p:cNvGrpSpPr/>
                <p:nvPr/>
              </p:nvGrpSpPr>
              <p:grpSpPr>
                <a:xfrm>
                  <a:off x="1443478" y="1485646"/>
                  <a:ext cx="9042501" cy="4786030"/>
                  <a:chOff x="2714938" y="1616274"/>
                  <a:chExt cx="6414269" cy="4786030"/>
                </a:xfrm>
              </p:grpSpPr>
              <p:grpSp>
                <p:nvGrpSpPr>
                  <p:cNvPr id="56" name="Grupo 55">
                    <a:extLst>
                      <a:ext uri="{FF2B5EF4-FFF2-40B4-BE49-F238E27FC236}">
                        <a16:creationId xmlns:a16="http://schemas.microsoft.com/office/drawing/2014/main" id="{C37CD195-2AF5-4132-975D-16A03B9541D2}"/>
                      </a:ext>
                    </a:extLst>
                  </p:cNvPr>
                  <p:cNvGrpSpPr/>
                  <p:nvPr/>
                </p:nvGrpSpPr>
                <p:grpSpPr>
                  <a:xfrm>
                    <a:off x="2714938" y="1616274"/>
                    <a:ext cx="6414269" cy="4786030"/>
                    <a:chOff x="2714938" y="2540004"/>
                    <a:chExt cx="6414269" cy="4786030"/>
                  </a:xfrm>
                </p:grpSpPr>
                <p:grpSp>
                  <p:nvGrpSpPr>
                    <p:cNvPr id="58" name="Grupo 57">
                      <a:extLst>
                        <a:ext uri="{FF2B5EF4-FFF2-40B4-BE49-F238E27FC236}">
                          <a16:creationId xmlns:a16="http://schemas.microsoft.com/office/drawing/2014/main" id="{C75C7D58-A47F-4BD1-9984-0C0041F7340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14938" y="2540004"/>
                      <a:ext cx="6414269" cy="4786030"/>
                      <a:chOff x="3814659" y="1009784"/>
                      <a:chExt cx="4141041" cy="4786030"/>
                    </a:xfrm>
                    <a:solidFill>
                      <a:schemeClr val="accent6">
                        <a:lumMod val="20000"/>
                        <a:lumOff val="80000"/>
                      </a:schemeClr>
                    </a:solidFill>
                  </p:grpSpPr>
                  <p:grpSp>
                    <p:nvGrpSpPr>
                      <p:cNvPr id="60" name="Grupo 59">
                        <a:extLst>
                          <a:ext uri="{FF2B5EF4-FFF2-40B4-BE49-F238E27FC236}">
                            <a16:creationId xmlns:a16="http://schemas.microsoft.com/office/drawing/2014/main" id="{41C531F8-40A6-4D29-993A-8C78A9861A1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814659" y="1009784"/>
                        <a:ext cx="3989174" cy="4786030"/>
                        <a:chOff x="3814659" y="1009784"/>
                        <a:chExt cx="3989174" cy="4786030"/>
                      </a:xfrm>
                      <a:grpFill/>
                    </p:grpSpPr>
                    <p:sp>
                      <p:nvSpPr>
                        <p:cNvPr id="62" name="Operación manual 7">
                          <a:extLst>
                            <a:ext uri="{FF2B5EF4-FFF2-40B4-BE49-F238E27FC236}">
                              <a16:creationId xmlns:a16="http://schemas.microsoft.com/office/drawing/2014/main" id="{2F677E19-1937-472A-9286-9653E5E5F4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814659" y="1009784"/>
                          <a:ext cx="3989174" cy="4786030"/>
                        </a:xfrm>
                        <a:custGeom>
                          <a:avLst/>
                          <a:gdLst>
                            <a:gd name="connsiteX0" fmla="*/ 0 w 10000"/>
                            <a:gd name="connsiteY0" fmla="*/ 0 h 10000"/>
                            <a:gd name="connsiteX1" fmla="*/ 10000 w 10000"/>
                            <a:gd name="connsiteY1" fmla="*/ 0 h 10000"/>
                            <a:gd name="connsiteX2" fmla="*/ 8000 w 10000"/>
                            <a:gd name="connsiteY2" fmla="*/ 10000 h 10000"/>
                            <a:gd name="connsiteX3" fmla="*/ 2000 w 10000"/>
                            <a:gd name="connsiteY3" fmla="*/ 10000 h 10000"/>
                            <a:gd name="connsiteX4" fmla="*/ 0 w 10000"/>
                            <a:gd name="connsiteY4" fmla="*/ 0 h 10000"/>
                            <a:gd name="connsiteX0" fmla="*/ 0 w 10000"/>
                            <a:gd name="connsiteY0" fmla="*/ 0 h 10014"/>
                            <a:gd name="connsiteX1" fmla="*/ 10000 w 10000"/>
                            <a:gd name="connsiteY1" fmla="*/ 0 h 10014"/>
                            <a:gd name="connsiteX2" fmla="*/ 8000 w 10000"/>
                            <a:gd name="connsiteY2" fmla="*/ 10000 h 10014"/>
                            <a:gd name="connsiteX3" fmla="*/ 2838 w 10000"/>
                            <a:gd name="connsiteY3" fmla="*/ 10014 h 10014"/>
                            <a:gd name="connsiteX4" fmla="*/ 0 w 10000"/>
                            <a:gd name="connsiteY4" fmla="*/ 0 h 10014"/>
                            <a:gd name="connsiteX0" fmla="*/ 0 w 10000"/>
                            <a:gd name="connsiteY0" fmla="*/ 0 h 10014"/>
                            <a:gd name="connsiteX1" fmla="*/ 10000 w 10000"/>
                            <a:gd name="connsiteY1" fmla="*/ 0 h 10014"/>
                            <a:gd name="connsiteX2" fmla="*/ 7062 w 10000"/>
                            <a:gd name="connsiteY2" fmla="*/ 10014 h 10014"/>
                            <a:gd name="connsiteX3" fmla="*/ 2838 w 10000"/>
                            <a:gd name="connsiteY3" fmla="*/ 10014 h 10014"/>
                            <a:gd name="connsiteX4" fmla="*/ 0 w 10000"/>
                            <a:gd name="connsiteY4" fmla="*/ 0 h 10014"/>
                            <a:gd name="connsiteX0" fmla="*/ 0 w 10000"/>
                            <a:gd name="connsiteY0" fmla="*/ 0 h 10014"/>
                            <a:gd name="connsiteX1" fmla="*/ 10000 w 10000"/>
                            <a:gd name="connsiteY1" fmla="*/ 0 h 10014"/>
                            <a:gd name="connsiteX2" fmla="*/ 6492 w 10000"/>
                            <a:gd name="connsiteY2" fmla="*/ 10014 h 10014"/>
                            <a:gd name="connsiteX3" fmla="*/ 2838 w 10000"/>
                            <a:gd name="connsiteY3" fmla="*/ 10014 h 10014"/>
                            <a:gd name="connsiteX4" fmla="*/ 0 w 10000"/>
                            <a:gd name="connsiteY4" fmla="*/ 0 h 10014"/>
                            <a:gd name="connsiteX0" fmla="*/ 0 w 10000"/>
                            <a:gd name="connsiteY0" fmla="*/ 0 h 10014"/>
                            <a:gd name="connsiteX1" fmla="*/ 10000 w 10000"/>
                            <a:gd name="connsiteY1" fmla="*/ 0 h 10014"/>
                            <a:gd name="connsiteX2" fmla="*/ 6492 w 10000"/>
                            <a:gd name="connsiteY2" fmla="*/ 10014 h 10014"/>
                            <a:gd name="connsiteX3" fmla="*/ 3190 w 10000"/>
                            <a:gd name="connsiteY3" fmla="*/ 10014 h 10014"/>
                            <a:gd name="connsiteX4" fmla="*/ 0 w 10000"/>
                            <a:gd name="connsiteY4" fmla="*/ 0 h 10014"/>
                            <a:gd name="connsiteX0" fmla="*/ 0 w 10000"/>
                            <a:gd name="connsiteY0" fmla="*/ 0 h 10014"/>
                            <a:gd name="connsiteX1" fmla="*/ 10000 w 10000"/>
                            <a:gd name="connsiteY1" fmla="*/ 0 h 10014"/>
                            <a:gd name="connsiteX2" fmla="*/ 6492 w 10000"/>
                            <a:gd name="connsiteY2" fmla="*/ 10014 h 10014"/>
                            <a:gd name="connsiteX3" fmla="*/ 3559 w 10000"/>
                            <a:gd name="connsiteY3" fmla="*/ 10014 h 10014"/>
                            <a:gd name="connsiteX4" fmla="*/ 0 w 10000"/>
                            <a:gd name="connsiteY4" fmla="*/ 0 h 1001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0000" h="10014">
                              <a:moveTo>
                                <a:pt x="0" y="0"/>
                              </a:moveTo>
                              <a:lnTo>
                                <a:pt x="10000" y="0"/>
                              </a:lnTo>
                              <a:lnTo>
                                <a:pt x="6492" y="10014"/>
                              </a:lnTo>
                              <a:lnTo>
                                <a:pt x="3559" y="10014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noFill/>
                        <a:ln w="3175">
                          <a:solidFill>
                            <a:schemeClr val="tx1"/>
                          </a:solidFill>
                          <a:prstDash val="lgDash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s-ES" sz="1800" b="0" i="0" u="none" strike="noStrike" kern="1200" cap="none" spc="0" normalizeH="0" baseline="0" noProof="0">
                            <a:ln w="12700">
                              <a:solidFill>
                                <a:prstClr val="black"/>
                              </a:solidFill>
                              <a:prstDash val="dash"/>
                              <a:round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Roboto" panose="02000000000000000000" pitchFamily="2" charset="0"/>
                            <a:ea typeface="Roboto" panose="02000000000000000000" pitchFamily="2" charset="0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65" name="Conector recto 64">
                          <a:extLst>
                            <a:ext uri="{FF2B5EF4-FFF2-40B4-BE49-F238E27FC236}">
                              <a16:creationId xmlns:a16="http://schemas.microsoft.com/office/drawing/2014/main" id="{F371C212-F478-4CDB-9F72-D68098F635A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4518005" y="4179281"/>
                          <a:ext cx="2599930" cy="1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tx1"/>
                          </a:solidFill>
                          <a:prstDash val="lgDash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61" name="Rectángulo 60">
                        <a:extLst>
                          <a:ext uri="{FF2B5EF4-FFF2-40B4-BE49-F238E27FC236}">
                            <a16:creationId xmlns:a16="http://schemas.microsoft.com/office/drawing/2014/main" id="{59946077-F3AB-434B-9352-C4422573DF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54969" y="3677309"/>
                        <a:ext cx="3800731" cy="10745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endParaRPr>
                      </a:p>
                    </p:txBody>
                  </p:sp>
                </p:grpSp>
                <p:cxnSp>
                  <p:nvCxnSpPr>
                    <p:cNvPr id="59" name="Conector recto 58">
                      <a:extLst>
                        <a:ext uri="{FF2B5EF4-FFF2-40B4-BE49-F238E27FC236}">
                          <a16:creationId xmlns:a16="http://schemas.microsoft.com/office/drawing/2014/main" id="{7E221884-122D-4C15-BFCF-BC15F99EE4B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3934975" y="5158316"/>
                      <a:ext cx="3765985" cy="13122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7" name="Rectángulo 56">
                    <a:extLst>
                      <a:ext uri="{FF2B5EF4-FFF2-40B4-BE49-F238E27FC236}">
                        <a16:creationId xmlns:a16="http://schemas.microsoft.com/office/drawing/2014/main" id="{74CC4BC8-1B23-4106-A121-8AEDE458E0FF}"/>
                      </a:ext>
                    </a:extLst>
                  </p:cNvPr>
                  <p:cNvSpPr/>
                  <p:nvPr/>
                </p:nvSpPr>
                <p:spPr>
                  <a:xfrm>
                    <a:off x="4601141" y="1626226"/>
                    <a:ext cx="2406626" cy="387767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3175">
                    <a:prstDash val="lg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rPr>
                      <a:t>Open </a:t>
                    </a:r>
                    <a:r>
                      <a:rPr kumimoji="0" lang="es-ES" sz="18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rPr>
                      <a:t>Innovation</a:t>
                    </a:r>
                    <a:r>
                      <a: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rPr>
                      <a:t> </a:t>
                    </a:r>
                    <a:r>
                      <a:rPr kumimoji="0" lang="es-ES" sz="18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rPr>
                      <a:t>Ecosystem</a:t>
                    </a:r>
                    <a:endParaRPr kumimoji="0" lang="es-E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endParaRPr>
                  </a:p>
                </p:txBody>
              </p:sp>
            </p:grpSp>
            <p:sp>
              <p:nvSpPr>
                <p:cNvPr id="52" name="Elipse 51">
                  <a:extLst>
                    <a:ext uri="{FF2B5EF4-FFF2-40B4-BE49-F238E27FC236}">
                      <a16:creationId xmlns:a16="http://schemas.microsoft.com/office/drawing/2014/main" id="{3CEAFE00-5F4D-4172-AF04-DABEE1146FA7}"/>
                    </a:ext>
                  </a:extLst>
                </p:cNvPr>
                <p:cNvSpPr/>
                <p:nvPr/>
              </p:nvSpPr>
              <p:spPr>
                <a:xfrm>
                  <a:off x="5204338" y="2274307"/>
                  <a:ext cx="1252438" cy="1252438"/>
                </a:xfrm>
                <a:prstGeom prst="ellipse">
                  <a:avLst/>
                </a:prstGeom>
                <a:solidFill>
                  <a:srgbClr val="009699">
                    <a:alpha val="40000"/>
                  </a:srgbClr>
                </a:solidFill>
                <a:ln w="3175">
                  <a:solidFill>
                    <a:srgbClr val="009699"/>
                  </a:solidFill>
                  <a:prstDash val="soli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endParaRPr>
                </a:p>
              </p:txBody>
            </p:sp>
            <p:sp>
              <p:nvSpPr>
                <p:cNvPr id="53" name="Elipse 52">
                  <a:extLst>
                    <a:ext uri="{FF2B5EF4-FFF2-40B4-BE49-F238E27FC236}">
                      <a16:creationId xmlns:a16="http://schemas.microsoft.com/office/drawing/2014/main" id="{DE247628-08AD-41E3-8245-977769BCF7C2}"/>
                    </a:ext>
                  </a:extLst>
                </p:cNvPr>
                <p:cNvSpPr/>
                <p:nvPr/>
              </p:nvSpPr>
              <p:spPr>
                <a:xfrm>
                  <a:off x="3555236" y="2260033"/>
                  <a:ext cx="1383764" cy="125243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rPr>
                    <a:t>Circular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rPr>
                    <a:t>Talent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rPr>
                    <a:t>Labs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rPr>
                    <a:t>(CTL)</a:t>
                  </a:r>
                </a:p>
              </p:txBody>
            </p:sp>
            <p:sp>
              <p:nvSpPr>
                <p:cNvPr id="54" name="Elipse 53">
                  <a:extLst>
                    <a:ext uri="{FF2B5EF4-FFF2-40B4-BE49-F238E27FC236}">
                      <a16:creationId xmlns:a16="http://schemas.microsoft.com/office/drawing/2014/main" id="{6E296BEC-8A48-4B09-A18C-18DDB7E7B742}"/>
                    </a:ext>
                  </a:extLst>
                </p:cNvPr>
                <p:cNvSpPr/>
                <p:nvPr/>
              </p:nvSpPr>
              <p:spPr>
                <a:xfrm>
                  <a:off x="1972208" y="2274550"/>
                  <a:ext cx="1250303" cy="1250303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rgbClr val="328A42"/>
                  </a:solidFill>
                  <a:prstDash val="soli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endParaRPr>
                </a:p>
              </p:txBody>
            </p:sp>
            <p:sp>
              <p:nvSpPr>
                <p:cNvPr id="55" name="CuadroTexto 54">
                  <a:extLst>
                    <a:ext uri="{FF2B5EF4-FFF2-40B4-BE49-F238E27FC236}">
                      <a16:creationId xmlns:a16="http://schemas.microsoft.com/office/drawing/2014/main" id="{25C12892-D84D-4B40-A7C2-465E8684E6FE}"/>
                    </a:ext>
                  </a:extLst>
                </p:cNvPr>
                <p:cNvSpPr txBox="1"/>
                <p:nvPr/>
              </p:nvSpPr>
              <p:spPr>
                <a:xfrm>
                  <a:off x="1908991" y="2608414"/>
                  <a:ext cx="1402858" cy="573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5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rPr>
                    <a:t>Start</a:t>
                  </a:r>
                  <a:r>
                    <a:rPr kumimoji="0" lang="es-ES" sz="1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rPr>
                    <a:t>-ups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s-ES" sz="1500" dirty="0" err="1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Acceleration</a:t>
                  </a:r>
                  <a:endParaRPr kumimoji="0" lang="es-E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endParaRPr>
                </a:p>
              </p:txBody>
            </p:sp>
          </p:grpSp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475A5496-27A7-455A-BA27-AC553734A6B7}"/>
                  </a:ext>
                </a:extLst>
              </p:cNvPr>
              <p:cNvSpPr txBox="1"/>
              <p:nvPr/>
            </p:nvSpPr>
            <p:spPr>
              <a:xfrm>
                <a:off x="5293320" y="2397490"/>
                <a:ext cx="968392" cy="1050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Circular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Design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Sprint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(CDS)</a:t>
                </a:r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8C749B02-9351-41DE-BFAC-F1C301C161FF}"/>
                </a:ext>
              </a:extLst>
            </p:cNvPr>
            <p:cNvGrpSpPr/>
            <p:nvPr/>
          </p:nvGrpSpPr>
          <p:grpSpPr>
            <a:xfrm>
              <a:off x="1561266" y="1510668"/>
              <a:ext cx="8593092" cy="886321"/>
              <a:chOff x="1561266" y="1510668"/>
              <a:chExt cx="8593092" cy="886321"/>
            </a:xfrm>
          </p:grpSpPr>
          <p:grpSp>
            <p:nvGrpSpPr>
              <p:cNvPr id="28" name="Grupo 27">
                <a:extLst>
                  <a:ext uri="{FF2B5EF4-FFF2-40B4-BE49-F238E27FC236}">
                    <a16:creationId xmlns:a16="http://schemas.microsoft.com/office/drawing/2014/main" id="{EBB775C9-2F54-4D60-957C-7B45078DA62A}"/>
                  </a:ext>
                </a:extLst>
              </p:cNvPr>
              <p:cNvGrpSpPr/>
              <p:nvPr/>
            </p:nvGrpSpPr>
            <p:grpSpPr>
              <a:xfrm>
                <a:off x="1561266" y="1510668"/>
                <a:ext cx="8593092" cy="607997"/>
                <a:chOff x="1401965" y="1460263"/>
                <a:chExt cx="8593092" cy="607997"/>
              </a:xfrm>
            </p:grpSpPr>
            <p:sp>
              <p:nvSpPr>
                <p:cNvPr id="35" name="Rectángulo 34">
                  <a:extLst>
                    <a:ext uri="{FF2B5EF4-FFF2-40B4-BE49-F238E27FC236}">
                      <a16:creationId xmlns:a16="http://schemas.microsoft.com/office/drawing/2014/main" id="{C463B404-2B99-4353-9F5C-8B9C6D596420}"/>
                    </a:ext>
                  </a:extLst>
                </p:cNvPr>
                <p:cNvSpPr/>
                <p:nvPr/>
              </p:nvSpPr>
              <p:spPr>
                <a:xfrm>
                  <a:off x="8452638" y="1467209"/>
                  <a:ext cx="1542419" cy="6010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rPr>
                    <a:t>Universities</a:t>
                  </a:r>
                  <a:endParaRPr kumimoji="0" lang="es-E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endParaRPr>
                </a:p>
              </p:txBody>
            </p:sp>
            <p:grpSp>
              <p:nvGrpSpPr>
                <p:cNvPr id="36" name="Grupo 35">
                  <a:extLst>
                    <a:ext uri="{FF2B5EF4-FFF2-40B4-BE49-F238E27FC236}">
                      <a16:creationId xmlns:a16="http://schemas.microsoft.com/office/drawing/2014/main" id="{0539D435-8F43-4067-975E-9545D580A507}"/>
                    </a:ext>
                  </a:extLst>
                </p:cNvPr>
                <p:cNvGrpSpPr/>
                <p:nvPr/>
              </p:nvGrpSpPr>
              <p:grpSpPr>
                <a:xfrm>
                  <a:off x="1401965" y="1460263"/>
                  <a:ext cx="6163181" cy="607997"/>
                  <a:chOff x="1401965" y="1460263"/>
                  <a:chExt cx="6163181" cy="607997"/>
                </a:xfrm>
              </p:grpSpPr>
              <p:sp>
                <p:nvSpPr>
                  <p:cNvPr id="37" name="Rectángulo 36">
                    <a:extLst>
                      <a:ext uri="{FF2B5EF4-FFF2-40B4-BE49-F238E27FC236}">
                        <a16:creationId xmlns:a16="http://schemas.microsoft.com/office/drawing/2014/main" id="{864ABB9C-53E2-40AC-BEA5-263156083E9A}"/>
                      </a:ext>
                    </a:extLst>
                  </p:cNvPr>
                  <p:cNvSpPr/>
                  <p:nvPr/>
                </p:nvSpPr>
                <p:spPr>
                  <a:xfrm>
                    <a:off x="1401965" y="1467209"/>
                    <a:ext cx="1462732" cy="60105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>
                      <a:defRPr/>
                    </a:pPr>
                    <a:r>
                      <a:rPr lang="es-ES" sz="1400" dirty="0" err="1">
                        <a:solidFill>
                          <a:sysClr val="windowText" lastClr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rPr>
                      <a:t>Entrepreneurs</a:t>
                    </a:r>
                    <a:endParaRPr kumimoji="0" lang="es-E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endParaRPr>
                  </a:p>
                </p:txBody>
              </p:sp>
              <p:sp>
                <p:nvSpPr>
                  <p:cNvPr id="47" name="Rectángulo 46">
                    <a:extLst>
                      <a:ext uri="{FF2B5EF4-FFF2-40B4-BE49-F238E27FC236}">
                        <a16:creationId xmlns:a16="http://schemas.microsoft.com/office/drawing/2014/main" id="{9EE71D0D-5059-4ABC-AB21-6B17F723292F}"/>
                      </a:ext>
                    </a:extLst>
                  </p:cNvPr>
                  <p:cNvSpPr/>
                  <p:nvPr/>
                </p:nvSpPr>
                <p:spPr>
                  <a:xfrm>
                    <a:off x="3752190" y="1460263"/>
                    <a:ext cx="1462732" cy="60105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E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rPr>
                      <a:t>Young </a:t>
                    </a:r>
                    <a:r>
                      <a:rPr lang="es-ES" sz="1600" dirty="0">
                        <a:solidFill>
                          <a:sysClr val="windowText" lastClr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rPr>
                      <a:t>t</a:t>
                    </a:r>
                    <a:r>
                      <a:rPr kumimoji="0" lang="es-ES" sz="16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rPr>
                      <a:t>alent</a:t>
                    </a:r>
                    <a:endParaRPr kumimoji="0" lang="es-E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endParaRPr>
                  </a:p>
                </p:txBody>
              </p:sp>
              <p:sp>
                <p:nvSpPr>
                  <p:cNvPr id="48" name="Rectángulo 47">
                    <a:extLst>
                      <a:ext uri="{FF2B5EF4-FFF2-40B4-BE49-F238E27FC236}">
                        <a16:creationId xmlns:a16="http://schemas.microsoft.com/office/drawing/2014/main" id="{477A18CA-C71B-4FCB-879F-38849BDD1EAF}"/>
                      </a:ext>
                    </a:extLst>
                  </p:cNvPr>
                  <p:cNvSpPr/>
                  <p:nvPr/>
                </p:nvSpPr>
                <p:spPr>
                  <a:xfrm>
                    <a:off x="6102414" y="1467209"/>
                    <a:ext cx="1462732" cy="60105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ES" sz="16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rPr>
                      <a:t>Companies</a:t>
                    </a:r>
                    <a:endParaRPr kumimoji="0" lang="es-E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9" name="Grupo 28">
                <a:extLst>
                  <a:ext uri="{FF2B5EF4-FFF2-40B4-BE49-F238E27FC236}">
                    <a16:creationId xmlns:a16="http://schemas.microsoft.com/office/drawing/2014/main" id="{54833DEE-ED8E-4C64-8846-A4EB6FAA46A9}"/>
                  </a:ext>
                </a:extLst>
              </p:cNvPr>
              <p:cNvGrpSpPr/>
              <p:nvPr/>
            </p:nvGrpSpPr>
            <p:grpSpPr>
              <a:xfrm>
                <a:off x="2292632" y="2107697"/>
                <a:ext cx="7075857" cy="289292"/>
                <a:chOff x="2292632" y="2107697"/>
                <a:chExt cx="7075857" cy="289292"/>
              </a:xfrm>
            </p:grpSpPr>
            <p:cxnSp>
              <p:nvCxnSpPr>
                <p:cNvPr id="30" name="Conector recto 29">
                  <a:extLst>
                    <a:ext uri="{FF2B5EF4-FFF2-40B4-BE49-F238E27FC236}">
                      <a16:creationId xmlns:a16="http://schemas.microsoft.com/office/drawing/2014/main" id="{80C5563C-C122-4B6A-98E2-3812D7621ABE}"/>
                    </a:ext>
                  </a:extLst>
                </p:cNvPr>
                <p:cNvCxnSpPr>
                  <a:stCxn id="37" idx="2"/>
                </p:cNvCxnSpPr>
                <p:nvPr/>
              </p:nvCxnSpPr>
              <p:spPr>
                <a:xfrm>
                  <a:off x="2292632" y="2118665"/>
                  <a:ext cx="0" cy="27000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0">
                  <a:extLst>
                    <a:ext uri="{FF2B5EF4-FFF2-40B4-BE49-F238E27FC236}">
                      <a16:creationId xmlns:a16="http://schemas.microsoft.com/office/drawing/2014/main" id="{6DD133A8-6261-445E-9C76-05E661DB78E1}"/>
                    </a:ext>
                  </a:extLst>
                </p:cNvPr>
                <p:cNvCxnSpPr/>
                <p:nvPr/>
              </p:nvCxnSpPr>
              <p:spPr>
                <a:xfrm>
                  <a:off x="4642857" y="2107697"/>
                  <a:ext cx="0" cy="27000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>
                  <a:extLst>
                    <a:ext uri="{FF2B5EF4-FFF2-40B4-BE49-F238E27FC236}">
                      <a16:creationId xmlns:a16="http://schemas.microsoft.com/office/drawing/2014/main" id="{4DB35843-835C-4ACC-92B8-08AE417BFAFD}"/>
                    </a:ext>
                  </a:extLst>
                </p:cNvPr>
                <p:cNvCxnSpPr/>
                <p:nvPr/>
              </p:nvCxnSpPr>
              <p:spPr>
                <a:xfrm>
                  <a:off x="6993081" y="2114643"/>
                  <a:ext cx="0" cy="27000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32">
                  <a:extLst>
                    <a:ext uri="{FF2B5EF4-FFF2-40B4-BE49-F238E27FC236}">
                      <a16:creationId xmlns:a16="http://schemas.microsoft.com/office/drawing/2014/main" id="{2CC03C48-B191-4AC6-9656-904981162C40}"/>
                    </a:ext>
                  </a:extLst>
                </p:cNvPr>
                <p:cNvCxnSpPr/>
                <p:nvPr/>
              </p:nvCxnSpPr>
              <p:spPr>
                <a:xfrm>
                  <a:off x="9343306" y="2114643"/>
                  <a:ext cx="0" cy="27000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33">
                  <a:extLst>
                    <a:ext uri="{FF2B5EF4-FFF2-40B4-BE49-F238E27FC236}">
                      <a16:creationId xmlns:a16="http://schemas.microsoft.com/office/drawing/2014/main" id="{3FDF29FD-36C8-49D3-9EF6-6862577AF0B1}"/>
                    </a:ext>
                  </a:extLst>
                </p:cNvPr>
                <p:cNvCxnSpPr/>
                <p:nvPr/>
              </p:nvCxnSpPr>
              <p:spPr>
                <a:xfrm>
                  <a:off x="2292632" y="2373325"/>
                  <a:ext cx="7075857" cy="23664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953A6F93-086F-4473-BEEB-381AD872EA83}"/>
              </a:ext>
            </a:extLst>
          </p:cNvPr>
          <p:cNvGrpSpPr/>
          <p:nvPr/>
        </p:nvGrpSpPr>
        <p:grpSpPr>
          <a:xfrm flipH="1">
            <a:off x="2652536" y="4276309"/>
            <a:ext cx="648000" cy="1158457"/>
            <a:chOff x="3221827" y="4859788"/>
            <a:chExt cx="648000" cy="1158457"/>
          </a:xfrm>
        </p:grpSpPr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id="{613DC392-DB15-445A-B8EF-934D566C61C4}"/>
                </a:ext>
              </a:extLst>
            </p:cNvPr>
            <p:cNvCxnSpPr/>
            <p:nvPr/>
          </p:nvCxnSpPr>
          <p:spPr>
            <a:xfrm flipH="1">
              <a:off x="3858403" y="4859788"/>
              <a:ext cx="0" cy="1158457"/>
            </a:xfrm>
            <a:prstGeom prst="line">
              <a:avLst/>
            </a:prstGeom>
            <a:ln w="28575">
              <a:solidFill>
                <a:srgbClr val="428E1E">
                  <a:alpha val="76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de flecha 67">
              <a:extLst>
                <a:ext uri="{FF2B5EF4-FFF2-40B4-BE49-F238E27FC236}">
                  <a16:creationId xmlns:a16="http://schemas.microsoft.com/office/drawing/2014/main" id="{370DDE14-8B1E-4893-BB05-CBBCC7584FA6}"/>
                </a:ext>
              </a:extLst>
            </p:cNvPr>
            <p:cNvCxnSpPr/>
            <p:nvPr/>
          </p:nvCxnSpPr>
          <p:spPr>
            <a:xfrm flipH="1">
              <a:off x="3221827" y="6008914"/>
              <a:ext cx="648000" cy="9331"/>
            </a:xfrm>
            <a:prstGeom prst="straightConnector1">
              <a:avLst/>
            </a:prstGeom>
            <a:ln w="28575">
              <a:solidFill>
                <a:srgbClr val="428E1E">
                  <a:alpha val="76000"/>
                </a:srgb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CC0A850E-46A4-453F-BCA6-A504D640383C}"/>
              </a:ext>
            </a:extLst>
          </p:cNvPr>
          <p:cNvGrpSpPr/>
          <p:nvPr/>
        </p:nvGrpSpPr>
        <p:grpSpPr>
          <a:xfrm flipH="1">
            <a:off x="6641082" y="4276308"/>
            <a:ext cx="413021" cy="1144111"/>
            <a:chOff x="3559682" y="4638014"/>
            <a:chExt cx="413021" cy="1392315"/>
          </a:xfrm>
        </p:grpSpPr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44331B1C-62D4-458A-8C14-1E9287722B68}"/>
                </a:ext>
              </a:extLst>
            </p:cNvPr>
            <p:cNvCxnSpPr/>
            <p:nvPr/>
          </p:nvCxnSpPr>
          <p:spPr>
            <a:xfrm flipH="1">
              <a:off x="3972703" y="4638014"/>
              <a:ext cx="0" cy="1392315"/>
            </a:xfrm>
            <a:prstGeom prst="line">
              <a:avLst/>
            </a:prstGeom>
            <a:ln w="28575">
              <a:solidFill>
                <a:srgbClr val="009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de flecha 72">
              <a:extLst>
                <a:ext uri="{FF2B5EF4-FFF2-40B4-BE49-F238E27FC236}">
                  <a16:creationId xmlns:a16="http://schemas.microsoft.com/office/drawing/2014/main" id="{78FC981D-C414-44D5-BC11-004798649468}"/>
                </a:ext>
              </a:extLst>
            </p:cNvPr>
            <p:cNvCxnSpPr/>
            <p:nvPr/>
          </p:nvCxnSpPr>
          <p:spPr>
            <a:xfrm flipH="1">
              <a:off x="3559682" y="6014325"/>
              <a:ext cx="413021" cy="0"/>
            </a:xfrm>
            <a:prstGeom prst="straightConnector1">
              <a:avLst/>
            </a:prstGeom>
            <a:ln w="28575">
              <a:solidFill>
                <a:srgbClr val="009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CuadroTexto 75">
            <a:extLst>
              <a:ext uri="{FF2B5EF4-FFF2-40B4-BE49-F238E27FC236}">
                <a16:creationId xmlns:a16="http://schemas.microsoft.com/office/drawing/2014/main" id="{7B52B91C-6F58-44EA-BE02-86666E2D049F}"/>
              </a:ext>
            </a:extLst>
          </p:cNvPr>
          <p:cNvSpPr txBox="1"/>
          <p:nvPr/>
        </p:nvSpPr>
        <p:spPr>
          <a:xfrm>
            <a:off x="7034288" y="5157680"/>
            <a:ext cx="1696291" cy="692497"/>
          </a:xfrm>
          <a:prstGeom prst="rect">
            <a:avLst/>
          </a:prstGeom>
          <a:ln>
            <a:solidFill>
              <a:srgbClr val="009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Entrepreneurs</a:t>
            </a:r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Professionals</a:t>
            </a:r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Young</a:t>
            </a:r>
            <a:r>
              <a:rPr kumimoji="0" lang="es-ES" sz="1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s-E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Talent</a:t>
            </a:r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pSp>
        <p:nvGrpSpPr>
          <p:cNvPr id="77" name="Grupo 76">
            <a:extLst>
              <a:ext uri="{FF2B5EF4-FFF2-40B4-BE49-F238E27FC236}">
                <a16:creationId xmlns:a16="http://schemas.microsoft.com/office/drawing/2014/main" id="{19C5BDF0-AEE0-40F2-B4EB-E52035D23FA2}"/>
              </a:ext>
            </a:extLst>
          </p:cNvPr>
          <p:cNvGrpSpPr/>
          <p:nvPr/>
        </p:nvGrpSpPr>
        <p:grpSpPr>
          <a:xfrm flipH="1">
            <a:off x="4390615" y="4344019"/>
            <a:ext cx="490663" cy="1146286"/>
            <a:chOff x="3340909" y="4499629"/>
            <a:chExt cx="490663" cy="1534913"/>
          </a:xfrm>
        </p:grpSpPr>
        <p:cxnSp>
          <p:nvCxnSpPr>
            <p:cNvPr id="78" name="Conector recto de flecha 77">
              <a:extLst>
                <a:ext uri="{FF2B5EF4-FFF2-40B4-BE49-F238E27FC236}">
                  <a16:creationId xmlns:a16="http://schemas.microsoft.com/office/drawing/2014/main" id="{11CDBD2F-635D-42E6-B026-65CA99829FD8}"/>
                </a:ext>
              </a:extLst>
            </p:cNvPr>
            <p:cNvCxnSpPr/>
            <p:nvPr/>
          </p:nvCxnSpPr>
          <p:spPr>
            <a:xfrm flipH="1">
              <a:off x="3340909" y="6022041"/>
              <a:ext cx="49066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78">
              <a:extLst>
                <a:ext uri="{FF2B5EF4-FFF2-40B4-BE49-F238E27FC236}">
                  <a16:creationId xmlns:a16="http://schemas.microsoft.com/office/drawing/2014/main" id="{ABD0AB3B-3766-4475-9DEE-4F45EA2C571B}"/>
                </a:ext>
              </a:extLst>
            </p:cNvPr>
            <p:cNvCxnSpPr/>
            <p:nvPr/>
          </p:nvCxnSpPr>
          <p:spPr>
            <a:xfrm flipH="1">
              <a:off x="3828578" y="4499629"/>
              <a:ext cx="2994" cy="15349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Elipse 79">
            <a:extLst>
              <a:ext uri="{FF2B5EF4-FFF2-40B4-BE49-F238E27FC236}">
                <a16:creationId xmlns:a16="http://schemas.microsoft.com/office/drawing/2014/main" id="{4DAA4D49-D1C0-4AFF-81A0-5656110B3DCD}"/>
              </a:ext>
            </a:extLst>
          </p:cNvPr>
          <p:cNvSpPr/>
          <p:nvPr/>
        </p:nvSpPr>
        <p:spPr>
          <a:xfrm>
            <a:off x="7149299" y="3178316"/>
            <a:ext cx="1354621" cy="121068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6C3F302B-050F-4B13-AE0B-004B0D77819D}"/>
              </a:ext>
            </a:extLst>
          </p:cNvPr>
          <p:cNvSpPr/>
          <p:nvPr/>
        </p:nvSpPr>
        <p:spPr>
          <a:xfrm>
            <a:off x="7140964" y="3459940"/>
            <a:ext cx="1362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University</a:t>
            </a:r>
            <a:r>
              <a:rPr lang="es-ES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Challenge</a:t>
            </a:r>
            <a:endParaRPr lang="es-ES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9A22BDA1-7589-41F1-8D2A-B49D82B6AB52}"/>
              </a:ext>
            </a:extLst>
          </p:cNvPr>
          <p:cNvGrpSpPr/>
          <p:nvPr/>
        </p:nvGrpSpPr>
        <p:grpSpPr>
          <a:xfrm flipH="1">
            <a:off x="9399796" y="4387169"/>
            <a:ext cx="648000" cy="1158457"/>
            <a:chOff x="3221827" y="4859788"/>
            <a:chExt cx="648000" cy="1158457"/>
          </a:xfrm>
        </p:grpSpPr>
        <p:cxnSp>
          <p:nvCxnSpPr>
            <p:cNvPr id="83" name="Conector recto 82">
              <a:extLst>
                <a:ext uri="{FF2B5EF4-FFF2-40B4-BE49-F238E27FC236}">
                  <a16:creationId xmlns:a16="http://schemas.microsoft.com/office/drawing/2014/main" id="{B030FD85-6656-4F99-95C0-DD8E8A1C71F9}"/>
                </a:ext>
              </a:extLst>
            </p:cNvPr>
            <p:cNvCxnSpPr/>
            <p:nvPr/>
          </p:nvCxnSpPr>
          <p:spPr>
            <a:xfrm flipH="1">
              <a:off x="3858403" y="4859788"/>
              <a:ext cx="0" cy="1158457"/>
            </a:xfrm>
            <a:prstGeom prst="line">
              <a:avLst/>
            </a:prstGeom>
            <a:ln w="28575">
              <a:solidFill>
                <a:srgbClr val="428E1E">
                  <a:alpha val="76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cto de flecha 83">
              <a:extLst>
                <a:ext uri="{FF2B5EF4-FFF2-40B4-BE49-F238E27FC236}">
                  <a16:creationId xmlns:a16="http://schemas.microsoft.com/office/drawing/2014/main" id="{96CF20AD-9221-4DDE-9FD6-69912B6D0FAD}"/>
                </a:ext>
              </a:extLst>
            </p:cNvPr>
            <p:cNvCxnSpPr/>
            <p:nvPr/>
          </p:nvCxnSpPr>
          <p:spPr>
            <a:xfrm flipH="1">
              <a:off x="3221827" y="6008914"/>
              <a:ext cx="648000" cy="9331"/>
            </a:xfrm>
            <a:prstGeom prst="straightConnector1">
              <a:avLst/>
            </a:prstGeom>
            <a:ln w="28575">
              <a:solidFill>
                <a:srgbClr val="428E1E">
                  <a:alpha val="76000"/>
                </a:srgb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CuadroTexto 84">
            <a:extLst>
              <a:ext uri="{FF2B5EF4-FFF2-40B4-BE49-F238E27FC236}">
                <a16:creationId xmlns:a16="http://schemas.microsoft.com/office/drawing/2014/main" id="{4B3D1963-83D5-4E99-97A6-720A31F8C937}"/>
              </a:ext>
            </a:extLst>
          </p:cNvPr>
          <p:cNvSpPr txBox="1"/>
          <p:nvPr/>
        </p:nvSpPr>
        <p:spPr>
          <a:xfrm>
            <a:off x="10061793" y="5407268"/>
            <a:ext cx="1715975" cy="29238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ES" sz="13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Start</a:t>
            </a:r>
            <a:r>
              <a:rPr lang="es-ES" sz="13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-ups</a:t>
            </a:r>
          </a:p>
        </p:txBody>
      </p:sp>
      <p:grpSp>
        <p:nvGrpSpPr>
          <p:cNvPr id="86" name="Grupo 85">
            <a:extLst>
              <a:ext uri="{FF2B5EF4-FFF2-40B4-BE49-F238E27FC236}">
                <a16:creationId xmlns:a16="http://schemas.microsoft.com/office/drawing/2014/main" id="{E3E2795B-3F68-4224-BF06-2CEEC1491FC3}"/>
              </a:ext>
            </a:extLst>
          </p:cNvPr>
          <p:cNvGrpSpPr/>
          <p:nvPr/>
        </p:nvGrpSpPr>
        <p:grpSpPr>
          <a:xfrm flipH="1" flipV="1">
            <a:off x="7952667" y="2903783"/>
            <a:ext cx="2713280" cy="279875"/>
            <a:chOff x="3340909" y="4445542"/>
            <a:chExt cx="480020" cy="1576499"/>
          </a:xfrm>
        </p:grpSpPr>
        <p:cxnSp>
          <p:nvCxnSpPr>
            <p:cNvPr id="87" name="Conector recto de flecha 86">
              <a:extLst>
                <a:ext uri="{FF2B5EF4-FFF2-40B4-BE49-F238E27FC236}">
                  <a16:creationId xmlns:a16="http://schemas.microsoft.com/office/drawing/2014/main" id="{771AF8D3-4D7A-4D56-8695-013510DDD2FB}"/>
                </a:ext>
              </a:extLst>
            </p:cNvPr>
            <p:cNvCxnSpPr/>
            <p:nvPr/>
          </p:nvCxnSpPr>
          <p:spPr>
            <a:xfrm flipH="1">
              <a:off x="3340909" y="5960834"/>
              <a:ext cx="480020" cy="612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 recto 87">
              <a:extLst>
                <a:ext uri="{FF2B5EF4-FFF2-40B4-BE49-F238E27FC236}">
                  <a16:creationId xmlns:a16="http://schemas.microsoft.com/office/drawing/2014/main" id="{0FE14519-630F-4CBA-AF0B-9B8BDAA28E5A}"/>
                </a:ext>
              </a:extLst>
            </p:cNvPr>
            <p:cNvCxnSpPr/>
            <p:nvPr/>
          </p:nvCxnSpPr>
          <p:spPr>
            <a:xfrm flipH="1">
              <a:off x="3820467" y="4445542"/>
              <a:ext cx="462" cy="15152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CuadroTexto 88">
            <a:extLst>
              <a:ext uri="{FF2B5EF4-FFF2-40B4-BE49-F238E27FC236}">
                <a16:creationId xmlns:a16="http://schemas.microsoft.com/office/drawing/2014/main" id="{6789B46C-ED68-4B7D-AF85-8CBBB23A83F1}"/>
              </a:ext>
            </a:extLst>
          </p:cNvPr>
          <p:cNvSpPr txBox="1"/>
          <p:nvPr/>
        </p:nvSpPr>
        <p:spPr>
          <a:xfrm>
            <a:off x="10702877" y="2741740"/>
            <a:ext cx="1321484" cy="29238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ES" sz="13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Young </a:t>
            </a:r>
            <a:r>
              <a:rPr lang="es-ES" sz="13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Talent</a:t>
            </a:r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0" name="Elipse 89">
            <a:extLst>
              <a:ext uri="{FF2B5EF4-FFF2-40B4-BE49-F238E27FC236}">
                <a16:creationId xmlns:a16="http://schemas.microsoft.com/office/drawing/2014/main" id="{307474D5-2FBC-40FE-99B0-8A1B58CA0804}"/>
              </a:ext>
            </a:extLst>
          </p:cNvPr>
          <p:cNvSpPr/>
          <p:nvPr/>
        </p:nvSpPr>
        <p:spPr>
          <a:xfrm>
            <a:off x="8763389" y="3195366"/>
            <a:ext cx="1250303" cy="12086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328A42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1A009C69-BA25-4248-8909-C5CD6778EFD8}"/>
              </a:ext>
            </a:extLst>
          </p:cNvPr>
          <p:cNvSpPr txBox="1"/>
          <p:nvPr/>
        </p:nvSpPr>
        <p:spPr>
          <a:xfrm>
            <a:off x="8739059" y="3468779"/>
            <a:ext cx="12746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Go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Circular </a:t>
            </a:r>
            <a:r>
              <a:rPr kumimoji="0" lang="es-E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Program</a:t>
            </a:r>
            <a:endParaRPr kumimoji="0" lang="es-E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id="{A97CD7A6-F48C-44E4-B408-67032028AE9B}"/>
              </a:ext>
            </a:extLst>
          </p:cNvPr>
          <p:cNvSpPr/>
          <p:nvPr/>
        </p:nvSpPr>
        <p:spPr>
          <a:xfrm>
            <a:off x="4085617" y="6002949"/>
            <a:ext cx="5804419" cy="1038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5782C280-3151-475F-A68F-8B25981BA78C}"/>
              </a:ext>
            </a:extLst>
          </p:cNvPr>
          <p:cNvSpPr txBox="1"/>
          <p:nvPr/>
        </p:nvSpPr>
        <p:spPr>
          <a:xfrm>
            <a:off x="4904347" y="5157680"/>
            <a:ext cx="1678264" cy="10926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Young </a:t>
            </a:r>
            <a:r>
              <a:rPr kumimoji="0" lang="es-E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Talent</a:t>
            </a:r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Companies</a:t>
            </a: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: </a:t>
            </a:r>
            <a:r>
              <a:rPr kumimoji="0" lang="es-E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Minilabs</a:t>
            </a:r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s-ES" sz="13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Entrepreneurs</a:t>
            </a:r>
            <a:r>
              <a:rPr lang="es-ES" sz="13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kumimoji="0" lang="es-E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Mentoring</a:t>
            </a:r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0E0D11F0-BD03-4FFD-9FA8-1D5731F9750D}"/>
              </a:ext>
            </a:extLst>
          </p:cNvPr>
          <p:cNvSpPr txBox="1"/>
          <p:nvPr/>
        </p:nvSpPr>
        <p:spPr>
          <a:xfrm>
            <a:off x="3289111" y="5157680"/>
            <a:ext cx="1005433" cy="8925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Start</a:t>
            </a: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-ups circular </a:t>
            </a:r>
            <a:r>
              <a:rPr kumimoji="0" lang="es-E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economy</a:t>
            </a: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s-E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projects</a:t>
            </a:r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38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-21458"/>
            <a:ext cx="5105400" cy="23444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b="24327"/>
          <a:stretch/>
        </p:blipFill>
        <p:spPr>
          <a:xfrm>
            <a:off x="0" y="3775710"/>
            <a:ext cx="8926830" cy="3082290"/>
          </a:xfrm>
          <a:prstGeom prst="rect">
            <a:avLst/>
          </a:prstGeom>
        </p:spPr>
      </p:pic>
      <p:pic>
        <p:nvPicPr>
          <p:cNvPr id="13" name="Imagen 12">
            <a:hlinkClick r:id="rId4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594" y="2540978"/>
            <a:ext cx="3190406" cy="1432427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7175500" y="5623821"/>
            <a:ext cx="501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5A6E7F"/>
                </a:solidFill>
                <a:latin typeface="Gotham" charset="0"/>
                <a:ea typeface="Gotham" charset="0"/>
                <a:cs typeface="Gotham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428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4436</TotalTime>
  <Words>435</Words>
  <Application>Microsoft Office PowerPoint</Application>
  <PresentationFormat>Panorámica</PresentationFormat>
  <Paragraphs>111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Gotham</vt:lpstr>
      <vt:lpstr>Roboto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Anabel Gutiérrez Garnacho</cp:lastModifiedBy>
  <cp:revision>409</cp:revision>
  <dcterms:created xsi:type="dcterms:W3CDTF">2018-10-25T11:05:50Z</dcterms:created>
  <dcterms:modified xsi:type="dcterms:W3CDTF">2021-06-16T18:19:19Z</dcterms:modified>
</cp:coreProperties>
</file>