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57" r:id="rId4"/>
    <p:sldId id="284" r:id="rId5"/>
    <p:sldId id="286" r:id="rId6"/>
    <p:sldId id="269" r:id="rId7"/>
    <p:sldId id="270" r:id="rId8"/>
    <p:sldId id="288" r:id="rId9"/>
    <p:sldId id="295" r:id="rId10"/>
    <p:sldId id="294" r:id="rId11"/>
    <p:sldId id="296" r:id="rId12"/>
    <p:sldId id="289" r:id="rId13"/>
    <p:sldId id="321" r:id="rId14"/>
    <p:sldId id="325" r:id="rId15"/>
    <p:sldId id="324" r:id="rId16"/>
    <p:sldId id="326" r:id="rId17"/>
    <p:sldId id="302" r:id="rId18"/>
    <p:sldId id="29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Rivera Benito" initials="MR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79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409-428B-B291-20554DF3B7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9D-4354-B0FC-E9F9936FB4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9D-4354-B0FC-E9F9936FB4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9-428B-B291-20554DF3B7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9D-4354-B0FC-E9F9936FB4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INTERNATIONAL PROGRAMMES</c:v>
                </c:pt>
                <c:pt idx="1">
                  <c:v>NATIONAL PROGRAMMES</c:v>
                </c:pt>
                <c:pt idx="2">
                  <c:v>REGIONAL PROGRAMMES</c:v>
                </c:pt>
                <c:pt idx="3">
                  <c:v>CONTRACTS WITH COMPANIES</c:v>
                </c:pt>
                <c:pt idx="4">
                  <c:v>TENDERS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40</c:v>
                </c:pt>
                <c:pt idx="1">
                  <c:v>15</c:v>
                </c:pt>
                <c:pt idx="2">
                  <c:v>10</c:v>
                </c:pt>
                <c:pt idx="3">
                  <c:v>32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9-428B-B291-20554DF3B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966294028061306"/>
          <c:y val="0.1974783569460567"/>
          <c:w val="0.41033705971938694"/>
          <c:h val="0.69385323282191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966294028061306"/>
          <c:y val="0.1974783569460567"/>
          <c:w val="0.41033705971938694"/>
          <c:h val="0.69385323282191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7828-8470-4086-920A-1992934DAB44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4A88-8805-433A-8E99-DC07515802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32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F4A88-8805-433A-8E99-DC07515802A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55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726F-5906-4C45-9AEF-824BF24F9A00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7CEA-B69E-4ABE-BD8E-B06EB90F2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95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726F-5906-4C45-9AEF-824BF24F9A00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7CEA-B69E-4ABE-BD8E-B06EB90F2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58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726F-5906-4C45-9AEF-824BF24F9A00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7CEA-B69E-4ABE-BD8E-B06EB90F2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718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3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Triangolo rettangolo 3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  <a:solidFill>
            <a:srgbClr val="AFAC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5" name="Immagine 4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6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</p:spTree>
    <p:extLst>
      <p:ext uri="{BB962C8B-B14F-4D97-AF65-F5344CB8AC3E}">
        <p14:creationId xmlns:p14="http://schemas.microsoft.com/office/powerpoint/2010/main" val="1845862982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3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Triangolo rettangolo 3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  <a:solidFill>
            <a:srgbClr val="2887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5" name="Immagine 4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6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</p:spTree>
    <p:extLst>
      <p:ext uri="{BB962C8B-B14F-4D97-AF65-F5344CB8AC3E}">
        <p14:creationId xmlns:p14="http://schemas.microsoft.com/office/powerpoint/2010/main" val="867127252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3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Triangolo rettangolo 3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5" name="Immagine 4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6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</p:spTree>
    <p:extLst>
      <p:ext uri="{BB962C8B-B14F-4D97-AF65-F5344CB8AC3E}">
        <p14:creationId xmlns:p14="http://schemas.microsoft.com/office/powerpoint/2010/main" val="2244924978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48133" y="2087802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652756" y="2087802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466556" y="735958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4320" y="3464167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7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pic>
        <p:nvPicPr>
          <p:cNvPr id="18" name="Immagine 17" descr="Logo_UrbanGreenUP_VERTICALE_color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52" y="101602"/>
            <a:ext cx="1688121" cy="1828798"/>
          </a:xfrm>
          <a:prstGeom prst="rect">
            <a:avLst/>
          </a:prstGeom>
        </p:spPr>
      </p:pic>
      <p:sp>
        <p:nvSpPr>
          <p:cNvPr id="13" name="CasellaDiTesto 12"/>
          <p:cNvSpPr txBox="1"/>
          <p:nvPr userDrawn="1"/>
        </p:nvSpPr>
        <p:spPr>
          <a:xfrm>
            <a:off x="3688861" y="287871"/>
            <a:ext cx="493932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Urban </a:t>
            </a:r>
            <a:r>
              <a:rPr lang="it-IT" sz="1108" dirty="0" err="1">
                <a:solidFill>
                  <a:schemeClr val="accent2"/>
                </a:solidFill>
                <a:latin typeface="Lato Light"/>
                <a:cs typeface="Lato Light"/>
              </a:rPr>
              <a:t>GreenUP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 Kick-off</a:t>
            </a:r>
            <a:r>
              <a:rPr lang="it-IT" sz="1108" baseline="0" dirty="0">
                <a:solidFill>
                  <a:schemeClr val="accent2"/>
                </a:solidFill>
                <a:latin typeface="Lato Light"/>
                <a:cs typeface="Lato Light"/>
              </a:rPr>
              <a:t> meeting 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– 06/06/2017 </a:t>
            </a:r>
          </a:p>
        </p:txBody>
      </p:sp>
    </p:spTree>
    <p:extLst>
      <p:ext uri="{BB962C8B-B14F-4D97-AF65-F5344CB8AC3E}">
        <p14:creationId xmlns:p14="http://schemas.microsoft.com/office/powerpoint/2010/main" val="998731803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48133" y="2087802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652756" y="2087802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466556" y="735958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4320" y="3464167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7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8" name="Triangolo rettangolo 7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  <a:solidFill>
            <a:srgbClr val="AFAC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13" name="Immagine 12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3688861" y="287871"/>
            <a:ext cx="493932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Urban </a:t>
            </a:r>
            <a:r>
              <a:rPr lang="it-IT" sz="1108" dirty="0" err="1">
                <a:solidFill>
                  <a:schemeClr val="accent2"/>
                </a:solidFill>
                <a:latin typeface="Lato Light"/>
                <a:cs typeface="Lato Light"/>
              </a:rPr>
              <a:t>GreenUP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 Kick-off</a:t>
            </a:r>
            <a:r>
              <a:rPr lang="it-IT" sz="1108" baseline="0" dirty="0">
                <a:solidFill>
                  <a:schemeClr val="accent2"/>
                </a:solidFill>
                <a:latin typeface="Lato Light"/>
                <a:cs typeface="Lato Light"/>
              </a:rPr>
              <a:t> meeting 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– 06/06/2017 </a:t>
            </a:r>
          </a:p>
        </p:txBody>
      </p:sp>
    </p:spTree>
    <p:extLst>
      <p:ext uri="{BB962C8B-B14F-4D97-AF65-F5344CB8AC3E}">
        <p14:creationId xmlns:p14="http://schemas.microsoft.com/office/powerpoint/2010/main" val="822407429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48133" y="2087802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652756" y="2087802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466556" y="735958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4320" y="3464167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7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8" name="Triangolo rettangolo 7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  <a:solidFill>
            <a:srgbClr val="2887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13" name="Immagine 12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3688861" y="287871"/>
            <a:ext cx="493932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Urban </a:t>
            </a:r>
            <a:r>
              <a:rPr lang="it-IT" sz="1108" dirty="0" err="1">
                <a:solidFill>
                  <a:schemeClr val="accent2"/>
                </a:solidFill>
                <a:latin typeface="Lato Light"/>
                <a:cs typeface="Lato Light"/>
              </a:rPr>
              <a:t>GreenUP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 Kick-off</a:t>
            </a:r>
            <a:r>
              <a:rPr lang="it-IT" sz="1108" baseline="0" dirty="0">
                <a:solidFill>
                  <a:schemeClr val="accent2"/>
                </a:solidFill>
                <a:latin typeface="Lato Light"/>
                <a:cs typeface="Lato Light"/>
              </a:rPr>
              <a:t> meeting 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– 06/06/2017 </a:t>
            </a:r>
          </a:p>
        </p:txBody>
      </p:sp>
    </p:spTree>
    <p:extLst>
      <p:ext uri="{BB962C8B-B14F-4D97-AF65-F5344CB8AC3E}">
        <p14:creationId xmlns:p14="http://schemas.microsoft.com/office/powerpoint/2010/main" val="233051863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iangolo rettangolo 16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48133" y="2087802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652756" y="2087802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466556" y="735958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4320" y="3464167"/>
            <a:ext cx="1324474" cy="123453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7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pic>
        <p:nvPicPr>
          <p:cNvPr id="13" name="Immagine 12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3688861" y="287871"/>
            <a:ext cx="493932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Urban </a:t>
            </a:r>
            <a:r>
              <a:rPr lang="it-IT" sz="1108" dirty="0" err="1">
                <a:solidFill>
                  <a:schemeClr val="accent2"/>
                </a:solidFill>
                <a:latin typeface="Lato Light"/>
                <a:cs typeface="Lato Light"/>
              </a:rPr>
              <a:t>GreenUP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 Kick-off</a:t>
            </a:r>
            <a:r>
              <a:rPr lang="it-IT" sz="1108" baseline="0" dirty="0">
                <a:solidFill>
                  <a:schemeClr val="accent2"/>
                </a:solidFill>
                <a:latin typeface="Lato Light"/>
                <a:cs typeface="Lato Light"/>
              </a:rPr>
              <a:t> meeting 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– 06/06/2017 </a:t>
            </a:r>
          </a:p>
        </p:txBody>
      </p:sp>
    </p:spTree>
    <p:extLst>
      <p:ext uri="{BB962C8B-B14F-4D97-AF65-F5344CB8AC3E}">
        <p14:creationId xmlns:p14="http://schemas.microsoft.com/office/powerpoint/2010/main" val="302322391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61247" y="1493679"/>
            <a:ext cx="2565937" cy="239168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4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6" name="Triangolo rettangolo 5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  <a:solidFill>
            <a:srgbClr val="AFAC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7" name="Immagine 6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8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3688861" y="287871"/>
            <a:ext cx="493932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Urban </a:t>
            </a:r>
            <a:r>
              <a:rPr lang="it-IT" sz="1108" dirty="0" err="1">
                <a:solidFill>
                  <a:schemeClr val="accent2"/>
                </a:solidFill>
                <a:latin typeface="Lato Light"/>
                <a:cs typeface="Lato Light"/>
              </a:rPr>
              <a:t>GreenUP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 Kick-off</a:t>
            </a:r>
            <a:r>
              <a:rPr lang="it-IT" sz="1108" baseline="0" dirty="0">
                <a:solidFill>
                  <a:schemeClr val="accent2"/>
                </a:solidFill>
                <a:latin typeface="Lato Light"/>
                <a:cs typeface="Lato Light"/>
              </a:rPr>
              <a:t> meeting 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– 06/06/2017 </a:t>
            </a:r>
          </a:p>
        </p:txBody>
      </p:sp>
    </p:spTree>
    <p:extLst>
      <p:ext uri="{BB962C8B-B14F-4D97-AF65-F5344CB8AC3E}">
        <p14:creationId xmlns:p14="http://schemas.microsoft.com/office/powerpoint/2010/main" val="2641982895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726F-5906-4C45-9AEF-824BF24F9A00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7CEA-B69E-4ABE-BD8E-B06EB90F2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106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61247" y="1493679"/>
            <a:ext cx="2565937" cy="239168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4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6" name="Triangolo rettangolo 5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  <a:solidFill>
            <a:srgbClr val="2887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7" name="Immagine 6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8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3688861" y="287871"/>
            <a:ext cx="493932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Urban </a:t>
            </a:r>
            <a:r>
              <a:rPr lang="it-IT" sz="1108" dirty="0" err="1">
                <a:solidFill>
                  <a:schemeClr val="accent2"/>
                </a:solidFill>
                <a:latin typeface="Lato Light"/>
                <a:cs typeface="Lato Light"/>
              </a:rPr>
              <a:t>GreenUP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 Kick-off</a:t>
            </a:r>
            <a:r>
              <a:rPr lang="it-IT" sz="1108" baseline="0" dirty="0">
                <a:solidFill>
                  <a:schemeClr val="accent2"/>
                </a:solidFill>
                <a:latin typeface="Lato Light"/>
                <a:cs typeface="Lato Light"/>
              </a:rPr>
              <a:t> meeting 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– 06/06/2017 </a:t>
            </a:r>
          </a:p>
        </p:txBody>
      </p:sp>
    </p:spTree>
    <p:extLst>
      <p:ext uri="{BB962C8B-B14F-4D97-AF65-F5344CB8AC3E}">
        <p14:creationId xmlns:p14="http://schemas.microsoft.com/office/powerpoint/2010/main" val="1844283166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elcom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61247" y="1493679"/>
            <a:ext cx="2565937" cy="239168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522" y="0"/>
                </a:lnTo>
                <a:lnTo>
                  <a:pt x="10000" y="0"/>
                </a:lnTo>
                <a:lnTo>
                  <a:pt x="7492" y="9968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4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6" name="Triangolo rettangolo 5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  <a:solidFill>
            <a:srgbClr val="409B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7" name="Immagine 6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8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3688861" y="287871"/>
            <a:ext cx="493932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Urban </a:t>
            </a:r>
            <a:r>
              <a:rPr lang="it-IT" sz="1108" dirty="0" err="1">
                <a:solidFill>
                  <a:schemeClr val="accent2"/>
                </a:solidFill>
                <a:latin typeface="Lato Light"/>
                <a:cs typeface="Lato Light"/>
              </a:rPr>
              <a:t>GreenUP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 Kick-off</a:t>
            </a:r>
            <a:r>
              <a:rPr lang="it-IT" sz="1108" baseline="0" dirty="0">
                <a:solidFill>
                  <a:schemeClr val="accent2"/>
                </a:solidFill>
                <a:latin typeface="Lato Light"/>
                <a:cs typeface="Lato Light"/>
              </a:rPr>
              <a:t> meeting 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– 06/06/2017 </a:t>
            </a:r>
          </a:p>
        </p:txBody>
      </p:sp>
    </p:spTree>
    <p:extLst>
      <p:ext uri="{BB962C8B-B14F-4D97-AF65-F5344CB8AC3E}">
        <p14:creationId xmlns:p14="http://schemas.microsoft.com/office/powerpoint/2010/main" val="2257917564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95"/>
          <p:cNvSpPr>
            <a:spLocks noGrp="1"/>
          </p:cNvSpPr>
          <p:nvPr>
            <p:ph type="pic" sz="quarter" idx="13"/>
          </p:nvPr>
        </p:nvSpPr>
        <p:spPr>
          <a:xfrm>
            <a:off x="5037603" y="745067"/>
            <a:ext cx="3801861" cy="5128276"/>
          </a:xfrm>
          <a:custGeom>
            <a:avLst/>
            <a:gdLst>
              <a:gd name="connsiteX0" fmla="*/ 2715847 w 3801861"/>
              <a:gd name="connsiteY0" fmla="*/ 999408 h 3846207"/>
              <a:gd name="connsiteX1" fmla="*/ 3004433 w 3801861"/>
              <a:gd name="connsiteY1" fmla="*/ 999408 h 3846207"/>
              <a:gd name="connsiteX2" fmla="*/ 1977716 w 3801861"/>
              <a:gd name="connsiteY2" fmla="*/ 3845344 h 3846207"/>
              <a:gd name="connsiteX3" fmla="*/ 1688819 w 3801861"/>
              <a:gd name="connsiteY3" fmla="*/ 3846207 h 3846207"/>
              <a:gd name="connsiteX4" fmla="*/ 375075 w 3801861"/>
              <a:gd name="connsiteY4" fmla="*/ 968397 h 3846207"/>
              <a:gd name="connsiteX5" fmla="*/ 663661 w 3801861"/>
              <a:gd name="connsiteY5" fmla="*/ 968397 h 3846207"/>
              <a:gd name="connsiteX6" fmla="*/ 288586 w 3801861"/>
              <a:gd name="connsiteY6" fmla="*/ 2008061 h 3846207"/>
              <a:gd name="connsiteX7" fmla="*/ 0 w 3801861"/>
              <a:gd name="connsiteY7" fmla="*/ 2008061 h 3846207"/>
              <a:gd name="connsiteX8" fmla="*/ 3513275 w 3801861"/>
              <a:gd name="connsiteY8" fmla="*/ 699169 h 3846207"/>
              <a:gd name="connsiteX9" fmla="*/ 3801861 w 3801861"/>
              <a:gd name="connsiteY9" fmla="*/ 699169 h 3846207"/>
              <a:gd name="connsiteX10" fmla="*/ 3291462 w 3801861"/>
              <a:gd name="connsiteY10" fmla="*/ 2113935 h 3846207"/>
              <a:gd name="connsiteX11" fmla="*/ 3002877 w 3801861"/>
              <a:gd name="connsiteY11" fmla="*/ 2113935 h 3846207"/>
              <a:gd name="connsiteX12" fmla="*/ 814957 w 3801861"/>
              <a:gd name="connsiteY12" fmla="*/ 685709 h 3846207"/>
              <a:gd name="connsiteX13" fmla="*/ 1103543 w 3801861"/>
              <a:gd name="connsiteY13" fmla="*/ 685709 h 3846207"/>
              <a:gd name="connsiteX14" fmla="*/ 513100 w 3801861"/>
              <a:gd name="connsiteY14" fmla="*/ 2322344 h 3846207"/>
              <a:gd name="connsiteX15" fmla="*/ 224515 w 3801861"/>
              <a:gd name="connsiteY15" fmla="*/ 2322344 h 3846207"/>
              <a:gd name="connsiteX16" fmla="*/ 2152597 w 3801861"/>
              <a:gd name="connsiteY16" fmla="*/ 685564 h 3846207"/>
              <a:gd name="connsiteX17" fmla="*/ 2441183 w 3801861"/>
              <a:gd name="connsiteY17" fmla="*/ 685564 h 3846207"/>
              <a:gd name="connsiteX18" fmla="*/ 1414466 w 3801861"/>
              <a:gd name="connsiteY18" fmla="*/ 3531500 h 3846207"/>
              <a:gd name="connsiteX19" fmla="*/ 1125569 w 3801861"/>
              <a:gd name="connsiteY19" fmla="*/ 3532363 h 3846207"/>
              <a:gd name="connsiteX20" fmla="*/ 1594584 w 3801861"/>
              <a:gd name="connsiteY20" fmla="*/ 406402 h 3846207"/>
              <a:gd name="connsiteX21" fmla="*/ 1883170 w 3801861"/>
              <a:gd name="connsiteY21" fmla="*/ 406402 h 3846207"/>
              <a:gd name="connsiteX22" fmla="*/ 1778805 w 3801861"/>
              <a:gd name="connsiteY22" fmla="*/ 695692 h 3846207"/>
              <a:gd name="connsiteX23" fmla="*/ 1779337 w 3801861"/>
              <a:gd name="connsiteY23" fmla="*/ 695692 h 3846207"/>
              <a:gd name="connsiteX24" fmla="*/ 680132 w 3801861"/>
              <a:gd name="connsiteY24" fmla="*/ 3742555 h 3846207"/>
              <a:gd name="connsiteX25" fmla="*/ 391235 w 3801861"/>
              <a:gd name="connsiteY25" fmla="*/ 3743418 h 3846207"/>
              <a:gd name="connsiteX26" fmla="*/ 1428027 w 3801861"/>
              <a:gd name="connsiteY26" fmla="*/ 869560 h 3846207"/>
              <a:gd name="connsiteX27" fmla="*/ 1427493 w 3801861"/>
              <a:gd name="connsiteY27" fmla="*/ 869561 h 3846207"/>
              <a:gd name="connsiteX28" fmla="*/ 3290048 w 3801861"/>
              <a:gd name="connsiteY28" fmla="*/ 381325 h 3846207"/>
              <a:gd name="connsiteX29" fmla="*/ 3578634 w 3801861"/>
              <a:gd name="connsiteY29" fmla="*/ 381325 h 3846207"/>
              <a:gd name="connsiteX30" fmla="*/ 2616998 w 3801861"/>
              <a:gd name="connsiteY30" fmla="*/ 3046863 h 3846207"/>
              <a:gd name="connsiteX31" fmla="*/ 2328101 w 3801861"/>
              <a:gd name="connsiteY31" fmla="*/ 3047726 h 3846207"/>
              <a:gd name="connsiteX32" fmla="*/ 1962856 w 3801861"/>
              <a:gd name="connsiteY32" fmla="*/ 313699 h 3846207"/>
              <a:gd name="connsiteX33" fmla="*/ 2251441 w 3801861"/>
              <a:gd name="connsiteY33" fmla="*/ 313699 h 3846207"/>
              <a:gd name="connsiteX34" fmla="*/ 1265408 w 3801861"/>
              <a:gd name="connsiteY34" fmla="*/ 3046863 h 3846207"/>
              <a:gd name="connsiteX35" fmla="*/ 976511 w 3801861"/>
              <a:gd name="connsiteY35" fmla="*/ 3047726 h 3846207"/>
              <a:gd name="connsiteX36" fmla="*/ 1400233 w 3801861"/>
              <a:gd name="connsiteY36" fmla="*/ 1 h 3846207"/>
              <a:gd name="connsiteX37" fmla="*/ 1688819 w 3801861"/>
              <a:gd name="connsiteY37" fmla="*/ 1 h 3846207"/>
              <a:gd name="connsiteX38" fmla="*/ 589614 w 3801861"/>
              <a:gd name="connsiteY38" fmla="*/ 3046863 h 3846207"/>
              <a:gd name="connsiteX39" fmla="*/ 300717 w 3801861"/>
              <a:gd name="connsiteY39" fmla="*/ 3047726 h 3846207"/>
              <a:gd name="connsiteX40" fmla="*/ 2751822 w 3801861"/>
              <a:gd name="connsiteY40" fmla="*/ 0 h 3846207"/>
              <a:gd name="connsiteX41" fmla="*/ 3040408 w 3801861"/>
              <a:gd name="connsiteY41" fmla="*/ 0 h 3846207"/>
              <a:gd name="connsiteX42" fmla="*/ 2019976 w 3801861"/>
              <a:gd name="connsiteY42" fmla="*/ 2828515 h 3846207"/>
              <a:gd name="connsiteX43" fmla="*/ 2020557 w 3801861"/>
              <a:gd name="connsiteY43" fmla="*/ 2828515 h 3846207"/>
              <a:gd name="connsiteX44" fmla="*/ 1877951 w 3801861"/>
              <a:gd name="connsiteY44" fmla="*/ 3223803 h 3846207"/>
              <a:gd name="connsiteX45" fmla="*/ 1878406 w 3801861"/>
              <a:gd name="connsiteY45" fmla="*/ 3223803 h 3846207"/>
              <a:gd name="connsiteX46" fmla="*/ 1711626 w 3801861"/>
              <a:gd name="connsiteY46" fmla="*/ 3686099 h 3846207"/>
              <a:gd name="connsiteX47" fmla="*/ 1422729 w 3801861"/>
              <a:gd name="connsiteY47" fmla="*/ 3686962 h 3846207"/>
              <a:gd name="connsiteX48" fmla="*/ 1565335 w 3801861"/>
              <a:gd name="connsiteY48" fmla="*/ 3291673 h 3846207"/>
              <a:gd name="connsiteX49" fmla="*/ 1564880 w 3801861"/>
              <a:gd name="connsiteY49" fmla="*/ 3291674 h 3846207"/>
              <a:gd name="connsiteX50" fmla="*/ 1652888 w 3801861"/>
              <a:gd name="connsiteY50" fmla="*/ 3047724 h 3846207"/>
              <a:gd name="connsiteX51" fmla="*/ 1652306 w 3801861"/>
              <a:gd name="connsiteY51" fmla="*/ 3047726 h 384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801861" h="3846207">
                <a:moveTo>
                  <a:pt x="2715847" y="999408"/>
                </a:moveTo>
                <a:lnTo>
                  <a:pt x="3004433" y="999408"/>
                </a:lnTo>
                <a:lnTo>
                  <a:pt x="1977716" y="3845344"/>
                </a:lnTo>
                <a:lnTo>
                  <a:pt x="1688819" y="3846207"/>
                </a:lnTo>
                <a:close/>
                <a:moveTo>
                  <a:pt x="375075" y="968397"/>
                </a:moveTo>
                <a:lnTo>
                  <a:pt x="663661" y="968397"/>
                </a:lnTo>
                <a:lnTo>
                  <a:pt x="288586" y="2008061"/>
                </a:lnTo>
                <a:lnTo>
                  <a:pt x="0" y="2008061"/>
                </a:lnTo>
                <a:close/>
                <a:moveTo>
                  <a:pt x="3513275" y="699169"/>
                </a:moveTo>
                <a:lnTo>
                  <a:pt x="3801861" y="699169"/>
                </a:lnTo>
                <a:lnTo>
                  <a:pt x="3291462" y="2113935"/>
                </a:lnTo>
                <a:lnTo>
                  <a:pt x="3002877" y="2113935"/>
                </a:lnTo>
                <a:close/>
                <a:moveTo>
                  <a:pt x="814957" y="685709"/>
                </a:moveTo>
                <a:lnTo>
                  <a:pt x="1103543" y="685709"/>
                </a:lnTo>
                <a:lnTo>
                  <a:pt x="513100" y="2322344"/>
                </a:lnTo>
                <a:lnTo>
                  <a:pt x="224515" y="2322344"/>
                </a:lnTo>
                <a:close/>
                <a:moveTo>
                  <a:pt x="2152597" y="685564"/>
                </a:moveTo>
                <a:lnTo>
                  <a:pt x="2441183" y="685564"/>
                </a:lnTo>
                <a:lnTo>
                  <a:pt x="1414466" y="3531500"/>
                </a:lnTo>
                <a:lnTo>
                  <a:pt x="1125569" y="3532363"/>
                </a:lnTo>
                <a:close/>
                <a:moveTo>
                  <a:pt x="1594584" y="406402"/>
                </a:moveTo>
                <a:lnTo>
                  <a:pt x="1883170" y="406402"/>
                </a:lnTo>
                <a:lnTo>
                  <a:pt x="1778805" y="695692"/>
                </a:lnTo>
                <a:lnTo>
                  <a:pt x="1779337" y="695692"/>
                </a:lnTo>
                <a:lnTo>
                  <a:pt x="680132" y="3742555"/>
                </a:lnTo>
                <a:lnTo>
                  <a:pt x="391235" y="3743418"/>
                </a:lnTo>
                <a:lnTo>
                  <a:pt x="1428027" y="869560"/>
                </a:lnTo>
                <a:lnTo>
                  <a:pt x="1427493" y="869561"/>
                </a:lnTo>
                <a:close/>
                <a:moveTo>
                  <a:pt x="3290048" y="381325"/>
                </a:moveTo>
                <a:lnTo>
                  <a:pt x="3578634" y="381325"/>
                </a:lnTo>
                <a:lnTo>
                  <a:pt x="2616998" y="3046863"/>
                </a:lnTo>
                <a:lnTo>
                  <a:pt x="2328101" y="3047726"/>
                </a:lnTo>
                <a:close/>
                <a:moveTo>
                  <a:pt x="1962856" y="313699"/>
                </a:moveTo>
                <a:lnTo>
                  <a:pt x="2251441" y="313699"/>
                </a:lnTo>
                <a:lnTo>
                  <a:pt x="1265408" y="3046863"/>
                </a:lnTo>
                <a:lnTo>
                  <a:pt x="976511" y="3047726"/>
                </a:lnTo>
                <a:close/>
                <a:moveTo>
                  <a:pt x="1400233" y="1"/>
                </a:moveTo>
                <a:lnTo>
                  <a:pt x="1688819" y="1"/>
                </a:lnTo>
                <a:lnTo>
                  <a:pt x="589614" y="3046863"/>
                </a:lnTo>
                <a:lnTo>
                  <a:pt x="300717" y="3047726"/>
                </a:lnTo>
                <a:close/>
                <a:moveTo>
                  <a:pt x="2751822" y="0"/>
                </a:moveTo>
                <a:lnTo>
                  <a:pt x="3040408" y="0"/>
                </a:lnTo>
                <a:lnTo>
                  <a:pt x="2019976" y="2828515"/>
                </a:lnTo>
                <a:lnTo>
                  <a:pt x="2020557" y="2828515"/>
                </a:lnTo>
                <a:lnTo>
                  <a:pt x="1877951" y="3223803"/>
                </a:lnTo>
                <a:lnTo>
                  <a:pt x="1878406" y="3223803"/>
                </a:lnTo>
                <a:lnTo>
                  <a:pt x="1711626" y="3686099"/>
                </a:lnTo>
                <a:lnTo>
                  <a:pt x="1422729" y="3686962"/>
                </a:lnTo>
                <a:lnTo>
                  <a:pt x="1565335" y="3291673"/>
                </a:lnTo>
                <a:lnTo>
                  <a:pt x="1564880" y="3291674"/>
                </a:lnTo>
                <a:lnTo>
                  <a:pt x="1652888" y="3047724"/>
                </a:lnTo>
                <a:lnTo>
                  <a:pt x="1652306" y="304772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4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pic>
        <p:nvPicPr>
          <p:cNvPr id="6" name="Immagine 5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7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pic>
        <p:nvPicPr>
          <p:cNvPr id="10" name="Immagine 9" descr="Logo_UrbanGreenUP_VERTICALE_color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52" y="101602"/>
            <a:ext cx="1688121" cy="18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41333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Us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-49382"/>
            <a:ext cx="9144000" cy="6907382"/>
          </a:xfrm>
          <a:prstGeom prst="rect">
            <a:avLst/>
          </a:prstGeom>
          <a:solidFill>
            <a:srgbClr val="409B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13"/>
          </p:nvPr>
        </p:nvSpPr>
        <p:spPr>
          <a:xfrm>
            <a:off x="5037603" y="745067"/>
            <a:ext cx="3801861" cy="5128276"/>
          </a:xfrm>
          <a:custGeom>
            <a:avLst/>
            <a:gdLst>
              <a:gd name="connsiteX0" fmla="*/ 2715847 w 3801861"/>
              <a:gd name="connsiteY0" fmla="*/ 999408 h 3846207"/>
              <a:gd name="connsiteX1" fmla="*/ 3004433 w 3801861"/>
              <a:gd name="connsiteY1" fmla="*/ 999408 h 3846207"/>
              <a:gd name="connsiteX2" fmla="*/ 1977716 w 3801861"/>
              <a:gd name="connsiteY2" fmla="*/ 3845344 h 3846207"/>
              <a:gd name="connsiteX3" fmla="*/ 1688819 w 3801861"/>
              <a:gd name="connsiteY3" fmla="*/ 3846207 h 3846207"/>
              <a:gd name="connsiteX4" fmla="*/ 375075 w 3801861"/>
              <a:gd name="connsiteY4" fmla="*/ 968397 h 3846207"/>
              <a:gd name="connsiteX5" fmla="*/ 663661 w 3801861"/>
              <a:gd name="connsiteY5" fmla="*/ 968397 h 3846207"/>
              <a:gd name="connsiteX6" fmla="*/ 288586 w 3801861"/>
              <a:gd name="connsiteY6" fmla="*/ 2008061 h 3846207"/>
              <a:gd name="connsiteX7" fmla="*/ 0 w 3801861"/>
              <a:gd name="connsiteY7" fmla="*/ 2008061 h 3846207"/>
              <a:gd name="connsiteX8" fmla="*/ 3513275 w 3801861"/>
              <a:gd name="connsiteY8" fmla="*/ 699169 h 3846207"/>
              <a:gd name="connsiteX9" fmla="*/ 3801861 w 3801861"/>
              <a:gd name="connsiteY9" fmla="*/ 699169 h 3846207"/>
              <a:gd name="connsiteX10" fmla="*/ 3291462 w 3801861"/>
              <a:gd name="connsiteY10" fmla="*/ 2113935 h 3846207"/>
              <a:gd name="connsiteX11" fmla="*/ 3002877 w 3801861"/>
              <a:gd name="connsiteY11" fmla="*/ 2113935 h 3846207"/>
              <a:gd name="connsiteX12" fmla="*/ 814957 w 3801861"/>
              <a:gd name="connsiteY12" fmla="*/ 685709 h 3846207"/>
              <a:gd name="connsiteX13" fmla="*/ 1103543 w 3801861"/>
              <a:gd name="connsiteY13" fmla="*/ 685709 h 3846207"/>
              <a:gd name="connsiteX14" fmla="*/ 513100 w 3801861"/>
              <a:gd name="connsiteY14" fmla="*/ 2322344 h 3846207"/>
              <a:gd name="connsiteX15" fmla="*/ 224515 w 3801861"/>
              <a:gd name="connsiteY15" fmla="*/ 2322344 h 3846207"/>
              <a:gd name="connsiteX16" fmla="*/ 2152597 w 3801861"/>
              <a:gd name="connsiteY16" fmla="*/ 685564 h 3846207"/>
              <a:gd name="connsiteX17" fmla="*/ 2441183 w 3801861"/>
              <a:gd name="connsiteY17" fmla="*/ 685564 h 3846207"/>
              <a:gd name="connsiteX18" fmla="*/ 1414466 w 3801861"/>
              <a:gd name="connsiteY18" fmla="*/ 3531500 h 3846207"/>
              <a:gd name="connsiteX19" fmla="*/ 1125569 w 3801861"/>
              <a:gd name="connsiteY19" fmla="*/ 3532363 h 3846207"/>
              <a:gd name="connsiteX20" fmla="*/ 1594584 w 3801861"/>
              <a:gd name="connsiteY20" fmla="*/ 406402 h 3846207"/>
              <a:gd name="connsiteX21" fmla="*/ 1883170 w 3801861"/>
              <a:gd name="connsiteY21" fmla="*/ 406402 h 3846207"/>
              <a:gd name="connsiteX22" fmla="*/ 1778805 w 3801861"/>
              <a:gd name="connsiteY22" fmla="*/ 695692 h 3846207"/>
              <a:gd name="connsiteX23" fmla="*/ 1779337 w 3801861"/>
              <a:gd name="connsiteY23" fmla="*/ 695692 h 3846207"/>
              <a:gd name="connsiteX24" fmla="*/ 680132 w 3801861"/>
              <a:gd name="connsiteY24" fmla="*/ 3742555 h 3846207"/>
              <a:gd name="connsiteX25" fmla="*/ 391235 w 3801861"/>
              <a:gd name="connsiteY25" fmla="*/ 3743418 h 3846207"/>
              <a:gd name="connsiteX26" fmla="*/ 1428027 w 3801861"/>
              <a:gd name="connsiteY26" fmla="*/ 869560 h 3846207"/>
              <a:gd name="connsiteX27" fmla="*/ 1427493 w 3801861"/>
              <a:gd name="connsiteY27" fmla="*/ 869561 h 3846207"/>
              <a:gd name="connsiteX28" fmla="*/ 3290048 w 3801861"/>
              <a:gd name="connsiteY28" fmla="*/ 381325 h 3846207"/>
              <a:gd name="connsiteX29" fmla="*/ 3578634 w 3801861"/>
              <a:gd name="connsiteY29" fmla="*/ 381325 h 3846207"/>
              <a:gd name="connsiteX30" fmla="*/ 2616998 w 3801861"/>
              <a:gd name="connsiteY30" fmla="*/ 3046863 h 3846207"/>
              <a:gd name="connsiteX31" fmla="*/ 2328101 w 3801861"/>
              <a:gd name="connsiteY31" fmla="*/ 3047726 h 3846207"/>
              <a:gd name="connsiteX32" fmla="*/ 1962856 w 3801861"/>
              <a:gd name="connsiteY32" fmla="*/ 313699 h 3846207"/>
              <a:gd name="connsiteX33" fmla="*/ 2251441 w 3801861"/>
              <a:gd name="connsiteY33" fmla="*/ 313699 h 3846207"/>
              <a:gd name="connsiteX34" fmla="*/ 1265408 w 3801861"/>
              <a:gd name="connsiteY34" fmla="*/ 3046863 h 3846207"/>
              <a:gd name="connsiteX35" fmla="*/ 976511 w 3801861"/>
              <a:gd name="connsiteY35" fmla="*/ 3047726 h 3846207"/>
              <a:gd name="connsiteX36" fmla="*/ 1400233 w 3801861"/>
              <a:gd name="connsiteY36" fmla="*/ 1 h 3846207"/>
              <a:gd name="connsiteX37" fmla="*/ 1688819 w 3801861"/>
              <a:gd name="connsiteY37" fmla="*/ 1 h 3846207"/>
              <a:gd name="connsiteX38" fmla="*/ 589614 w 3801861"/>
              <a:gd name="connsiteY38" fmla="*/ 3046863 h 3846207"/>
              <a:gd name="connsiteX39" fmla="*/ 300717 w 3801861"/>
              <a:gd name="connsiteY39" fmla="*/ 3047726 h 3846207"/>
              <a:gd name="connsiteX40" fmla="*/ 2751822 w 3801861"/>
              <a:gd name="connsiteY40" fmla="*/ 0 h 3846207"/>
              <a:gd name="connsiteX41" fmla="*/ 3040408 w 3801861"/>
              <a:gd name="connsiteY41" fmla="*/ 0 h 3846207"/>
              <a:gd name="connsiteX42" fmla="*/ 2019976 w 3801861"/>
              <a:gd name="connsiteY42" fmla="*/ 2828515 h 3846207"/>
              <a:gd name="connsiteX43" fmla="*/ 2020557 w 3801861"/>
              <a:gd name="connsiteY43" fmla="*/ 2828515 h 3846207"/>
              <a:gd name="connsiteX44" fmla="*/ 1877951 w 3801861"/>
              <a:gd name="connsiteY44" fmla="*/ 3223803 h 3846207"/>
              <a:gd name="connsiteX45" fmla="*/ 1878406 w 3801861"/>
              <a:gd name="connsiteY45" fmla="*/ 3223803 h 3846207"/>
              <a:gd name="connsiteX46" fmla="*/ 1711626 w 3801861"/>
              <a:gd name="connsiteY46" fmla="*/ 3686099 h 3846207"/>
              <a:gd name="connsiteX47" fmla="*/ 1422729 w 3801861"/>
              <a:gd name="connsiteY47" fmla="*/ 3686962 h 3846207"/>
              <a:gd name="connsiteX48" fmla="*/ 1565335 w 3801861"/>
              <a:gd name="connsiteY48" fmla="*/ 3291673 h 3846207"/>
              <a:gd name="connsiteX49" fmla="*/ 1564880 w 3801861"/>
              <a:gd name="connsiteY49" fmla="*/ 3291674 h 3846207"/>
              <a:gd name="connsiteX50" fmla="*/ 1652888 w 3801861"/>
              <a:gd name="connsiteY50" fmla="*/ 3047724 h 3846207"/>
              <a:gd name="connsiteX51" fmla="*/ 1652306 w 3801861"/>
              <a:gd name="connsiteY51" fmla="*/ 3047726 h 384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801861" h="3846207">
                <a:moveTo>
                  <a:pt x="2715847" y="999408"/>
                </a:moveTo>
                <a:lnTo>
                  <a:pt x="3004433" y="999408"/>
                </a:lnTo>
                <a:lnTo>
                  <a:pt x="1977716" y="3845344"/>
                </a:lnTo>
                <a:lnTo>
                  <a:pt x="1688819" y="3846207"/>
                </a:lnTo>
                <a:close/>
                <a:moveTo>
                  <a:pt x="375075" y="968397"/>
                </a:moveTo>
                <a:lnTo>
                  <a:pt x="663661" y="968397"/>
                </a:lnTo>
                <a:lnTo>
                  <a:pt x="288586" y="2008061"/>
                </a:lnTo>
                <a:lnTo>
                  <a:pt x="0" y="2008061"/>
                </a:lnTo>
                <a:close/>
                <a:moveTo>
                  <a:pt x="3513275" y="699169"/>
                </a:moveTo>
                <a:lnTo>
                  <a:pt x="3801861" y="699169"/>
                </a:lnTo>
                <a:lnTo>
                  <a:pt x="3291462" y="2113935"/>
                </a:lnTo>
                <a:lnTo>
                  <a:pt x="3002877" y="2113935"/>
                </a:lnTo>
                <a:close/>
                <a:moveTo>
                  <a:pt x="814957" y="685709"/>
                </a:moveTo>
                <a:lnTo>
                  <a:pt x="1103543" y="685709"/>
                </a:lnTo>
                <a:lnTo>
                  <a:pt x="513100" y="2322344"/>
                </a:lnTo>
                <a:lnTo>
                  <a:pt x="224515" y="2322344"/>
                </a:lnTo>
                <a:close/>
                <a:moveTo>
                  <a:pt x="2152597" y="685564"/>
                </a:moveTo>
                <a:lnTo>
                  <a:pt x="2441183" y="685564"/>
                </a:lnTo>
                <a:lnTo>
                  <a:pt x="1414466" y="3531500"/>
                </a:lnTo>
                <a:lnTo>
                  <a:pt x="1125569" y="3532363"/>
                </a:lnTo>
                <a:close/>
                <a:moveTo>
                  <a:pt x="1594584" y="406402"/>
                </a:moveTo>
                <a:lnTo>
                  <a:pt x="1883170" y="406402"/>
                </a:lnTo>
                <a:lnTo>
                  <a:pt x="1778805" y="695692"/>
                </a:lnTo>
                <a:lnTo>
                  <a:pt x="1779337" y="695692"/>
                </a:lnTo>
                <a:lnTo>
                  <a:pt x="680132" y="3742555"/>
                </a:lnTo>
                <a:lnTo>
                  <a:pt x="391235" y="3743418"/>
                </a:lnTo>
                <a:lnTo>
                  <a:pt x="1428027" y="869560"/>
                </a:lnTo>
                <a:lnTo>
                  <a:pt x="1427493" y="869561"/>
                </a:lnTo>
                <a:close/>
                <a:moveTo>
                  <a:pt x="3290048" y="381325"/>
                </a:moveTo>
                <a:lnTo>
                  <a:pt x="3578634" y="381325"/>
                </a:lnTo>
                <a:lnTo>
                  <a:pt x="2616998" y="3046863"/>
                </a:lnTo>
                <a:lnTo>
                  <a:pt x="2328101" y="3047726"/>
                </a:lnTo>
                <a:close/>
                <a:moveTo>
                  <a:pt x="1962856" y="313699"/>
                </a:moveTo>
                <a:lnTo>
                  <a:pt x="2251441" y="313699"/>
                </a:lnTo>
                <a:lnTo>
                  <a:pt x="1265408" y="3046863"/>
                </a:lnTo>
                <a:lnTo>
                  <a:pt x="976511" y="3047726"/>
                </a:lnTo>
                <a:close/>
                <a:moveTo>
                  <a:pt x="1400233" y="1"/>
                </a:moveTo>
                <a:lnTo>
                  <a:pt x="1688819" y="1"/>
                </a:lnTo>
                <a:lnTo>
                  <a:pt x="589614" y="3046863"/>
                </a:lnTo>
                <a:lnTo>
                  <a:pt x="300717" y="3047726"/>
                </a:lnTo>
                <a:close/>
                <a:moveTo>
                  <a:pt x="2751822" y="0"/>
                </a:moveTo>
                <a:lnTo>
                  <a:pt x="3040408" y="0"/>
                </a:lnTo>
                <a:lnTo>
                  <a:pt x="2019976" y="2828515"/>
                </a:lnTo>
                <a:lnTo>
                  <a:pt x="2020557" y="2828515"/>
                </a:lnTo>
                <a:lnTo>
                  <a:pt x="1877951" y="3223803"/>
                </a:lnTo>
                <a:lnTo>
                  <a:pt x="1878406" y="3223803"/>
                </a:lnTo>
                <a:lnTo>
                  <a:pt x="1711626" y="3686099"/>
                </a:lnTo>
                <a:lnTo>
                  <a:pt x="1422729" y="3686962"/>
                </a:lnTo>
                <a:lnTo>
                  <a:pt x="1565335" y="3291673"/>
                </a:lnTo>
                <a:lnTo>
                  <a:pt x="1564880" y="3291674"/>
                </a:lnTo>
                <a:lnTo>
                  <a:pt x="1652888" y="3047724"/>
                </a:lnTo>
                <a:lnTo>
                  <a:pt x="1652306" y="304772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4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rgbClr val="FFFFFF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pic>
        <p:nvPicPr>
          <p:cNvPr id="6" name="Immagine 5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7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</p:spTree>
    <p:extLst>
      <p:ext uri="{BB962C8B-B14F-4D97-AF65-F5344CB8AC3E}">
        <p14:creationId xmlns:p14="http://schemas.microsoft.com/office/powerpoint/2010/main" val="2398669147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0" y="-49382"/>
            <a:ext cx="9144000" cy="6907382"/>
          </a:xfrm>
          <a:prstGeom prst="rect">
            <a:avLst/>
          </a:prstGeom>
          <a:solidFill>
            <a:srgbClr val="2887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13"/>
          </p:nvPr>
        </p:nvSpPr>
        <p:spPr>
          <a:xfrm>
            <a:off x="5037603" y="745067"/>
            <a:ext cx="3801861" cy="5128276"/>
          </a:xfrm>
          <a:custGeom>
            <a:avLst/>
            <a:gdLst>
              <a:gd name="connsiteX0" fmla="*/ 2715847 w 3801861"/>
              <a:gd name="connsiteY0" fmla="*/ 999408 h 3846207"/>
              <a:gd name="connsiteX1" fmla="*/ 3004433 w 3801861"/>
              <a:gd name="connsiteY1" fmla="*/ 999408 h 3846207"/>
              <a:gd name="connsiteX2" fmla="*/ 1977716 w 3801861"/>
              <a:gd name="connsiteY2" fmla="*/ 3845344 h 3846207"/>
              <a:gd name="connsiteX3" fmla="*/ 1688819 w 3801861"/>
              <a:gd name="connsiteY3" fmla="*/ 3846207 h 3846207"/>
              <a:gd name="connsiteX4" fmla="*/ 375075 w 3801861"/>
              <a:gd name="connsiteY4" fmla="*/ 968397 h 3846207"/>
              <a:gd name="connsiteX5" fmla="*/ 663661 w 3801861"/>
              <a:gd name="connsiteY5" fmla="*/ 968397 h 3846207"/>
              <a:gd name="connsiteX6" fmla="*/ 288586 w 3801861"/>
              <a:gd name="connsiteY6" fmla="*/ 2008061 h 3846207"/>
              <a:gd name="connsiteX7" fmla="*/ 0 w 3801861"/>
              <a:gd name="connsiteY7" fmla="*/ 2008061 h 3846207"/>
              <a:gd name="connsiteX8" fmla="*/ 3513275 w 3801861"/>
              <a:gd name="connsiteY8" fmla="*/ 699169 h 3846207"/>
              <a:gd name="connsiteX9" fmla="*/ 3801861 w 3801861"/>
              <a:gd name="connsiteY9" fmla="*/ 699169 h 3846207"/>
              <a:gd name="connsiteX10" fmla="*/ 3291462 w 3801861"/>
              <a:gd name="connsiteY10" fmla="*/ 2113935 h 3846207"/>
              <a:gd name="connsiteX11" fmla="*/ 3002877 w 3801861"/>
              <a:gd name="connsiteY11" fmla="*/ 2113935 h 3846207"/>
              <a:gd name="connsiteX12" fmla="*/ 814957 w 3801861"/>
              <a:gd name="connsiteY12" fmla="*/ 685709 h 3846207"/>
              <a:gd name="connsiteX13" fmla="*/ 1103543 w 3801861"/>
              <a:gd name="connsiteY13" fmla="*/ 685709 h 3846207"/>
              <a:gd name="connsiteX14" fmla="*/ 513100 w 3801861"/>
              <a:gd name="connsiteY14" fmla="*/ 2322344 h 3846207"/>
              <a:gd name="connsiteX15" fmla="*/ 224515 w 3801861"/>
              <a:gd name="connsiteY15" fmla="*/ 2322344 h 3846207"/>
              <a:gd name="connsiteX16" fmla="*/ 2152597 w 3801861"/>
              <a:gd name="connsiteY16" fmla="*/ 685564 h 3846207"/>
              <a:gd name="connsiteX17" fmla="*/ 2441183 w 3801861"/>
              <a:gd name="connsiteY17" fmla="*/ 685564 h 3846207"/>
              <a:gd name="connsiteX18" fmla="*/ 1414466 w 3801861"/>
              <a:gd name="connsiteY18" fmla="*/ 3531500 h 3846207"/>
              <a:gd name="connsiteX19" fmla="*/ 1125569 w 3801861"/>
              <a:gd name="connsiteY19" fmla="*/ 3532363 h 3846207"/>
              <a:gd name="connsiteX20" fmla="*/ 1594584 w 3801861"/>
              <a:gd name="connsiteY20" fmla="*/ 406402 h 3846207"/>
              <a:gd name="connsiteX21" fmla="*/ 1883170 w 3801861"/>
              <a:gd name="connsiteY21" fmla="*/ 406402 h 3846207"/>
              <a:gd name="connsiteX22" fmla="*/ 1778805 w 3801861"/>
              <a:gd name="connsiteY22" fmla="*/ 695692 h 3846207"/>
              <a:gd name="connsiteX23" fmla="*/ 1779337 w 3801861"/>
              <a:gd name="connsiteY23" fmla="*/ 695692 h 3846207"/>
              <a:gd name="connsiteX24" fmla="*/ 680132 w 3801861"/>
              <a:gd name="connsiteY24" fmla="*/ 3742555 h 3846207"/>
              <a:gd name="connsiteX25" fmla="*/ 391235 w 3801861"/>
              <a:gd name="connsiteY25" fmla="*/ 3743418 h 3846207"/>
              <a:gd name="connsiteX26" fmla="*/ 1428027 w 3801861"/>
              <a:gd name="connsiteY26" fmla="*/ 869560 h 3846207"/>
              <a:gd name="connsiteX27" fmla="*/ 1427493 w 3801861"/>
              <a:gd name="connsiteY27" fmla="*/ 869561 h 3846207"/>
              <a:gd name="connsiteX28" fmla="*/ 3290048 w 3801861"/>
              <a:gd name="connsiteY28" fmla="*/ 381325 h 3846207"/>
              <a:gd name="connsiteX29" fmla="*/ 3578634 w 3801861"/>
              <a:gd name="connsiteY29" fmla="*/ 381325 h 3846207"/>
              <a:gd name="connsiteX30" fmla="*/ 2616998 w 3801861"/>
              <a:gd name="connsiteY30" fmla="*/ 3046863 h 3846207"/>
              <a:gd name="connsiteX31" fmla="*/ 2328101 w 3801861"/>
              <a:gd name="connsiteY31" fmla="*/ 3047726 h 3846207"/>
              <a:gd name="connsiteX32" fmla="*/ 1962856 w 3801861"/>
              <a:gd name="connsiteY32" fmla="*/ 313699 h 3846207"/>
              <a:gd name="connsiteX33" fmla="*/ 2251441 w 3801861"/>
              <a:gd name="connsiteY33" fmla="*/ 313699 h 3846207"/>
              <a:gd name="connsiteX34" fmla="*/ 1265408 w 3801861"/>
              <a:gd name="connsiteY34" fmla="*/ 3046863 h 3846207"/>
              <a:gd name="connsiteX35" fmla="*/ 976511 w 3801861"/>
              <a:gd name="connsiteY35" fmla="*/ 3047726 h 3846207"/>
              <a:gd name="connsiteX36" fmla="*/ 1400233 w 3801861"/>
              <a:gd name="connsiteY36" fmla="*/ 1 h 3846207"/>
              <a:gd name="connsiteX37" fmla="*/ 1688819 w 3801861"/>
              <a:gd name="connsiteY37" fmla="*/ 1 h 3846207"/>
              <a:gd name="connsiteX38" fmla="*/ 589614 w 3801861"/>
              <a:gd name="connsiteY38" fmla="*/ 3046863 h 3846207"/>
              <a:gd name="connsiteX39" fmla="*/ 300717 w 3801861"/>
              <a:gd name="connsiteY39" fmla="*/ 3047726 h 3846207"/>
              <a:gd name="connsiteX40" fmla="*/ 2751822 w 3801861"/>
              <a:gd name="connsiteY40" fmla="*/ 0 h 3846207"/>
              <a:gd name="connsiteX41" fmla="*/ 3040408 w 3801861"/>
              <a:gd name="connsiteY41" fmla="*/ 0 h 3846207"/>
              <a:gd name="connsiteX42" fmla="*/ 2019976 w 3801861"/>
              <a:gd name="connsiteY42" fmla="*/ 2828515 h 3846207"/>
              <a:gd name="connsiteX43" fmla="*/ 2020557 w 3801861"/>
              <a:gd name="connsiteY43" fmla="*/ 2828515 h 3846207"/>
              <a:gd name="connsiteX44" fmla="*/ 1877951 w 3801861"/>
              <a:gd name="connsiteY44" fmla="*/ 3223803 h 3846207"/>
              <a:gd name="connsiteX45" fmla="*/ 1878406 w 3801861"/>
              <a:gd name="connsiteY45" fmla="*/ 3223803 h 3846207"/>
              <a:gd name="connsiteX46" fmla="*/ 1711626 w 3801861"/>
              <a:gd name="connsiteY46" fmla="*/ 3686099 h 3846207"/>
              <a:gd name="connsiteX47" fmla="*/ 1422729 w 3801861"/>
              <a:gd name="connsiteY47" fmla="*/ 3686962 h 3846207"/>
              <a:gd name="connsiteX48" fmla="*/ 1565335 w 3801861"/>
              <a:gd name="connsiteY48" fmla="*/ 3291673 h 3846207"/>
              <a:gd name="connsiteX49" fmla="*/ 1564880 w 3801861"/>
              <a:gd name="connsiteY49" fmla="*/ 3291674 h 3846207"/>
              <a:gd name="connsiteX50" fmla="*/ 1652888 w 3801861"/>
              <a:gd name="connsiteY50" fmla="*/ 3047724 h 3846207"/>
              <a:gd name="connsiteX51" fmla="*/ 1652306 w 3801861"/>
              <a:gd name="connsiteY51" fmla="*/ 3047726 h 384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801861" h="3846207">
                <a:moveTo>
                  <a:pt x="2715847" y="999408"/>
                </a:moveTo>
                <a:lnTo>
                  <a:pt x="3004433" y="999408"/>
                </a:lnTo>
                <a:lnTo>
                  <a:pt x="1977716" y="3845344"/>
                </a:lnTo>
                <a:lnTo>
                  <a:pt x="1688819" y="3846207"/>
                </a:lnTo>
                <a:close/>
                <a:moveTo>
                  <a:pt x="375075" y="968397"/>
                </a:moveTo>
                <a:lnTo>
                  <a:pt x="663661" y="968397"/>
                </a:lnTo>
                <a:lnTo>
                  <a:pt x="288586" y="2008061"/>
                </a:lnTo>
                <a:lnTo>
                  <a:pt x="0" y="2008061"/>
                </a:lnTo>
                <a:close/>
                <a:moveTo>
                  <a:pt x="3513275" y="699169"/>
                </a:moveTo>
                <a:lnTo>
                  <a:pt x="3801861" y="699169"/>
                </a:lnTo>
                <a:lnTo>
                  <a:pt x="3291462" y="2113935"/>
                </a:lnTo>
                <a:lnTo>
                  <a:pt x="3002877" y="2113935"/>
                </a:lnTo>
                <a:close/>
                <a:moveTo>
                  <a:pt x="814957" y="685709"/>
                </a:moveTo>
                <a:lnTo>
                  <a:pt x="1103543" y="685709"/>
                </a:lnTo>
                <a:lnTo>
                  <a:pt x="513100" y="2322344"/>
                </a:lnTo>
                <a:lnTo>
                  <a:pt x="224515" y="2322344"/>
                </a:lnTo>
                <a:close/>
                <a:moveTo>
                  <a:pt x="2152597" y="685564"/>
                </a:moveTo>
                <a:lnTo>
                  <a:pt x="2441183" y="685564"/>
                </a:lnTo>
                <a:lnTo>
                  <a:pt x="1414466" y="3531500"/>
                </a:lnTo>
                <a:lnTo>
                  <a:pt x="1125569" y="3532363"/>
                </a:lnTo>
                <a:close/>
                <a:moveTo>
                  <a:pt x="1594584" y="406402"/>
                </a:moveTo>
                <a:lnTo>
                  <a:pt x="1883170" y="406402"/>
                </a:lnTo>
                <a:lnTo>
                  <a:pt x="1778805" y="695692"/>
                </a:lnTo>
                <a:lnTo>
                  <a:pt x="1779337" y="695692"/>
                </a:lnTo>
                <a:lnTo>
                  <a:pt x="680132" y="3742555"/>
                </a:lnTo>
                <a:lnTo>
                  <a:pt x="391235" y="3743418"/>
                </a:lnTo>
                <a:lnTo>
                  <a:pt x="1428027" y="869560"/>
                </a:lnTo>
                <a:lnTo>
                  <a:pt x="1427493" y="869561"/>
                </a:lnTo>
                <a:close/>
                <a:moveTo>
                  <a:pt x="3290048" y="381325"/>
                </a:moveTo>
                <a:lnTo>
                  <a:pt x="3578634" y="381325"/>
                </a:lnTo>
                <a:lnTo>
                  <a:pt x="2616998" y="3046863"/>
                </a:lnTo>
                <a:lnTo>
                  <a:pt x="2328101" y="3047726"/>
                </a:lnTo>
                <a:close/>
                <a:moveTo>
                  <a:pt x="1962856" y="313699"/>
                </a:moveTo>
                <a:lnTo>
                  <a:pt x="2251441" y="313699"/>
                </a:lnTo>
                <a:lnTo>
                  <a:pt x="1265408" y="3046863"/>
                </a:lnTo>
                <a:lnTo>
                  <a:pt x="976511" y="3047726"/>
                </a:lnTo>
                <a:close/>
                <a:moveTo>
                  <a:pt x="1400233" y="1"/>
                </a:moveTo>
                <a:lnTo>
                  <a:pt x="1688819" y="1"/>
                </a:lnTo>
                <a:lnTo>
                  <a:pt x="589614" y="3046863"/>
                </a:lnTo>
                <a:lnTo>
                  <a:pt x="300717" y="3047726"/>
                </a:lnTo>
                <a:close/>
                <a:moveTo>
                  <a:pt x="2751822" y="0"/>
                </a:moveTo>
                <a:lnTo>
                  <a:pt x="3040408" y="0"/>
                </a:lnTo>
                <a:lnTo>
                  <a:pt x="2019976" y="2828515"/>
                </a:lnTo>
                <a:lnTo>
                  <a:pt x="2020557" y="2828515"/>
                </a:lnTo>
                <a:lnTo>
                  <a:pt x="1877951" y="3223803"/>
                </a:lnTo>
                <a:lnTo>
                  <a:pt x="1878406" y="3223803"/>
                </a:lnTo>
                <a:lnTo>
                  <a:pt x="1711626" y="3686099"/>
                </a:lnTo>
                <a:lnTo>
                  <a:pt x="1422729" y="3686962"/>
                </a:lnTo>
                <a:lnTo>
                  <a:pt x="1565335" y="3291673"/>
                </a:lnTo>
                <a:lnTo>
                  <a:pt x="1564880" y="3291674"/>
                </a:lnTo>
                <a:lnTo>
                  <a:pt x="1652888" y="3047724"/>
                </a:lnTo>
                <a:lnTo>
                  <a:pt x="1652306" y="304772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4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bg1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6" name="Immagine 5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7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</p:spTree>
    <p:extLst>
      <p:ext uri="{BB962C8B-B14F-4D97-AF65-F5344CB8AC3E}">
        <p14:creationId xmlns:p14="http://schemas.microsoft.com/office/powerpoint/2010/main" val="1188496930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Us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-49382"/>
            <a:ext cx="9144000" cy="6907382"/>
          </a:xfrm>
          <a:prstGeom prst="rect">
            <a:avLst/>
          </a:prstGeom>
          <a:solidFill>
            <a:srgbClr val="AFAC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13"/>
          </p:nvPr>
        </p:nvSpPr>
        <p:spPr>
          <a:xfrm>
            <a:off x="5037603" y="745067"/>
            <a:ext cx="3801861" cy="5128276"/>
          </a:xfrm>
          <a:custGeom>
            <a:avLst/>
            <a:gdLst>
              <a:gd name="connsiteX0" fmla="*/ 2715847 w 3801861"/>
              <a:gd name="connsiteY0" fmla="*/ 999408 h 3846207"/>
              <a:gd name="connsiteX1" fmla="*/ 3004433 w 3801861"/>
              <a:gd name="connsiteY1" fmla="*/ 999408 h 3846207"/>
              <a:gd name="connsiteX2" fmla="*/ 1977716 w 3801861"/>
              <a:gd name="connsiteY2" fmla="*/ 3845344 h 3846207"/>
              <a:gd name="connsiteX3" fmla="*/ 1688819 w 3801861"/>
              <a:gd name="connsiteY3" fmla="*/ 3846207 h 3846207"/>
              <a:gd name="connsiteX4" fmla="*/ 375075 w 3801861"/>
              <a:gd name="connsiteY4" fmla="*/ 968397 h 3846207"/>
              <a:gd name="connsiteX5" fmla="*/ 663661 w 3801861"/>
              <a:gd name="connsiteY5" fmla="*/ 968397 h 3846207"/>
              <a:gd name="connsiteX6" fmla="*/ 288586 w 3801861"/>
              <a:gd name="connsiteY6" fmla="*/ 2008061 h 3846207"/>
              <a:gd name="connsiteX7" fmla="*/ 0 w 3801861"/>
              <a:gd name="connsiteY7" fmla="*/ 2008061 h 3846207"/>
              <a:gd name="connsiteX8" fmla="*/ 3513275 w 3801861"/>
              <a:gd name="connsiteY8" fmla="*/ 699169 h 3846207"/>
              <a:gd name="connsiteX9" fmla="*/ 3801861 w 3801861"/>
              <a:gd name="connsiteY9" fmla="*/ 699169 h 3846207"/>
              <a:gd name="connsiteX10" fmla="*/ 3291462 w 3801861"/>
              <a:gd name="connsiteY10" fmla="*/ 2113935 h 3846207"/>
              <a:gd name="connsiteX11" fmla="*/ 3002877 w 3801861"/>
              <a:gd name="connsiteY11" fmla="*/ 2113935 h 3846207"/>
              <a:gd name="connsiteX12" fmla="*/ 814957 w 3801861"/>
              <a:gd name="connsiteY12" fmla="*/ 685709 h 3846207"/>
              <a:gd name="connsiteX13" fmla="*/ 1103543 w 3801861"/>
              <a:gd name="connsiteY13" fmla="*/ 685709 h 3846207"/>
              <a:gd name="connsiteX14" fmla="*/ 513100 w 3801861"/>
              <a:gd name="connsiteY14" fmla="*/ 2322344 h 3846207"/>
              <a:gd name="connsiteX15" fmla="*/ 224515 w 3801861"/>
              <a:gd name="connsiteY15" fmla="*/ 2322344 h 3846207"/>
              <a:gd name="connsiteX16" fmla="*/ 2152597 w 3801861"/>
              <a:gd name="connsiteY16" fmla="*/ 685564 h 3846207"/>
              <a:gd name="connsiteX17" fmla="*/ 2441183 w 3801861"/>
              <a:gd name="connsiteY17" fmla="*/ 685564 h 3846207"/>
              <a:gd name="connsiteX18" fmla="*/ 1414466 w 3801861"/>
              <a:gd name="connsiteY18" fmla="*/ 3531500 h 3846207"/>
              <a:gd name="connsiteX19" fmla="*/ 1125569 w 3801861"/>
              <a:gd name="connsiteY19" fmla="*/ 3532363 h 3846207"/>
              <a:gd name="connsiteX20" fmla="*/ 1594584 w 3801861"/>
              <a:gd name="connsiteY20" fmla="*/ 406402 h 3846207"/>
              <a:gd name="connsiteX21" fmla="*/ 1883170 w 3801861"/>
              <a:gd name="connsiteY21" fmla="*/ 406402 h 3846207"/>
              <a:gd name="connsiteX22" fmla="*/ 1778805 w 3801861"/>
              <a:gd name="connsiteY22" fmla="*/ 695692 h 3846207"/>
              <a:gd name="connsiteX23" fmla="*/ 1779337 w 3801861"/>
              <a:gd name="connsiteY23" fmla="*/ 695692 h 3846207"/>
              <a:gd name="connsiteX24" fmla="*/ 680132 w 3801861"/>
              <a:gd name="connsiteY24" fmla="*/ 3742555 h 3846207"/>
              <a:gd name="connsiteX25" fmla="*/ 391235 w 3801861"/>
              <a:gd name="connsiteY25" fmla="*/ 3743418 h 3846207"/>
              <a:gd name="connsiteX26" fmla="*/ 1428027 w 3801861"/>
              <a:gd name="connsiteY26" fmla="*/ 869560 h 3846207"/>
              <a:gd name="connsiteX27" fmla="*/ 1427493 w 3801861"/>
              <a:gd name="connsiteY27" fmla="*/ 869561 h 3846207"/>
              <a:gd name="connsiteX28" fmla="*/ 3290048 w 3801861"/>
              <a:gd name="connsiteY28" fmla="*/ 381325 h 3846207"/>
              <a:gd name="connsiteX29" fmla="*/ 3578634 w 3801861"/>
              <a:gd name="connsiteY29" fmla="*/ 381325 h 3846207"/>
              <a:gd name="connsiteX30" fmla="*/ 2616998 w 3801861"/>
              <a:gd name="connsiteY30" fmla="*/ 3046863 h 3846207"/>
              <a:gd name="connsiteX31" fmla="*/ 2328101 w 3801861"/>
              <a:gd name="connsiteY31" fmla="*/ 3047726 h 3846207"/>
              <a:gd name="connsiteX32" fmla="*/ 1962856 w 3801861"/>
              <a:gd name="connsiteY32" fmla="*/ 313699 h 3846207"/>
              <a:gd name="connsiteX33" fmla="*/ 2251441 w 3801861"/>
              <a:gd name="connsiteY33" fmla="*/ 313699 h 3846207"/>
              <a:gd name="connsiteX34" fmla="*/ 1265408 w 3801861"/>
              <a:gd name="connsiteY34" fmla="*/ 3046863 h 3846207"/>
              <a:gd name="connsiteX35" fmla="*/ 976511 w 3801861"/>
              <a:gd name="connsiteY35" fmla="*/ 3047726 h 3846207"/>
              <a:gd name="connsiteX36" fmla="*/ 1400233 w 3801861"/>
              <a:gd name="connsiteY36" fmla="*/ 1 h 3846207"/>
              <a:gd name="connsiteX37" fmla="*/ 1688819 w 3801861"/>
              <a:gd name="connsiteY37" fmla="*/ 1 h 3846207"/>
              <a:gd name="connsiteX38" fmla="*/ 589614 w 3801861"/>
              <a:gd name="connsiteY38" fmla="*/ 3046863 h 3846207"/>
              <a:gd name="connsiteX39" fmla="*/ 300717 w 3801861"/>
              <a:gd name="connsiteY39" fmla="*/ 3047726 h 3846207"/>
              <a:gd name="connsiteX40" fmla="*/ 2751822 w 3801861"/>
              <a:gd name="connsiteY40" fmla="*/ 0 h 3846207"/>
              <a:gd name="connsiteX41" fmla="*/ 3040408 w 3801861"/>
              <a:gd name="connsiteY41" fmla="*/ 0 h 3846207"/>
              <a:gd name="connsiteX42" fmla="*/ 2019976 w 3801861"/>
              <a:gd name="connsiteY42" fmla="*/ 2828515 h 3846207"/>
              <a:gd name="connsiteX43" fmla="*/ 2020557 w 3801861"/>
              <a:gd name="connsiteY43" fmla="*/ 2828515 h 3846207"/>
              <a:gd name="connsiteX44" fmla="*/ 1877951 w 3801861"/>
              <a:gd name="connsiteY44" fmla="*/ 3223803 h 3846207"/>
              <a:gd name="connsiteX45" fmla="*/ 1878406 w 3801861"/>
              <a:gd name="connsiteY45" fmla="*/ 3223803 h 3846207"/>
              <a:gd name="connsiteX46" fmla="*/ 1711626 w 3801861"/>
              <a:gd name="connsiteY46" fmla="*/ 3686099 h 3846207"/>
              <a:gd name="connsiteX47" fmla="*/ 1422729 w 3801861"/>
              <a:gd name="connsiteY47" fmla="*/ 3686962 h 3846207"/>
              <a:gd name="connsiteX48" fmla="*/ 1565335 w 3801861"/>
              <a:gd name="connsiteY48" fmla="*/ 3291673 h 3846207"/>
              <a:gd name="connsiteX49" fmla="*/ 1564880 w 3801861"/>
              <a:gd name="connsiteY49" fmla="*/ 3291674 h 3846207"/>
              <a:gd name="connsiteX50" fmla="*/ 1652888 w 3801861"/>
              <a:gd name="connsiteY50" fmla="*/ 3047724 h 3846207"/>
              <a:gd name="connsiteX51" fmla="*/ 1652306 w 3801861"/>
              <a:gd name="connsiteY51" fmla="*/ 3047726 h 384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801861" h="3846207">
                <a:moveTo>
                  <a:pt x="2715847" y="999408"/>
                </a:moveTo>
                <a:lnTo>
                  <a:pt x="3004433" y="999408"/>
                </a:lnTo>
                <a:lnTo>
                  <a:pt x="1977716" y="3845344"/>
                </a:lnTo>
                <a:lnTo>
                  <a:pt x="1688819" y="3846207"/>
                </a:lnTo>
                <a:close/>
                <a:moveTo>
                  <a:pt x="375075" y="968397"/>
                </a:moveTo>
                <a:lnTo>
                  <a:pt x="663661" y="968397"/>
                </a:lnTo>
                <a:lnTo>
                  <a:pt x="288586" y="2008061"/>
                </a:lnTo>
                <a:lnTo>
                  <a:pt x="0" y="2008061"/>
                </a:lnTo>
                <a:close/>
                <a:moveTo>
                  <a:pt x="3513275" y="699169"/>
                </a:moveTo>
                <a:lnTo>
                  <a:pt x="3801861" y="699169"/>
                </a:lnTo>
                <a:lnTo>
                  <a:pt x="3291462" y="2113935"/>
                </a:lnTo>
                <a:lnTo>
                  <a:pt x="3002877" y="2113935"/>
                </a:lnTo>
                <a:close/>
                <a:moveTo>
                  <a:pt x="814957" y="685709"/>
                </a:moveTo>
                <a:lnTo>
                  <a:pt x="1103543" y="685709"/>
                </a:lnTo>
                <a:lnTo>
                  <a:pt x="513100" y="2322344"/>
                </a:lnTo>
                <a:lnTo>
                  <a:pt x="224515" y="2322344"/>
                </a:lnTo>
                <a:close/>
                <a:moveTo>
                  <a:pt x="2152597" y="685564"/>
                </a:moveTo>
                <a:lnTo>
                  <a:pt x="2441183" y="685564"/>
                </a:lnTo>
                <a:lnTo>
                  <a:pt x="1414466" y="3531500"/>
                </a:lnTo>
                <a:lnTo>
                  <a:pt x="1125569" y="3532363"/>
                </a:lnTo>
                <a:close/>
                <a:moveTo>
                  <a:pt x="1594584" y="406402"/>
                </a:moveTo>
                <a:lnTo>
                  <a:pt x="1883170" y="406402"/>
                </a:lnTo>
                <a:lnTo>
                  <a:pt x="1778805" y="695692"/>
                </a:lnTo>
                <a:lnTo>
                  <a:pt x="1779337" y="695692"/>
                </a:lnTo>
                <a:lnTo>
                  <a:pt x="680132" y="3742555"/>
                </a:lnTo>
                <a:lnTo>
                  <a:pt x="391235" y="3743418"/>
                </a:lnTo>
                <a:lnTo>
                  <a:pt x="1428027" y="869560"/>
                </a:lnTo>
                <a:lnTo>
                  <a:pt x="1427493" y="869561"/>
                </a:lnTo>
                <a:close/>
                <a:moveTo>
                  <a:pt x="3290048" y="381325"/>
                </a:moveTo>
                <a:lnTo>
                  <a:pt x="3578634" y="381325"/>
                </a:lnTo>
                <a:lnTo>
                  <a:pt x="2616998" y="3046863"/>
                </a:lnTo>
                <a:lnTo>
                  <a:pt x="2328101" y="3047726"/>
                </a:lnTo>
                <a:close/>
                <a:moveTo>
                  <a:pt x="1962856" y="313699"/>
                </a:moveTo>
                <a:lnTo>
                  <a:pt x="2251441" y="313699"/>
                </a:lnTo>
                <a:lnTo>
                  <a:pt x="1265408" y="3046863"/>
                </a:lnTo>
                <a:lnTo>
                  <a:pt x="976511" y="3047726"/>
                </a:lnTo>
                <a:close/>
                <a:moveTo>
                  <a:pt x="1400233" y="1"/>
                </a:moveTo>
                <a:lnTo>
                  <a:pt x="1688819" y="1"/>
                </a:lnTo>
                <a:lnTo>
                  <a:pt x="589614" y="3046863"/>
                </a:lnTo>
                <a:lnTo>
                  <a:pt x="300717" y="3047726"/>
                </a:lnTo>
                <a:close/>
                <a:moveTo>
                  <a:pt x="2751822" y="0"/>
                </a:moveTo>
                <a:lnTo>
                  <a:pt x="3040408" y="0"/>
                </a:lnTo>
                <a:lnTo>
                  <a:pt x="2019976" y="2828515"/>
                </a:lnTo>
                <a:lnTo>
                  <a:pt x="2020557" y="2828515"/>
                </a:lnTo>
                <a:lnTo>
                  <a:pt x="1877951" y="3223803"/>
                </a:lnTo>
                <a:lnTo>
                  <a:pt x="1878406" y="3223803"/>
                </a:lnTo>
                <a:lnTo>
                  <a:pt x="1711626" y="3686099"/>
                </a:lnTo>
                <a:lnTo>
                  <a:pt x="1422729" y="3686962"/>
                </a:lnTo>
                <a:lnTo>
                  <a:pt x="1565335" y="3291673"/>
                </a:lnTo>
                <a:lnTo>
                  <a:pt x="1564880" y="3291674"/>
                </a:lnTo>
                <a:lnTo>
                  <a:pt x="1652888" y="3047724"/>
                </a:lnTo>
                <a:lnTo>
                  <a:pt x="1652306" y="304772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4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rgbClr val="FFFFFF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pic>
        <p:nvPicPr>
          <p:cNvPr id="6" name="Immagine 5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7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</p:spTree>
    <p:extLst>
      <p:ext uri="{BB962C8B-B14F-4D97-AF65-F5344CB8AC3E}">
        <p14:creationId xmlns:p14="http://schemas.microsoft.com/office/powerpoint/2010/main" val="1813251202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 Picture at Left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7505" y="-2057"/>
            <a:ext cx="4645207" cy="686348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5198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  <a:gd name="connsiteX0" fmla="*/ 0 w 11718"/>
              <a:gd name="connsiteY0" fmla="*/ 10006 h 10008"/>
              <a:gd name="connsiteX1" fmla="*/ 4725 w 11718"/>
              <a:gd name="connsiteY1" fmla="*/ 0 h 10008"/>
              <a:gd name="connsiteX2" fmla="*/ 11718 w 11718"/>
              <a:gd name="connsiteY2" fmla="*/ 3 h 10008"/>
              <a:gd name="connsiteX3" fmla="*/ 7039 w 11718"/>
              <a:gd name="connsiteY3" fmla="*/ 10008 h 10008"/>
              <a:gd name="connsiteX4" fmla="*/ 0 w 11718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8" h="10008">
                <a:moveTo>
                  <a:pt x="0" y="10006"/>
                </a:moveTo>
                <a:lnTo>
                  <a:pt x="4725" y="0"/>
                </a:lnTo>
                <a:lnTo>
                  <a:pt x="11718" y="3"/>
                </a:lnTo>
                <a:lnTo>
                  <a:pt x="7039" y="10008"/>
                </a:lnTo>
                <a:lnTo>
                  <a:pt x="0" y="10006"/>
                </a:lnTo>
                <a:close/>
              </a:path>
            </a:pathLst>
          </a:custGeom>
        </p:spPr>
        <p:txBody>
          <a:bodyPr/>
          <a:lstStyle>
            <a:lvl1pPr>
              <a:defRPr sz="14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7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pic>
        <p:nvPicPr>
          <p:cNvPr id="10" name="Immagine 9" descr="Logo_UrbanGreenUP_VERTICALE_color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52" y="101602"/>
            <a:ext cx="1688121" cy="18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35148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icture at Left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2057"/>
            <a:ext cx="4832712" cy="686348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</p:spPr>
        <p:txBody>
          <a:bodyPr/>
          <a:lstStyle>
            <a:lvl1pPr>
              <a:defRPr sz="14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7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9" name="Triangolo rettangolo 8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  <a:solidFill>
            <a:srgbClr val="AFAC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12" name="Immagine 11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13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3688861" y="287871"/>
            <a:ext cx="493932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Urban </a:t>
            </a:r>
            <a:r>
              <a:rPr lang="it-IT" sz="1108" dirty="0" err="1">
                <a:solidFill>
                  <a:schemeClr val="accent2"/>
                </a:solidFill>
                <a:latin typeface="Lato Light"/>
                <a:cs typeface="Lato Light"/>
              </a:rPr>
              <a:t>GreenUP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 Kick-off</a:t>
            </a:r>
            <a:r>
              <a:rPr lang="it-IT" sz="1108" baseline="0" dirty="0">
                <a:solidFill>
                  <a:schemeClr val="accent2"/>
                </a:solidFill>
                <a:latin typeface="Lato Light"/>
                <a:cs typeface="Lato Light"/>
              </a:rPr>
              <a:t> meeting 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– 06/06/2017 </a:t>
            </a:r>
          </a:p>
        </p:txBody>
      </p:sp>
    </p:spTree>
    <p:extLst>
      <p:ext uri="{BB962C8B-B14F-4D97-AF65-F5344CB8AC3E}">
        <p14:creationId xmlns:p14="http://schemas.microsoft.com/office/powerpoint/2010/main" val="4059188148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Picture at Left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2057"/>
            <a:ext cx="4832712" cy="686348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</p:spPr>
        <p:txBody>
          <a:bodyPr/>
          <a:lstStyle>
            <a:lvl1pPr>
              <a:defRPr sz="14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7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9" name="Triangolo rettangolo 8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  <a:solidFill>
            <a:srgbClr val="2887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12" name="Immagine 11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13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3688861" y="287871"/>
            <a:ext cx="493932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Urban </a:t>
            </a:r>
            <a:r>
              <a:rPr lang="it-IT" sz="1108" dirty="0" err="1">
                <a:solidFill>
                  <a:schemeClr val="accent2"/>
                </a:solidFill>
                <a:latin typeface="Lato Light"/>
                <a:cs typeface="Lato Light"/>
              </a:rPr>
              <a:t>GreenUP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 Kick-off</a:t>
            </a:r>
            <a:r>
              <a:rPr lang="it-IT" sz="1108" baseline="0" dirty="0">
                <a:solidFill>
                  <a:schemeClr val="accent2"/>
                </a:solidFill>
                <a:latin typeface="Lato Light"/>
                <a:cs typeface="Lato Light"/>
              </a:rPr>
              <a:t> meeting 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– 06/06/2017 </a:t>
            </a:r>
          </a:p>
        </p:txBody>
      </p:sp>
    </p:spTree>
    <p:extLst>
      <p:ext uri="{BB962C8B-B14F-4D97-AF65-F5344CB8AC3E}">
        <p14:creationId xmlns:p14="http://schemas.microsoft.com/office/powerpoint/2010/main" val="2364497380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 Picture at Left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2057"/>
            <a:ext cx="4832712" cy="686348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0 w 12191"/>
              <a:gd name="connsiteY0" fmla="*/ 10003 h 10003"/>
              <a:gd name="connsiteX1" fmla="*/ 4713 w 12191"/>
              <a:gd name="connsiteY1" fmla="*/ 0 h 10003"/>
              <a:gd name="connsiteX2" fmla="*/ 12191 w 12191"/>
              <a:gd name="connsiteY2" fmla="*/ 0 h 10003"/>
              <a:gd name="connsiteX3" fmla="*/ 9683 w 12191"/>
              <a:gd name="connsiteY3" fmla="*/ 9968 h 10003"/>
              <a:gd name="connsiteX4" fmla="*/ 0 w 12191"/>
              <a:gd name="connsiteY4" fmla="*/ 10003 h 10003"/>
              <a:gd name="connsiteX0" fmla="*/ 0 w 12191"/>
              <a:gd name="connsiteY0" fmla="*/ 10003 h 10005"/>
              <a:gd name="connsiteX1" fmla="*/ 4713 w 12191"/>
              <a:gd name="connsiteY1" fmla="*/ 0 h 10005"/>
              <a:gd name="connsiteX2" fmla="*/ 12191 w 12191"/>
              <a:gd name="connsiteY2" fmla="*/ 0 h 10005"/>
              <a:gd name="connsiteX3" fmla="*/ 7496 w 12191"/>
              <a:gd name="connsiteY3" fmla="*/ 10005 h 10005"/>
              <a:gd name="connsiteX4" fmla="*/ 0 w 12191"/>
              <a:gd name="connsiteY4" fmla="*/ 10003 h 10005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496 w 12191"/>
              <a:gd name="connsiteY3" fmla="*/ 10008 h 10008"/>
              <a:gd name="connsiteX4" fmla="*/ 0 w 12191"/>
              <a:gd name="connsiteY4" fmla="*/ 10006 h 10008"/>
              <a:gd name="connsiteX0" fmla="*/ 0 w 12191"/>
              <a:gd name="connsiteY0" fmla="*/ 10006 h 10008"/>
              <a:gd name="connsiteX1" fmla="*/ 4685 w 12191"/>
              <a:gd name="connsiteY1" fmla="*/ 0 h 10008"/>
              <a:gd name="connsiteX2" fmla="*/ 12191 w 12191"/>
              <a:gd name="connsiteY2" fmla="*/ 3 h 10008"/>
              <a:gd name="connsiteX3" fmla="*/ 7512 w 12191"/>
              <a:gd name="connsiteY3" fmla="*/ 10008 h 10008"/>
              <a:gd name="connsiteX4" fmla="*/ 0 w 12191"/>
              <a:gd name="connsiteY4" fmla="*/ 10006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" h="10008">
                <a:moveTo>
                  <a:pt x="0" y="10006"/>
                </a:moveTo>
                <a:lnTo>
                  <a:pt x="4685" y="0"/>
                </a:lnTo>
                <a:lnTo>
                  <a:pt x="12191" y="3"/>
                </a:lnTo>
                <a:lnTo>
                  <a:pt x="7512" y="10008"/>
                </a:lnTo>
                <a:lnTo>
                  <a:pt x="0" y="10006"/>
                </a:lnTo>
                <a:close/>
              </a:path>
            </a:pathLst>
          </a:custGeom>
        </p:spPr>
        <p:txBody>
          <a:bodyPr/>
          <a:lstStyle>
            <a:lvl1pPr>
              <a:defRPr sz="14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7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9" name="Triangolo rettangolo 8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  <a:solidFill>
            <a:srgbClr val="409B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12" name="Immagine 11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13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3688861" y="287871"/>
            <a:ext cx="493932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Urban </a:t>
            </a:r>
            <a:r>
              <a:rPr lang="it-IT" sz="1108" dirty="0" err="1">
                <a:solidFill>
                  <a:schemeClr val="accent2"/>
                </a:solidFill>
                <a:latin typeface="Lato Light"/>
                <a:cs typeface="Lato Light"/>
              </a:rPr>
              <a:t>GreenUP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 Kick-off</a:t>
            </a:r>
            <a:r>
              <a:rPr lang="it-IT" sz="1108" baseline="0" dirty="0">
                <a:solidFill>
                  <a:schemeClr val="accent2"/>
                </a:solidFill>
                <a:latin typeface="Lato Light"/>
                <a:cs typeface="Lato Light"/>
              </a:rPr>
              <a:t> meeting 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– 06/06/2017 </a:t>
            </a:r>
          </a:p>
        </p:txBody>
      </p:sp>
    </p:spTree>
    <p:extLst>
      <p:ext uri="{BB962C8B-B14F-4D97-AF65-F5344CB8AC3E}">
        <p14:creationId xmlns:p14="http://schemas.microsoft.com/office/powerpoint/2010/main" val="1875470633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726F-5906-4C45-9AEF-824BF24F9A00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7CEA-B69E-4ABE-BD8E-B06EB90F2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147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 Pictures at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87485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2638136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4388787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6139439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pic>
        <p:nvPicPr>
          <p:cNvPr id="15" name="Immagine 14" descr="Logo_UrbanGreenUP_VERTICALE_color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52" y="101602"/>
            <a:ext cx="1688121" cy="18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70807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 Pictures at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87485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2638136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4388787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6139439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9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0" name="Triangolo rettangolo 9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  <a:solidFill>
            <a:srgbClr val="AFAC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11" name="Immagine 10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3688861" y="287871"/>
            <a:ext cx="493932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Urban </a:t>
            </a:r>
            <a:r>
              <a:rPr lang="it-IT" sz="1108" dirty="0" err="1">
                <a:solidFill>
                  <a:schemeClr val="accent2"/>
                </a:solidFill>
                <a:latin typeface="Lato Light"/>
                <a:cs typeface="Lato Light"/>
              </a:rPr>
              <a:t>GreenUP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 Kick-off</a:t>
            </a:r>
            <a:r>
              <a:rPr lang="it-IT" sz="1108" baseline="0" dirty="0">
                <a:solidFill>
                  <a:schemeClr val="accent2"/>
                </a:solidFill>
                <a:latin typeface="Lato Light"/>
                <a:cs typeface="Lato Light"/>
              </a:rPr>
              <a:t> meeting 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– 06/06/2017 </a:t>
            </a:r>
          </a:p>
        </p:txBody>
      </p:sp>
    </p:spTree>
    <p:extLst>
      <p:ext uri="{BB962C8B-B14F-4D97-AF65-F5344CB8AC3E}">
        <p14:creationId xmlns:p14="http://schemas.microsoft.com/office/powerpoint/2010/main" val="4241975633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lti Pictures at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87485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2638136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4388787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6139439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9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0" name="Triangolo rettangolo 9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  <a:solidFill>
            <a:srgbClr val="2887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11" name="Immagine 10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3688861" y="287871"/>
            <a:ext cx="493932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Urban </a:t>
            </a:r>
            <a:r>
              <a:rPr lang="it-IT" sz="1108" dirty="0" err="1">
                <a:solidFill>
                  <a:schemeClr val="accent2"/>
                </a:solidFill>
                <a:latin typeface="Lato Light"/>
                <a:cs typeface="Lato Light"/>
              </a:rPr>
              <a:t>GreenUP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 Kick-off</a:t>
            </a:r>
            <a:r>
              <a:rPr lang="it-IT" sz="1108" baseline="0" dirty="0">
                <a:solidFill>
                  <a:schemeClr val="accent2"/>
                </a:solidFill>
                <a:latin typeface="Lato Light"/>
                <a:cs typeface="Lato Light"/>
              </a:rPr>
              <a:t> meeting 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– 06/06/2017 </a:t>
            </a:r>
          </a:p>
        </p:txBody>
      </p:sp>
    </p:spTree>
    <p:extLst>
      <p:ext uri="{BB962C8B-B14F-4D97-AF65-F5344CB8AC3E}">
        <p14:creationId xmlns:p14="http://schemas.microsoft.com/office/powerpoint/2010/main" val="1944952238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 Pictures at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87485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2638136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4388787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6139439" y="3374772"/>
            <a:ext cx="2361625" cy="2797429"/>
          </a:xfrm>
          <a:custGeom>
            <a:avLst/>
            <a:gdLst>
              <a:gd name="connsiteX0" fmla="*/ 756964 w 2361625"/>
              <a:gd name="connsiteY0" fmla="*/ 0 h 2098072"/>
              <a:gd name="connsiteX1" fmla="*/ 1179693 w 2361625"/>
              <a:gd name="connsiteY1" fmla="*/ 219 h 2098072"/>
              <a:gd name="connsiteX2" fmla="*/ 1179772 w 2361625"/>
              <a:gd name="connsiteY2" fmla="*/ 0 h 2098072"/>
              <a:gd name="connsiteX3" fmla="*/ 2361625 w 2361625"/>
              <a:gd name="connsiteY3" fmla="*/ 613 h 2098072"/>
              <a:gd name="connsiteX4" fmla="*/ 1604882 w 2361625"/>
              <a:gd name="connsiteY4" fmla="*/ 2097653 h 2098072"/>
              <a:gd name="connsiteX5" fmla="*/ 1636683 w 2361625"/>
              <a:gd name="connsiteY5" fmla="*/ 2097664 h 2098072"/>
              <a:gd name="connsiteX6" fmla="*/ 1636536 w 2361625"/>
              <a:gd name="connsiteY6" fmla="*/ 2098072 h 2098072"/>
              <a:gd name="connsiteX7" fmla="*/ 1213781 w 2361625"/>
              <a:gd name="connsiteY7" fmla="*/ 2097926 h 2098072"/>
              <a:gd name="connsiteX8" fmla="*/ 1213728 w 2361625"/>
              <a:gd name="connsiteY8" fmla="*/ 2098072 h 2098072"/>
              <a:gd name="connsiteX9" fmla="*/ 0 w 2361625"/>
              <a:gd name="connsiteY9" fmla="*/ 2097653 h 209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625" h="2098072">
                <a:moveTo>
                  <a:pt x="756964" y="0"/>
                </a:moveTo>
                <a:lnTo>
                  <a:pt x="1179693" y="219"/>
                </a:lnTo>
                <a:lnTo>
                  <a:pt x="1179772" y="0"/>
                </a:lnTo>
                <a:lnTo>
                  <a:pt x="2361625" y="613"/>
                </a:lnTo>
                <a:lnTo>
                  <a:pt x="1604882" y="2097653"/>
                </a:lnTo>
                <a:lnTo>
                  <a:pt x="1636683" y="2097664"/>
                </a:lnTo>
                <a:lnTo>
                  <a:pt x="1636536" y="2098072"/>
                </a:lnTo>
                <a:lnTo>
                  <a:pt x="1213781" y="2097926"/>
                </a:lnTo>
                <a:lnTo>
                  <a:pt x="1213728" y="2098072"/>
                </a:lnTo>
                <a:lnTo>
                  <a:pt x="0" y="2097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Freeform 25"/>
          <p:cNvSpPr>
            <a:spLocks/>
          </p:cNvSpPr>
          <p:nvPr userDrawn="1"/>
        </p:nvSpPr>
        <p:spPr bwMode="auto">
          <a:xfrm>
            <a:off x="8080889" y="6390217"/>
            <a:ext cx="182986" cy="481291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9" name="TextBox 7"/>
          <p:cNvSpPr txBox="1"/>
          <p:nvPr userDrawn="1"/>
        </p:nvSpPr>
        <p:spPr>
          <a:xfrm>
            <a:off x="8273619" y="6438690"/>
            <a:ext cx="2274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B5D67274-A358-4A3D-B8D0-184382E74259}" type="slidenum">
              <a:rPr lang="en-US" sz="80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‹Nº›</a:t>
            </a:fld>
            <a:endParaRPr lang="en-US" sz="80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0" name="Triangolo rettangolo 9"/>
          <p:cNvSpPr/>
          <p:nvPr userDrawn="1"/>
        </p:nvSpPr>
        <p:spPr>
          <a:xfrm flipV="1">
            <a:off x="1" y="0"/>
            <a:ext cx="2096362" cy="6858000"/>
          </a:xfrm>
          <a:prstGeom prst="rtTriangle">
            <a:avLst/>
          </a:prstGeom>
          <a:solidFill>
            <a:srgbClr val="409B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11" name="Immagine 10" descr="Logo_UrbanGreenUP_VERTICALE_bianc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66" y="89647"/>
            <a:ext cx="1655022" cy="1792941"/>
          </a:xfrm>
          <a:prstGeom prst="rect">
            <a:avLst/>
          </a:prstGeom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0" y="0"/>
            <a:ext cx="2109934" cy="68580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rgbClr val="CCCCCC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>
            <a:off x="724671" y="1493677"/>
            <a:ext cx="810762" cy="2401161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584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3688861" y="287871"/>
            <a:ext cx="493932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Urban </a:t>
            </a:r>
            <a:r>
              <a:rPr lang="it-IT" sz="1108" dirty="0" err="1">
                <a:solidFill>
                  <a:schemeClr val="accent2"/>
                </a:solidFill>
                <a:latin typeface="Lato Light"/>
                <a:cs typeface="Lato Light"/>
              </a:rPr>
              <a:t>GreenUP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 Kick-off</a:t>
            </a:r>
            <a:r>
              <a:rPr lang="it-IT" sz="1108" baseline="0" dirty="0">
                <a:solidFill>
                  <a:schemeClr val="accent2"/>
                </a:solidFill>
                <a:latin typeface="Lato Light"/>
                <a:cs typeface="Lato Light"/>
              </a:rPr>
              <a:t> meeting </a:t>
            </a:r>
            <a:r>
              <a:rPr lang="it-IT" sz="1108" dirty="0">
                <a:solidFill>
                  <a:schemeClr val="accent2"/>
                </a:solidFill>
                <a:latin typeface="Lato Light"/>
                <a:cs typeface="Lato Light"/>
              </a:rPr>
              <a:t>– 06/06/2017 </a:t>
            </a:r>
          </a:p>
        </p:txBody>
      </p:sp>
    </p:spTree>
    <p:extLst>
      <p:ext uri="{BB962C8B-B14F-4D97-AF65-F5344CB8AC3E}">
        <p14:creationId xmlns:p14="http://schemas.microsoft.com/office/powerpoint/2010/main" val="3931831910"/>
      </p:ext>
    </p:extLst>
  </p:cSld>
  <p:clrMapOvr>
    <a:masterClrMapping/>
  </p:clrMapOvr>
  <p:transition spd="slow" advClick="0" advTm="1000">
    <p:push dir="r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436">
          <p15:clr>
            <a:srgbClr val="FBAE40"/>
          </p15:clr>
        </p15:guide>
        <p15:guide id="3" pos="5801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726F-5906-4C45-9AEF-824BF24F9A00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7CEA-B69E-4ABE-BD8E-B06EB90F2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12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726F-5906-4C45-9AEF-824BF24F9A00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7CEA-B69E-4ABE-BD8E-B06EB90F2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726F-5906-4C45-9AEF-824BF24F9A00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7CEA-B69E-4ABE-BD8E-B06EB90F2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37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726F-5906-4C45-9AEF-824BF24F9A00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7CEA-B69E-4ABE-BD8E-B06EB90F2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89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726F-5906-4C45-9AEF-824BF24F9A00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7CEA-B69E-4ABE-BD8E-B06EB90F2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6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726F-5906-4C45-9AEF-824BF24F9A00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7CEA-B69E-4ABE-BD8E-B06EB90F2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04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726F-5906-4C45-9AEF-824BF24F9A00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37CEA-B69E-4ABE-BD8E-B06EB90F23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84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56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p:transition spd="slow">
    <p:push dir="r"/>
  </p:transition>
  <p:hf sldNum="0" hdr="0" ftr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jpe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jpe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jpeg"/><Relationship Id="rId29" Type="http://schemas.openxmlformats.org/officeDocument/2006/relationships/image" Target="../media/image53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openxmlformats.org/officeDocument/2006/relationships/image" Target="../media/image48.jpeg"/><Relationship Id="rId32" Type="http://schemas.openxmlformats.org/officeDocument/2006/relationships/image" Target="../media/image6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23" Type="http://schemas.openxmlformats.org/officeDocument/2006/relationships/image" Target="../media/image47.jpeg"/><Relationship Id="rId28" Type="http://schemas.openxmlformats.org/officeDocument/2006/relationships/image" Target="../media/image52.pn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31" Type="http://schemas.openxmlformats.org/officeDocument/2006/relationships/image" Target="../media/image5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Relationship Id="rId22" Type="http://schemas.openxmlformats.org/officeDocument/2006/relationships/image" Target="../media/image46.jpe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0.jpg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0.jpg"/><Relationship Id="rId3" Type="http://schemas.openxmlformats.org/officeDocument/2006/relationships/image" Target="../media/image12.png"/><Relationship Id="rId21" Type="http://schemas.openxmlformats.org/officeDocument/2006/relationships/image" Target="../media/image9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slide" Target="slide5.xml"/><Relationship Id="rId2" Type="http://schemas.openxmlformats.org/officeDocument/2006/relationships/image" Target="../media/image7.jpeg"/><Relationship Id="rId16" Type="http://schemas.openxmlformats.org/officeDocument/2006/relationships/image" Target="../media/image25.png"/><Relationship Id="rId20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6.png"/><Relationship Id="rId10" Type="http://schemas.openxmlformats.org/officeDocument/2006/relationships/image" Target="../media/image19.png"/><Relationship Id="rId19" Type="http://schemas.openxmlformats.org/officeDocument/2006/relationships/slide" Target="slide18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 presentacion 4-3 CARTIF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152525" y="4457699"/>
            <a:ext cx="7115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ACCELERATING THE IMPACT OF INNOVATION THROUGH SPAIN-ASEAN STRATEGIC PARTNERSHIPS IN BIOECONOMY, URBAN AND FOOD SUSTAINABILITY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" t="37414" r="-204"/>
          <a:stretch/>
        </p:blipFill>
        <p:spPr>
          <a:xfrm>
            <a:off x="588779" y="136432"/>
            <a:ext cx="7969568" cy="1394945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463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088" y="937823"/>
            <a:ext cx="7096081" cy="30154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139" y="3818200"/>
            <a:ext cx="1955624" cy="5915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612" y="3818200"/>
            <a:ext cx="1955624" cy="5434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468" y="3818200"/>
            <a:ext cx="1956437" cy="706042"/>
          </a:xfrm>
          <a:prstGeom prst="rect">
            <a:avLst/>
          </a:prstGeom>
        </p:spPr>
      </p:pic>
      <p:pic>
        <p:nvPicPr>
          <p:cNvPr id="6" name="158 Imagen" descr="O:\Comun\05-Logos\01-Logo_Ayuntamiento Valladolid\Logotipo del Ayuntamiento\logotipo_del_ayuntamient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45" y="4629906"/>
            <a:ext cx="558277" cy="5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159 Imagen" descr="C:\Users\pperez4\AppData\Local\Microsoft\Windows\Temporary Internet Files\Content.Outlook\1OVHZ6K3\Acciona-Infraestructuras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76" y="4709662"/>
            <a:ext cx="798929" cy="39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160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01" y="4789416"/>
            <a:ext cx="717783" cy="358891"/>
          </a:xfrm>
          <a:prstGeom prst="rect">
            <a:avLst/>
          </a:prstGeom>
        </p:spPr>
      </p:pic>
      <p:pic>
        <p:nvPicPr>
          <p:cNvPr id="9" name="161 Imagen" descr="\\Srv-02\planta\COMUNICACION\LOGOTIPOS\CENTA\Logo_CENTA - JPEG.jpg"/>
          <p:cNvPicPr/>
          <p:nvPr/>
        </p:nvPicPr>
        <p:blipFill rotWithShape="1">
          <a:blip r:embed="rId9" cstate="print"/>
          <a:srcRect t="14879" b="18802"/>
          <a:stretch/>
        </p:blipFill>
        <p:spPr bwMode="auto">
          <a:xfrm>
            <a:off x="4148130" y="4749538"/>
            <a:ext cx="872855" cy="3987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162 Imagen" descr="Confederación Hidrográfica del Duero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6" y="4869169"/>
            <a:ext cx="1117446" cy="19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" descr="LCC_logo 300-0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71" y="4709662"/>
            <a:ext cx="1036799" cy="40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15" y="4550152"/>
            <a:ext cx="610584" cy="607256"/>
          </a:xfrm>
          <a:prstGeom prst="rect">
            <a:avLst/>
          </a:prstGeom>
          <a:noFill/>
        </p:spPr>
      </p:pic>
      <p:pic>
        <p:nvPicPr>
          <p:cNvPr id="13" name="Picture 1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5697" r="6814" b="11382"/>
          <a:stretch/>
        </p:blipFill>
        <p:spPr bwMode="auto">
          <a:xfrm>
            <a:off x="8013900" y="4829291"/>
            <a:ext cx="835269" cy="221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t="8974" r="24662" b="8492"/>
          <a:stretch/>
        </p:blipFill>
        <p:spPr bwMode="auto">
          <a:xfrm>
            <a:off x="1124067" y="5228559"/>
            <a:ext cx="481041" cy="526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" descr="C:\Users\Esra\AppData\Local\Microsoft\Windows\Temporary Internet Files\Content.Outlook\WG40DMAW\Demir_Enerji_Kurumsal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3" y="5901859"/>
            <a:ext cx="949346" cy="30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" descr="\\192.168.1.43\Kurumsal Kimlik Çalışmaları\EBİLTEM KURUMSAL KİMLİK MATERYALLERİ\ege logo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75" y="5326839"/>
            <a:ext cx="404447" cy="40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53" y="5305153"/>
            <a:ext cx="394296" cy="385096"/>
          </a:xfrm>
          <a:prstGeom prst="rect">
            <a:avLst/>
          </a:prstGeom>
        </p:spPr>
      </p:pic>
      <p:pic>
        <p:nvPicPr>
          <p:cNvPr id="18" name="Picture 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47428" y="5358227"/>
            <a:ext cx="575054" cy="263724"/>
          </a:xfrm>
          <a:prstGeom prst="rect">
            <a:avLst/>
          </a:prstGeom>
        </p:spPr>
      </p:pic>
      <p:pic>
        <p:nvPicPr>
          <p:cNvPr id="19" name="171 Imagen" descr="logo-gmv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54781" y="5389697"/>
            <a:ext cx="606064" cy="23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12" y="5305153"/>
            <a:ext cx="950519" cy="426133"/>
          </a:xfrm>
          <a:prstGeom prst="rect">
            <a:avLst/>
          </a:prstGeom>
        </p:spPr>
      </p:pic>
      <p:pic>
        <p:nvPicPr>
          <p:cNvPr id="21" name="173 Imagen" descr="logo_transparente"/>
          <p:cNvPicPr/>
          <p:nvPr/>
        </p:nvPicPr>
        <p:blipFill rotWithShape="1">
          <a:blip r:embed="rId21" cstate="print"/>
          <a:srcRect r="45783" b="21052"/>
          <a:stretch/>
        </p:blipFill>
        <p:spPr bwMode="auto">
          <a:xfrm>
            <a:off x="4793931" y="5433259"/>
            <a:ext cx="717041" cy="151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magine 2" descr="C:\Users\Lucchitta\Desktop\Urban GreenUP\crest+B_nb_standard copia-1.jp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53" y="5305153"/>
            <a:ext cx="1398428" cy="36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175 Imagen"/>
          <p:cNvPicPr/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7"/>
          <a:stretch/>
        </p:blipFill>
        <p:spPr bwMode="auto">
          <a:xfrm>
            <a:off x="5615175" y="5373618"/>
            <a:ext cx="626526" cy="360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m 1" descr="C:\Users\samuelalmeida.SPIPORTO\AppData\Local\Microsoft\Windows\INetCache\Content.Word\Logo_SPI_Fundo_Branco_LegendaCentrada.jpg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17" y="5373618"/>
            <a:ext cx="638267" cy="3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177 Imagen"/>
          <p:cNvPicPr/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3" t="5062" r="46405" b="49044"/>
          <a:stretch/>
        </p:blipFill>
        <p:spPr bwMode="auto">
          <a:xfrm>
            <a:off x="1770465" y="5968517"/>
            <a:ext cx="931986" cy="197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Logo1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1759" y="5943073"/>
            <a:ext cx="849511" cy="248169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" name="179 Imagen" descr="C:\Users\39389342\AppData\Local\Microsoft\Windows\INetCache\Content.Word\LogoVERDE-02.png"/>
          <p:cNvPicPr/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 b="6635"/>
          <a:stretch/>
        </p:blipFill>
        <p:spPr bwMode="auto">
          <a:xfrm>
            <a:off x="3777001" y="5755511"/>
            <a:ext cx="749170" cy="508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180 Imagen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93" y="5785764"/>
            <a:ext cx="501497" cy="478522"/>
          </a:xfrm>
          <a:prstGeom prst="rect">
            <a:avLst/>
          </a:prstGeom>
        </p:spPr>
      </p:pic>
      <p:pic>
        <p:nvPicPr>
          <p:cNvPr id="29" name="图片 3" descr="高新区.jpg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658569" y="5854991"/>
            <a:ext cx="610267" cy="438646"/>
          </a:xfrm>
          <a:prstGeom prst="rect">
            <a:avLst/>
          </a:prstGeom>
        </p:spPr>
      </p:pic>
      <p:pic>
        <p:nvPicPr>
          <p:cNvPr id="30" name="Picture 4" descr="X:\COMUNICACION_E_IMAGEN_CORPORATIVA\Logotipos y layouts 2015\logo CARTIF_01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953537" y="4629907"/>
            <a:ext cx="505316" cy="505316"/>
          </a:xfrm>
          <a:prstGeom prst="rect">
            <a:avLst/>
          </a:prstGeom>
          <a:noFill/>
        </p:spPr>
      </p:pic>
      <p:sp>
        <p:nvSpPr>
          <p:cNvPr id="33" name="CuadroTexto 32"/>
          <p:cNvSpPr txBox="1"/>
          <p:nvPr/>
        </p:nvSpPr>
        <p:spPr>
          <a:xfrm>
            <a:off x="2197567" y="398030"/>
            <a:ext cx="6347011" cy="10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54" b="1" dirty="0">
                <a:solidFill>
                  <a:srgbClr val="73AA30"/>
                </a:solidFill>
              </a:rPr>
              <a:t>URBAN </a:t>
            </a:r>
            <a:r>
              <a:rPr lang="en-GB" sz="2954" b="1" dirty="0" err="1">
                <a:solidFill>
                  <a:srgbClr val="73AA30"/>
                </a:solidFill>
              </a:rPr>
              <a:t>GreenUP</a:t>
            </a:r>
            <a:r>
              <a:rPr lang="en-GB" sz="2954" b="1" dirty="0">
                <a:solidFill>
                  <a:srgbClr val="73AA30"/>
                </a:solidFill>
              </a:rPr>
              <a:t> Worldwide Dimension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8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 descr="hojas presentacion 4-3 CARTIF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uadroTexto 2"/>
          <p:cNvSpPr txBox="1">
            <a:spLocks noChangeArrowheads="1"/>
          </p:cNvSpPr>
          <p:nvPr/>
        </p:nvSpPr>
        <p:spPr bwMode="auto">
          <a:xfrm>
            <a:off x="322170" y="1023400"/>
            <a:ext cx="8638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URBAN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GreenUP</a:t>
            </a: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 Project - ASEAN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Entities</a:t>
            </a:r>
            <a:endParaRPr lang="es-ES" altLang="es-E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3778" y="2488089"/>
            <a:ext cx="8115101" cy="1667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600" cap="all" spc="70" dirty="0">
                <a:solidFill>
                  <a:srgbClr val="409B29"/>
                </a:solidFill>
                <a:latin typeface="Lato Black" panose="020F0A02020204030203" pitchFamily="34" charset="0"/>
              </a:rPr>
              <a:t>Urban </a:t>
            </a:r>
            <a:r>
              <a:rPr lang="en-US" sz="2600" cap="all" spc="70" dirty="0" err="1">
                <a:solidFill>
                  <a:srgbClr val="409B29"/>
                </a:solidFill>
                <a:latin typeface="Lato Black" panose="020F0A02020204030203" pitchFamily="34" charset="0"/>
              </a:rPr>
              <a:t>greenup</a:t>
            </a:r>
            <a:r>
              <a:rPr lang="en-US" sz="2600" cap="all" spc="70" dirty="0">
                <a:solidFill>
                  <a:srgbClr val="409B29"/>
                </a:solidFill>
                <a:latin typeface="Lato Black" panose="020F0A02020204030203" pitchFamily="34" charset="0"/>
              </a:rPr>
              <a:t> </a:t>
            </a:r>
            <a:r>
              <a:rPr lang="en-US" sz="2600" cap="all" spc="70" dirty="0">
                <a:solidFill>
                  <a:srgbClr val="5C5C5B"/>
                </a:solidFill>
                <a:latin typeface="Lato Black" panose="020F0A02020204030203" pitchFamily="34" charset="0"/>
              </a:rPr>
              <a:t>Vietnamese partners</a:t>
            </a:r>
          </a:p>
          <a:p>
            <a:pPr>
              <a:lnSpc>
                <a:spcPts val="2600"/>
              </a:lnSpc>
            </a:pPr>
            <a:endParaRPr lang="en-US" sz="2600" cap="all" spc="70" dirty="0">
              <a:solidFill>
                <a:srgbClr val="5C5C5B"/>
              </a:solidFill>
              <a:latin typeface="Lato Black" panose="020F0A02020204030203" pitchFamily="34" charset="0"/>
            </a:endParaRPr>
          </a:p>
          <a:p>
            <a:pPr>
              <a:lnSpc>
                <a:spcPts val="2600"/>
              </a:lnSpc>
            </a:pPr>
            <a:endParaRPr lang="en-US" sz="2600" cap="all" spc="70" dirty="0">
              <a:solidFill>
                <a:srgbClr val="5C5C5B"/>
              </a:solidFill>
              <a:latin typeface="Lato Black" panose="020F0A02020204030203" pitchFamily="34" charset="0"/>
            </a:endParaRPr>
          </a:p>
          <a:p>
            <a:pPr>
              <a:lnSpc>
                <a:spcPts val="2600"/>
              </a:lnSpc>
            </a:pPr>
            <a:endParaRPr lang="en-US" sz="2600" cap="all" spc="70" dirty="0">
              <a:solidFill>
                <a:srgbClr val="5C5C5B"/>
              </a:solidFill>
              <a:latin typeface="Lato Black" panose="020F0A02020204030203" pitchFamily="34" charset="0"/>
            </a:endParaRPr>
          </a:p>
          <a:p>
            <a:pPr>
              <a:lnSpc>
                <a:spcPts val="2600"/>
              </a:lnSpc>
            </a:pPr>
            <a:endParaRPr lang="en-US" sz="2600" cap="all" spc="70" dirty="0">
              <a:solidFill>
                <a:srgbClr val="5C5C5B"/>
              </a:solidFill>
              <a:latin typeface="Lato Black" panose="020F0A02020204030203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8657" y="3328994"/>
            <a:ext cx="6926383" cy="1808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 defTabSz="742771">
              <a:spcBef>
                <a:spcPts val="277"/>
              </a:spcBef>
              <a:buFont typeface="Arial" panose="020B0604020202020204" pitchFamily="34" charset="0"/>
              <a:buChar char="•"/>
            </a:pPr>
            <a:r>
              <a:rPr lang="en-GB" sz="2000" b="1" cap="all" spc="70" dirty="0">
                <a:latin typeface="Lato Black" panose="020F0A02020204030203" pitchFamily="34" charset="0"/>
              </a:rPr>
              <a:t>Socialist Republic of </a:t>
            </a:r>
            <a:r>
              <a:rPr lang="en-GB" sz="2000" b="1" cap="all" spc="70" dirty="0" err="1">
                <a:latin typeface="Lato Black" panose="020F0A02020204030203" pitchFamily="34" charset="0"/>
              </a:rPr>
              <a:t>VietNam</a:t>
            </a:r>
            <a:r>
              <a:rPr lang="en-GB" sz="2000" b="1" cap="all" spc="70" dirty="0">
                <a:latin typeface="Lato Black" panose="020F0A02020204030203" pitchFamily="34" charset="0"/>
              </a:rPr>
              <a:t> BINH DINH PEOPLE’S COMMITTEE - QUY NHON CITY. </a:t>
            </a:r>
            <a:r>
              <a:rPr lang="en-GB" sz="2000" cap="all" spc="70" dirty="0">
                <a:latin typeface="Lato Black" panose="020F0A02020204030203" pitchFamily="34" charset="0"/>
              </a:rPr>
              <a:t>Follower city </a:t>
            </a:r>
          </a:p>
          <a:p>
            <a:pPr algn="just" defTabSz="742771">
              <a:spcBef>
                <a:spcPts val="277"/>
              </a:spcBef>
            </a:pPr>
            <a:endParaRPr lang="en-US" sz="2000" b="1" cap="all" spc="20" dirty="0">
              <a:latin typeface="Lato Black" panose="020F0A02020204030203" pitchFamily="34" charset="0"/>
            </a:endParaRPr>
          </a:p>
          <a:p>
            <a:pPr marL="342900" indent="-342900" algn="just" defTabSz="742771">
              <a:spcBef>
                <a:spcPts val="277"/>
              </a:spcBef>
              <a:buFont typeface="Arial" panose="020B0604020202020204" pitchFamily="34" charset="0"/>
              <a:buChar char="•"/>
            </a:pPr>
            <a:endParaRPr lang="en-US" sz="2000" b="1" cap="all" spc="20" dirty="0">
              <a:latin typeface="Lato Black" panose="020F0A02020204030203" pitchFamily="34" charset="0"/>
            </a:endParaRPr>
          </a:p>
          <a:p>
            <a:pPr marL="342900" indent="-342900" algn="just" defTabSz="742771">
              <a:lnSpc>
                <a:spcPct val="150000"/>
              </a:lnSpc>
              <a:spcBef>
                <a:spcPts val="277"/>
              </a:spcBef>
              <a:buFont typeface="Arial" panose="020B0604020202020204" pitchFamily="34" charset="0"/>
              <a:buChar char="•"/>
            </a:pPr>
            <a:r>
              <a:rPr lang="en-GB" sz="2000" b="1" cap="all" spc="20" dirty="0">
                <a:latin typeface="Lato Black" panose="020F0A02020204030203" pitchFamily="34" charset="0"/>
              </a:rPr>
              <a:t>RMIT University Vietnam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722" y="3174547"/>
            <a:ext cx="790526" cy="8488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18" y="4562783"/>
            <a:ext cx="1223963" cy="779677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739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 descr="hojas presentacion 4-3 CARTIF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652" y="1669016"/>
            <a:ext cx="790526" cy="84881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34340" y="1934803"/>
            <a:ext cx="370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all" spc="70" dirty="0">
                <a:latin typeface="Lato Black" panose="020F0A02020204030203" pitchFamily="34" charset="0"/>
              </a:rPr>
              <a:t>QUY NHON CITY </a:t>
            </a:r>
            <a:endParaRPr lang="en-GB" cap="all" spc="70" dirty="0">
              <a:latin typeface="Lato Black" panose="020F0A02020204030203" pitchFamily="34" charset="0"/>
            </a:endParaRPr>
          </a:p>
          <a:p>
            <a:endParaRPr lang="en-GB" dirty="0"/>
          </a:p>
        </p:txBody>
      </p:sp>
      <p:pic>
        <p:nvPicPr>
          <p:cNvPr id="10" name="Picture 2" descr="D:\Projects\EU\Kick-off meeting\Print\Presentation\Quy Nhon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75" y="2844457"/>
            <a:ext cx="3357709" cy="1362689"/>
          </a:xfrm>
          <a:prstGeom prst="rect">
            <a:avLst/>
          </a:prstGeom>
          <a:noFill/>
        </p:spPr>
      </p:pic>
      <p:sp>
        <p:nvSpPr>
          <p:cNvPr id="12" name="TextBox 3"/>
          <p:cNvSpPr txBox="1"/>
          <p:nvPr/>
        </p:nvSpPr>
        <p:spPr>
          <a:xfrm>
            <a:off x="4018360" y="1700780"/>
            <a:ext cx="4823458" cy="2507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6531" indent="-316531">
              <a:spcAft>
                <a:spcPts val="1200"/>
              </a:spcAft>
              <a:buAutoNum type="arabicPeriod"/>
            </a:pPr>
            <a:r>
              <a:rPr lang="en-US" sz="1662" dirty="0">
                <a:latin typeface="Lato" panose="020F0502020204030203" pitchFamily="34" charset="0"/>
              </a:rPr>
              <a:t>Review the Characterization of front-runner and follower cities by areas with </a:t>
            </a:r>
            <a:r>
              <a:rPr lang="en-US" sz="1662" dirty="0" err="1">
                <a:latin typeface="Lato" panose="020F0502020204030203" pitchFamily="34" charset="0"/>
              </a:rPr>
              <a:t>Quy</a:t>
            </a:r>
            <a:r>
              <a:rPr lang="en-US" sz="1662" dirty="0">
                <a:latin typeface="Lato" panose="020F0502020204030203" pitchFamily="34" charset="0"/>
              </a:rPr>
              <a:t> </a:t>
            </a:r>
            <a:r>
              <a:rPr lang="en-US" sz="1662" dirty="0" err="1">
                <a:latin typeface="Lato" panose="020F0502020204030203" pitchFamily="34" charset="0"/>
              </a:rPr>
              <a:t>Nhon</a:t>
            </a:r>
            <a:r>
              <a:rPr lang="en-US" sz="1662" dirty="0">
                <a:latin typeface="Lato" panose="020F0502020204030203" pitchFamily="34" charset="0"/>
              </a:rPr>
              <a:t> team</a:t>
            </a:r>
          </a:p>
          <a:p>
            <a:pPr marL="316531" indent="-316531">
              <a:spcAft>
                <a:spcPts val="1200"/>
              </a:spcAft>
              <a:buAutoNum type="arabicPeriod"/>
            </a:pPr>
            <a:r>
              <a:rPr lang="en-US" sz="1662" dirty="0">
                <a:latin typeface="Lato" panose="020F0502020204030203" pitchFamily="34" charset="0"/>
              </a:rPr>
              <a:t>Identify the specific city’s climate, water management and regeneration, renature challenges</a:t>
            </a:r>
          </a:p>
          <a:p>
            <a:pPr marL="316531" indent="-316531">
              <a:spcAft>
                <a:spcPts val="1200"/>
              </a:spcAft>
              <a:buAutoNum type="arabicPeriod"/>
            </a:pPr>
            <a:r>
              <a:rPr lang="en-US" sz="1662" dirty="0">
                <a:latin typeface="Lato" panose="020F0502020204030203" pitchFamily="34" charset="0"/>
              </a:rPr>
              <a:t>Screen the list of NBS applicable (from the NBS catalogue, from front-runner demo)</a:t>
            </a:r>
          </a:p>
          <a:p>
            <a:pPr marL="316531" indent="-316531">
              <a:spcAft>
                <a:spcPts val="1200"/>
              </a:spcAft>
              <a:buAutoNum type="arabicPeriod"/>
            </a:pPr>
            <a:r>
              <a:rPr lang="en-US" sz="1662" dirty="0">
                <a:latin typeface="Lato" panose="020F0502020204030203" pitchFamily="34" charset="0"/>
              </a:rPr>
              <a:t>Identify the specific NBS to mitigate the challenge that suitable for </a:t>
            </a:r>
            <a:r>
              <a:rPr lang="en-US" sz="1662" dirty="0" err="1">
                <a:latin typeface="Lato" panose="020F0502020204030203" pitchFamily="34" charset="0"/>
              </a:rPr>
              <a:t>Quy</a:t>
            </a:r>
            <a:r>
              <a:rPr lang="en-US" sz="1662" dirty="0">
                <a:latin typeface="Lato" panose="020F0502020204030203" pitchFamily="34" charset="0"/>
              </a:rPr>
              <a:t> </a:t>
            </a:r>
            <a:r>
              <a:rPr lang="en-US" sz="1662" dirty="0" err="1">
                <a:latin typeface="Lato" panose="020F0502020204030203" pitchFamily="34" charset="0"/>
              </a:rPr>
              <a:t>Nhon</a:t>
            </a:r>
            <a:r>
              <a:rPr lang="en-US" sz="1662" dirty="0">
                <a:latin typeface="Lato" panose="020F0502020204030203" pitchFamily="34" charset="0"/>
              </a:rPr>
              <a:t> condition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669669" y="4486062"/>
            <a:ext cx="8474331" cy="1483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6531" indent="-316531">
              <a:spcAft>
                <a:spcPts val="1200"/>
              </a:spcAft>
              <a:buFont typeface="+mj-lt"/>
              <a:buAutoNum type="arabicPeriod" startAt="5"/>
            </a:pPr>
            <a:r>
              <a:rPr lang="en-US" sz="1660" dirty="0">
                <a:latin typeface="Lato" panose="020F0502020204030203" pitchFamily="34" charset="0"/>
              </a:rPr>
              <a:t>Analyze all the selected NBS for its relevancy, and its most suitable financial mechanism .</a:t>
            </a:r>
          </a:p>
          <a:p>
            <a:pPr marL="316531" indent="-316531">
              <a:spcAft>
                <a:spcPts val="1200"/>
              </a:spcAft>
              <a:buFont typeface="+mj-lt"/>
              <a:buAutoNum type="arabicPeriod" startAt="5"/>
            </a:pPr>
            <a:r>
              <a:rPr lang="en-US" sz="1660" dirty="0">
                <a:latin typeface="Lato" panose="020F0502020204030203" pitchFamily="34" charset="0"/>
              </a:rPr>
              <a:t>Use of financial instruments for the implementation of NBS (public and private)</a:t>
            </a:r>
          </a:p>
          <a:p>
            <a:pPr marL="316531" indent="-316531">
              <a:spcAft>
                <a:spcPts val="1200"/>
              </a:spcAft>
              <a:buFont typeface="+mj-lt"/>
              <a:buAutoNum type="arabicPeriod" startAt="5"/>
            </a:pPr>
            <a:r>
              <a:rPr lang="en-US" sz="1660" dirty="0">
                <a:latin typeface="Lato" panose="020F0502020204030203" pitchFamily="34" charset="0"/>
              </a:rPr>
              <a:t>Co-creation of specific procedure and methodology applicable to local condition and city</a:t>
            </a:r>
          </a:p>
          <a:p>
            <a:pPr marL="316531" indent="-316531">
              <a:spcAft>
                <a:spcPts val="1200"/>
              </a:spcAft>
              <a:buFont typeface="+mj-lt"/>
              <a:buAutoNum type="arabicPeriod" startAt="5"/>
            </a:pPr>
            <a:r>
              <a:rPr lang="en-US" sz="1660" dirty="0">
                <a:latin typeface="Lato" panose="020F0502020204030203" pitchFamily="34" charset="0"/>
              </a:rPr>
              <a:t>Technical KPI for NBS implementation, monitoring procedures</a:t>
            </a:r>
            <a:endParaRPr lang="en-US" sz="1660" b="1" dirty="0">
              <a:latin typeface="Lato" panose="020F0502020204030203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  <p:sp>
        <p:nvSpPr>
          <p:cNvPr id="17" name="CuadroTexto 2"/>
          <p:cNvSpPr txBox="1">
            <a:spLocks noChangeArrowheads="1"/>
          </p:cNvSpPr>
          <p:nvPr/>
        </p:nvSpPr>
        <p:spPr bwMode="auto">
          <a:xfrm>
            <a:off x="322170" y="1023400"/>
            <a:ext cx="8638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URBAN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GreenUP</a:t>
            </a: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 Project - ASEAN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Entities</a:t>
            </a:r>
            <a:endParaRPr lang="es-ES" altLang="es-E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6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 descr="hojas presentacion 4-3 CARTIF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  <p:sp>
        <p:nvSpPr>
          <p:cNvPr id="17" name="CuadroTexto 2"/>
          <p:cNvSpPr txBox="1">
            <a:spLocks noChangeArrowheads="1"/>
          </p:cNvSpPr>
          <p:nvPr/>
        </p:nvSpPr>
        <p:spPr bwMode="auto">
          <a:xfrm>
            <a:off x="322170" y="1023400"/>
            <a:ext cx="8638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URBAN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GreenUP</a:t>
            </a: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 Project - ASEAN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Entities</a:t>
            </a:r>
            <a:endParaRPr lang="es-ES" altLang="es-E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492" y="1659256"/>
            <a:ext cx="790526" cy="84881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678180" y="1925043"/>
            <a:ext cx="370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all" spc="70" dirty="0">
                <a:latin typeface="Lato Black" panose="020F0A02020204030203" pitchFamily="34" charset="0"/>
              </a:rPr>
              <a:t>QUY NHON CITY </a:t>
            </a:r>
            <a:endParaRPr lang="en-GB" cap="all" spc="70" dirty="0">
              <a:latin typeface="Lato Black" panose="020F0A02020204030203" pitchFamily="34" charset="0"/>
            </a:endParaRPr>
          </a:p>
          <a:p>
            <a:endParaRPr lang="en-GB" dirty="0"/>
          </a:p>
        </p:txBody>
      </p:sp>
      <p:sp>
        <p:nvSpPr>
          <p:cNvPr id="20" name="TextBox 3"/>
          <p:cNvSpPr txBox="1"/>
          <p:nvPr/>
        </p:nvSpPr>
        <p:spPr>
          <a:xfrm>
            <a:off x="3912634" y="2773856"/>
            <a:ext cx="4674017" cy="2865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6531" indent="-316531">
              <a:spcAft>
                <a:spcPts val="1200"/>
              </a:spcAft>
              <a:buFontTx/>
              <a:buAutoNum type="arabicPeriod"/>
            </a:pPr>
            <a:r>
              <a:rPr lang="en-US" sz="1662" dirty="0">
                <a:solidFill>
                  <a:prstClr val="black"/>
                </a:solidFill>
                <a:latin typeface="Lato" panose="020F0502020204030203" pitchFamily="34" charset="0"/>
              </a:rPr>
              <a:t>Developed the mapping of NBS with </a:t>
            </a:r>
            <a:r>
              <a:rPr lang="en-US" sz="1662" dirty="0" err="1">
                <a:solidFill>
                  <a:prstClr val="black"/>
                </a:solidFill>
                <a:latin typeface="Lato" panose="020F0502020204030203" pitchFamily="34" charset="0"/>
              </a:rPr>
              <a:t>Quy</a:t>
            </a:r>
            <a:r>
              <a:rPr lang="en-US" sz="1662" dirty="0">
                <a:solidFill>
                  <a:prstClr val="black"/>
                </a:solidFill>
                <a:latin typeface="Lato" panose="020F0502020204030203" pitchFamily="34" charset="0"/>
              </a:rPr>
              <a:t> </a:t>
            </a:r>
            <a:r>
              <a:rPr lang="en-US" sz="1662" dirty="0" err="1">
                <a:solidFill>
                  <a:prstClr val="black"/>
                </a:solidFill>
                <a:latin typeface="Lato" panose="020F0502020204030203" pitchFamily="34" charset="0"/>
              </a:rPr>
              <a:t>Nhon</a:t>
            </a:r>
            <a:r>
              <a:rPr lang="en-US" sz="1662" dirty="0">
                <a:solidFill>
                  <a:prstClr val="black"/>
                </a:solidFill>
                <a:latin typeface="Lato" panose="020F0502020204030203" pitchFamily="34" charset="0"/>
              </a:rPr>
              <a:t>  climate, water management and urban renature challenges</a:t>
            </a:r>
          </a:p>
          <a:p>
            <a:pPr marL="316531" indent="-316531">
              <a:spcAft>
                <a:spcPts val="1200"/>
              </a:spcAft>
              <a:buFontTx/>
              <a:buAutoNum type="arabicPeriod"/>
            </a:pPr>
            <a:r>
              <a:rPr lang="en-US" sz="1662" dirty="0">
                <a:solidFill>
                  <a:prstClr val="black"/>
                </a:solidFill>
                <a:latin typeface="Lato" panose="020F0502020204030203" pitchFamily="34" charset="0"/>
              </a:rPr>
              <a:t>Currently separated into three zones (the new urban area zone – with water management challenges; the city center zone with </a:t>
            </a:r>
            <a:r>
              <a:rPr lang="en-US" sz="1662" dirty="0" err="1">
                <a:solidFill>
                  <a:prstClr val="black"/>
                </a:solidFill>
                <a:latin typeface="Lato" panose="020F0502020204030203" pitchFamily="34" charset="0"/>
              </a:rPr>
              <a:t>renature</a:t>
            </a:r>
            <a:r>
              <a:rPr lang="en-US" sz="1662" dirty="0">
                <a:solidFill>
                  <a:prstClr val="black"/>
                </a:solidFill>
                <a:latin typeface="Lato" panose="020F0502020204030203" pitchFamily="34" charset="0"/>
              </a:rPr>
              <a:t> challenges; the flood affected district with flood management challenges)</a:t>
            </a:r>
          </a:p>
          <a:p>
            <a:pPr marL="316531" indent="-316531">
              <a:spcAft>
                <a:spcPts val="1200"/>
              </a:spcAft>
              <a:buFontTx/>
              <a:buAutoNum type="arabicPeriod"/>
            </a:pPr>
            <a:r>
              <a:rPr lang="en-US" sz="1662" dirty="0">
                <a:solidFill>
                  <a:prstClr val="black"/>
                </a:solidFill>
                <a:latin typeface="Lato" panose="020F0502020204030203" pitchFamily="34" charset="0"/>
              </a:rPr>
              <a:t>Further analysis will be carried out for the selected NBS to be included in the RUP.</a:t>
            </a:r>
          </a:p>
        </p:txBody>
      </p:sp>
      <p:sp>
        <p:nvSpPr>
          <p:cNvPr id="21" name="TextBox 4"/>
          <p:cNvSpPr txBox="1"/>
          <p:nvPr/>
        </p:nvSpPr>
        <p:spPr>
          <a:xfrm>
            <a:off x="4358038" y="1825744"/>
            <a:ext cx="4996703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600" cap="all" spc="70" dirty="0">
                <a:solidFill>
                  <a:srgbClr val="409B29"/>
                </a:solidFill>
                <a:latin typeface="Lato Black" panose="020F0A02020204030203" pitchFamily="34" charset="0"/>
              </a:rPr>
              <a:t>QUY NHON Urban zoning and </a:t>
            </a:r>
            <a:r>
              <a:rPr lang="en-US" sz="2600" cap="all" spc="70" dirty="0" err="1">
                <a:solidFill>
                  <a:srgbClr val="409B29"/>
                </a:solidFill>
                <a:latin typeface="Lato Black" panose="020F0A02020204030203" pitchFamily="34" charset="0"/>
              </a:rPr>
              <a:t>nbs</a:t>
            </a:r>
            <a:r>
              <a:rPr lang="en-US" sz="2600" cap="all" spc="70" dirty="0">
                <a:solidFill>
                  <a:srgbClr val="409B29"/>
                </a:solidFill>
                <a:latin typeface="Lato Black" panose="020F0A02020204030203" pitchFamily="34" charset="0"/>
              </a:rPr>
              <a:t> considered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498" y="3080661"/>
            <a:ext cx="2799638" cy="219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042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 descr="hojas presentacion 4-3 CARTIF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uadroTexto 2"/>
          <p:cNvSpPr txBox="1">
            <a:spLocks noChangeArrowheads="1"/>
          </p:cNvSpPr>
          <p:nvPr/>
        </p:nvSpPr>
        <p:spPr bwMode="auto">
          <a:xfrm>
            <a:off x="490538" y="1003300"/>
            <a:ext cx="83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URBAN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GreenUP</a:t>
            </a: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 Project ASEAN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Entities</a:t>
            </a:r>
            <a:endParaRPr lang="es-ES" altLang="es-E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333" y="3488094"/>
            <a:ext cx="790526" cy="84881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183795" y="2848261"/>
            <a:ext cx="194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all" spc="70" dirty="0">
                <a:latin typeface="Lato Black" panose="020F0A02020204030203" pitchFamily="34" charset="0"/>
              </a:rPr>
              <a:t>QUY NHON CITY </a:t>
            </a:r>
            <a:endParaRPr lang="en-GB" cap="all" spc="70" dirty="0">
              <a:latin typeface="Lato Black" panose="020F0A02020204030203" pitchFamily="34" charset="0"/>
            </a:endParaRPr>
          </a:p>
          <a:p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62" y="1704583"/>
            <a:ext cx="6693257" cy="4228592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4939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 descr="hojas presentacion 4-3 CARTIF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34340" y="1855185"/>
            <a:ext cx="3703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42771">
              <a:lnSpc>
                <a:spcPct val="150000"/>
              </a:lnSpc>
              <a:spcBef>
                <a:spcPts val="277"/>
              </a:spcBef>
            </a:pPr>
            <a:r>
              <a:rPr lang="en-GB" sz="2000" b="1" cap="all" spc="20" dirty="0">
                <a:latin typeface="Lato Black" panose="020F0A02020204030203" pitchFamily="34" charset="0"/>
              </a:rPr>
              <a:t>RMIT University Vietnam</a:t>
            </a:r>
          </a:p>
          <a:p>
            <a:endParaRPr lang="en-GB" sz="2000" dirty="0"/>
          </a:p>
        </p:txBody>
      </p:sp>
      <p:sp>
        <p:nvSpPr>
          <p:cNvPr id="13" name="TextBox 3"/>
          <p:cNvSpPr txBox="1"/>
          <p:nvPr/>
        </p:nvSpPr>
        <p:spPr>
          <a:xfrm>
            <a:off x="588779" y="2790337"/>
            <a:ext cx="7490702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Lato" panose="020F0502020204030203" pitchFamily="34" charset="0"/>
              </a:rPr>
              <a:t>WP6. REPLICATION AND CLUSTERING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Characterization of FR and FW cities by areas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Development of a model for replication potential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Analysis of the replication potential in FW cities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Development of an implementation/replicability plan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Coaching and mentoring actions</a:t>
            </a:r>
            <a:endParaRPr lang="en-US" sz="2000" b="1" dirty="0">
              <a:latin typeface="Lato" panose="020F050202020403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b="1" dirty="0">
                <a:latin typeface="Lato" panose="020F0502020204030203" pitchFamily="34" charset="0"/>
              </a:rPr>
              <a:t>Currently: EC Task Forces and  Biodiversity Work Stream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  <p:sp>
        <p:nvSpPr>
          <p:cNvPr id="17" name="CuadroTexto 2"/>
          <p:cNvSpPr txBox="1">
            <a:spLocks noChangeArrowheads="1"/>
          </p:cNvSpPr>
          <p:nvPr/>
        </p:nvSpPr>
        <p:spPr bwMode="auto">
          <a:xfrm>
            <a:off x="322170" y="1023400"/>
            <a:ext cx="8638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URBAN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GreenUP</a:t>
            </a: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 Project - ASEAN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Entities</a:t>
            </a:r>
            <a:endParaRPr lang="es-ES" altLang="es-E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18" y="1809417"/>
            <a:ext cx="1223963" cy="7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71" y="340715"/>
            <a:ext cx="6576745" cy="36939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89" y="4291884"/>
            <a:ext cx="1479119" cy="14791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500803" y="4568495"/>
            <a:ext cx="4572000" cy="11154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62" b="1" dirty="0">
                <a:solidFill>
                  <a:srgbClr val="3E8B34"/>
                </a:solidFill>
                <a:latin typeface="arial" panose="020B0604020202020204" pitchFamily="34" charset="0"/>
              </a:rPr>
              <a:t>Singapore: Vertical Greening in high density city environments</a:t>
            </a:r>
            <a:endParaRPr lang="en-GB" sz="1662" dirty="0"/>
          </a:p>
          <a:p>
            <a:r>
              <a:rPr lang="en-GB" sz="1662" dirty="0">
                <a:latin typeface="arial" panose="020B0604020202020204" pitchFamily="34" charset="0"/>
              </a:rPr>
              <a:t>Yvonne Tan</a:t>
            </a:r>
            <a:br>
              <a:rPr lang="en-GB" sz="1662" dirty="0">
                <a:latin typeface="arial" panose="020B0604020202020204" pitchFamily="34" charset="0"/>
              </a:rPr>
            </a:br>
            <a:r>
              <a:rPr lang="en-GB" sz="1662" i="1" dirty="0">
                <a:latin typeface="arial" panose="020B0604020202020204" pitchFamily="34" charset="0"/>
              </a:rPr>
              <a:t>Singapore Green Building Council </a:t>
            </a:r>
            <a:endParaRPr lang="en-GB" sz="1662" dirty="0"/>
          </a:p>
        </p:txBody>
      </p:sp>
      <p:grpSp>
        <p:nvGrpSpPr>
          <p:cNvPr id="7" name="Grupo 6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07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 descr="hojas presentacion 4-3 CARTIF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uadroTexto 2"/>
          <p:cNvSpPr txBox="1">
            <a:spLocks noChangeArrowheads="1"/>
          </p:cNvSpPr>
          <p:nvPr/>
        </p:nvSpPr>
        <p:spPr bwMode="auto">
          <a:xfrm>
            <a:off x="1068025" y="813109"/>
            <a:ext cx="83334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CARTIF – ASEAN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Entities</a:t>
            </a: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Working</a:t>
            </a: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lines</a:t>
            </a:r>
            <a:endParaRPr lang="es-ES" altLang="es-E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09638" y="4189376"/>
            <a:ext cx="7479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Direct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Staff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Sharing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Collaborative projects (Horizon Europe, Bilateral programmes…)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Direct collaboration through Strategic Projects</a:t>
            </a:r>
          </a:p>
          <a:p>
            <a:endParaRPr lang="en-GB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909638" y="2127394"/>
            <a:ext cx="82343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Working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Bio-urbanism and re-naturalization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Air quality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Water management systems (natural waste water treatments)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Green-blue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Sustainable management of Natural resources </a:t>
            </a:r>
          </a:p>
          <a:p>
            <a:endParaRPr lang="en-GB" sz="2000" dirty="0"/>
          </a:p>
        </p:txBody>
      </p:sp>
      <p:grpSp>
        <p:nvGrpSpPr>
          <p:cNvPr id="9" name="Grupo 8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05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 descr="final presentacion 4-3 CARTIF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67" y="4695140"/>
            <a:ext cx="642201" cy="6422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50" y="4673190"/>
            <a:ext cx="664151" cy="66415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55" y="4507530"/>
            <a:ext cx="813432" cy="8067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31" y="4665455"/>
            <a:ext cx="701570" cy="70157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50" y="4718240"/>
            <a:ext cx="857346" cy="5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0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hojas presentacion 4-3 CARTIF_ppt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2"/>
          <p:cNvSpPr txBox="1">
            <a:spLocks noChangeArrowheads="1"/>
          </p:cNvSpPr>
          <p:nvPr/>
        </p:nvSpPr>
        <p:spPr bwMode="auto">
          <a:xfrm>
            <a:off x="490538" y="1003300"/>
            <a:ext cx="644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 CARTIF?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45269" y="1974562"/>
            <a:ext cx="8653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Technological Centre </a:t>
            </a:r>
            <a:r>
              <a:rPr lang="en-US" sz="2400" dirty="0"/>
              <a:t>whose mission is to generate technological knowledge and innovative ideas for companies in order to improve their competitiveness</a:t>
            </a:r>
            <a:endParaRPr lang="es-E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90" y="3561953"/>
            <a:ext cx="4529437" cy="259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490538" y="3968873"/>
            <a:ext cx="3462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Foundation. Private non-profit organization, with a general interest purpose: </a:t>
            </a:r>
            <a:r>
              <a:rPr lang="en-US" sz="2400" dirty="0">
                <a:solidFill>
                  <a:srgbClr val="71A28A"/>
                </a:solidFill>
              </a:rPr>
              <a:t>INNOVATION</a:t>
            </a:r>
            <a:endParaRPr lang="es-ES" sz="2400" dirty="0">
              <a:solidFill>
                <a:srgbClr val="71A28A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16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hojas presentacion 4-3 CARTIF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26589" y="1113877"/>
            <a:ext cx="6298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s-ES" sz="3600" b="1" dirty="0">
                <a:latin typeface="Tahoma" panose="020B0604030504040204" pitchFamily="34" charset="0"/>
                <a:cs typeface="Tahoma" panose="020B0604030504040204" pitchFamily="34" charset="0"/>
              </a:rPr>
              <a:t>How is CARTIF organized?</a:t>
            </a:r>
            <a:endParaRPr lang="es-ES" altLang="es-ES" sz="3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2 Elipse">
            <a:hlinkClick r:id="" action="ppaction://noaction"/>
          </p:cNvPr>
          <p:cNvSpPr/>
          <p:nvPr/>
        </p:nvSpPr>
        <p:spPr>
          <a:xfrm>
            <a:off x="6241582" y="3372565"/>
            <a:ext cx="2137390" cy="207951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1 Elipse">
            <a:hlinkClick r:id="rId4" action="ppaction://hlinksldjump"/>
          </p:cNvPr>
          <p:cNvSpPr/>
          <p:nvPr/>
        </p:nvSpPr>
        <p:spPr>
          <a:xfrm>
            <a:off x="868014" y="3499741"/>
            <a:ext cx="2034401" cy="195234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3 Elipse">
            <a:hlinkClick r:id="rId6" action="ppaction://hlinksldjump"/>
          </p:cNvPr>
          <p:cNvSpPr/>
          <p:nvPr/>
        </p:nvSpPr>
        <p:spPr>
          <a:xfrm>
            <a:off x="3465581" y="3990037"/>
            <a:ext cx="2212835" cy="216388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3669582" y="2720196"/>
            <a:ext cx="18069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 and digital </a:t>
            </a:r>
            <a:r>
              <a:rPr lang="es-ES" altLang="es-E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  <a:endParaRPr lang="es-ES" alt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uadroTexto 10"/>
          <p:cNvSpPr txBox="1">
            <a:spLocks noChangeArrowheads="1"/>
          </p:cNvSpPr>
          <p:nvPr/>
        </p:nvSpPr>
        <p:spPr bwMode="auto">
          <a:xfrm>
            <a:off x="6067243" y="2774994"/>
            <a:ext cx="24860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  <a:endParaRPr lang="es-ES" alt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uadroTexto 11"/>
          <p:cNvSpPr txBox="1">
            <a:spLocks noChangeArrowheads="1"/>
          </p:cNvSpPr>
          <p:nvPr/>
        </p:nvSpPr>
        <p:spPr bwMode="auto">
          <a:xfrm>
            <a:off x="605256" y="2366253"/>
            <a:ext cx="27172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Agrofood</a:t>
            </a:r>
            <a:r>
              <a:rPr lang="es-ES" alt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processes</a:t>
            </a:r>
            <a:endParaRPr lang="es-ES" altLang="es-E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196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arpar\Desktop\NUEVA IMAGEN CORPORATIVA\portadas presentaciones CARTIF\portadas presentaciones CARTIF\powerpoint\hojas presentacion 4-3 CARTIF_pptx.jpg">
            <a:extLst>
              <a:ext uri="{FF2B5EF4-FFF2-40B4-BE49-F238E27FC236}">
                <a16:creationId xmlns:a16="http://schemas.microsoft.com/office/drawing/2014/main" id="{366D5404-D70B-4603-A7CC-B9FC6D3E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 Imagen">
            <a:extLst>
              <a:ext uri="{FF2B5EF4-FFF2-40B4-BE49-F238E27FC236}">
                <a16:creationId xmlns:a16="http://schemas.microsoft.com/office/drawing/2014/main" id="{3CE043F2-4014-476C-8780-8E95505ED8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35" y="2359324"/>
            <a:ext cx="2227136" cy="2161632"/>
          </a:xfrm>
          <a:prstGeom prst="rect">
            <a:avLst/>
          </a:prstGeom>
          <a:ln>
            <a:noFill/>
          </a:ln>
        </p:spPr>
      </p:pic>
      <p:sp>
        <p:nvSpPr>
          <p:cNvPr id="7" name="26 Elipse">
            <a:extLst>
              <a:ext uri="{FF2B5EF4-FFF2-40B4-BE49-F238E27FC236}">
                <a16:creationId xmlns:a16="http://schemas.microsoft.com/office/drawing/2014/main" id="{2402191D-CC45-412C-B79E-CAC2E8D57F88}"/>
              </a:ext>
            </a:extLst>
          </p:cNvPr>
          <p:cNvSpPr/>
          <p:nvPr/>
        </p:nvSpPr>
        <p:spPr>
          <a:xfrm>
            <a:off x="2634849" y="1484097"/>
            <a:ext cx="4136559" cy="414967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93 Elipse">
            <a:extLst>
              <a:ext uri="{FF2B5EF4-FFF2-40B4-BE49-F238E27FC236}">
                <a16:creationId xmlns:a16="http://schemas.microsoft.com/office/drawing/2014/main" id="{478119D8-E9D9-4011-844F-32140B9BCE65}"/>
              </a:ext>
            </a:extLst>
          </p:cNvPr>
          <p:cNvSpPr/>
          <p:nvPr/>
        </p:nvSpPr>
        <p:spPr>
          <a:xfrm>
            <a:off x="2465494" y="3053127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98 Elipse">
            <a:extLst>
              <a:ext uri="{FF2B5EF4-FFF2-40B4-BE49-F238E27FC236}">
                <a16:creationId xmlns:a16="http://schemas.microsoft.com/office/drawing/2014/main" id="{26C72DF9-CE68-4898-BB90-185D0C1F5C2E}"/>
              </a:ext>
            </a:extLst>
          </p:cNvPr>
          <p:cNvSpPr/>
          <p:nvPr/>
        </p:nvSpPr>
        <p:spPr>
          <a:xfrm>
            <a:off x="2787735" y="2205466"/>
            <a:ext cx="360000" cy="360000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02 Elipse">
            <a:extLst>
              <a:ext uri="{FF2B5EF4-FFF2-40B4-BE49-F238E27FC236}">
                <a16:creationId xmlns:a16="http://schemas.microsoft.com/office/drawing/2014/main" id="{9F2E9AA2-5DDD-45F4-AEFE-5ECFE4EC4F0D}"/>
              </a:ext>
            </a:extLst>
          </p:cNvPr>
          <p:cNvSpPr/>
          <p:nvPr/>
        </p:nvSpPr>
        <p:spPr>
          <a:xfrm>
            <a:off x="3520021" y="1522791"/>
            <a:ext cx="360000" cy="36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4" name="106 Elipse">
            <a:extLst>
              <a:ext uri="{FF2B5EF4-FFF2-40B4-BE49-F238E27FC236}">
                <a16:creationId xmlns:a16="http://schemas.microsoft.com/office/drawing/2014/main" id="{67004B15-D91D-4458-B0F3-ED345DE99D1C}"/>
              </a:ext>
            </a:extLst>
          </p:cNvPr>
          <p:cNvSpPr/>
          <p:nvPr/>
        </p:nvSpPr>
        <p:spPr>
          <a:xfrm>
            <a:off x="4524578" y="1254058"/>
            <a:ext cx="360000" cy="3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5" name="Picture 46" descr="Resultado de imagen de BIOTECHNOLOGY iCON">
            <a:extLst>
              <a:ext uri="{FF2B5EF4-FFF2-40B4-BE49-F238E27FC236}">
                <a16:creationId xmlns:a16="http://schemas.microsoft.com/office/drawing/2014/main" id="{536F45A3-D14D-4260-93C8-997F46C40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198" y="2270823"/>
            <a:ext cx="256297" cy="2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8" descr="Resultado de imagen de FOOD SECURITY iCON">
            <a:extLst>
              <a:ext uri="{FF2B5EF4-FFF2-40B4-BE49-F238E27FC236}">
                <a16:creationId xmlns:a16="http://schemas.microsoft.com/office/drawing/2014/main" id="{1A1A9067-1875-4047-AD35-FB51F397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657" y="3078741"/>
            <a:ext cx="252383" cy="25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0" descr="Imagen relacionada">
            <a:extLst>
              <a:ext uri="{FF2B5EF4-FFF2-40B4-BE49-F238E27FC236}">
                <a16:creationId xmlns:a16="http://schemas.microsoft.com/office/drawing/2014/main" id="{9FA3F2FF-8BE4-4DE8-8E74-4C5B1DC4D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185" y="1325342"/>
            <a:ext cx="217632" cy="2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4" descr="Imagen relacionada">
            <a:extLst>
              <a:ext uri="{FF2B5EF4-FFF2-40B4-BE49-F238E27FC236}">
                <a16:creationId xmlns:a16="http://schemas.microsoft.com/office/drawing/2014/main" id="{1859F181-4CE8-454C-8801-FDC9DA4D7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235" y="1596181"/>
            <a:ext cx="2190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94 Elipse">
            <a:extLst>
              <a:ext uri="{FF2B5EF4-FFF2-40B4-BE49-F238E27FC236}">
                <a16:creationId xmlns:a16="http://schemas.microsoft.com/office/drawing/2014/main" id="{B30253C4-2D18-43F4-9E3D-725531AC77BF}"/>
              </a:ext>
            </a:extLst>
          </p:cNvPr>
          <p:cNvSpPr/>
          <p:nvPr/>
        </p:nvSpPr>
        <p:spPr>
          <a:xfrm>
            <a:off x="6179607" y="2155206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106 Elipse">
            <a:extLst>
              <a:ext uri="{FF2B5EF4-FFF2-40B4-BE49-F238E27FC236}">
                <a16:creationId xmlns:a16="http://schemas.microsoft.com/office/drawing/2014/main" id="{A33D4F1E-840D-4D9F-A255-A50554124605}"/>
              </a:ext>
            </a:extLst>
          </p:cNvPr>
          <p:cNvSpPr/>
          <p:nvPr/>
        </p:nvSpPr>
        <p:spPr>
          <a:xfrm>
            <a:off x="6620483" y="3048667"/>
            <a:ext cx="360000" cy="3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101 Elipse">
            <a:extLst>
              <a:ext uri="{FF2B5EF4-FFF2-40B4-BE49-F238E27FC236}">
                <a16:creationId xmlns:a16="http://schemas.microsoft.com/office/drawing/2014/main" id="{219CDE25-9B7C-4DF1-ABBB-9671446E50E7}"/>
              </a:ext>
            </a:extLst>
          </p:cNvPr>
          <p:cNvSpPr/>
          <p:nvPr/>
        </p:nvSpPr>
        <p:spPr>
          <a:xfrm>
            <a:off x="5525041" y="1536488"/>
            <a:ext cx="360000" cy="360000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2" name="Picture 8" descr="Resultado de imagen de CITIES ICON">
            <a:extLst>
              <a:ext uri="{FF2B5EF4-FFF2-40B4-BE49-F238E27FC236}">
                <a16:creationId xmlns:a16="http://schemas.microsoft.com/office/drawing/2014/main" id="{497C4C1E-F53A-47C6-B815-F7A1D7B87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913" y="3142991"/>
            <a:ext cx="168933" cy="1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Resultado de imagen de POLICIES iCON">
            <a:extLst>
              <a:ext uri="{FF2B5EF4-FFF2-40B4-BE49-F238E27FC236}">
                <a16:creationId xmlns:a16="http://schemas.microsoft.com/office/drawing/2014/main" id="{F944C596-2EEB-4F94-8E85-99C866155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073" y="2235976"/>
            <a:ext cx="165665" cy="18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Resultado de imagen de SMART GRIDS iCON">
            <a:extLst>
              <a:ext uri="{FF2B5EF4-FFF2-40B4-BE49-F238E27FC236}">
                <a16:creationId xmlns:a16="http://schemas.microsoft.com/office/drawing/2014/main" id="{0AAC1BCC-6674-4312-A8F7-654503D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973" y="1604003"/>
            <a:ext cx="224970" cy="2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95 Elipse">
            <a:extLst>
              <a:ext uri="{FF2B5EF4-FFF2-40B4-BE49-F238E27FC236}">
                <a16:creationId xmlns:a16="http://schemas.microsoft.com/office/drawing/2014/main" id="{9F4D4AED-886F-4B6A-8AEA-8F393DE1D25B}"/>
              </a:ext>
            </a:extLst>
          </p:cNvPr>
          <p:cNvSpPr/>
          <p:nvPr/>
        </p:nvSpPr>
        <p:spPr>
          <a:xfrm>
            <a:off x="4088934" y="5393652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96 Elipse">
            <a:extLst>
              <a:ext uri="{FF2B5EF4-FFF2-40B4-BE49-F238E27FC236}">
                <a16:creationId xmlns:a16="http://schemas.microsoft.com/office/drawing/2014/main" id="{BE0D2988-7C95-482B-BACD-9F0691EADFA8}"/>
              </a:ext>
            </a:extLst>
          </p:cNvPr>
          <p:cNvSpPr/>
          <p:nvPr/>
        </p:nvSpPr>
        <p:spPr>
          <a:xfrm>
            <a:off x="6017472" y="4826895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101 Elipse">
            <a:extLst>
              <a:ext uri="{FF2B5EF4-FFF2-40B4-BE49-F238E27FC236}">
                <a16:creationId xmlns:a16="http://schemas.microsoft.com/office/drawing/2014/main" id="{ED264685-9641-45B1-89C9-7756CBA2B3AE}"/>
              </a:ext>
            </a:extLst>
          </p:cNvPr>
          <p:cNvSpPr/>
          <p:nvPr/>
        </p:nvSpPr>
        <p:spPr>
          <a:xfrm>
            <a:off x="5223538" y="5335955"/>
            <a:ext cx="360000" cy="360000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105 Elipse">
            <a:extLst>
              <a:ext uri="{FF2B5EF4-FFF2-40B4-BE49-F238E27FC236}">
                <a16:creationId xmlns:a16="http://schemas.microsoft.com/office/drawing/2014/main" id="{67DAD8BF-4EBE-4083-B42B-8017A5F31110}"/>
              </a:ext>
            </a:extLst>
          </p:cNvPr>
          <p:cNvSpPr/>
          <p:nvPr/>
        </p:nvSpPr>
        <p:spPr>
          <a:xfrm>
            <a:off x="6475562" y="4060188"/>
            <a:ext cx="360000" cy="36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pic>
        <p:nvPicPr>
          <p:cNvPr id="29" name="Picture 16" descr="Imagen relacionada">
            <a:extLst>
              <a:ext uri="{FF2B5EF4-FFF2-40B4-BE49-F238E27FC236}">
                <a16:creationId xmlns:a16="http://schemas.microsoft.com/office/drawing/2014/main" id="{EB9BBB51-859B-4C86-A4C7-F29A10E72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446" y="4119359"/>
            <a:ext cx="260570" cy="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Resultado de imagen de RENEWABLE ENERGY iCON">
            <a:extLst>
              <a:ext uri="{FF2B5EF4-FFF2-40B4-BE49-F238E27FC236}">
                <a16:creationId xmlns:a16="http://schemas.microsoft.com/office/drawing/2014/main" id="{50D75AF4-D7D1-4B22-9A65-39B8688E8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4374" y="4885439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Resultado de imagen de CULTURAL HERITAGE iCON">
            <a:extLst>
              <a:ext uri="{FF2B5EF4-FFF2-40B4-BE49-F238E27FC236}">
                <a16:creationId xmlns:a16="http://schemas.microsoft.com/office/drawing/2014/main" id="{DD99A4F1-4C7E-4155-AE9B-6C9958218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448" y="5404732"/>
            <a:ext cx="226566" cy="2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2" descr="Resultado de imagen de ROBOTICS MEDICAL iCON">
            <a:extLst>
              <a:ext uri="{FF2B5EF4-FFF2-40B4-BE49-F238E27FC236}">
                <a16:creationId xmlns:a16="http://schemas.microsoft.com/office/drawing/2014/main" id="{AB7285F3-9FD7-4714-85E7-DE76140D8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161" y="5450793"/>
            <a:ext cx="268987" cy="2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54 Elipse">
            <a:extLst>
              <a:ext uri="{FF2B5EF4-FFF2-40B4-BE49-F238E27FC236}">
                <a16:creationId xmlns:a16="http://schemas.microsoft.com/office/drawing/2014/main" id="{4122F96A-239D-46C3-BD7E-6FC33EF5768B}"/>
              </a:ext>
            </a:extLst>
          </p:cNvPr>
          <p:cNvSpPr/>
          <p:nvPr/>
        </p:nvSpPr>
        <p:spPr>
          <a:xfrm>
            <a:off x="2517411" y="4063096"/>
            <a:ext cx="360000" cy="36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34" name="108 Elipse">
            <a:extLst>
              <a:ext uri="{FF2B5EF4-FFF2-40B4-BE49-F238E27FC236}">
                <a16:creationId xmlns:a16="http://schemas.microsoft.com/office/drawing/2014/main" id="{FAC3858C-18EC-4168-B674-010C61FA7869}"/>
              </a:ext>
            </a:extLst>
          </p:cNvPr>
          <p:cNvSpPr/>
          <p:nvPr/>
        </p:nvSpPr>
        <p:spPr>
          <a:xfrm>
            <a:off x="3078403" y="4885439"/>
            <a:ext cx="360000" cy="3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5" name="Picture 28" descr="Resultado de imagen de INDUSTRY iCON">
            <a:extLst>
              <a:ext uri="{FF2B5EF4-FFF2-40B4-BE49-F238E27FC236}">
                <a16:creationId xmlns:a16="http://schemas.microsoft.com/office/drawing/2014/main" id="{330809E7-17A5-4B31-BE2D-B9E18E04B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420" y="4143734"/>
            <a:ext cx="182761" cy="1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4" descr="Resultado de imagen de INFRASTRUCTURE iCON">
            <a:extLst>
              <a:ext uri="{FF2B5EF4-FFF2-40B4-BE49-F238E27FC236}">
                <a16:creationId xmlns:a16="http://schemas.microsoft.com/office/drawing/2014/main" id="{7088F7CA-0501-4B6B-A8AA-DD8FF8C5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735" y="4966446"/>
            <a:ext cx="215760" cy="21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64 CuadroTexto">
            <a:extLst>
              <a:ext uri="{FF2B5EF4-FFF2-40B4-BE49-F238E27FC236}">
                <a16:creationId xmlns:a16="http://schemas.microsoft.com/office/drawing/2014/main" id="{3BC10E33-8B69-484D-9AE5-11D7847810C9}"/>
              </a:ext>
            </a:extLst>
          </p:cNvPr>
          <p:cNvSpPr txBox="1"/>
          <p:nvPr/>
        </p:nvSpPr>
        <p:spPr>
          <a:xfrm>
            <a:off x="1927203" y="827657"/>
            <a:ext cx="3499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RESOURCES AND CLIMATE</a:t>
            </a:r>
          </a:p>
        </p:txBody>
      </p:sp>
      <p:sp>
        <p:nvSpPr>
          <p:cNvPr id="43" name="30 CuadroTexto">
            <a:extLst>
              <a:ext uri="{FF2B5EF4-FFF2-40B4-BE49-F238E27FC236}">
                <a16:creationId xmlns:a16="http://schemas.microsoft.com/office/drawing/2014/main" id="{C20642B0-F5B6-4F55-ABF9-A954B7C66C28}"/>
              </a:ext>
            </a:extLst>
          </p:cNvPr>
          <p:cNvSpPr txBox="1"/>
          <p:nvPr/>
        </p:nvSpPr>
        <p:spPr>
          <a:xfrm>
            <a:off x="491412" y="3078741"/>
            <a:ext cx="1824186" cy="30777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</a:p>
        </p:txBody>
      </p:sp>
      <p:sp>
        <p:nvSpPr>
          <p:cNvPr id="44" name="39 CuadroTexto">
            <a:extLst>
              <a:ext uri="{FF2B5EF4-FFF2-40B4-BE49-F238E27FC236}">
                <a16:creationId xmlns:a16="http://schemas.microsoft.com/office/drawing/2014/main" id="{76A866A8-32A3-427B-B240-E03E3DB9D68D}"/>
              </a:ext>
            </a:extLst>
          </p:cNvPr>
          <p:cNvSpPr txBox="1"/>
          <p:nvPr/>
        </p:nvSpPr>
        <p:spPr>
          <a:xfrm>
            <a:off x="331767" y="4866018"/>
            <a:ext cx="256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AND INFRASTRUCTURES</a:t>
            </a:r>
          </a:p>
        </p:txBody>
      </p:sp>
      <p:sp>
        <p:nvSpPr>
          <p:cNvPr id="45" name="70 CuadroTexto">
            <a:extLst>
              <a:ext uri="{FF2B5EF4-FFF2-40B4-BE49-F238E27FC236}">
                <a16:creationId xmlns:a16="http://schemas.microsoft.com/office/drawing/2014/main" id="{9FB2EAB6-98E3-4333-B80C-6DEC47C57B46}"/>
              </a:ext>
            </a:extLst>
          </p:cNvPr>
          <p:cNvSpPr txBox="1"/>
          <p:nvPr/>
        </p:nvSpPr>
        <p:spPr>
          <a:xfrm>
            <a:off x="5123073" y="5808514"/>
            <a:ext cx="275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 AND NATURAL HERITAGE</a:t>
            </a:r>
          </a:p>
        </p:txBody>
      </p:sp>
      <p:sp>
        <p:nvSpPr>
          <p:cNvPr id="46" name="92 CuadroTexto">
            <a:extLst>
              <a:ext uri="{FF2B5EF4-FFF2-40B4-BE49-F238E27FC236}">
                <a16:creationId xmlns:a16="http://schemas.microsoft.com/office/drawing/2014/main" id="{CA70603A-2560-4791-BB79-CB910B9A185F}"/>
              </a:ext>
            </a:extLst>
          </p:cNvPr>
          <p:cNvSpPr txBox="1"/>
          <p:nvPr/>
        </p:nvSpPr>
        <p:spPr>
          <a:xfrm>
            <a:off x="2483914" y="5848699"/>
            <a:ext cx="190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AND QUALITY OF LIFE</a:t>
            </a:r>
          </a:p>
        </p:txBody>
      </p:sp>
      <p:sp>
        <p:nvSpPr>
          <p:cNvPr id="47" name="79 CuadroTexto">
            <a:extLst>
              <a:ext uri="{FF2B5EF4-FFF2-40B4-BE49-F238E27FC236}">
                <a16:creationId xmlns:a16="http://schemas.microsoft.com/office/drawing/2014/main" id="{1684C776-7E7C-4476-BA98-456E6BFBB8EC}"/>
              </a:ext>
            </a:extLst>
          </p:cNvPr>
          <p:cNvSpPr txBox="1"/>
          <p:nvPr/>
        </p:nvSpPr>
        <p:spPr>
          <a:xfrm>
            <a:off x="914400" y="4119359"/>
            <a:ext cx="148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72 CuadroTexto">
            <a:extLst>
              <a:ext uri="{FF2B5EF4-FFF2-40B4-BE49-F238E27FC236}">
                <a16:creationId xmlns:a16="http://schemas.microsoft.com/office/drawing/2014/main" id="{29EA1911-0F25-4A1D-84F5-5118976DCD21}"/>
              </a:ext>
            </a:extLst>
          </p:cNvPr>
          <p:cNvSpPr txBox="1"/>
          <p:nvPr/>
        </p:nvSpPr>
        <p:spPr>
          <a:xfrm>
            <a:off x="96058" y="1951117"/>
            <a:ext cx="261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BIOTECHNOLOGY AND SUSTAINABLE CHEMISTRY</a:t>
            </a:r>
          </a:p>
        </p:txBody>
      </p:sp>
      <p:sp>
        <p:nvSpPr>
          <p:cNvPr id="49" name="73 CuadroTexto">
            <a:extLst>
              <a:ext uri="{FF2B5EF4-FFF2-40B4-BE49-F238E27FC236}">
                <a16:creationId xmlns:a16="http://schemas.microsoft.com/office/drawing/2014/main" id="{3002B32A-FB72-47B7-93B9-61DBAC8442CC}"/>
              </a:ext>
            </a:extLst>
          </p:cNvPr>
          <p:cNvSpPr txBox="1"/>
          <p:nvPr/>
        </p:nvSpPr>
        <p:spPr>
          <a:xfrm>
            <a:off x="449831" y="1361244"/>
            <a:ext cx="302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CIRCULAR ECONOMY</a:t>
            </a:r>
          </a:p>
        </p:txBody>
      </p:sp>
      <p:sp>
        <p:nvSpPr>
          <p:cNvPr id="50" name="45 CuadroTexto">
            <a:extLst>
              <a:ext uri="{FF2B5EF4-FFF2-40B4-BE49-F238E27FC236}">
                <a16:creationId xmlns:a16="http://schemas.microsoft.com/office/drawing/2014/main" id="{CB7E8C4D-279E-4AD3-B0E0-FFAB8AD8B1AA}"/>
              </a:ext>
            </a:extLst>
          </p:cNvPr>
          <p:cNvSpPr txBox="1"/>
          <p:nvPr/>
        </p:nvSpPr>
        <p:spPr>
          <a:xfrm>
            <a:off x="5989090" y="1333004"/>
            <a:ext cx="1799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GRIDS</a:t>
            </a:r>
          </a:p>
        </p:txBody>
      </p:sp>
      <p:sp>
        <p:nvSpPr>
          <p:cNvPr id="51" name="48 CuadroTexto">
            <a:extLst>
              <a:ext uri="{FF2B5EF4-FFF2-40B4-BE49-F238E27FC236}">
                <a16:creationId xmlns:a16="http://schemas.microsoft.com/office/drawing/2014/main" id="{1E07987B-41A3-4466-A105-58ABDD264509}"/>
              </a:ext>
            </a:extLst>
          </p:cNvPr>
          <p:cNvSpPr txBox="1"/>
          <p:nvPr/>
        </p:nvSpPr>
        <p:spPr>
          <a:xfrm>
            <a:off x="6719913" y="1951117"/>
            <a:ext cx="298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AND CLIMATE</a:t>
            </a:r>
          </a:p>
          <a:p>
            <a:r>
              <a:rPr lang="es-E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POLICIES</a:t>
            </a:r>
          </a:p>
        </p:txBody>
      </p:sp>
      <p:sp>
        <p:nvSpPr>
          <p:cNvPr id="52" name="58 CuadroTexto">
            <a:extLst>
              <a:ext uri="{FF2B5EF4-FFF2-40B4-BE49-F238E27FC236}">
                <a16:creationId xmlns:a16="http://schemas.microsoft.com/office/drawing/2014/main" id="{D78A68A5-3F23-45F8-B9B2-82B6FA583B2F}"/>
              </a:ext>
            </a:extLst>
          </p:cNvPr>
          <p:cNvSpPr txBox="1"/>
          <p:nvPr/>
        </p:nvSpPr>
        <p:spPr>
          <a:xfrm>
            <a:off x="7117816" y="3100890"/>
            <a:ext cx="235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CITIES</a:t>
            </a:r>
          </a:p>
        </p:txBody>
      </p:sp>
      <p:sp>
        <p:nvSpPr>
          <p:cNvPr id="53" name="80 CuadroTexto">
            <a:extLst>
              <a:ext uri="{FF2B5EF4-FFF2-40B4-BE49-F238E27FC236}">
                <a16:creationId xmlns:a16="http://schemas.microsoft.com/office/drawing/2014/main" id="{A7CD03A4-B879-40A6-8167-6D7ABEC89093}"/>
              </a:ext>
            </a:extLst>
          </p:cNvPr>
          <p:cNvSpPr txBox="1"/>
          <p:nvPr/>
        </p:nvSpPr>
        <p:spPr>
          <a:xfrm>
            <a:off x="6897600" y="4177905"/>
            <a:ext cx="235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EFFICIENCY</a:t>
            </a:r>
          </a:p>
        </p:txBody>
      </p:sp>
      <p:sp>
        <p:nvSpPr>
          <p:cNvPr id="54" name="83 CuadroTexto">
            <a:extLst>
              <a:ext uri="{FF2B5EF4-FFF2-40B4-BE49-F238E27FC236}">
                <a16:creationId xmlns:a16="http://schemas.microsoft.com/office/drawing/2014/main" id="{9756A823-526E-4D3B-A31F-CA2634477752}"/>
              </a:ext>
            </a:extLst>
          </p:cNvPr>
          <p:cNvSpPr txBox="1"/>
          <p:nvPr/>
        </p:nvSpPr>
        <p:spPr>
          <a:xfrm>
            <a:off x="6434374" y="5076162"/>
            <a:ext cx="235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SYSTEMS</a:t>
            </a:r>
          </a:p>
        </p:txBody>
      </p:sp>
      <p:sp>
        <p:nvSpPr>
          <p:cNvPr id="55" name="1 Elipse">
            <a:hlinkClick r:id="rId17" action="ppaction://hlinksldjump"/>
          </p:cNvPr>
          <p:cNvSpPr>
            <a:spLocks noChangeAspect="1"/>
          </p:cNvSpPr>
          <p:nvPr/>
        </p:nvSpPr>
        <p:spPr>
          <a:xfrm>
            <a:off x="3295283" y="2200260"/>
            <a:ext cx="1052780" cy="1010315"/>
          </a:xfrm>
          <a:prstGeom prst="ellipse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6" name="3 Elipse">
            <a:hlinkClick r:id="rId19" action="ppaction://hlinksldjump"/>
          </p:cNvPr>
          <p:cNvSpPr>
            <a:spLocks noChangeAspect="1"/>
          </p:cNvSpPr>
          <p:nvPr/>
        </p:nvSpPr>
        <p:spPr>
          <a:xfrm>
            <a:off x="3465581" y="3962279"/>
            <a:ext cx="1297177" cy="1268482"/>
          </a:xfrm>
          <a:prstGeom prst="ellipse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7" name="2 Elipse">
            <a:hlinkClick r:id="" action="ppaction://noaction"/>
          </p:cNvPr>
          <p:cNvSpPr>
            <a:spLocks noChangeAspect="1"/>
          </p:cNvSpPr>
          <p:nvPr/>
        </p:nvSpPr>
        <p:spPr>
          <a:xfrm>
            <a:off x="5175825" y="3481837"/>
            <a:ext cx="1259557" cy="1225453"/>
          </a:xfrm>
          <a:prstGeom prst="ellipse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58" name="Grupo 57"/>
          <p:cNvGrpSpPr/>
          <p:nvPr/>
        </p:nvGrpSpPr>
        <p:grpSpPr>
          <a:xfrm>
            <a:off x="580622" y="6347130"/>
            <a:ext cx="7736624" cy="467647"/>
            <a:chOff x="588779" y="6223855"/>
            <a:chExt cx="7736624" cy="467647"/>
          </a:xfrm>
        </p:grpSpPr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60" name="Imagen 5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74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1" descr="hojas presentacion 4-3 CARTIF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uadroTexto 2"/>
          <p:cNvSpPr txBox="1">
            <a:spLocks noChangeArrowheads="1"/>
          </p:cNvSpPr>
          <p:nvPr/>
        </p:nvSpPr>
        <p:spPr bwMode="auto">
          <a:xfrm>
            <a:off x="490538" y="1003300"/>
            <a:ext cx="644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Business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model</a:t>
            </a:r>
            <a:endParaRPr lang="es-ES" altLang="es-E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58825" y="1848537"/>
            <a:ext cx="7870825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 algn="just" defTabSz="914400">
              <a:buFont typeface="Arial" panose="020B0604020202020204" pitchFamily="34" charset="0"/>
              <a:buChar char="•"/>
              <a:defRPr/>
            </a:pPr>
            <a:r>
              <a:rPr lang="en-US" altLang="es-ES" sz="2800" kern="0" dirty="0">
                <a:solidFill>
                  <a:srgbClr val="71A28A"/>
                </a:solidFill>
              </a:rPr>
              <a:t>CARTIF </a:t>
            </a:r>
            <a:r>
              <a:rPr lang="en-US" altLang="es-ES" sz="2000" kern="0" dirty="0">
                <a:solidFill>
                  <a:prstClr val="black"/>
                </a:solidFill>
              </a:rPr>
              <a:t>develops </a:t>
            </a:r>
            <a:r>
              <a:rPr lang="en-US" altLang="es-ES" sz="2000" b="1" kern="0" dirty="0">
                <a:solidFill>
                  <a:prstClr val="black"/>
                </a:solidFill>
              </a:rPr>
              <a:t>R + D + </a:t>
            </a:r>
            <a:r>
              <a:rPr lang="en-US" altLang="es-ES" sz="2000" b="1" kern="0" dirty="0" err="1">
                <a:solidFill>
                  <a:prstClr val="black"/>
                </a:solidFill>
              </a:rPr>
              <a:t>i</a:t>
            </a:r>
            <a:r>
              <a:rPr lang="en-US" altLang="es-ES" sz="2000" b="1" kern="0" dirty="0">
                <a:solidFill>
                  <a:prstClr val="black"/>
                </a:solidFill>
              </a:rPr>
              <a:t> projects for companies</a:t>
            </a:r>
            <a:r>
              <a:rPr lang="en-US" altLang="es-ES" sz="2000" kern="0" dirty="0">
                <a:solidFill>
                  <a:prstClr val="black"/>
                </a:solidFill>
              </a:rPr>
              <a:t>, offering personalized technological services and technological consulting of the highest level.</a:t>
            </a:r>
          </a:p>
          <a:p>
            <a:pPr marL="342900" indent="-342900" algn="just" defTabSz="914400">
              <a:buFont typeface="Arial" panose="020B0604020202020204" pitchFamily="34" charset="0"/>
              <a:buChar char="•"/>
              <a:defRPr/>
            </a:pPr>
            <a:endParaRPr lang="es-ES" altLang="es-ES" sz="2800" kern="0" dirty="0">
              <a:solidFill>
                <a:srgbClr val="71A28A"/>
              </a:solidFill>
            </a:endParaRPr>
          </a:p>
          <a:p>
            <a:pPr marL="342900" indent="-342900" algn="just" defTabSz="914400">
              <a:buFont typeface="Arial" panose="020B0604020202020204" pitchFamily="34" charset="0"/>
              <a:buChar char="•"/>
              <a:defRPr/>
            </a:pPr>
            <a:r>
              <a:rPr lang="en-US" altLang="es-ES" sz="2800" kern="0" dirty="0">
                <a:solidFill>
                  <a:srgbClr val="71A28A"/>
                </a:solidFill>
              </a:rPr>
              <a:t>CARTIF </a:t>
            </a:r>
            <a:r>
              <a:rPr lang="en-US" altLang="es-ES" sz="2000" kern="0" dirty="0"/>
              <a:t>develops </a:t>
            </a:r>
            <a:r>
              <a:rPr lang="en-US" altLang="es-ES" sz="2000" b="1" kern="0" dirty="0"/>
              <a:t>R + D + </a:t>
            </a:r>
            <a:r>
              <a:rPr lang="en-US" altLang="es-ES" sz="2000" b="1" kern="0" dirty="0" err="1"/>
              <a:t>i</a:t>
            </a:r>
            <a:r>
              <a:rPr lang="en-US" altLang="es-ES" sz="2000" b="1" kern="0" dirty="0"/>
              <a:t> projects</a:t>
            </a:r>
            <a:r>
              <a:rPr lang="en-US" altLang="es-ES" sz="2000" kern="0" dirty="0"/>
              <a:t> financed through public funds obtained in competitive calls at national and international level.</a:t>
            </a:r>
            <a:endParaRPr lang="es-ES" altLang="es-ES" sz="2000" kern="0" dirty="0"/>
          </a:p>
          <a:p>
            <a:pPr algn="just" defTabSz="914400">
              <a:defRPr/>
            </a:pPr>
            <a:endParaRPr lang="es-ES" altLang="es-ES" sz="2800" kern="0" dirty="0">
              <a:solidFill>
                <a:srgbClr val="000000"/>
              </a:solidFill>
            </a:endParaRPr>
          </a:p>
          <a:p>
            <a:pPr marL="342900" indent="-342900" algn="just" defTabSz="914400">
              <a:buFont typeface="Arial" panose="020B0604020202020204" pitchFamily="34" charset="0"/>
              <a:buChar char="•"/>
              <a:defRPr/>
            </a:pPr>
            <a:r>
              <a:rPr lang="en-US" altLang="es-ES" sz="2800" kern="0" dirty="0">
                <a:solidFill>
                  <a:srgbClr val="71A28A"/>
                </a:solidFill>
              </a:rPr>
              <a:t>CARTIF </a:t>
            </a:r>
            <a:r>
              <a:rPr lang="en-US" altLang="es-ES" sz="2000" kern="0" dirty="0"/>
              <a:t>advises public administrations (city councils and regional governments) in the </a:t>
            </a:r>
            <a:r>
              <a:rPr lang="en-US" altLang="es-ES" sz="2000" b="1" kern="0" dirty="0"/>
              <a:t>planning and development of innovative projects </a:t>
            </a:r>
            <a:r>
              <a:rPr lang="en-US" altLang="es-ES" sz="2000" kern="0" dirty="0"/>
              <a:t>with high economic returns.</a:t>
            </a:r>
            <a:endParaRPr lang="es-ES" sz="2000" dirty="0">
              <a:latin typeface="Bahnschrift Light" panose="020B0502040204020203" pitchFamily="34" charset="0"/>
            </a:endParaRPr>
          </a:p>
          <a:p>
            <a:pPr defTabSz="914400">
              <a:defRPr/>
            </a:pPr>
            <a:endParaRPr lang="es-ES" altLang="es-ES" kern="0" dirty="0">
              <a:solidFill>
                <a:srgbClr val="000000"/>
              </a:solidFill>
              <a:latin typeface="Frutiger LT Std 55 Roman" pitchFamily="34" charset="0"/>
            </a:endParaRPr>
          </a:p>
          <a:p>
            <a:pPr defTabSz="914400">
              <a:defRPr/>
            </a:pPr>
            <a:endParaRPr lang="es-ES" altLang="es-ES" kern="0" dirty="0">
              <a:solidFill>
                <a:srgbClr val="000000"/>
              </a:solidFill>
              <a:latin typeface="Frutiger LT Std 55 Roman" pitchFamily="34" charset="0"/>
            </a:endParaRPr>
          </a:p>
          <a:p>
            <a:pPr defTabSz="914400">
              <a:defRPr/>
            </a:pPr>
            <a:endParaRPr lang="es-ES" altLang="es-ES" kern="0" dirty="0">
              <a:solidFill>
                <a:srgbClr val="000000"/>
              </a:solidFill>
              <a:latin typeface="Frutiger LT Std 55 Roman" pitchFamily="34" charset="0"/>
            </a:endParaRPr>
          </a:p>
          <a:p>
            <a:pPr>
              <a:defRPr/>
            </a:pPr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998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 descr="hojas presentacion 4-3 CARTIF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uadroTexto 2"/>
          <p:cNvSpPr txBox="1">
            <a:spLocks noChangeArrowheads="1"/>
          </p:cNvSpPr>
          <p:nvPr/>
        </p:nvSpPr>
        <p:spPr bwMode="auto">
          <a:xfrm>
            <a:off x="490538" y="1003300"/>
            <a:ext cx="644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Financing</a:t>
            </a: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model</a:t>
            </a:r>
            <a:endParaRPr lang="es-ES" altLang="es-E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21456198"/>
              </p:ext>
            </p:extLst>
          </p:nvPr>
        </p:nvGraphicFramePr>
        <p:xfrm>
          <a:off x="742950" y="1885950"/>
          <a:ext cx="7829550" cy="357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681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 descr="hojas presentacion 4-3 CARTIF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uadroTexto 2"/>
          <p:cNvSpPr txBox="1">
            <a:spLocks noChangeArrowheads="1"/>
          </p:cNvSpPr>
          <p:nvPr/>
        </p:nvSpPr>
        <p:spPr bwMode="auto">
          <a:xfrm>
            <a:off x="490538" y="1003300"/>
            <a:ext cx="644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b="1" dirty="0">
                <a:latin typeface="Tahoma" panose="020B0604030504040204" pitchFamily="34" charset="0"/>
                <a:cs typeface="Tahoma" panose="020B0604030504040204" pitchFamily="34" charset="0"/>
              </a:rPr>
              <a:t>ASEAN </a:t>
            </a:r>
            <a:r>
              <a:rPr lang="es-ES" altLang="es-ES" b="1" dirty="0" err="1">
                <a:latin typeface="Tahoma" panose="020B0604030504040204" pitchFamily="34" charset="0"/>
                <a:cs typeface="Tahoma" panose="020B0604030504040204" pitchFamily="34" charset="0"/>
              </a:rPr>
              <a:t>Entities</a:t>
            </a:r>
            <a:endParaRPr lang="es-ES" altLang="es-E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388388933"/>
              </p:ext>
            </p:extLst>
          </p:nvPr>
        </p:nvGraphicFramePr>
        <p:xfrm>
          <a:off x="742950" y="1861820"/>
          <a:ext cx="7829550" cy="357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31019" y="2355146"/>
            <a:ext cx="8081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The Association of South East Asian Nations (ASEAN) is currently made up of 10 countries in the Southeast Asian region: Malaysia, Indonesia, Brunei, Vietnam, Cambodia, Laos, Myanmar, Singapore, Thailand and the Philippines.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CARTIF has direct contact with </a:t>
            </a:r>
            <a:r>
              <a:rPr lang="en-GB" sz="2400" b="1" dirty="0"/>
              <a:t>Singapore and Vietnam </a:t>
            </a:r>
            <a:r>
              <a:rPr lang="en-GB" sz="2400" dirty="0"/>
              <a:t>in the context of</a:t>
            </a:r>
            <a:r>
              <a:rPr lang="en-GB" sz="2400" b="1" dirty="0"/>
              <a:t> URBAN </a:t>
            </a:r>
            <a:r>
              <a:rPr lang="en-GB" sz="2400" b="1" dirty="0" err="1"/>
              <a:t>GreenUP</a:t>
            </a:r>
            <a:r>
              <a:rPr lang="en-GB" sz="2400" b="1" dirty="0"/>
              <a:t> project.</a:t>
            </a:r>
          </a:p>
          <a:p>
            <a:pPr algn="just"/>
            <a:endParaRPr lang="en-GB" sz="2400" b="1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32" y="381635"/>
            <a:ext cx="1733056" cy="128905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17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6 Rectángulo"/>
          <p:cNvSpPr/>
          <p:nvPr/>
        </p:nvSpPr>
        <p:spPr>
          <a:xfrm>
            <a:off x="2015399" y="926596"/>
            <a:ext cx="6897804" cy="877292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ES" sz="1845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1765729" y="1993431"/>
            <a:ext cx="7378271" cy="4350726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1663" b="1" dirty="0">
                <a:latin typeface="Frutiger LT Std 45 Light" panose="020B0402020204020204" pitchFamily="34" charset="0"/>
              </a:rPr>
              <a:t>Name of the coordinating person: </a:t>
            </a:r>
            <a:r>
              <a:rPr lang="en-GB" sz="1663" dirty="0">
                <a:latin typeface="Frutiger LT Std 45 Light" panose="020B0402020204020204" pitchFamily="34" charset="0"/>
              </a:rPr>
              <a:t>Raúl Sánchez</a:t>
            </a:r>
          </a:p>
          <a:p>
            <a:pPr marL="0" indent="0">
              <a:buNone/>
              <a:defRPr/>
            </a:pPr>
            <a:r>
              <a:rPr lang="en-GB" sz="1663" b="1" dirty="0">
                <a:latin typeface="Frutiger LT Std 45 Light" panose="020B0402020204020204" pitchFamily="34" charset="0"/>
              </a:rPr>
              <a:t>Technical Coordination Team: </a:t>
            </a:r>
            <a:r>
              <a:rPr lang="en-GB" sz="1663" dirty="0" err="1">
                <a:latin typeface="Frutiger LT Std 45 Light" panose="020B0402020204020204" pitchFamily="34" charset="0"/>
              </a:rPr>
              <a:t>Nuria</a:t>
            </a:r>
            <a:r>
              <a:rPr lang="en-GB" sz="1663" dirty="0">
                <a:latin typeface="Frutiger LT Std 45 Light" panose="020B0402020204020204" pitchFamily="34" charset="0"/>
              </a:rPr>
              <a:t> Garcia,</a:t>
            </a:r>
            <a:r>
              <a:rPr lang="en-GB" sz="1663" b="1" dirty="0">
                <a:latin typeface="Frutiger LT Std 45 Light" panose="020B0402020204020204" pitchFamily="34" charset="0"/>
              </a:rPr>
              <a:t> </a:t>
            </a:r>
            <a:r>
              <a:rPr lang="en-GB" sz="1663" dirty="0">
                <a:latin typeface="Frutiger LT Std 45 Light" panose="020B0402020204020204" pitchFamily="34" charset="0"/>
              </a:rPr>
              <a:t>Jose </a:t>
            </a:r>
            <a:r>
              <a:rPr lang="en-GB" sz="1663" dirty="0" err="1">
                <a:latin typeface="Frutiger LT Std 45 Light" panose="020B0402020204020204" pitchFamily="34" charset="0"/>
              </a:rPr>
              <a:t>Fermoso</a:t>
            </a:r>
            <a:r>
              <a:rPr lang="en-GB" sz="1663" dirty="0">
                <a:latin typeface="Frutiger LT Std 45 Light" panose="020B0402020204020204" pitchFamily="34" charset="0"/>
              </a:rPr>
              <a:t>, Laura </a:t>
            </a:r>
            <a:r>
              <a:rPr lang="en-GB" sz="1663" dirty="0" err="1">
                <a:latin typeface="Frutiger LT Std 45 Light" panose="020B0402020204020204" pitchFamily="34" charset="0"/>
              </a:rPr>
              <a:t>Pablos</a:t>
            </a:r>
            <a:r>
              <a:rPr lang="en-GB" sz="1663" dirty="0">
                <a:latin typeface="Frutiger LT Std 45 Light" panose="020B0402020204020204" pitchFamily="34" charset="0"/>
              </a:rPr>
              <a:t>, </a:t>
            </a:r>
          </a:p>
          <a:p>
            <a:pPr marL="0" indent="0">
              <a:buNone/>
              <a:defRPr/>
            </a:pPr>
            <a:r>
              <a:rPr lang="en-GB" sz="1663" dirty="0">
                <a:latin typeface="Frutiger LT Std 45 Light" panose="020B0402020204020204" pitchFamily="34" charset="0"/>
              </a:rPr>
              <a:t>Silvia Gómez, Paloma González, </a:t>
            </a:r>
            <a:r>
              <a:rPr lang="en-GB" sz="1663" dirty="0" err="1">
                <a:latin typeface="Frutiger LT Std 45 Light" panose="020B0402020204020204" pitchFamily="34" charset="0"/>
              </a:rPr>
              <a:t>María</a:t>
            </a:r>
            <a:r>
              <a:rPr lang="en-GB" sz="1663" dirty="0">
                <a:latin typeface="Frutiger LT Std 45 Light" panose="020B0402020204020204" pitchFamily="34" charset="0"/>
              </a:rPr>
              <a:t> González, Esther San José.</a:t>
            </a:r>
          </a:p>
          <a:p>
            <a:pPr marL="0" indent="0">
              <a:buNone/>
              <a:defRPr/>
            </a:pPr>
            <a:r>
              <a:rPr lang="en-GB" sz="1663" b="1" dirty="0">
                <a:latin typeface="Frutiger LT Std 45 Light" panose="020B0402020204020204" pitchFamily="34" charset="0"/>
              </a:rPr>
              <a:t>Administrative Coordination: </a:t>
            </a:r>
            <a:r>
              <a:rPr lang="en-GB" sz="1663" dirty="0">
                <a:latin typeface="Frutiger LT Std 45 Light" panose="020B0402020204020204" pitchFamily="34" charset="0"/>
              </a:rPr>
              <a:t>Daniel Martín</a:t>
            </a:r>
          </a:p>
          <a:p>
            <a:pPr marL="0" indent="0">
              <a:buNone/>
              <a:defRPr/>
            </a:pPr>
            <a:endParaRPr lang="en-GB" sz="923" dirty="0">
              <a:latin typeface="Frutiger LT Std 45 Light" panose="020B0402020204020204" pitchFamily="34" charset="0"/>
            </a:endParaRPr>
          </a:p>
          <a:p>
            <a:pPr marL="0" indent="0">
              <a:buNone/>
              <a:defRPr/>
            </a:pPr>
            <a:r>
              <a:rPr lang="en-GB" sz="1663" b="1" dirty="0">
                <a:latin typeface="Frutiger LT Std 45 Light" panose="020B0402020204020204" pitchFamily="34" charset="0"/>
              </a:rPr>
              <a:t>Dates:</a:t>
            </a:r>
            <a:r>
              <a:rPr lang="en-GB" sz="1663" dirty="0">
                <a:latin typeface="Frutiger LT Std 45 Light" panose="020B0402020204020204" pitchFamily="34" charset="0"/>
              </a:rPr>
              <a:t> 1st June 2017/1st May 2022</a:t>
            </a:r>
          </a:p>
          <a:p>
            <a:pPr marL="0" indent="0">
              <a:buNone/>
              <a:defRPr/>
            </a:pPr>
            <a:r>
              <a:rPr lang="en-GB" sz="1663" b="1" dirty="0">
                <a:latin typeface="Frutiger LT Std 45 Light" panose="020B0402020204020204" pitchFamily="34" charset="0"/>
              </a:rPr>
              <a:t>Total</a:t>
            </a:r>
            <a:r>
              <a:rPr lang="en-GB" sz="1663" dirty="0">
                <a:solidFill>
                  <a:schemeClr val="accent3">
                    <a:lumMod val="75000"/>
                  </a:schemeClr>
                </a:solidFill>
                <a:latin typeface="Frutiger LT Std 45 Light" panose="020B0402020204020204" pitchFamily="34" charset="0"/>
              </a:rPr>
              <a:t> </a:t>
            </a:r>
            <a:r>
              <a:rPr lang="en-GB" sz="1663" b="1" dirty="0">
                <a:latin typeface="Frutiger LT Std 45 Light" panose="020B0402020204020204" pitchFamily="34" charset="0"/>
              </a:rPr>
              <a:t>effort:</a:t>
            </a:r>
            <a:r>
              <a:rPr lang="en-GB" sz="1663" dirty="0">
                <a:solidFill>
                  <a:schemeClr val="accent3">
                    <a:lumMod val="75000"/>
                  </a:schemeClr>
                </a:solidFill>
                <a:latin typeface="Frutiger LT Std 45 Light" panose="020B0402020204020204" pitchFamily="34" charset="0"/>
              </a:rPr>
              <a:t> </a:t>
            </a:r>
            <a:r>
              <a:rPr lang="en-GB" sz="1663" dirty="0">
                <a:latin typeface="Frutiger LT Std 45 Light" panose="020B0402020204020204" pitchFamily="34" charset="0"/>
              </a:rPr>
              <a:t>1.230,5 person month</a:t>
            </a:r>
          </a:p>
          <a:p>
            <a:pPr marL="0" indent="0">
              <a:buNone/>
              <a:defRPr/>
            </a:pPr>
            <a:r>
              <a:rPr lang="en-GB" sz="1663" b="1" dirty="0">
                <a:latin typeface="Frutiger LT Std 45 Light" panose="020B0402020204020204" pitchFamily="34" charset="0"/>
              </a:rPr>
              <a:t>Total Eligible Costs:</a:t>
            </a:r>
            <a:r>
              <a:rPr lang="en-GB" sz="1663" dirty="0">
                <a:solidFill>
                  <a:schemeClr val="accent3">
                    <a:lumMod val="75000"/>
                  </a:schemeClr>
                </a:solidFill>
                <a:latin typeface="Frutiger LT Std 45 Light" panose="020B0402020204020204" pitchFamily="34" charset="0"/>
              </a:rPr>
              <a:t> </a:t>
            </a:r>
            <a:r>
              <a:rPr lang="es-ES" sz="1663" dirty="0">
                <a:latin typeface="Frutiger LT Std 45 Light" panose="020B0402020204020204" pitchFamily="34" charset="0"/>
              </a:rPr>
              <a:t>14,811,824.44 €</a:t>
            </a:r>
            <a:r>
              <a:rPr lang="en-GB" sz="1663" dirty="0">
                <a:latin typeface="Frutiger LT Std 45 Light" panose="020B0402020204020204" pitchFamily="34" charset="0"/>
              </a:rPr>
              <a:t> (EC contribution: 13</a:t>
            </a:r>
            <a:r>
              <a:rPr lang="es-ES" sz="1663" dirty="0">
                <a:latin typeface="Frutiger LT Std 45 Light" panose="020B0402020204020204" pitchFamily="34" charset="0"/>
              </a:rPr>
              <a:t>,970,642.25</a:t>
            </a:r>
            <a:r>
              <a:rPr lang="en-GB" sz="1663" dirty="0">
                <a:latin typeface="Frutiger LT Std 45 Light" panose="020B0402020204020204" pitchFamily="34" charset="0"/>
              </a:rPr>
              <a:t>€)</a:t>
            </a:r>
          </a:p>
          <a:p>
            <a:pPr marL="0" indent="0">
              <a:buNone/>
              <a:defRPr/>
            </a:pPr>
            <a:endParaRPr lang="en-GB" sz="923" dirty="0">
              <a:latin typeface="Frutiger LT Std 45 Light" panose="020B0402020204020204" pitchFamily="34" charset="0"/>
            </a:endParaRPr>
          </a:p>
          <a:p>
            <a:pPr marL="0" indent="0">
              <a:buNone/>
              <a:defRPr/>
            </a:pPr>
            <a:endParaRPr lang="en-GB" sz="185" dirty="0">
              <a:solidFill>
                <a:schemeClr val="accent3">
                  <a:lumMod val="75000"/>
                </a:schemeClr>
              </a:solidFill>
              <a:latin typeface="Frutiger LT Std 45 Light" panose="020B0402020204020204" pitchFamily="34" charset="0"/>
            </a:endParaRPr>
          </a:p>
          <a:p>
            <a:pPr marL="0" indent="0">
              <a:buNone/>
              <a:defRPr/>
            </a:pPr>
            <a:r>
              <a:rPr lang="en-GB" sz="1663" b="1" dirty="0">
                <a:latin typeface="Frutiger LT Std 45 Light" panose="020B0402020204020204" pitchFamily="34" charset="0"/>
              </a:rPr>
              <a:t>The</a:t>
            </a:r>
            <a:r>
              <a:rPr lang="en-GB" sz="1663" dirty="0">
                <a:latin typeface="Frutiger LT Std 45 Light" panose="020B0402020204020204" pitchFamily="34" charset="0"/>
              </a:rPr>
              <a:t> </a:t>
            </a:r>
            <a:r>
              <a:rPr lang="en-GB" sz="1663" b="1" dirty="0">
                <a:latin typeface="Frutiger LT Std 45 Light" panose="020B0402020204020204" pitchFamily="34" charset="0"/>
              </a:rPr>
              <a:t>consortium:</a:t>
            </a:r>
            <a:r>
              <a:rPr lang="en-GB" sz="1663" dirty="0">
                <a:latin typeface="Frutiger LT Std 45 Light" panose="020B0402020204020204" pitchFamily="34" charset="0"/>
              </a:rPr>
              <a:t> </a:t>
            </a:r>
            <a:r>
              <a:rPr lang="en-GB" sz="1663" b="1" dirty="0">
                <a:latin typeface="Frutiger LT Std 45 Light" panose="020B0402020204020204" pitchFamily="34" charset="0"/>
              </a:rPr>
              <a:t>25</a:t>
            </a:r>
            <a:r>
              <a:rPr lang="en-GB" sz="1663" dirty="0">
                <a:latin typeface="Frutiger LT Std 45 Light" panose="020B0402020204020204" pitchFamily="34" charset="0"/>
              </a:rPr>
              <a:t> Partners (</a:t>
            </a:r>
            <a:r>
              <a:rPr lang="en-GB" sz="1663" b="1" dirty="0">
                <a:latin typeface="Frutiger LT Std 45 Light" panose="020B0402020204020204" pitchFamily="34" charset="0"/>
              </a:rPr>
              <a:t>8</a:t>
            </a:r>
            <a:r>
              <a:rPr lang="en-GB" sz="1663" dirty="0">
                <a:latin typeface="Frutiger LT Std 45 Light" panose="020B0402020204020204" pitchFamily="34" charset="0"/>
              </a:rPr>
              <a:t> municipalities, </a:t>
            </a:r>
            <a:r>
              <a:rPr lang="en-GB" sz="1663" b="1" dirty="0">
                <a:latin typeface="Frutiger LT Std 45 Light" panose="020B0402020204020204" pitchFamily="34" charset="0"/>
              </a:rPr>
              <a:t>9 </a:t>
            </a:r>
            <a:r>
              <a:rPr lang="en-GB" sz="1663" dirty="0">
                <a:latin typeface="Frutiger LT Std 45 Light" panose="020B0402020204020204" pitchFamily="34" charset="0"/>
              </a:rPr>
              <a:t>RTD</a:t>
            </a:r>
            <a:r>
              <a:rPr lang="en-GB" sz="1663" b="1" dirty="0">
                <a:latin typeface="Frutiger LT Std 45 Light" panose="020B0402020204020204" pitchFamily="34" charset="0"/>
              </a:rPr>
              <a:t> – 6 </a:t>
            </a:r>
            <a:r>
              <a:rPr lang="en-GB" sz="1663" dirty="0">
                <a:latin typeface="Frutiger LT Std 45 Light" panose="020B0402020204020204" pitchFamily="34" charset="0"/>
              </a:rPr>
              <a:t>tech. </a:t>
            </a:r>
            <a:r>
              <a:rPr lang="en-GB" sz="1663" dirty="0" err="1">
                <a:latin typeface="Frutiger LT Std 45 Light" panose="020B0402020204020204" pitchFamily="34" charset="0"/>
              </a:rPr>
              <a:t>centers</a:t>
            </a:r>
            <a:r>
              <a:rPr lang="en-GB" sz="1663" dirty="0">
                <a:latin typeface="Frutiger LT Std 45 Light" panose="020B0402020204020204" pitchFamily="34" charset="0"/>
              </a:rPr>
              <a:t>, </a:t>
            </a:r>
            <a:r>
              <a:rPr lang="en-GB" sz="1663" b="1" dirty="0">
                <a:latin typeface="Frutiger LT Std 45 Light" panose="020B0402020204020204" pitchFamily="34" charset="0"/>
              </a:rPr>
              <a:t>3</a:t>
            </a:r>
            <a:r>
              <a:rPr lang="en-GB" sz="1663" dirty="0">
                <a:latin typeface="Frutiger LT Std 45 Light" panose="020B0402020204020204" pitchFamily="34" charset="0"/>
              </a:rPr>
              <a:t> universities </a:t>
            </a:r>
            <a:r>
              <a:rPr lang="en-GB" sz="1663" b="1" dirty="0">
                <a:latin typeface="Frutiger LT Std 45 Light" panose="020B0402020204020204" pitchFamily="34" charset="0"/>
              </a:rPr>
              <a:t>–</a:t>
            </a:r>
            <a:r>
              <a:rPr lang="en-GB" sz="1663" dirty="0">
                <a:latin typeface="Frutiger LT Std 45 Light" panose="020B0402020204020204" pitchFamily="34" charset="0"/>
              </a:rPr>
              <a:t> , </a:t>
            </a:r>
            <a:r>
              <a:rPr lang="en-GB" sz="1663" b="1" dirty="0">
                <a:latin typeface="Frutiger LT Std 45 Light" panose="020B0402020204020204" pitchFamily="34" charset="0"/>
              </a:rPr>
              <a:t>2</a:t>
            </a:r>
            <a:r>
              <a:rPr lang="en-GB" sz="1663" dirty="0">
                <a:latin typeface="Frutiger LT Std 45 Light" panose="020B0402020204020204" pitchFamily="34" charset="0"/>
              </a:rPr>
              <a:t> large industries, </a:t>
            </a:r>
            <a:r>
              <a:rPr lang="en-GB" sz="1663" b="1" dirty="0">
                <a:latin typeface="Frutiger LT Std 45 Light" panose="020B0402020204020204" pitchFamily="34" charset="0"/>
              </a:rPr>
              <a:t>3</a:t>
            </a:r>
            <a:r>
              <a:rPr lang="en-GB" sz="1663" dirty="0">
                <a:latin typeface="Frutiger LT Std 45 Light" panose="020B0402020204020204" pitchFamily="34" charset="0"/>
              </a:rPr>
              <a:t> SMEs, </a:t>
            </a:r>
            <a:r>
              <a:rPr lang="en-GB" sz="1663" b="1" dirty="0">
                <a:latin typeface="Frutiger LT Std 45 Light" panose="020B0402020204020204" pitchFamily="34" charset="0"/>
              </a:rPr>
              <a:t>2</a:t>
            </a:r>
            <a:r>
              <a:rPr lang="en-GB" sz="1663" dirty="0">
                <a:latin typeface="Frutiger LT Std 45 Light" panose="020B0402020204020204" pitchFamily="34" charset="0"/>
              </a:rPr>
              <a:t> Non Profit organizations and </a:t>
            </a:r>
            <a:r>
              <a:rPr lang="en-GB" sz="1663" b="1" dirty="0">
                <a:latin typeface="Frutiger LT Std 45 Light" panose="020B0402020204020204" pitchFamily="34" charset="0"/>
              </a:rPr>
              <a:t>1 </a:t>
            </a:r>
            <a:r>
              <a:rPr lang="en-GB" sz="1663" dirty="0">
                <a:latin typeface="Frutiger LT Std 45 Light" panose="020B0402020204020204" pitchFamily="34" charset="0"/>
              </a:rPr>
              <a:t>public body)</a:t>
            </a:r>
          </a:p>
          <a:p>
            <a:pPr marL="0" indent="0">
              <a:buNone/>
              <a:defRPr/>
            </a:pPr>
            <a:r>
              <a:rPr lang="en-GB" sz="1663" b="1" dirty="0">
                <a:latin typeface="Frutiger LT Std 45 Light" panose="020B0402020204020204" pitchFamily="34" charset="0"/>
              </a:rPr>
              <a:t>Nationalities:</a:t>
            </a:r>
            <a:r>
              <a:rPr lang="en-GB" sz="1663" dirty="0">
                <a:latin typeface="Frutiger LT Std 45 Light" panose="020B0402020204020204" pitchFamily="34" charset="0"/>
              </a:rPr>
              <a:t> </a:t>
            </a:r>
            <a:r>
              <a:rPr lang="en-GB" sz="1663" b="1" dirty="0">
                <a:latin typeface="Frutiger LT Std 45 Light" panose="020B0402020204020204" pitchFamily="34" charset="0"/>
              </a:rPr>
              <a:t>9</a:t>
            </a:r>
            <a:r>
              <a:rPr lang="en-GB" sz="1663" dirty="0">
                <a:latin typeface="Frutiger LT Std 45 Light" panose="020B0402020204020204" pitchFamily="34" charset="0"/>
              </a:rPr>
              <a:t> ( Spanish, English, Turkish, German, Italian, Portuguese, Chinese, Vietnamese, Colombian)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325502" y="1042668"/>
            <a:ext cx="7001382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62" b="1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Program:</a:t>
            </a:r>
            <a:r>
              <a:rPr lang="en-GB" sz="1662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 </a:t>
            </a:r>
            <a:r>
              <a:rPr lang="en-US" sz="1662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HORIZON 2020 - Work </a:t>
            </a:r>
            <a:r>
              <a:rPr lang="en-US" sz="1662" dirty="0" err="1">
                <a:solidFill>
                  <a:schemeClr val="bg1"/>
                </a:solidFill>
                <a:latin typeface="Frutiger LT Std 45 Light" panose="020B0402020204020204" pitchFamily="34" charset="0"/>
              </a:rPr>
              <a:t>Programme</a:t>
            </a:r>
            <a:r>
              <a:rPr lang="en-US" sz="1662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 2016 - 2017</a:t>
            </a:r>
          </a:p>
          <a:p>
            <a:pPr>
              <a:defRPr/>
            </a:pPr>
            <a:r>
              <a:rPr lang="en-GB" sz="1662" b="1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Topic</a:t>
            </a:r>
            <a:r>
              <a:rPr lang="en-GB" sz="1662" b="1" dirty="0">
                <a:solidFill>
                  <a:srgbClr val="92D050"/>
                </a:solidFill>
                <a:latin typeface="Frutiger LT Std 45 Light" panose="020B0402020204020204" pitchFamily="34" charset="0"/>
              </a:rPr>
              <a:t>:</a:t>
            </a:r>
            <a:r>
              <a:rPr lang="en-GB" sz="1662" dirty="0">
                <a:solidFill>
                  <a:srgbClr val="92D050"/>
                </a:solidFill>
                <a:latin typeface="Frutiger LT Std 45 Light" panose="020B0402020204020204" pitchFamily="34" charset="0"/>
              </a:rPr>
              <a:t>  </a:t>
            </a:r>
            <a:r>
              <a:rPr lang="en-US" sz="1662" b="1" dirty="0">
                <a:solidFill>
                  <a:srgbClr val="92D050"/>
                </a:solidFill>
                <a:latin typeface="Frutiger LT Std 45 Light" panose="020B0402020204020204" pitchFamily="34" charset="0"/>
              </a:rPr>
              <a:t>SCC02-2016-2017: Demonstrating innovative NBS</a:t>
            </a:r>
          </a:p>
          <a:p>
            <a:endParaRPr lang="en-GB" sz="1662" dirty="0"/>
          </a:p>
        </p:txBody>
      </p:sp>
      <p:sp>
        <p:nvSpPr>
          <p:cNvPr id="6" name="CuadroTexto 5"/>
          <p:cNvSpPr txBox="1"/>
          <p:nvPr/>
        </p:nvSpPr>
        <p:spPr>
          <a:xfrm>
            <a:off x="2731505" y="315854"/>
            <a:ext cx="7958295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54" b="1" dirty="0">
                <a:solidFill>
                  <a:srgbClr val="73AA30"/>
                </a:solidFill>
              </a:rPr>
              <a:t>URBAN </a:t>
            </a:r>
            <a:r>
              <a:rPr lang="en-GB" sz="2954" b="1" dirty="0" err="1">
                <a:solidFill>
                  <a:srgbClr val="73AA30"/>
                </a:solidFill>
              </a:rPr>
              <a:t>GreenUP</a:t>
            </a:r>
            <a:r>
              <a:rPr lang="en-GB" sz="2954" b="1" dirty="0">
                <a:solidFill>
                  <a:srgbClr val="73AA30"/>
                </a:solidFill>
              </a:rPr>
              <a:t> Overview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30"/>
          <p:cNvSpPr/>
          <p:nvPr/>
        </p:nvSpPr>
        <p:spPr>
          <a:xfrm>
            <a:off x="1775209" y="956889"/>
            <a:ext cx="7284900" cy="2080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46" b="1" dirty="0">
                <a:latin typeface="Frutiger LT Std 45 Light" pitchFamily="34" charset="0"/>
              </a:rPr>
              <a:t>URBAN </a:t>
            </a:r>
            <a:r>
              <a:rPr lang="en-US" sz="1846" b="1" dirty="0" err="1">
                <a:latin typeface="Frutiger LT Std 45 Light" pitchFamily="34" charset="0"/>
              </a:rPr>
              <a:t>GreenUP</a:t>
            </a:r>
            <a:r>
              <a:rPr lang="en-US" sz="1846" b="1" dirty="0">
                <a:latin typeface="Frutiger LT Std 45 Light" pitchFamily="34" charset="0"/>
              </a:rPr>
              <a:t> </a:t>
            </a:r>
            <a:r>
              <a:rPr lang="en-US" sz="1846" dirty="0">
                <a:latin typeface="Frutiger LT Std 45 Light" panose="020B0402020204020204" pitchFamily="34" charset="0"/>
              </a:rPr>
              <a:t>is the demonstration of an </a:t>
            </a:r>
            <a:r>
              <a:rPr lang="en-US" sz="1846" b="1" dirty="0">
                <a:latin typeface="Frutiger LT Std 45 Light" pitchFamily="34" charset="0"/>
              </a:rPr>
              <a:t>innovative methodology to re-</a:t>
            </a:r>
            <a:r>
              <a:rPr lang="en-US" sz="1846" b="1" dirty="0" err="1">
                <a:latin typeface="Frutiger LT Std 45 Light" pitchFamily="34" charset="0"/>
              </a:rPr>
              <a:t>naturing</a:t>
            </a:r>
            <a:r>
              <a:rPr lang="en-US" sz="1846" b="1" dirty="0">
                <a:latin typeface="Frutiger LT Std 45 Light" pitchFamily="34" charset="0"/>
              </a:rPr>
              <a:t> cities </a:t>
            </a:r>
            <a:r>
              <a:rPr lang="en-US" sz="1846" dirty="0">
                <a:latin typeface="Frutiger LT Std 45 Light" pitchFamily="34" charset="0"/>
              </a:rPr>
              <a:t>(the concept of </a:t>
            </a:r>
            <a:r>
              <a:rPr lang="en-US" sz="1846" b="1" dirty="0">
                <a:latin typeface="Frutiger LT Std 45 Light" pitchFamily="34" charset="0"/>
              </a:rPr>
              <a:t>Re-</a:t>
            </a:r>
            <a:r>
              <a:rPr lang="en-US" sz="1846" b="1" dirty="0" err="1">
                <a:latin typeface="Frutiger LT Std 45 Light" pitchFamily="34" charset="0"/>
              </a:rPr>
              <a:t>naturing</a:t>
            </a:r>
            <a:r>
              <a:rPr lang="en-US" sz="1846" b="1" dirty="0">
                <a:latin typeface="Frutiger LT Std 45 Light" pitchFamily="34" charset="0"/>
              </a:rPr>
              <a:t> Urban Planning</a:t>
            </a:r>
            <a:r>
              <a:rPr lang="en-US" sz="1846" dirty="0">
                <a:latin typeface="Frutiger LT Std 45 Light" pitchFamily="34" charset="0"/>
              </a:rPr>
              <a:t> –</a:t>
            </a:r>
            <a:r>
              <a:rPr lang="en-US" sz="1846" b="1" dirty="0">
                <a:latin typeface="Frutiger LT Std 45 Light" pitchFamily="34" charset="0"/>
              </a:rPr>
              <a:t>RUP-</a:t>
            </a:r>
            <a:r>
              <a:rPr lang="en-US" sz="1846" dirty="0">
                <a:latin typeface="Frutiger LT Std 45 Light" pitchFamily="34" charset="0"/>
              </a:rPr>
              <a:t>)</a:t>
            </a:r>
            <a:r>
              <a:rPr lang="en-US" sz="1846" b="1" dirty="0">
                <a:latin typeface="Frutiger LT Std 45 Light" pitchFamily="34" charset="0"/>
              </a:rPr>
              <a:t> through NBS interventions</a:t>
            </a:r>
            <a:r>
              <a:rPr lang="en-US" sz="1846" dirty="0">
                <a:latin typeface="Frutiger LT Std 45 Light" panose="020B0402020204020204" pitchFamily="34" charset="0"/>
              </a:rPr>
              <a:t>, considering new technologies, towards the adaptation of the cities to fight against the climate change</a:t>
            </a:r>
          </a:p>
          <a:p>
            <a:pPr algn="just"/>
            <a:endParaRPr lang="en-US" sz="1846" dirty="0">
              <a:latin typeface="Frutiger LT Std 45 Light" panose="020B0402020204020204" pitchFamily="34" charset="0"/>
            </a:endParaRPr>
          </a:p>
          <a:p>
            <a:pPr algn="just"/>
            <a:endParaRPr lang="en-US" sz="1846" dirty="0">
              <a:latin typeface="Frutiger LT Std 45 Light" panose="020B04020202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24958" y="380561"/>
            <a:ext cx="7958295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54" b="1" dirty="0">
                <a:solidFill>
                  <a:srgbClr val="73AA30"/>
                </a:solidFill>
              </a:rPr>
              <a:t>URBAN </a:t>
            </a:r>
            <a:r>
              <a:rPr lang="en-GB" sz="2954" b="1" dirty="0" err="1">
                <a:solidFill>
                  <a:srgbClr val="73AA30"/>
                </a:solidFill>
              </a:rPr>
              <a:t>GreenUP</a:t>
            </a:r>
            <a:r>
              <a:rPr lang="en-GB" sz="2954" b="1" dirty="0">
                <a:solidFill>
                  <a:srgbClr val="73AA30"/>
                </a:solidFill>
              </a:rPr>
              <a:t> Overview / impacts</a:t>
            </a:r>
          </a:p>
        </p:txBody>
      </p:sp>
      <p:sp>
        <p:nvSpPr>
          <p:cNvPr id="5" name="20 CuadroTexto"/>
          <p:cNvSpPr txBox="1"/>
          <p:nvPr/>
        </p:nvSpPr>
        <p:spPr>
          <a:xfrm>
            <a:off x="1382286" y="2856799"/>
            <a:ext cx="7555526" cy="321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18" indent="-316518" algn="just">
              <a:buFont typeface="Wingdings" panose="05000000000000000000" pitchFamily="2" charset="2"/>
              <a:buChar char="ü"/>
            </a:pPr>
            <a:r>
              <a:rPr lang="en-GB" sz="1846" b="1" dirty="0">
                <a:latin typeface="Frutiger LT Std 45 Light" pitchFamily="34" charset="0"/>
                <a:ea typeface="Times New Roman"/>
              </a:rPr>
              <a:t>New global NBS market</a:t>
            </a:r>
            <a:r>
              <a:rPr lang="en-GB" sz="1846" dirty="0">
                <a:latin typeface="Frutiger LT Std 45 Light" pitchFamily="34" charset="0"/>
                <a:ea typeface="Times New Roman"/>
              </a:rPr>
              <a:t>, new economic opportunities, products, local </a:t>
            </a:r>
            <a:r>
              <a:rPr lang="en-GB" sz="1846" b="1" dirty="0">
                <a:latin typeface="Frutiger LT Std 45 Light" pitchFamily="34" charset="0"/>
                <a:ea typeface="Times New Roman"/>
              </a:rPr>
              <a:t>green</a:t>
            </a:r>
            <a:r>
              <a:rPr lang="en-GB" sz="1846" dirty="0">
                <a:latin typeface="Frutiger LT Std 45 Light" pitchFamily="34" charset="0"/>
                <a:ea typeface="Times New Roman"/>
              </a:rPr>
              <a:t> </a:t>
            </a:r>
            <a:r>
              <a:rPr lang="en-GB" sz="1846" b="1" dirty="0">
                <a:latin typeface="Frutiger LT Std 45 Light" pitchFamily="34" charset="0"/>
                <a:ea typeface="Times New Roman"/>
              </a:rPr>
              <a:t>jobs</a:t>
            </a:r>
            <a:r>
              <a:rPr lang="en-GB" sz="1846" dirty="0">
                <a:latin typeface="Frutiger LT Std 45 Light" pitchFamily="34" charset="0"/>
                <a:ea typeface="Times New Roman"/>
              </a:rPr>
              <a:t> (more than 500 direct jobs)</a:t>
            </a:r>
            <a:endParaRPr lang="en-US" sz="1846" dirty="0">
              <a:latin typeface="Frutiger LT Std 45 Light" pitchFamily="34" charset="0"/>
            </a:endParaRPr>
          </a:p>
          <a:p>
            <a:pPr marL="316518" indent="-316518" algn="just">
              <a:buFont typeface="Wingdings" panose="05000000000000000000" pitchFamily="2" charset="2"/>
              <a:buChar char="ü"/>
            </a:pPr>
            <a:r>
              <a:rPr lang="en-US" sz="1846" dirty="0">
                <a:latin typeface="Frutiger LT Std 45 Light" pitchFamily="34" charset="0"/>
                <a:ea typeface="Times New Roman"/>
              </a:rPr>
              <a:t>Increasing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awareness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 of the benefits of re-</a:t>
            </a:r>
            <a:r>
              <a:rPr lang="en-US" sz="1846" dirty="0" err="1">
                <a:latin typeface="Frutiger LT Std 45 Light" pitchFamily="34" charset="0"/>
                <a:ea typeface="Times New Roman"/>
              </a:rPr>
              <a:t>naturing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 cities</a:t>
            </a:r>
          </a:p>
          <a:p>
            <a:pPr marL="316518" indent="-316518" algn="just">
              <a:buFont typeface="Wingdings" panose="05000000000000000000" pitchFamily="2" charset="2"/>
              <a:buChar char="ü"/>
            </a:pPr>
            <a:r>
              <a:rPr lang="en-US" sz="1846" b="1" dirty="0">
                <a:latin typeface="Frutiger LT Std 45 Light" pitchFamily="34" charset="0"/>
                <a:ea typeface="Times New Roman"/>
              </a:rPr>
              <a:t>Enhancing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stakeholder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 and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citizen participation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 (processes for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co-design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,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co-development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 and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co-implementation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).</a:t>
            </a:r>
          </a:p>
          <a:p>
            <a:pPr marL="316518" indent="-316518" algn="just">
              <a:buFont typeface="Wingdings" panose="05000000000000000000" pitchFamily="2" charset="2"/>
              <a:buChar char="ü"/>
            </a:pPr>
            <a:r>
              <a:rPr lang="en-US" sz="1846" dirty="0">
                <a:latin typeface="Frutiger LT Std 45 Light" pitchFamily="34" charset="0"/>
                <a:ea typeface="Times New Roman"/>
              </a:rPr>
              <a:t>Fostering the creation by 2020 of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healthier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 and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greener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cities </a:t>
            </a:r>
          </a:p>
          <a:p>
            <a:pPr marL="316518" indent="-316518" algn="just">
              <a:buFont typeface="Wingdings" panose="05000000000000000000" pitchFamily="2" charset="2"/>
              <a:buChar char="ü"/>
            </a:pPr>
            <a:r>
              <a:rPr lang="en-US" sz="1846" b="1" dirty="0">
                <a:latin typeface="Frutiger LT Std 45 Light" pitchFamily="34" charset="0"/>
                <a:ea typeface="Times New Roman"/>
              </a:rPr>
              <a:t>Increasing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 the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international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cooperation</a:t>
            </a:r>
          </a:p>
          <a:p>
            <a:pPr marL="316518" indent="-316518" algn="just">
              <a:buFont typeface="Wingdings" panose="05000000000000000000" pitchFamily="2" charset="2"/>
              <a:buChar char="ü"/>
            </a:pPr>
            <a:r>
              <a:rPr lang="en-US" sz="1846" dirty="0">
                <a:latin typeface="Frutiger LT Std 45 Light" pitchFamily="34" charset="0"/>
                <a:ea typeface="Times New Roman"/>
              </a:rPr>
              <a:t>Enhancing the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implementation of EU environmental policies </a:t>
            </a:r>
          </a:p>
          <a:p>
            <a:pPr marL="316518" indent="-316518" algn="just">
              <a:buFont typeface="Wingdings" panose="05000000000000000000" pitchFamily="2" charset="2"/>
              <a:buChar char="ü"/>
            </a:pPr>
            <a:r>
              <a:rPr lang="en-US" sz="1846" b="1" dirty="0">
                <a:latin typeface="Frutiger LT Std 45 Light" pitchFamily="34" charset="0"/>
                <a:ea typeface="Times New Roman"/>
              </a:rPr>
              <a:t>Improving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 living conditions and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biodiversity </a:t>
            </a:r>
          </a:p>
          <a:p>
            <a:pPr marL="316518" indent="-316518" algn="just">
              <a:buFont typeface="Wingdings" panose="05000000000000000000" pitchFamily="2" charset="2"/>
              <a:buChar char="ü"/>
            </a:pPr>
            <a:r>
              <a:rPr lang="en-US" sz="1846" b="1" dirty="0">
                <a:latin typeface="Frutiger LT Std 45 Light" pitchFamily="34" charset="0"/>
                <a:ea typeface="Times New Roman"/>
              </a:rPr>
              <a:t>Improving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Mobility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 </a:t>
            </a:r>
            <a:r>
              <a:rPr lang="en-US" sz="1846" b="1" dirty="0">
                <a:latin typeface="Frutiger LT Std 45 Light" pitchFamily="34" charset="0"/>
                <a:ea typeface="Times New Roman"/>
              </a:rPr>
              <a:t>conditions</a:t>
            </a:r>
            <a:r>
              <a:rPr lang="en-US" sz="1846" dirty="0">
                <a:latin typeface="Frutiger LT Std 45 Light" pitchFamily="34" charset="0"/>
                <a:ea typeface="Times New Roman"/>
              </a:rPr>
              <a:t> – green corridors associated with promoting the use of bicycles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64029" y="2480238"/>
            <a:ext cx="634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3AA30"/>
                </a:solidFill>
              </a:rPr>
              <a:t>URBAN </a:t>
            </a:r>
            <a:r>
              <a:rPr lang="en-GB" sz="2400" b="1" dirty="0" err="1">
                <a:solidFill>
                  <a:srgbClr val="73AA30"/>
                </a:solidFill>
              </a:rPr>
              <a:t>GreenUP</a:t>
            </a:r>
            <a:r>
              <a:rPr lang="en-GB" sz="2400" b="1" dirty="0">
                <a:solidFill>
                  <a:srgbClr val="73AA30"/>
                </a:solidFill>
              </a:rPr>
              <a:t> Impacts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88779" y="6223855"/>
            <a:ext cx="7736624" cy="467647"/>
            <a:chOff x="588779" y="6223855"/>
            <a:chExt cx="7736624" cy="46764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779" y="6236680"/>
              <a:ext cx="3145502" cy="45482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678" y="6223855"/>
              <a:ext cx="628725" cy="467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3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Impostazioni personalizzate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9B29"/>
      </a:accent1>
      <a:accent2>
        <a:srgbClr val="5C5C5B"/>
      </a:accent2>
      <a:accent3>
        <a:srgbClr val="BDBA17"/>
      </a:accent3>
      <a:accent4>
        <a:srgbClr val="2A916C"/>
      </a:accent4>
      <a:accent5>
        <a:srgbClr val="8B8B8B"/>
      </a:accent5>
      <a:accent6>
        <a:srgbClr val="E3E3E3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2781</TotalTime>
  <Words>877</Words>
  <Application>Microsoft Office PowerPoint</Application>
  <PresentationFormat>Presentación en pantalla (4:3)</PresentationFormat>
  <Paragraphs>115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32" baseType="lpstr">
      <vt:lpstr>Arial</vt:lpstr>
      <vt:lpstr>Arial</vt:lpstr>
      <vt:lpstr>Bahnschrift Light</vt:lpstr>
      <vt:lpstr>Calibri</vt:lpstr>
      <vt:lpstr>Calibri Light</vt:lpstr>
      <vt:lpstr>Frutiger LT Std 45 Light</vt:lpstr>
      <vt:lpstr>Frutiger LT Std 55 Roman</vt:lpstr>
      <vt:lpstr>Lato</vt:lpstr>
      <vt:lpstr>Lato Black</vt:lpstr>
      <vt:lpstr>Lato Light</vt:lpstr>
      <vt:lpstr>Tahoma</vt:lpstr>
      <vt:lpstr>Wingdings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Fundacion CARTIF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Rivera Benito</dc:creator>
  <cp:lastModifiedBy>Anabel Gutiérrez Garnacho</cp:lastModifiedBy>
  <cp:revision>83</cp:revision>
  <dcterms:created xsi:type="dcterms:W3CDTF">2018-10-09T11:37:07Z</dcterms:created>
  <dcterms:modified xsi:type="dcterms:W3CDTF">2021-06-16T18:15:41Z</dcterms:modified>
</cp:coreProperties>
</file>