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3" r:id="rId3"/>
  </p:sldMasterIdLst>
  <p:notesMasterIdLst>
    <p:notesMasterId r:id="rId24"/>
  </p:notesMasterIdLst>
  <p:handoutMasterIdLst>
    <p:handoutMasterId r:id="rId25"/>
  </p:handoutMasterIdLst>
  <p:sldIdLst>
    <p:sldId id="260" r:id="rId4"/>
    <p:sldId id="470" r:id="rId5"/>
    <p:sldId id="472" r:id="rId6"/>
    <p:sldId id="473" r:id="rId7"/>
    <p:sldId id="474" r:id="rId8"/>
    <p:sldId id="475" r:id="rId9"/>
    <p:sldId id="478" r:id="rId10"/>
    <p:sldId id="479" r:id="rId11"/>
    <p:sldId id="481" r:id="rId12"/>
    <p:sldId id="438" r:id="rId13"/>
    <p:sldId id="468" r:id="rId14"/>
    <p:sldId id="469" r:id="rId15"/>
    <p:sldId id="436" r:id="rId16"/>
    <p:sldId id="446" r:id="rId17"/>
    <p:sldId id="482" r:id="rId18"/>
    <p:sldId id="448" r:id="rId19"/>
    <p:sldId id="445" r:id="rId20"/>
    <p:sldId id="483" r:id="rId21"/>
    <p:sldId id="458" r:id="rId22"/>
    <p:sldId id="4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DDER David (RTD)" initials="LD(" lastIdx="1" clrIdx="0">
    <p:extLst>
      <p:ext uri="{19B8F6BF-5375-455C-9EA6-DF929625EA0E}">
        <p15:presenceInfo xmlns:p15="http://schemas.microsoft.com/office/powerpoint/2012/main" userId="S-1-5-21-1606980848-2025429265-839522115-1023929" providerId="AD"/>
      </p:ext>
    </p:extLst>
  </p:cmAuthor>
  <p:cmAuthor id="2" name="KARAGIANNIDOU Agni (RTD)" initials="KA(" lastIdx="11" clrIdx="1">
    <p:extLst>
      <p:ext uri="{19B8F6BF-5375-455C-9EA6-DF929625EA0E}">
        <p15:presenceInfo xmlns:p15="http://schemas.microsoft.com/office/powerpoint/2012/main" userId="S-1-5-21-1606980848-2025429265-839522115-2833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B51"/>
    <a:srgbClr val="EDF6FD"/>
    <a:srgbClr val="D7540B"/>
    <a:srgbClr val="FFE06E"/>
    <a:srgbClr val="9BD1E7"/>
    <a:srgbClr val="2594A7"/>
    <a:srgbClr val="97D6E8"/>
    <a:srgbClr val="91DDE9"/>
    <a:srgbClr val="7D96FF"/>
    <a:srgbClr val="1F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77749" autoAdjust="0"/>
  </p:normalViewPr>
  <p:slideViewPr>
    <p:cSldViewPr snapToGrid="0">
      <p:cViewPr varScale="1">
        <p:scale>
          <a:sx n="95" d="100"/>
          <a:sy n="95" d="100"/>
        </p:scale>
        <p:origin x="1435" y="77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62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F0E41-9211-4A03-A083-DB6EAC33284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9D3761-B880-4A08-9D32-1B9153193A47}">
      <dgm:prSet phldrT="[Text]"/>
      <dgm:spPr>
        <a:solidFill>
          <a:srgbClr val="A0188D"/>
        </a:solidFill>
      </dgm:spPr>
      <dgm:t>
        <a:bodyPr/>
        <a:lstStyle/>
        <a:p>
          <a:r>
            <a:rPr lang="en-US" dirty="0" smtClean="0"/>
            <a:t>Communities of Practice</a:t>
          </a:r>
          <a:endParaRPr lang="en-US" dirty="0"/>
        </a:p>
      </dgm:t>
    </dgm:pt>
    <dgm:pt modelId="{551048AD-2EC7-4A7B-A2AD-D0C71733FEAB}" type="parTrans" cxnId="{AAC5F71D-D741-4DD4-8A1B-685B7FA49CE8}">
      <dgm:prSet/>
      <dgm:spPr/>
      <dgm:t>
        <a:bodyPr/>
        <a:lstStyle/>
        <a:p>
          <a:endParaRPr lang="en-US"/>
        </a:p>
      </dgm:t>
    </dgm:pt>
    <dgm:pt modelId="{9BC55417-E8EC-4A3F-9837-C1C13848EC1A}" type="sibTrans" cxnId="{AAC5F71D-D741-4DD4-8A1B-685B7FA49CE8}">
      <dgm:prSet/>
      <dgm:spPr/>
      <dgm:t>
        <a:bodyPr/>
        <a:lstStyle/>
        <a:p>
          <a:endParaRPr lang="en-US"/>
        </a:p>
      </dgm:t>
    </dgm:pt>
    <dgm:pt modelId="{CC322EFA-DAB8-4340-B20B-F4FD6779D994}">
      <dgm:prSet phldrT="[Text]"/>
      <dgm:spPr>
        <a:solidFill>
          <a:schemeClr val="bg1">
            <a:alpha val="90000"/>
          </a:schemeClr>
        </a:solidFill>
        <a:ln>
          <a:solidFill>
            <a:srgbClr val="A0188D"/>
          </a:solidFill>
        </a:ln>
      </dgm:spPr>
      <dgm:t>
        <a:bodyPr/>
        <a:lstStyle/>
        <a:p>
          <a:r>
            <a:rPr lang="en-US" dirty="0" smtClean="0"/>
            <a:t>Sub-practices of talent management</a:t>
          </a:r>
          <a:endParaRPr lang="en-US" dirty="0"/>
        </a:p>
      </dgm:t>
    </dgm:pt>
    <dgm:pt modelId="{54064A67-08FA-4943-956B-EE5BC31DC162}" type="parTrans" cxnId="{5C477B36-B5AF-48E7-900D-AAD8C85A79BC}">
      <dgm:prSet/>
      <dgm:spPr/>
      <dgm:t>
        <a:bodyPr/>
        <a:lstStyle/>
        <a:p>
          <a:endParaRPr lang="en-US"/>
        </a:p>
      </dgm:t>
    </dgm:pt>
    <dgm:pt modelId="{6751C613-1872-4AC5-8163-2BD73306E7E6}" type="sibTrans" cxnId="{5C477B36-B5AF-48E7-900D-AAD8C85A79BC}">
      <dgm:prSet/>
      <dgm:spPr/>
      <dgm:t>
        <a:bodyPr/>
        <a:lstStyle/>
        <a:p>
          <a:endParaRPr lang="en-US"/>
        </a:p>
      </dgm:t>
    </dgm:pt>
    <dgm:pt modelId="{7BD72DE4-CC41-4343-A0D4-5BDB708A883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Networking activities</a:t>
          </a:r>
          <a:endParaRPr lang="en-US" dirty="0"/>
        </a:p>
      </dgm:t>
    </dgm:pt>
    <dgm:pt modelId="{A87254CC-A8C0-4424-AB72-314340BA07C8}" type="parTrans" cxnId="{D3F64FC8-A91C-4BC5-B6EF-29FD5519AA0B}">
      <dgm:prSet/>
      <dgm:spPr/>
      <dgm:t>
        <a:bodyPr/>
        <a:lstStyle/>
        <a:p>
          <a:endParaRPr lang="en-US"/>
        </a:p>
      </dgm:t>
    </dgm:pt>
    <dgm:pt modelId="{B9C44A45-227C-4A18-AF9E-E4DB12C54A62}" type="sibTrans" cxnId="{D3F64FC8-A91C-4BC5-B6EF-29FD5519AA0B}">
      <dgm:prSet/>
      <dgm:spPr/>
      <dgm:t>
        <a:bodyPr/>
        <a:lstStyle/>
        <a:p>
          <a:endParaRPr lang="en-US"/>
        </a:p>
      </dgm:t>
    </dgm:pt>
    <dgm:pt modelId="{5019CCF3-90D8-453D-AFC0-EEDF4580AFAF}">
      <dgm:prSet phldrT="[Text]"/>
      <dgm:spPr>
        <a:solidFill>
          <a:schemeClr val="bg1">
            <a:alpha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To connect researchers, employers and local/regional R&amp;I Communities</a:t>
          </a:r>
          <a:endParaRPr lang="en-US" dirty="0"/>
        </a:p>
      </dgm:t>
    </dgm:pt>
    <dgm:pt modelId="{D02D1B88-2D12-401E-ACCF-97963DBFA3CE}" type="parTrans" cxnId="{88093720-2393-43E3-882E-F2ADD1A041DF}">
      <dgm:prSet/>
      <dgm:spPr/>
      <dgm:t>
        <a:bodyPr/>
        <a:lstStyle/>
        <a:p>
          <a:endParaRPr lang="en-US"/>
        </a:p>
      </dgm:t>
    </dgm:pt>
    <dgm:pt modelId="{70DFDF85-2B9D-4850-945E-07550434A30D}" type="sibTrans" cxnId="{88093720-2393-43E3-882E-F2ADD1A041DF}">
      <dgm:prSet/>
      <dgm:spPr/>
      <dgm:t>
        <a:bodyPr/>
        <a:lstStyle/>
        <a:p>
          <a:endParaRPr lang="en-US"/>
        </a:p>
      </dgm:t>
    </dgm:pt>
    <dgm:pt modelId="{B9CE3CF7-ACA4-47A6-BFD7-05BDC77024C7}">
      <dgm:prSet phldrT="[Text]"/>
      <dgm:spPr>
        <a:solidFill>
          <a:schemeClr val="bg1">
            <a:alpha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Formal and informal settings enabling interaction with large groups and bilateral discussions</a:t>
          </a:r>
          <a:endParaRPr lang="en-US" dirty="0"/>
        </a:p>
      </dgm:t>
    </dgm:pt>
    <dgm:pt modelId="{D5C03214-C7DA-49B3-A052-894A79D8F263}" type="parTrans" cxnId="{EE85B264-02EA-4D07-BE14-5B94490C2DA1}">
      <dgm:prSet/>
      <dgm:spPr/>
      <dgm:t>
        <a:bodyPr/>
        <a:lstStyle/>
        <a:p>
          <a:endParaRPr lang="en-US"/>
        </a:p>
      </dgm:t>
    </dgm:pt>
    <dgm:pt modelId="{808600BE-F4A3-4AD7-9DD7-49240367A680}" type="sibTrans" cxnId="{EE85B264-02EA-4D07-BE14-5B94490C2DA1}">
      <dgm:prSet/>
      <dgm:spPr/>
      <dgm:t>
        <a:bodyPr/>
        <a:lstStyle/>
        <a:p>
          <a:endParaRPr lang="en-US"/>
        </a:p>
      </dgm:t>
    </dgm:pt>
    <dgm:pt modelId="{020820AC-9659-4F9D-B507-A34CFFCE316C}">
      <dgm:prSet phldrT="[Text]"/>
      <dgm:spPr>
        <a:solidFill>
          <a:schemeClr val="bg1">
            <a:alpha val="90000"/>
          </a:schemeClr>
        </a:solidFill>
        <a:ln>
          <a:solidFill>
            <a:srgbClr val="A0188D"/>
          </a:solidFill>
        </a:ln>
      </dgm:spPr>
      <dgm:t>
        <a:bodyPr/>
        <a:lstStyle/>
        <a:p>
          <a:r>
            <a:rPr lang="en-US" dirty="0" smtClean="0"/>
            <a:t>Keep R&amp;I communities alive and informed about ERA policy measures in different areas</a:t>
          </a:r>
          <a:endParaRPr lang="en-US" dirty="0"/>
        </a:p>
      </dgm:t>
    </dgm:pt>
    <dgm:pt modelId="{F5E8E65B-57D2-483B-B770-0A30B5904EFE}" type="parTrans" cxnId="{F70E2052-665A-4301-9DDE-A0A4B247EA28}">
      <dgm:prSet/>
      <dgm:spPr/>
      <dgm:t>
        <a:bodyPr/>
        <a:lstStyle/>
        <a:p>
          <a:endParaRPr lang="en-US"/>
        </a:p>
      </dgm:t>
    </dgm:pt>
    <dgm:pt modelId="{549C3DD3-5D19-4C5E-9652-06E8C619880D}" type="sibTrans" cxnId="{F70E2052-665A-4301-9DDE-A0A4B247EA28}">
      <dgm:prSet/>
      <dgm:spPr/>
      <dgm:t>
        <a:bodyPr/>
        <a:lstStyle/>
        <a:p>
          <a:endParaRPr lang="en-US"/>
        </a:p>
      </dgm:t>
    </dgm:pt>
    <dgm:pt modelId="{C03C97B6-332B-4D4B-8024-FC241079B265}">
      <dgm:prSet phldrT="[Text]"/>
      <dgm:spPr>
        <a:solidFill>
          <a:schemeClr val="bg1">
            <a:alpha val="90000"/>
          </a:schemeClr>
        </a:solidFill>
        <a:ln>
          <a:solidFill>
            <a:srgbClr val="A0188D"/>
          </a:solidFill>
        </a:ln>
      </dgm:spPr>
      <dgm:t>
        <a:bodyPr/>
        <a:lstStyle/>
        <a:p>
          <a:r>
            <a:rPr lang="en-US" dirty="0" smtClean="0"/>
            <a:t>Enable best-practice sharing</a:t>
          </a:r>
          <a:endParaRPr lang="en-US" dirty="0"/>
        </a:p>
      </dgm:t>
    </dgm:pt>
    <dgm:pt modelId="{200D52F1-8BBC-445B-A56B-9D93F63DD9BE}" type="parTrans" cxnId="{11B846FF-BEA0-44FD-AB4A-5E065CCF7367}">
      <dgm:prSet/>
      <dgm:spPr/>
      <dgm:t>
        <a:bodyPr/>
        <a:lstStyle/>
        <a:p>
          <a:endParaRPr lang="en-US"/>
        </a:p>
      </dgm:t>
    </dgm:pt>
    <dgm:pt modelId="{8F5FE7C0-4BC1-486D-8656-4E7A5D6090A1}" type="sibTrans" cxnId="{11B846FF-BEA0-44FD-AB4A-5E065CCF7367}">
      <dgm:prSet/>
      <dgm:spPr/>
      <dgm:t>
        <a:bodyPr/>
        <a:lstStyle/>
        <a:p>
          <a:endParaRPr lang="en-US"/>
        </a:p>
      </dgm:t>
    </dgm:pt>
    <dgm:pt modelId="{CBE00CDD-9E75-43F6-8A52-9AB57B5C302A}" type="pres">
      <dgm:prSet presAssocID="{8B1F0E41-9211-4A03-A083-DB6EAC3328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2E0EF-DC65-466B-8117-6AD7B351AE9F}" type="pres">
      <dgm:prSet presAssocID="{7BD72DE4-CC41-4343-A0D4-5BDB708A883E}" presName="parentLin" presStyleCnt="0"/>
      <dgm:spPr/>
    </dgm:pt>
    <dgm:pt modelId="{58FA510E-D532-4816-837B-F91B6FF32BA7}" type="pres">
      <dgm:prSet presAssocID="{7BD72DE4-CC41-4343-A0D4-5BDB708A883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8A8EB71-4A7C-4400-9588-B429791F433E}" type="pres">
      <dgm:prSet presAssocID="{7BD72DE4-CC41-4343-A0D4-5BDB708A883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6BD25-A404-4AA1-8A49-E09D9E9D595C}" type="pres">
      <dgm:prSet presAssocID="{7BD72DE4-CC41-4343-A0D4-5BDB708A883E}" presName="negativeSpace" presStyleCnt="0"/>
      <dgm:spPr/>
    </dgm:pt>
    <dgm:pt modelId="{46F3F02C-6B83-4012-9289-E4EC8130314E}" type="pres">
      <dgm:prSet presAssocID="{7BD72DE4-CC41-4343-A0D4-5BDB708A883E}" presName="childText" presStyleLbl="conFgAcc1" presStyleIdx="0" presStyleCnt="2" custLinFactNeighborX="813" custLinFactNeighborY="-15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EA0EC-83B9-4918-B022-2262FBF47848}" type="pres">
      <dgm:prSet presAssocID="{B9C44A45-227C-4A18-AF9E-E4DB12C54A62}" presName="spaceBetweenRectangles" presStyleCnt="0"/>
      <dgm:spPr/>
    </dgm:pt>
    <dgm:pt modelId="{FA9978E6-97F5-4CC1-9F8D-56B82FFEBF81}" type="pres">
      <dgm:prSet presAssocID="{029D3761-B880-4A08-9D32-1B9153193A47}" presName="parentLin" presStyleCnt="0"/>
      <dgm:spPr/>
    </dgm:pt>
    <dgm:pt modelId="{2796F999-2826-4DCF-AB6A-00FB7EC90104}" type="pres">
      <dgm:prSet presAssocID="{029D3761-B880-4A08-9D32-1B9153193A4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D1F6413-ADC3-4941-8D7D-E548B35C33BD}" type="pres">
      <dgm:prSet presAssocID="{029D3761-B880-4A08-9D32-1B9153193A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32B8E-8BB9-49C1-ACCC-CE4A3BF23433}" type="pres">
      <dgm:prSet presAssocID="{029D3761-B880-4A08-9D32-1B9153193A47}" presName="negativeSpace" presStyleCnt="0"/>
      <dgm:spPr/>
    </dgm:pt>
    <dgm:pt modelId="{B3EA3451-2311-46E1-A8D4-94E12F2BB7F2}" type="pres">
      <dgm:prSet presAssocID="{029D3761-B880-4A08-9D32-1B9153193A4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77B36-B5AF-48E7-900D-AAD8C85A79BC}" srcId="{029D3761-B880-4A08-9D32-1B9153193A47}" destId="{CC322EFA-DAB8-4340-B20B-F4FD6779D994}" srcOrd="0" destOrd="0" parTransId="{54064A67-08FA-4943-956B-EE5BC31DC162}" sibTransId="{6751C613-1872-4AC5-8163-2BD73306E7E6}"/>
    <dgm:cxn modelId="{44DBBA02-A628-4DA4-9D5B-A78FC5397E86}" type="presOf" srcId="{029D3761-B880-4A08-9D32-1B9153193A47}" destId="{2796F999-2826-4DCF-AB6A-00FB7EC90104}" srcOrd="0" destOrd="0" presId="urn:microsoft.com/office/officeart/2005/8/layout/list1"/>
    <dgm:cxn modelId="{EE85B264-02EA-4D07-BE14-5B94490C2DA1}" srcId="{7BD72DE4-CC41-4343-A0D4-5BDB708A883E}" destId="{B9CE3CF7-ACA4-47A6-BFD7-05BDC77024C7}" srcOrd="1" destOrd="0" parTransId="{D5C03214-C7DA-49B3-A052-894A79D8F263}" sibTransId="{808600BE-F4A3-4AD7-9DD7-49240367A680}"/>
    <dgm:cxn modelId="{029DEFAF-9B1F-4832-BBD9-278BF3C660FE}" type="presOf" srcId="{020820AC-9659-4F9D-B507-A34CFFCE316C}" destId="{B3EA3451-2311-46E1-A8D4-94E12F2BB7F2}" srcOrd="0" destOrd="2" presId="urn:microsoft.com/office/officeart/2005/8/layout/list1"/>
    <dgm:cxn modelId="{0FFD8B27-1AF8-4046-BB95-CBF0061C8072}" type="presOf" srcId="{CC322EFA-DAB8-4340-B20B-F4FD6779D994}" destId="{B3EA3451-2311-46E1-A8D4-94E12F2BB7F2}" srcOrd="0" destOrd="0" presId="urn:microsoft.com/office/officeart/2005/8/layout/list1"/>
    <dgm:cxn modelId="{455F053D-7D66-49B0-9941-78E08F4DEF4C}" type="presOf" srcId="{C03C97B6-332B-4D4B-8024-FC241079B265}" destId="{B3EA3451-2311-46E1-A8D4-94E12F2BB7F2}" srcOrd="0" destOrd="1" presId="urn:microsoft.com/office/officeart/2005/8/layout/list1"/>
    <dgm:cxn modelId="{8C2C403A-8A38-4E9B-9ED9-E052BBED6C96}" type="presOf" srcId="{7BD72DE4-CC41-4343-A0D4-5BDB708A883E}" destId="{58FA510E-D532-4816-837B-F91B6FF32BA7}" srcOrd="0" destOrd="0" presId="urn:microsoft.com/office/officeart/2005/8/layout/list1"/>
    <dgm:cxn modelId="{9207BB46-5398-4FAC-8633-FF497AF59356}" type="presOf" srcId="{8B1F0E41-9211-4A03-A083-DB6EAC332846}" destId="{CBE00CDD-9E75-43F6-8A52-9AB57B5C302A}" srcOrd="0" destOrd="0" presId="urn:microsoft.com/office/officeart/2005/8/layout/list1"/>
    <dgm:cxn modelId="{DDF6E0DC-BEA1-4F60-93B5-493D6184DCBB}" type="presOf" srcId="{5019CCF3-90D8-453D-AFC0-EEDF4580AFAF}" destId="{46F3F02C-6B83-4012-9289-E4EC8130314E}" srcOrd="0" destOrd="0" presId="urn:microsoft.com/office/officeart/2005/8/layout/list1"/>
    <dgm:cxn modelId="{F90E7F3C-15FA-41AF-9264-57943958754F}" type="presOf" srcId="{029D3761-B880-4A08-9D32-1B9153193A47}" destId="{8D1F6413-ADC3-4941-8D7D-E548B35C33BD}" srcOrd="1" destOrd="0" presId="urn:microsoft.com/office/officeart/2005/8/layout/list1"/>
    <dgm:cxn modelId="{8CB49850-E800-4647-8151-847AE6B3BCBF}" type="presOf" srcId="{B9CE3CF7-ACA4-47A6-BFD7-05BDC77024C7}" destId="{46F3F02C-6B83-4012-9289-E4EC8130314E}" srcOrd="0" destOrd="1" presId="urn:microsoft.com/office/officeart/2005/8/layout/list1"/>
    <dgm:cxn modelId="{D3F64FC8-A91C-4BC5-B6EF-29FD5519AA0B}" srcId="{8B1F0E41-9211-4A03-A083-DB6EAC332846}" destId="{7BD72DE4-CC41-4343-A0D4-5BDB708A883E}" srcOrd="0" destOrd="0" parTransId="{A87254CC-A8C0-4424-AB72-314340BA07C8}" sibTransId="{B9C44A45-227C-4A18-AF9E-E4DB12C54A62}"/>
    <dgm:cxn modelId="{11B846FF-BEA0-44FD-AB4A-5E065CCF7367}" srcId="{029D3761-B880-4A08-9D32-1B9153193A47}" destId="{C03C97B6-332B-4D4B-8024-FC241079B265}" srcOrd="1" destOrd="0" parTransId="{200D52F1-8BBC-445B-A56B-9D93F63DD9BE}" sibTransId="{8F5FE7C0-4BC1-486D-8656-4E7A5D6090A1}"/>
    <dgm:cxn modelId="{88093720-2393-43E3-882E-F2ADD1A041DF}" srcId="{7BD72DE4-CC41-4343-A0D4-5BDB708A883E}" destId="{5019CCF3-90D8-453D-AFC0-EEDF4580AFAF}" srcOrd="0" destOrd="0" parTransId="{D02D1B88-2D12-401E-ACCF-97963DBFA3CE}" sibTransId="{70DFDF85-2B9D-4850-945E-07550434A30D}"/>
    <dgm:cxn modelId="{F70E2052-665A-4301-9DDE-A0A4B247EA28}" srcId="{029D3761-B880-4A08-9D32-1B9153193A47}" destId="{020820AC-9659-4F9D-B507-A34CFFCE316C}" srcOrd="2" destOrd="0" parTransId="{F5E8E65B-57D2-483B-B770-0A30B5904EFE}" sibTransId="{549C3DD3-5D19-4C5E-9652-06E8C619880D}"/>
    <dgm:cxn modelId="{9E0A008D-F3D2-44C5-B6F5-99EB5FC5F9FF}" type="presOf" srcId="{7BD72DE4-CC41-4343-A0D4-5BDB708A883E}" destId="{D8A8EB71-4A7C-4400-9588-B429791F433E}" srcOrd="1" destOrd="0" presId="urn:microsoft.com/office/officeart/2005/8/layout/list1"/>
    <dgm:cxn modelId="{AAC5F71D-D741-4DD4-8A1B-685B7FA49CE8}" srcId="{8B1F0E41-9211-4A03-A083-DB6EAC332846}" destId="{029D3761-B880-4A08-9D32-1B9153193A47}" srcOrd="1" destOrd="0" parTransId="{551048AD-2EC7-4A7B-A2AD-D0C71733FEAB}" sibTransId="{9BC55417-E8EC-4A3F-9837-C1C13848EC1A}"/>
    <dgm:cxn modelId="{05C3DA1D-C690-4AB7-9FE7-410C51518B04}" type="presParOf" srcId="{CBE00CDD-9E75-43F6-8A52-9AB57B5C302A}" destId="{57B2E0EF-DC65-466B-8117-6AD7B351AE9F}" srcOrd="0" destOrd="0" presId="urn:microsoft.com/office/officeart/2005/8/layout/list1"/>
    <dgm:cxn modelId="{CF0C5107-28AB-44F0-AAD5-1C3553671B54}" type="presParOf" srcId="{57B2E0EF-DC65-466B-8117-6AD7B351AE9F}" destId="{58FA510E-D532-4816-837B-F91B6FF32BA7}" srcOrd="0" destOrd="0" presId="urn:microsoft.com/office/officeart/2005/8/layout/list1"/>
    <dgm:cxn modelId="{C463D04A-0E09-4D77-BF0C-D13DD570B2C1}" type="presParOf" srcId="{57B2E0EF-DC65-466B-8117-6AD7B351AE9F}" destId="{D8A8EB71-4A7C-4400-9588-B429791F433E}" srcOrd="1" destOrd="0" presId="urn:microsoft.com/office/officeart/2005/8/layout/list1"/>
    <dgm:cxn modelId="{B0BA8BE8-A3FD-49F0-B530-64408D0F91C3}" type="presParOf" srcId="{CBE00CDD-9E75-43F6-8A52-9AB57B5C302A}" destId="{A896BD25-A404-4AA1-8A49-E09D9E9D595C}" srcOrd="1" destOrd="0" presId="urn:microsoft.com/office/officeart/2005/8/layout/list1"/>
    <dgm:cxn modelId="{05D97D3F-2EDB-4E3E-9E76-136BBA5BCC04}" type="presParOf" srcId="{CBE00CDD-9E75-43F6-8A52-9AB57B5C302A}" destId="{46F3F02C-6B83-4012-9289-E4EC8130314E}" srcOrd="2" destOrd="0" presId="urn:microsoft.com/office/officeart/2005/8/layout/list1"/>
    <dgm:cxn modelId="{D5C6EA21-801C-4AFE-AB81-C1ECC126E3E7}" type="presParOf" srcId="{CBE00CDD-9E75-43F6-8A52-9AB57B5C302A}" destId="{49BEA0EC-83B9-4918-B022-2262FBF47848}" srcOrd="3" destOrd="0" presId="urn:microsoft.com/office/officeart/2005/8/layout/list1"/>
    <dgm:cxn modelId="{4CCC31E1-E719-43A1-BE61-0B239E1B567C}" type="presParOf" srcId="{CBE00CDD-9E75-43F6-8A52-9AB57B5C302A}" destId="{FA9978E6-97F5-4CC1-9F8D-56B82FFEBF81}" srcOrd="4" destOrd="0" presId="urn:microsoft.com/office/officeart/2005/8/layout/list1"/>
    <dgm:cxn modelId="{78FD328F-D6E4-46C2-8B47-CBDBA5F2D309}" type="presParOf" srcId="{FA9978E6-97F5-4CC1-9F8D-56B82FFEBF81}" destId="{2796F999-2826-4DCF-AB6A-00FB7EC90104}" srcOrd="0" destOrd="0" presId="urn:microsoft.com/office/officeart/2005/8/layout/list1"/>
    <dgm:cxn modelId="{8D31222C-4CE1-42E2-B016-360CC0CD2568}" type="presParOf" srcId="{FA9978E6-97F5-4CC1-9F8D-56B82FFEBF81}" destId="{8D1F6413-ADC3-4941-8D7D-E548B35C33BD}" srcOrd="1" destOrd="0" presId="urn:microsoft.com/office/officeart/2005/8/layout/list1"/>
    <dgm:cxn modelId="{13AB48DA-AAB0-44F2-8D63-1A836E1A0245}" type="presParOf" srcId="{CBE00CDD-9E75-43F6-8A52-9AB57B5C302A}" destId="{59732B8E-8BB9-49C1-ACCC-CE4A3BF23433}" srcOrd="5" destOrd="0" presId="urn:microsoft.com/office/officeart/2005/8/layout/list1"/>
    <dgm:cxn modelId="{62A328AF-1759-4FE9-9A8C-031931078390}" type="presParOf" srcId="{CBE00CDD-9E75-43F6-8A52-9AB57B5C302A}" destId="{B3EA3451-2311-46E1-A8D4-94E12F2BB7F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F0E41-9211-4A03-A083-DB6EAC33284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9D3761-B880-4A08-9D32-1B9153193A47}">
      <dgm:prSet phldrT="[Text]"/>
      <dgm:spPr>
        <a:solidFill>
          <a:srgbClr val="9BD4F0"/>
        </a:solidFill>
      </dgm:spPr>
      <dgm:t>
        <a:bodyPr/>
        <a:lstStyle/>
        <a:p>
          <a:r>
            <a:rPr lang="en-US" dirty="0" smtClean="0"/>
            <a:t>Career Development</a:t>
          </a:r>
          <a:endParaRPr lang="en-US" dirty="0"/>
        </a:p>
      </dgm:t>
    </dgm:pt>
    <dgm:pt modelId="{551048AD-2EC7-4A7B-A2AD-D0C71733FEAB}" type="parTrans" cxnId="{AAC5F71D-D741-4DD4-8A1B-685B7FA49CE8}">
      <dgm:prSet/>
      <dgm:spPr/>
      <dgm:t>
        <a:bodyPr/>
        <a:lstStyle/>
        <a:p>
          <a:endParaRPr lang="en-US"/>
        </a:p>
      </dgm:t>
    </dgm:pt>
    <dgm:pt modelId="{9BC55417-E8EC-4A3F-9837-C1C13848EC1A}" type="sibTrans" cxnId="{AAC5F71D-D741-4DD4-8A1B-685B7FA49CE8}">
      <dgm:prSet/>
      <dgm:spPr/>
      <dgm:t>
        <a:bodyPr/>
        <a:lstStyle/>
        <a:p>
          <a:endParaRPr lang="en-US"/>
        </a:p>
      </dgm:t>
    </dgm:pt>
    <dgm:pt modelId="{CC322EFA-DAB8-4340-B20B-F4FD6779D994}">
      <dgm:prSet phldrT="[Text]"/>
      <dgm:spPr>
        <a:solidFill>
          <a:schemeClr val="bg1">
            <a:alpha val="90000"/>
          </a:schemeClr>
        </a:solidFill>
        <a:ln>
          <a:solidFill>
            <a:srgbClr val="9BD4F0"/>
          </a:solidFill>
        </a:ln>
      </dgm:spPr>
      <dgm:t>
        <a:bodyPr/>
        <a:lstStyle/>
        <a:p>
          <a:r>
            <a:rPr lang="fr-BE" b="0" dirty="0" err="1" smtClean="0">
              <a:solidFill>
                <a:schemeClr val="tx1"/>
              </a:solidFill>
            </a:rPr>
            <a:t>Different</a:t>
          </a:r>
          <a:r>
            <a:rPr lang="fr-BE" b="0" dirty="0" smtClean="0">
              <a:solidFill>
                <a:schemeClr val="tx1"/>
              </a:solidFill>
            </a:rPr>
            <a:t> </a:t>
          </a:r>
          <a:r>
            <a:rPr lang="fr-BE" b="0" dirty="0" err="1" smtClean="0">
              <a:solidFill>
                <a:schemeClr val="tx1"/>
              </a:solidFill>
            </a:rPr>
            <a:t>levels</a:t>
          </a:r>
          <a:r>
            <a:rPr lang="fr-BE" b="0" dirty="0" smtClean="0">
              <a:solidFill>
                <a:schemeClr val="tx1"/>
              </a:solidFill>
            </a:rPr>
            <a:t> of support:</a:t>
          </a:r>
          <a:endParaRPr lang="en-US" dirty="0"/>
        </a:p>
      </dgm:t>
    </dgm:pt>
    <dgm:pt modelId="{54064A67-08FA-4943-956B-EE5BC31DC162}" type="parTrans" cxnId="{5C477B36-B5AF-48E7-900D-AAD8C85A79BC}">
      <dgm:prSet/>
      <dgm:spPr/>
      <dgm:t>
        <a:bodyPr/>
        <a:lstStyle/>
        <a:p>
          <a:endParaRPr lang="en-US"/>
        </a:p>
      </dgm:t>
    </dgm:pt>
    <dgm:pt modelId="{6751C613-1872-4AC5-8163-2BD73306E7E6}" type="sibTrans" cxnId="{5C477B36-B5AF-48E7-900D-AAD8C85A79BC}">
      <dgm:prSet/>
      <dgm:spPr/>
      <dgm:t>
        <a:bodyPr/>
        <a:lstStyle/>
        <a:p>
          <a:endParaRPr lang="en-US"/>
        </a:p>
      </dgm:t>
    </dgm:pt>
    <dgm:pt modelId="{7BD72DE4-CC41-4343-A0D4-5BDB708A883E}">
      <dgm:prSet phldrT="[Text]"/>
      <dgm:spPr>
        <a:solidFill>
          <a:srgbClr val="B0D10E"/>
        </a:solidFill>
      </dgm:spPr>
      <dgm:t>
        <a:bodyPr/>
        <a:lstStyle/>
        <a:p>
          <a:r>
            <a:rPr lang="en-US" dirty="0" smtClean="0"/>
            <a:t>Mobility Support</a:t>
          </a:r>
          <a:endParaRPr lang="en-US" dirty="0"/>
        </a:p>
      </dgm:t>
    </dgm:pt>
    <dgm:pt modelId="{A87254CC-A8C0-4424-AB72-314340BA07C8}" type="parTrans" cxnId="{D3F64FC8-A91C-4BC5-B6EF-29FD5519AA0B}">
      <dgm:prSet/>
      <dgm:spPr/>
      <dgm:t>
        <a:bodyPr/>
        <a:lstStyle/>
        <a:p>
          <a:endParaRPr lang="en-US"/>
        </a:p>
      </dgm:t>
    </dgm:pt>
    <dgm:pt modelId="{B9C44A45-227C-4A18-AF9E-E4DB12C54A62}" type="sibTrans" cxnId="{D3F64FC8-A91C-4BC5-B6EF-29FD5519AA0B}">
      <dgm:prSet/>
      <dgm:spPr/>
      <dgm:t>
        <a:bodyPr/>
        <a:lstStyle/>
        <a:p>
          <a:endParaRPr lang="en-US"/>
        </a:p>
      </dgm:t>
    </dgm:pt>
    <dgm:pt modelId="{5019CCF3-90D8-453D-AFC0-EEDF4580AFAF}">
      <dgm:prSet phldrT="[Text]"/>
      <dgm:spPr>
        <a:solidFill>
          <a:schemeClr val="bg1">
            <a:alpha val="90000"/>
          </a:schemeClr>
        </a:solidFill>
        <a:ln>
          <a:solidFill>
            <a:srgbClr val="B0D10E"/>
          </a:solidFill>
        </a:ln>
      </dgm:spPr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Enhanced services for researchers and families:</a:t>
          </a:r>
          <a:endParaRPr lang="en-US" dirty="0"/>
        </a:p>
      </dgm:t>
    </dgm:pt>
    <dgm:pt modelId="{D02D1B88-2D12-401E-ACCF-97963DBFA3CE}" type="parTrans" cxnId="{88093720-2393-43E3-882E-F2ADD1A041DF}">
      <dgm:prSet/>
      <dgm:spPr/>
      <dgm:t>
        <a:bodyPr/>
        <a:lstStyle/>
        <a:p>
          <a:endParaRPr lang="en-US"/>
        </a:p>
      </dgm:t>
    </dgm:pt>
    <dgm:pt modelId="{70DFDF85-2B9D-4850-945E-07550434A30D}" type="sibTrans" cxnId="{88093720-2393-43E3-882E-F2ADD1A041DF}">
      <dgm:prSet/>
      <dgm:spPr/>
      <dgm:t>
        <a:bodyPr/>
        <a:lstStyle/>
        <a:p>
          <a:endParaRPr lang="en-US"/>
        </a:p>
      </dgm:t>
    </dgm:pt>
    <dgm:pt modelId="{195E45F0-737F-4192-BC13-F9F36E9220E8}">
      <dgm:prSet/>
      <dgm:spPr/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Social-cultural integration</a:t>
          </a:r>
        </a:p>
      </dgm:t>
    </dgm:pt>
    <dgm:pt modelId="{3D42CA52-63C6-46FD-A944-26B41C5DD2E4}" type="parTrans" cxnId="{3F48DD41-AE14-4441-93F5-EC41F2C4AEF9}">
      <dgm:prSet/>
      <dgm:spPr/>
      <dgm:t>
        <a:bodyPr/>
        <a:lstStyle/>
        <a:p>
          <a:endParaRPr lang="en-US"/>
        </a:p>
      </dgm:t>
    </dgm:pt>
    <dgm:pt modelId="{08E177CE-0F79-4F8C-8B3F-2BCD7B359146}" type="sibTrans" cxnId="{3F48DD41-AE14-4441-93F5-EC41F2C4AEF9}">
      <dgm:prSet/>
      <dgm:spPr/>
      <dgm:t>
        <a:bodyPr/>
        <a:lstStyle/>
        <a:p>
          <a:endParaRPr lang="en-US"/>
        </a:p>
      </dgm:t>
    </dgm:pt>
    <dgm:pt modelId="{1AC81CB0-6521-4904-9AA6-D1B16E29945F}">
      <dgm:prSet/>
      <dgm:spPr/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Labour integration</a:t>
          </a:r>
        </a:p>
      </dgm:t>
    </dgm:pt>
    <dgm:pt modelId="{A3A3509F-ED5F-4CFE-BD99-CF860D8DB51B}" type="parTrans" cxnId="{8447563F-61B7-4C2B-BF43-400D969D2BE2}">
      <dgm:prSet/>
      <dgm:spPr/>
      <dgm:t>
        <a:bodyPr/>
        <a:lstStyle/>
        <a:p>
          <a:endParaRPr lang="en-US"/>
        </a:p>
      </dgm:t>
    </dgm:pt>
    <dgm:pt modelId="{563784F8-6CCF-4189-9383-C21E1426372B}" type="sibTrans" cxnId="{8447563F-61B7-4C2B-BF43-400D969D2BE2}">
      <dgm:prSet/>
      <dgm:spPr/>
      <dgm:t>
        <a:bodyPr/>
        <a:lstStyle/>
        <a:p>
          <a:endParaRPr lang="en-US"/>
        </a:p>
      </dgm:t>
    </dgm:pt>
    <dgm:pt modelId="{7070D81A-B820-4738-85A2-5E4C38054BE7}">
      <dgm:prSet/>
      <dgm:spPr/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Basic career orientation: information and signposting</a:t>
          </a:r>
        </a:p>
      </dgm:t>
    </dgm:pt>
    <dgm:pt modelId="{13E5D0BF-3A59-4D50-BF55-093C9824E8B5}" type="parTrans" cxnId="{9A00BF74-480C-451A-81BC-DA203AAC362F}">
      <dgm:prSet/>
      <dgm:spPr/>
      <dgm:t>
        <a:bodyPr/>
        <a:lstStyle/>
        <a:p>
          <a:endParaRPr lang="en-US"/>
        </a:p>
      </dgm:t>
    </dgm:pt>
    <dgm:pt modelId="{16D751B5-3CB3-4464-9E8E-7DA8BB68E91B}" type="sibTrans" cxnId="{9A00BF74-480C-451A-81BC-DA203AAC362F}">
      <dgm:prSet/>
      <dgm:spPr/>
      <dgm:t>
        <a:bodyPr/>
        <a:lstStyle/>
        <a:p>
          <a:endParaRPr lang="en-US"/>
        </a:p>
      </dgm:t>
    </dgm:pt>
    <dgm:pt modelId="{6FCE72CD-A30A-4DBF-9343-2A634035667B}">
      <dgm:prSet/>
      <dgm:spPr/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Advanced services: mentoring, career advisor, training and coaching</a:t>
          </a:r>
        </a:p>
      </dgm:t>
    </dgm:pt>
    <dgm:pt modelId="{54ABDDA8-87F6-4618-8F2B-47D233786288}" type="parTrans" cxnId="{4C76EFA2-A38B-42D4-9C9E-4735A0DEADA3}">
      <dgm:prSet/>
      <dgm:spPr/>
      <dgm:t>
        <a:bodyPr/>
        <a:lstStyle/>
        <a:p>
          <a:endParaRPr lang="en-US"/>
        </a:p>
      </dgm:t>
    </dgm:pt>
    <dgm:pt modelId="{5ABC455F-329F-4B40-85DC-7B25F3D94C5B}" type="sibTrans" cxnId="{4C76EFA2-A38B-42D4-9C9E-4735A0DEADA3}">
      <dgm:prSet/>
      <dgm:spPr/>
      <dgm:t>
        <a:bodyPr/>
        <a:lstStyle/>
        <a:p>
          <a:endParaRPr lang="en-US"/>
        </a:p>
      </dgm:t>
    </dgm:pt>
    <dgm:pt modelId="{CBE00CDD-9E75-43F6-8A52-9AB57B5C302A}" type="pres">
      <dgm:prSet presAssocID="{8B1F0E41-9211-4A03-A083-DB6EAC3328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2E0EF-DC65-466B-8117-6AD7B351AE9F}" type="pres">
      <dgm:prSet presAssocID="{7BD72DE4-CC41-4343-A0D4-5BDB708A883E}" presName="parentLin" presStyleCnt="0"/>
      <dgm:spPr/>
    </dgm:pt>
    <dgm:pt modelId="{58FA510E-D532-4816-837B-F91B6FF32BA7}" type="pres">
      <dgm:prSet presAssocID="{7BD72DE4-CC41-4343-A0D4-5BDB708A883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8A8EB71-4A7C-4400-9588-B429791F433E}" type="pres">
      <dgm:prSet presAssocID="{7BD72DE4-CC41-4343-A0D4-5BDB708A883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6BD25-A404-4AA1-8A49-E09D9E9D595C}" type="pres">
      <dgm:prSet presAssocID="{7BD72DE4-CC41-4343-A0D4-5BDB708A883E}" presName="negativeSpace" presStyleCnt="0"/>
      <dgm:spPr/>
    </dgm:pt>
    <dgm:pt modelId="{46F3F02C-6B83-4012-9289-E4EC8130314E}" type="pres">
      <dgm:prSet presAssocID="{7BD72DE4-CC41-4343-A0D4-5BDB708A883E}" presName="childText" presStyleLbl="conFgAcc1" presStyleIdx="0" presStyleCnt="2" custLinFactNeighborX="813" custLinFactNeighborY="-15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EA0EC-83B9-4918-B022-2262FBF47848}" type="pres">
      <dgm:prSet presAssocID="{B9C44A45-227C-4A18-AF9E-E4DB12C54A62}" presName="spaceBetweenRectangles" presStyleCnt="0"/>
      <dgm:spPr/>
    </dgm:pt>
    <dgm:pt modelId="{FA9978E6-97F5-4CC1-9F8D-56B82FFEBF81}" type="pres">
      <dgm:prSet presAssocID="{029D3761-B880-4A08-9D32-1B9153193A47}" presName="parentLin" presStyleCnt="0"/>
      <dgm:spPr/>
    </dgm:pt>
    <dgm:pt modelId="{2796F999-2826-4DCF-AB6A-00FB7EC90104}" type="pres">
      <dgm:prSet presAssocID="{029D3761-B880-4A08-9D32-1B9153193A4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D1F6413-ADC3-4941-8D7D-E548B35C33BD}" type="pres">
      <dgm:prSet presAssocID="{029D3761-B880-4A08-9D32-1B9153193A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32B8E-8BB9-49C1-ACCC-CE4A3BF23433}" type="pres">
      <dgm:prSet presAssocID="{029D3761-B880-4A08-9D32-1B9153193A47}" presName="negativeSpace" presStyleCnt="0"/>
      <dgm:spPr/>
    </dgm:pt>
    <dgm:pt modelId="{B3EA3451-2311-46E1-A8D4-94E12F2BB7F2}" type="pres">
      <dgm:prSet presAssocID="{029D3761-B880-4A08-9D32-1B9153193A4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E7F3C-15FA-41AF-9264-57943958754F}" type="presOf" srcId="{029D3761-B880-4A08-9D32-1B9153193A47}" destId="{8D1F6413-ADC3-4941-8D7D-E548B35C33BD}" srcOrd="1" destOrd="0" presId="urn:microsoft.com/office/officeart/2005/8/layout/list1"/>
    <dgm:cxn modelId="{D3F64FC8-A91C-4BC5-B6EF-29FD5519AA0B}" srcId="{8B1F0E41-9211-4A03-A083-DB6EAC332846}" destId="{7BD72DE4-CC41-4343-A0D4-5BDB708A883E}" srcOrd="0" destOrd="0" parTransId="{A87254CC-A8C0-4424-AB72-314340BA07C8}" sibTransId="{B9C44A45-227C-4A18-AF9E-E4DB12C54A62}"/>
    <dgm:cxn modelId="{9207BB46-5398-4FAC-8633-FF497AF59356}" type="presOf" srcId="{8B1F0E41-9211-4A03-A083-DB6EAC332846}" destId="{CBE00CDD-9E75-43F6-8A52-9AB57B5C302A}" srcOrd="0" destOrd="0" presId="urn:microsoft.com/office/officeart/2005/8/layout/list1"/>
    <dgm:cxn modelId="{3F48DD41-AE14-4441-93F5-EC41F2C4AEF9}" srcId="{5019CCF3-90D8-453D-AFC0-EEDF4580AFAF}" destId="{195E45F0-737F-4192-BC13-F9F36E9220E8}" srcOrd="0" destOrd="0" parTransId="{3D42CA52-63C6-46FD-A944-26B41C5DD2E4}" sibTransId="{08E177CE-0F79-4F8C-8B3F-2BCD7B359146}"/>
    <dgm:cxn modelId="{5C477B36-B5AF-48E7-900D-AAD8C85A79BC}" srcId="{029D3761-B880-4A08-9D32-1B9153193A47}" destId="{CC322EFA-DAB8-4340-B20B-F4FD6779D994}" srcOrd="0" destOrd="0" parTransId="{54064A67-08FA-4943-956B-EE5BC31DC162}" sibTransId="{6751C613-1872-4AC5-8163-2BD73306E7E6}"/>
    <dgm:cxn modelId="{DDF6E0DC-BEA1-4F60-93B5-493D6184DCBB}" type="presOf" srcId="{5019CCF3-90D8-453D-AFC0-EEDF4580AFAF}" destId="{46F3F02C-6B83-4012-9289-E4EC8130314E}" srcOrd="0" destOrd="0" presId="urn:microsoft.com/office/officeart/2005/8/layout/list1"/>
    <dgm:cxn modelId="{81858147-842D-48C3-8C10-F38D32B6DE02}" type="presOf" srcId="{1AC81CB0-6521-4904-9AA6-D1B16E29945F}" destId="{46F3F02C-6B83-4012-9289-E4EC8130314E}" srcOrd="0" destOrd="2" presId="urn:microsoft.com/office/officeart/2005/8/layout/list1"/>
    <dgm:cxn modelId="{88093720-2393-43E3-882E-F2ADD1A041DF}" srcId="{7BD72DE4-CC41-4343-A0D4-5BDB708A883E}" destId="{5019CCF3-90D8-453D-AFC0-EEDF4580AFAF}" srcOrd="0" destOrd="0" parTransId="{D02D1B88-2D12-401E-ACCF-97963DBFA3CE}" sibTransId="{70DFDF85-2B9D-4850-945E-07550434A30D}"/>
    <dgm:cxn modelId="{AAC5F71D-D741-4DD4-8A1B-685B7FA49CE8}" srcId="{8B1F0E41-9211-4A03-A083-DB6EAC332846}" destId="{029D3761-B880-4A08-9D32-1B9153193A47}" srcOrd="1" destOrd="0" parTransId="{551048AD-2EC7-4A7B-A2AD-D0C71733FEAB}" sibTransId="{9BC55417-E8EC-4A3F-9837-C1C13848EC1A}"/>
    <dgm:cxn modelId="{164D9913-5D5A-4FB3-8CF1-9AAE0112929E}" type="presOf" srcId="{7070D81A-B820-4738-85A2-5E4C38054BE7}" destId="{B3EA3451-2311-46E1-A8D4-94E12F2BB7F2}" srcOrd="0" destOrd="1" presId="urn:microsoft.com/office/officeart/2005/8/layout/list1"/>
    <dgm:cxn modelId="{4C76EFA2-A38B-42D4-9C9E-4735A0DEADA3}" srcId="{CC322EFA-DAB8-4340-B20B-F4FD6779D994}" destId="{6FCE72CD-A30A-4DBF-9343-2A634035667B}" srcOrd="1" destOrd="0" parTransId="{54ABDDA8-87F6-4618-8F2B-47D233786288}" sibTransId="{5ABC455F-329F-4B40-85DC-7B25F3D94C5B}"/>
    <dgm:cxn modelId="{8447563F-61B7-4C2B-BF43-400D969D2BE2}" srcId="{5019CCF3-90D8-453D-AFC0-EEDF4580AFAF}" destId="{1AC81CB0-6521-4904-9AA6-D1B16E29945F}" srcOrd="1" destOrd="0" parTransId="{A3A3509F-ED5F-4CFE-BD99-CF860D8DB51B}" sibTransId="{563784F8-6CCF-4189-9383-C21E1426372B}"/>
    <dgm:cxn modelId="{0FFD8B27-1AF8-4046-BB95-CBF0061C8072}" type="presOf" srcId="{CC322EFA-DAB8-4340-B20B-F4FD6779D994}" destId="{B3EA3451-2311-46E1-A8D4-94E12F2BB7F2}" srcOrd="0" destOrd="0" presId="urn:microsoft.com/office/officeart/2005/8/layout/list1"/>
    <dgm:cxn modelId="{9A00BF74-480C-451A-81BC-DA203AAC362F}" srcId="{CC322EFA-DAB8-4340-B20B-F4FD6779D994}" destId="{7070D81A-B820-4738-85A2-5E4C38054BE7}" srcOrd="0" destOrd="0" parTransId="{13E5D0BF-3A59-4D50-BF55-093C9824E8B5}" sibTransId="{16D751B5-3CB3-4464-9E8E-7DA8BB68E91B}"/>
    <dgm:cxn modelId="{5DA53F13-ED4C-4A9E-98B6-40127663D1E7}" type="presOf" srcId="{195E45F0-737F-4192-BC13-F9F36E9220E8}" destId="{46F3F02C-6B83-4012-9289-E4EC8130314E}" srcOrd="0" destOrd="1" presId="urn:microsoft.com/office/officeart/2005/8/layout/list1"/>
    <dgm:cxn modelId="{038E787B-C56D-4101-9246-199FA317D227}" type="presOf" srcId="{6FCE72CD-A30A-4DBF-9343-2A634035667B}" destId="{B3EA3451-2311-46E1-A8D4-94E12F2BB7F2}" srcOrd="0" destOrd="2" presId="urn:microsoft.com/office/officeart/2005/8/layout/list1"/>
    <dgm:cxn modelId="{9E0A008D-F3D2-44C5-B6F5-99EB5FC5F9FF}" type="presOf" srcId="{7BD72DE4-CC41-4343-A0D4-5BDB708A883E}" destId="{D8A8EB71-4A7C-4400-9588-B429791F433E}" srcOrd="1" destOrd="0" presId="urn:microsoft.com/office/officeart/2005/8/layout/list1"/>
    <dgm:cxn modelId="{8C2C403A-8A38-4E9B-9ED9-E052BBED6C96}" type="presOf" srcId="{7BD72DE4-CC41-4343-A0D4-5BDB708A883E}" destId="{58FA510E-D532-4816-837B-F91B6FF32BA7}" srcOrd="0" destOrd="0" presId="urn:microsoft.com/office/officeart/2005/8/layout/list1"/>
    <dgm:cxn modelId="{44DBBA02-A628-4DA4-9D5B-A78FC5397E86}" type="presOf" srcId="{029D3761-B880-4A08-9D32-1B9153193A47}" destId="{2796F999-2826-4DCF-AB6A-00FB7EC90104}" srcOrd="0" destOrd="0" presId="urn:microsoft.com/office/officeart/2005/8/layout/list1"/>
    <dgm:cxn modelId="{05C3DA1D-C690-4AB7-9FE7-410C51518B04}" type="presParOf" srcId="{CBE00CDD-9E75-43F6-8A52-9AB57B5C302A}" destId="{57B2E0EF-DC65-466B-8117-6AD7B351AE9F}" srcOrd="0" destOrd="0" presId="urn:microsoft.com/office/officeart/2005/8/layout/list1"/>
    <dgm:cxn modelId="{CF0C5107-28AB-44F0-AAD5-1C3553671B54}" type="presParOf" srcId="{57B2E0EF-DC65-466B-8117-6AD7B351AE9F}" destId="{58FA510E-D532-4816-837B-F91B6FF32BA7}" srcOrd="0" destOrd="0" presId="urn:microsoft.com/office/officeart/2005/8/layout/list1"/>
    <dgm:cxn modelId="{C463D04A-0E09-4D77-BF0C-D13DD570B2C1}" type="presParOf" srcId="{57B2E0EF-DC65-466B-8117-6AD7B351AE9F}" destId="{D8A8EB71-4A7C-4400-9588-B429791F433E}" srcOrd="1" destOrd="0" presId="urn:microsoft.com/office/officeart/2005/8/layout/list1"/>
    <dgm:cxn modelId="{B0BA8BE8-A3FD-49F0-B530-64408D0F91C3}" type="presParOf" srcId="{CBE00CDD-9E75-43F6-8A52-9AB57B5C302A}" destId="{A896BD25-A404-4AA1-8A49-E09D9E9D595C}" srcOrd="1" destOrd="0" presId="urn:microsoft.com/office/officeart/2005/8/layout/list1"/>
    <dgm:cxn modelId="{05D97D3F-2EDB-4E3E-9E76-136BBA5BCC04}" type="presParOf" srcId="{CBE00CDD-9E75-43F6-8A52-9AB57B5C302A}" destId="{46F3F02C-6B83-4012-9289-E4EC8130314E}" srcOrd="2" destOrd="0" presId="urn:microsoft.com/office/officeart/2005/8/layout/list1"/>
    <dgm:cxn modelId="{D5C6EA21-801C-4AFE-AB81-C1ECC126E3E7}" type="presParOf" srcId="{CBE00CDD-9E75-43F6-8A52-9AB57B5C302A}" destId="{49BEA0EC-83B9-4918-B022-2262FBF47848}" srcOrd="3" destOrd="0" presId="urn:microsoft.com/office/officeart/2005/8/layout/list1"/>
    <dgm:cxn modelId="{4CCC31E1-E719-43A1-BE61-0B239E1B567C}" type="presParOf" srcId="{CBE00CDD-9E75-43F6-8A52-9AB57B5C302A}" destId="{FA9978E6-97F5-4CC1-9F8D-56B82FFEBF81}" srcOrd="4" destOrd="0" presId="urn:microsoft.com/office/officeart/2005/8/layout/list1"/>
    <dgm:cxn modelId="{78FD328F-D6E4-46C2-8B47-CBDBA5F2D309}" type="presParOf" srcId="{FA9978E6-97F5-4CC1-9F8D-56B82FFEBF81}" destId="{2796F999-2826-4DCF-AB6A-00FB7EC90104}" srcOrd="0" destOrd="0" presId="urn:microsoft.com/office/officeart/2005/8/layout/list1"/>
    <dgm:cxn modelId="{8D31222C-4CE1-42E2-B016-360CC0CD2568}" type="presParOf" srcId="{FA9978E6-97F5-4CC1-9F8D-56B82FFEBF81}" destId="{8D1F6413-ADC3-4941-8D7D-E548B35C33BD}" srcOrd="1" destOrd="0" presId="urn:microsoft.com/office/officeart/2005/8/layout/list1"/>
    <dgm:cxn modelId="{13AB48DA-AAB0-44F2-8D63-1A836E1A0245}" type="presParOf" srcId="{CBE00CDD-9E75-43F6-8A52-9AB57B5C302A}" destId="{59732B8E-8BB9-49C1-ACCC-CE4A3BF23433}" srcOrd="5" destOrd="0" presId="urn:microsoft.com/office/officeart/2005/8/layout/list1"/>
    <dgm:cxn modelId="{62A328AF-1759-4FE9-9A8C-031931078390}" type="presParOf" srcId="{CBE00CDD-9E75-43F6-8A52-9AB57B5C302A}" destId="{B3EA3451-2311-46E1-A8D4-94E12F2BB7F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3F02C-6B83-4012-9289-E4EC8130314E}">
      <dsp:nvSpPr>
        <dsp:cNvPr id="0" name=""/>
        <dsp:cNvSpPr/>
      </dsp:nvSpPr>
      <dsp:spPr>
        <a:xfrm>
          <a:off x="0" y="328985"/>
          <a:ext cx="4888357" cy="153719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391" tIns="333248" rIns="379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 connect researchers, employers and local/regional R&amp;I Communities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Formal and informal settings enabling interaction with large groups and bilateral discussions</a:t>
          </a:r>
          <a:endParaRPr lang="en-US" sz="1600" kern="1200" dirty="0"/>
        </a:p>
      </dsp:txBody>
      <dsp:txXfrm>
        <a:off x="0" y="328985"/>
        <a:ext cx="4888357" cy="1537199"/>
      </dsp:txXfrm>
    </dsp:sp>
    <dsp:sp modelId="{D8A8EB71-4A7C-4400-9588-B429791F433E}">
      <dsp:nvSpPr>
        <dsp:cNvPr id="0" name=""/>
        <dsp:cNvSpPr/>
      </dsp:nvSpPr>
      <dsp:spPr>
        <a:xfrm>
          <a:off x="244417" y="106495"/>
          <a:ext cx="3421849" cy="4723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38" tIns="0" rIns="1293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Networking activities</a:t>
          </a:r>
          <a:endParaRPr lang="en-US" sz="1600" kern="1200" dirty="0"/>
        </a:p>
      </dsp:txBody>
      <dsp:txXfrm>
        <a:off x="267474" y="129552"/>
        <a:ext cx="3375735" cy="426206"/>
      </dsp:txXfrm>
    </dsp:sp>
    <dsp:sp modelId="{B3EA3451-2311-46E1-A8D4-94E12F2BB7F2}">
      <dsp:nvSpPr>
        <dsp:cNvPr id="0" name=""/>
        <dsp:cNvSpPr/>
      </dsp:nvSpPr>
      <dsp:spPr>
        <a:xfrm>
          <a:off x="0" y="2202415"/>
          <a:ext cx="4888357" cy="15876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A018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391" tIns="333248" rIns="379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Sub-practices of talent management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Enable best-practice sharing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Keep R&amp;I communities alive and informed about ERA policy measures in different areas</a:t>
          </a:r>
          <a:endParaRPr lang="en-US" sz="1600" kern="1200" dirty="0"/>
        </a:p>
      </dsp:txBody>
      <dsp:txXfrm>
        <a:off x="0" y="2202415"/>
        <a:ext cx="4888357" cy="1587600"/>
      </dsp:txXfrm>
    </dsp:sp>
    <dsp:sp modelId="{8D1F6413-ADC3-4941-8D7D-E548B35C33BD}">
      <dsp:nvSpPr>
        <dsp:cNvPr id="0" name=""/>
        <dsp:cNvSpPr/>
      </dsp:nvSpPr>
      <dsp:spPr>
        <a:xfrm>
          <a:off x="244417" y="1966255"/>
          <a:ext cx="3421849" cy="472320"/>
        </a:xfrm>
        <a:prstGeom prst="roundRect">
          <a:avLst/>
        </a:prstGeom>
        <a:solidFill>
          <a:srgbClr val="A0188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38" tIns="0" rIns="1293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Communities of Practice</a:t>
          </a:r>
          <a:endParaRPr lang="en-US" sz="1600" kern="1200" dirty="0"/>
        </a:p>
      </dsp:txBody>
      <dsp:txXfrm>
        <a:off x="267474" y="1989312"/>
        <a:ext cx="3375735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3F02C-6B83-4012-9289-E4EC8130314E}">
      <dsp:nvSpPr>
        <dsp:cNvPr id="0" name=""/>
        <dsp:cNvSpPr/>
      </dsp:nvSpPr>
      <dsp:spPr>
        <a:xfrm>
          <a:off x="0" y="321493"/>
          <a:ext cx="4888357" cy="144585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B0D10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391" tIns="354076" rIns="37939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>
              <a:solidFill>
                <a:schemeClr val="tx1"/>
              </a:solidFill>
            </a:rPr>
            <a:t>Enhanced services for researchers and families: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>
              <a:solidFill>
                <a:schemeClr val="tx1"/>
              </a:solidFill>
            </a:rPr>
            <a:t>Social-cultural integration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>
              <a:solidFill>
                <a:schemeClr val="tx1"/>
              </a:solidFill>
            </a:rPr>
            <a:t>Labour integration</a:t>
          </a:r>
        </a:p>
      </dsp:txBody>
      <dsp:txXfrm>
        <a:off x="0" y="321493"/>
        <a:ext cx="4888357" cy="1445850"/>
      </dsp:txXfrm>
    </dsp:sp>
    <dsp:sp modelId="{D8A8EB71-4A7C-4400-9588-B429791F433E}">
      <dsp:nvSpPr>
        <dsp:cNvPr id="0" name=""/>
        <dsp:cNvSpPr/>
      </dsp:nvSpPr>
      <dsp:spPr>
        <a:xfrm>
          <a:off x="244417" y="85097"/>
          <a:ext cx="3421849" cy="501840"/>
        </a:xfrm>
        <a:prstGeom prst="roundRect">
          <a:avLst/>
        </a:prstGeom>
        <a:solidFill>
          <a:srgbClr val="B0D10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38" tIns="0" rIns="12933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Mobility Support</a:t>
          </a:r>
          <a:endParaRPr lang="en-US" sz="1700" kern="1200" dirty="0"/>
        </a:p>
      </dsp:txBody>
      <dsp:txXfrm>
        <a:off x="268915" y="109595"/>
        <a:ext cx="3372853" cy="452844"/>
      </dsp:txXfrm>
    </dsp:sp>
    <dsp:sp modelId="{B3EA3451-2311-46E1-A8D4-94E12F2BB7F2}">
      <dsp:nvSpPr>
        <dsp:cNvPr id="0" name=""/>
        <dsp:cNvSpPr/>
      </dsp:nvSpPr>
      <dsp:spPr>
        <a:xfrm>
          <a:off x="0" y="2124587"/>
          <a:ext cx="4888357" cy="168682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9BD4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391" tIns="354076" rIns="37939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700" b="0" kern="1200" dirty="0" err="1" smtClean="0">
              <a:solidFill>
                <a:schemeClr val="tx1"/>
              </a:solidFill>
            </a:rPr>
            <a:t>Different</a:t>
          </a:r>
          <a:r>
            <a:rPr lang="fr-BE" sz="1700" b="0" kern="1200" dirty="0" smtClean="0">
              <a:solidFill>
                <a:schemeClr val="tx1"/>
              </a:solidFill>
            </a:rPr>
            <a:t> </a:t>
          </a:r>
          <a:r>
            <a:rPr lang="fr-BE" sz="1700" b="0" kern="1200" dirty="0" err="1" smtClean="0">
              <a:solidFill>
                <a:schemeClr val="tx1"/>
              </a:solidFill>
            </a:rPr>
            <a:t>levels</a:t>
          </a:r>
          <a:r>
            <a:rPr lang="fr-BE" sz="1700" b="0" kern="1200" dirty="0" smtClean="0">
              <a:solidFill>
                <a:schemeClr val="tx1"/>
              </a:solidFill>
            </a:rPr>
            <a:t> of support: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>
              <a:solidFill>
                <a:schemeClr val="tx1"/>
              </a:solidFill>
            </a:rPr>
            <a:t>Basic career orientation: information and signposting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>
              <a:solidFill>
                <a:schemeClr val="tx1"/>
              </a:solidFill>
            </a:rPr>
            <a:t>Advanced services: mentoring, career advisor, training and coaching</a:t>
          </a:r>
        </a:p>
      </dsp:txBody>
      <dsp:txXfrm>
        <a:off x="0" y="2124587"/>
        <a:ext cx="4888357" cy="1686825"/>
      </dsp:txXfrm>
    </dsp:sp>
    <dsp:sp modelId="{8D1F6413-ADC3-4941-8D7D-E548B35C33BD}">
      <dsp:nvSpPr>
        <dsp:cNvPr id="0" name=""/>
        <dsp:cNvSpPr/>
      </dsp:nvSpPr>
      <dsp:spPr>
        <a:xfrm>
          <a:off x="244417" y="1873667"/>
          <a:ext cx="3421849" cy="501840"/>
        </a:xfrm>
        <a:prstGeom prst="roundRect">
          <a:avLst/>
        </a:prstGeom>
        <a:solidFill>
          <a:srgbClr val="9BD4F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338" tIns="0" rIns="12933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Career Development</a:t>
          </a:r>
          <a:endParaRPr lang="en-US" sz="1700" kern="1200" dirty="0"/>
        </a:p>
      </dsp:txBody>
      <dsp:txXfrm>
        <a:off x="268915" y="1898165"/>
        <a:ext cx="337285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81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2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08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43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84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5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2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36049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2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360496"/>
          </a:xfrm>
        </p:spPr>
        <p:txBody>
          <a:bodyPr/>
          <a:lstStyle/>
          <a:p>
            <a:pPr lvl="0"/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6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86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35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2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7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15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26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62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8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2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8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64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8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08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57171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246492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647786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5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95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C50D-879A-400A-BB84-B069315316F1}" type="datetimeFigureOut">
              <a:rPr lang="en-BE" smtClean="0"/>
              <a:t>12/01/2021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8004-AB6D-428E-9084-8DF7E249B7E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8949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237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708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578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8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57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84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16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" y="0"/>
            <a:ext cx="12183317" cy="6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136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767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948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240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107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845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058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885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501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0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08" y="3904319"/>
            <a:ext cx="1001297" cy="13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7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054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11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14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2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0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7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7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79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9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media/49980/st09138-en21.pdf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hyperlink" Target="https://www.horizon-europe-infodays2021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 txBox="1">
            <a:spLocks/>
          </p:cNvSpPr>
          <p:nvPr/>
        </p:nvSpPr>
        <p:spPr>
          <a:xfrm>
            <a:off x="7728976" y="4712147"/>
            <a:ext cx="3784599" cy="813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fr-BE" sz="1800" b="1" dirty="0" smtClean="0"/>
              <a:t>Apostolia KARAMALI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BE" sz="1800" dirty="0" smtClean="0"/>
              <a:t>European Commission, DG R&amp;I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BE" sz="1800" i="1" dirty="0" smtClean="0"/>
              <a:t>R&amp;I Actors and Research </a:t>
            </a:r>
            <a:r>
              <a:rPr lang="fr-BE" sz="1800" i="1" dirty="0" err="1" smtClean="0"/>
              <a:t>Careers</a:t>
            </a:r>
            <a:endParaRPr lang="en-GB" sz="1800" i="1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393029" y="308396"/>
            <a:ext cx="9122979" cy="1587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EURAXESS BHO Meeting</a:t>
            </a:r>
            <a:br>
              <a:rPr lang="en-US" sz="3200" b="1" dirty="0" smtClean="0"/>
            </a:br>
            <a:r>
              <a:rPr lang="en-US" sz="3200" b="1" dirty="0" smtClean="0"/>
              <a:t>02 December 2021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67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460" y="352368"/>
            <a:ext cx="10132571" cy="782357"/>
          </a:xfrm>
        </p:spPr>
        <p:txBody>
          <a:bodyPr/>
          <a:lstStyle/>
          <a:p>
            <a:r>
              <a:rPr lang="nl-BE" dirty="0" err="1" smtClean="0"/>
              <a:t>Towards</a:t>
            </a:r>
            <a:r>
              <a:rPr lang="nl-BE" dirty="0" smtClean="0"/>
              <a:t> a European </a:t>
            </a:r>
            <a:r>
              <a:rPr lang="nl-BE" dirty="0" err="1" smtClean="0"/>
              <a:t>Strategy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Universities  </a:t>
            </a:r>
            <a:r>
              <a:rPr lang="nl-BE" b="0" i="1" dirty="0"/>
              <a:t/>
            </a:r>
            <a:br>
              <a:rPr lang="nl-BE" b="0" i="1" dirty="0"/>
            </a:br>
            <a:r>
              <a:rPr lang="nl-BE" b="0" i="1" dirty="0" err="1" smtClean="0"/>
              <a:t>Synergies</a:t>
            </a:r>
            <a:r>
              <a:rPr lang="nl-BE" b="0" i="1" dirty="0" smtClean="0"/>
              <a:t> </a:t>
            </a:r>
            <a:r>
              <a:rPr lang="nl-BE" b="0" i="1" dirty="0" err="1" smtClean="0"/>
              <a:t>between</a:t>
            </a:r>
            <a:r>
              <a:rPr lang="nl-BE" b="0" i="1" dirty="0" smtClean="0"/>
              <a:t> EEA and ERA</a:t>
            </a:r>
            <a:endParaRPr lang="en-GB" b="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4" y="1861128"/>
            <a:ext cx="6639163" cy="3126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436" y="2716356"/>
            <a:ext cx="4542990" cy="26730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2850" y="1974334"/>
            <a:ext cx="433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i="1" dirty="0"/>
              <a:t>Council </a:t>
            </a:r>
            <a:r>
              <a:rPr lang="nl-BE" i="1" dirty="0" err="1"/>
              <a:t>Resolution</a:t>
            </a:r>
            <a:r>
              <a:rPr lang="nl-BE" i="1" dirty="0"/>
              <a:t> (26-02-2021), </a:t>
            </a:r>
            <a:r>
              <a:rPr lang="nl-BE" i="1" dirty="0" smtClean="0"/>
              <a:t>building </a:t>
            </a:r>
            <a:r>
              <a:rPr lang="nl-BE" i="1" dirty="0" err="1" smtClean="0"/>
              <a:t>blocks</a:t>
            </a:r>
            <a:r>
              <a:rPr lang="nl-BE" i="1" dirty="0" smtClean="0"/>
              <a:t> of </a:t>
            </a:r>
            <a:r>
              <a:rPr lang="nl-BE" i="1" dirty="0" err="1" smtClean="0"/>
              <a:t>the</a:t>
            </a:r>
            <a:r>
              <a:rPr lang="nl-BE" i="1" dirty="0" smtClean="0"/>
              <a:t> </a:t>
            </a:r>
            <a:r>
              <a:rPr lang="nl-BE" i="1" dirty="0" err="1" smtClean="0"/>
              <a:t>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8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40819"/>
            <a:ext cx="11036299" cy="1157781"/>
          </a:xfrm>
        </p:spPr>
        <p:txBody>
          <a:bodyPr>
            <a:normAutofit fontScale="90000"/>
          </a:bodyPr>
          <a:lstStyle/>
          <a:p>
            <a:r>
              <a:rPr lang="en-US" dirty="0"/>
              <a:t>Deepening the European Research Area: Providing researchers with attractive and sustainable careers and working conditions and making brain circulation a reality</a:t>
            </a:r>
            <a:r>
              <a:rPr lang="en-US" dirty="0" smtClean="0"/>
              <a:t>“</a:t>
            </a:r>
            <a:endParaRPr lang="fr-B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flipH="1">
            <a:off x="3530599" y="1726100"/>
            <a:ext cx="782319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endParaRPr kumimoji="0" lang="fr-FR" altLang="fr-FR" sz="120700" b="0" i="1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improvement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researchers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careers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has been a top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priority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the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Portuguese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Presidency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The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pandemic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further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highlighted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that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very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much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needed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order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preserve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promote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resilient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competitive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Europe.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conclusions mark a first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step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towards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making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careers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across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Europe more attractive and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sustainable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allowing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brain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circulation to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become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reality.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1" u="none" strike="noStrike" kern="1200" cap="none" spc="0" normalizeH="0" baseline="0" noProof="0" dirty="0" smtClean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Manuel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Heitor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Portuguese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Minister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Science and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Technology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Higher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Education</a:t>
            </a:r>
            <a:endParaRPr kumimoji="0" lang="fr-FR" altLang="fr-FR" sz="1800" b="0" i="1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Manuel Heitor, Portuguese Minister for Science and Technology and Higher E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17448"/>
            <a:ext cx="3050495" cy="30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800" y="5384800"/>
            <a:ext cx="925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Council Conclusions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adopted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28.05.2021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www.consilium.europa.eu/media/49980/st09138-en21.pdf</a:t>
            </a:r>
            <a:endParaRPr kumimoji="0" lang="fr-B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5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65868" y="1034412"/>
            <a:ext cx="3825763" cy="4942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Synergies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employment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social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706" y="1642105"/>
            <a:ext cx="3937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Recognition of the profession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5868" y="1560854"/>
            <a:ext cx="3820887" cy="33807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59350" y="1978709"/>
            <a:ext cx="33094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ESCO 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taxonomies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Competence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framework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Transposition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EURES </a:t>
            </a:r>
            <a:endParaRPr kumimoji="0" lang="fr-BE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Links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Europass and EQF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67530" y="3173951"/>
            <a:ext cx="3901829" cy="2328970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7" y="3835208"/>
            <a:ext cx="632983" cy="63298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820926" y="1022200"/>
            <a:ext cx="3107797" cy="515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Nourishing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attracting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talent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40776" y="1569885"/>
            <a:ext cx="3087948" cy="3052929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91894" y="1670642"/>
            <a:ext cx="375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Brain circulation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Intersectoral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mobility</a:t>
            </a:r>
            <a:endParaRPr kumimoji="0" lang="fr-BE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 and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career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</a:t>
            </a:r>
            <a:endParaRPr kumimoji="0" lang="fr-BE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Widening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51120" y="2801043"/>
            <a:ext cx="2622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ERA4You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ERA Talent 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expanding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EURAXESS: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16524" y="3598103"/>
            <a:ext cx="2473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&amp;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Portals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</a:t>
            </a:r>
            <a:endParaRPr kumimoji="0" lang="fr-BE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926400" y="-93565"/>
            <a:ext cx="11310258" cy="782357"/>
          </a:xfrm>
        </p:spPr>
        <p:txBody>
          <a:bodyPr/>
          <a:lstStyle/>
          <a:p>
            <a:r>
              <a:rPr lang="fr-BE" b="1" dirty="0" smtClean="0"/>
              <a:t>European Framework for </a:t>
            </a:r>
            <a:r>
              <a:rPr lang="fr-BE" b="1" dirty="0" err="1" smtClean="0"/>
              <a:t>Research</a:t>
            </a:r>
            <a:r>
              <a:rPr lang="fr-BE" b="1" dirty="0" smtClean="0"/>
              <a:t> </a:t>
            </a:r>
            <a:r>
              <a:rPr lang="fr-BE" b="1" dirty="0" err="1" smtClean="0"/>
              <a:t>Careers</a:t>
            </a:r>
            <a:endParaRPr lang="fr-BE" b="1" dirty="0"/>
          </a:p>
        </p:txBody>
      </p:sp>
      <p:sp>
        <p:nvSpPr>
          <p:cNvPr id="45" name="Left Brace 44"/>
          <p:cNvSpPr/>
          <p:nvPr/>
        </p:nvSpPr>
        <p:spPr>
          <a:xfrm>
            <a:off x="9774931" y="3716001"/>
            <a:ext cx="241593" cy="514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336" y="1621801"/>
            <a:ext cx="461516" cy="46151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75497" y="2919970"/>
            <a:ext cx="35578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Entry and </a:t>
            </a:r>
            <a:r>
              <a:rPr kumimoji="0" lang="fr-B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employment</a:t>
            </a: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conditions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6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82252" y="3510387"/>
            <a:ext cx="31710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Employment conditions including transferability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pensions, social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labour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Researchers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’ Directive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" y="2123917"/>
            <a:ext cx="605594" cy="67932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467530" y="1034412"/>
            <a:ext cx="3886426" cy="4735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Synergies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European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Area 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47680" y="1517158"/>
            <a:ext cx="3902363" cy="10910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52101" y="1546554"/>
            <a:ext cx="4017258" cy="96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European Strategy </a:t>
            </a: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for Universities </a:t>
            </a:r>
            <a:r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(human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capital development module)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European Universities as testbed 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47680" y="2719541"/>
            <a:ext cx="3941528" cy="4704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</a:t>
            </a: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09693" y="3251687"/>
            <a:ext cx="3815167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ERA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Priority 3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assessment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Charter and Code, HRS4R,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EURAXESS) jointly with ERAC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Task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Force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Framework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to address challenges: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61" y="2830628"/>
            <a:ext cx="561595" cy="5615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728873" y="4386577"/>
            <a:ext cx="3810020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within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academia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(e.g. tenure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track, assessment, diversification, international)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outside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academia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(e.g. interoperability of research careers in industry)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43835" y="5967639"/>
            <a:ext cx="6407285" cy="56216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33324" y="6096847"/>
            <a:ext cx="4054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 up an </a:t>
            </a:r>
            <a:r>
              <a:rPr kumimoji="0" lang="fr-B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Observatory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careers</a:t>
            </a:r>
            <a:endParaRPr kumimoji="0" lang="fr-BE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565867" y="5423412"/>
            <a:ext cx="11465023" cy="72707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intelligence and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monitoring 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labour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patterns, trends and dynamics</a:t>
            </a:r>
          </a:p>
        </p:txBody>
      </p:sp>
      <p:sp>
        <p:nvSpPr>
          <p:cNvPr id="60" name="Chevron 59"/>
          <p:cNvSpPr/>
          <p:nvPr/>
        </p:nvSpPr>
        <p:spPr>
          <a:xfrm>
            <a:off x="8422238" y="2083316"/>
            <a:ext cx="379140" cy="1751892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 w="0"/>
              <a:solidFill>
                <a:srgbClr val="1E858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50" y="5438435"/>
            <a:ext cx="9828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37444" y="377880"/>
            <a:ext cx="1131025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BE" dirty="0" err="1" smtClean="0"/>
              <a:t>Competence</a:t>
            </a:r>
            <a:r>
              <a:rPr lang="fr-BE" dirty="0" smtClean="0"/>
              <a:t> Framework for </a:t>
            </a:r>
            <a:r>
              <a:rPr lang="fr-BE" dirty="0" err="1" smtClean="0"/>
              <a:t>researchers</a:t>
            </a:r>
            <a:r>
              <a:rPr lang="fr-BE" dirty="0" smtClean="0"/>
              <a:t> </a:t>
            </a:r>
            <a:r>
              <a:rPr lang="fr-BE" b="0" dirty="0" smtClean="0"/>
              <a:t>and</a:t>
            </a:r>
          </a:p>
          <a:p>
            <a:r>
              <a:rPr lang="fr-BE" dirty="0" err="1" smtClean="0"/>
              <a:t>Taxonomy</a:t>
            </a:r>
            <a:r>
              <a:rPr lang="fr-BE" dirty="0" smtClean="0"/>
              <a:t> of </a:t>
            </a:r>
            <a:r>
              <a:rPr lang="fr-BE" dirty="0" err="1" smtClean="0"/>
              <a:t>skills</a:t>
            </a:r>
            <a:r>
              <a:rPr lang="fr-BE" dirty="0" smtClean="0"/>
              <a:t> for </a:t>
            </a:r>
            <a:r>
              <a:rPr lang="fr-BE" dirty="0" err="1" smtClean="0"/>
              <a:t>researchers</a:t>
            </a:r>
            <a:endParaRPr lang="fr-BE" b="0" i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79890" y="2363930"/>
            <a:ext cx="3938756" cy="3788420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Better recognition of the research profession</a:t>
            </a:r>
          </a:p>
          <a:p>
            <a:pPr>
              <a:spcAft>
                <a:spcPts val="600"/>
              </a:spcAft>
            </a:pP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understand what skills and competences they need</a:t>
            </a:r>
          </a:p>
          <a:p>
            <a:pPr>
              <a:spcAft>
                <a:spcPts val="600"/>
              </a:spcAft>
            </a:pP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training </a:t>
            </a: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Researchers are equipped with the skills and competences they need for careers in academia and beyond</a:t>
            </a:r>
          </a:p>
          <a:p>
            <a:pPr>
              <a:spcAft>
                <a:spcPts val="600"/>
              </a:spcAft>
            </a:pPr>
            <a:r>
              <a:rPr lang="en-GB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have a better overview of what researchers can offer</a:t>
            </a:r>
          </a:p>
          <a:p>
            <a:pPr>
              <a:spcAft>
                <a:spcPts val="600"/>
              </a:spcAft>
            </a:pPr>
            <a:r>
              <a:rPr lang="nl-B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Facilitated</a:t>
            </a:r>
            <a:r>
              <a:rPr lang="nl-B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nl-B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B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nl-B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nl-B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ERA and </a:t>
            </a:r>
            <a:r>
              <a:rPr lang="nl-B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nl-B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sectors</a:t>
            </a:r>
            <a:endParaRPr lang="en-GB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endParaRPr lang="en-GB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Aft>
                <a:spcPts val="600"/>
              </a:spcAft>
              <a:buNone/>
            </a:pPr>
            <a:endParaRPr lang="en-GB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Aft>
                <a:spcPts val="600"/>
              </a:spcAft>
              <a:buNone/>
            </a:pPr>
            <a:endParaRPr 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49000" y="1691807"/>
            <a:ext cx="5200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ESCO: </a:t>
            </a:r>
            <a:r>
              <a:rPr kumimoji="0" lang="en-US" altLang="en-US" sz="160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</a:t>
            </a:r>
            <a:r>
              <a:rPr kumimoji="0" lang="en-US" altLang="en-US" sz="160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Skills, </a:t>
            </a:r>
            <a:r>
              <a:rPr kumimoji="0" lang="en-US" altLang="en-US" sz="160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Competences, Occupations </a:t>
            </a:r>
            <a:r>
              <a:rPr kumimoji="0" lang="en-US" altLang="en-US" sz="1600" i="1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altLang="en-US" sz="160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Qualifications classification</a:t>
            </a:r>
            <a:endParaRPr kumimoji="0" lang="en-US" altLang="en-US" sz="160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4"/>
          <p:cNvSpPr txBox="1"/>
          <p:nvPr/>
        </p:nvSpPr>
        <p:spPr>
          <a:xfrm>
            <a:off x="565347" y="1744124"/>
            <a:ext cx="1528551" cy="4367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6"/>
          <p:cNvSpPr txBox="1"/>
          <p:nvPr/>
        </p:nvSpPr>
        <p:spPr>
          <a:xfrm>
            <a:off x="489095" y="4787575"/>
            <a:ext cx="1727631" cy="136477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Competence Framework for Researchers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4"/>
          <p:cNvSpPr txBox="1"/>
          <p:nvPr/>
        </p:nvSpPr>
        <p:spPr>
          <a:xfrm>
            <a:off x="2570633" y="1733113"/>
            <a:ext cx="1584076" cy="420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Occupations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4"/>
          <p:cNvSpPr txBox="1"/>
          <p:nvPr/>
        </p:nvSpPr>
        <p:spPr>
          <a:xfrm>
            <a:off x="4649268" y="1746926"/>
            <a:ext cx="1962037" cy="42028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>
            <a:defPPr>
              <a:defRPr lang="en-US"/>
            </a:defPPr>
            <a:lvl1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/>
            </a:lvl1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of ESCO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3895" y="1730475"/>
            <a:ext cx="5186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573" y="1691807"/>
            <a:ext cx="5186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6793" y="2167204"/>
            <a:ext cx="6164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4"/>
          <p:cNvSpPr txBox="1"/>
          <p:nvPr/>
        </p:nvSpPr>
        <p:spPr>
          <a:xfrm>
            <a:off x="588431" y="2633310"/>
            <a:ext cx="1519113" cy="5957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competence categories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7694" y="3236279"/>
            <a:ext cx="5186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ounded Rectangle 4"/>
          <p:cNvSpPr txBox="1"/>
          <p:nvPr/>
        </p:nvSpPr>
        <p:spPr>
          <a:xfrm>
            <a:off x="577264" y="3672815"/>
            <a:ext cx="1571223" cy="5957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career progressions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102" y="4328100"/>
            <a:ext cx="5186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6819" y="2676585"/>
            <a:ext cx="3879391" cy="646331"/>
          </a:xfrm>
          <a:prstGeom prst="rect">
            <a:avLst/>
          </a:prstGeom>
          <a:solidFill>
            <a:srgbClr val="00B050">
              <a:alpha val="3098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Emerging skills</a:t>
            </a: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Citizen Science /  Open Science / Big Data Analysis…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6819" y="3467418"/>
            <a:ext cx="3879391" cy="646331"/>
          </a:xfrm>
          <a:prstGeom prst="rect">
            <a:avLst/>
          </a:prstGeom>
          <a:solidFill>
            <a:srgbClr val="00B050">
              <a:alpha val="3098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 smtClean="0">
                <a:solidFill>
                  <a:srgbClr val="4D4D4D"/>
                </a:solidFill>
                <a:latin typeface="Arial"/>
              </a:rPr>
              <a:t>Occupations</a:t>
            </a: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I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 ongoing (job vacancies</a:t>
            </a:r>
            <a:r>
              <a:rPr kumimoji="0" lang="en-I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linking skills with jobs)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6819" y="4258251"/>
            <a:ext cx="3879391" cy="1446550"/>
          </a:xfrm>
          <a:prstGeom prst="rect">
            <a:avLst/>
          </a:prstGeom>
          <a:solidFill>
            <a:srgbClr val="00B050">
              <a:alpha val="3098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 smtClean="0">
                <a:solidFill>
                  <a:srgbClr val="4D4D4D"/>
                </a:solidFill>
                <a:latin typeface="Arial"/>
              </a:rPr>
              <a:t>Career progression</a:t>
            </a: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lvl="0"/>
            <a:r>
              <a:rPr lang="en-US" sz="1400" dirty="0">
                <a:solidFill>
                  <a:srgbClr val="4D4D4D"/>
                </a:solidFill>
              </a:rPr>
              <a:t>R1: First Stage Researcher (PhD Candidate)</a:t>
            </a:r>
          </a:p>
          <a:p>
            <a:pPr lvl="0"/>
            <a:r>
              <a:rPr lang="en-US" sz="1400" dirty="0">
                <a:solidFill>
                  <a:srgbClr val="4D4D4D"/>
                </a:solidFill>
              </a:rPr>
              <a:t>R2: </a:t>
            </a:r>
            <a:r>
              <a:rPr lang="en-US" sz="1400" dirty="0" err="1">
                <a:solidFill>
                  <a:srgbClr val="4D4D4D"/>
                </a:solidFill>
              </a:rPr>
              <a:t>Recognised</a:t>
            </a:r>
            <a:r>
              <a:rPr lang="en-US" sz="1400" dirty="0">
                <a:solidFill>
                  <a:srgbClr val="4D4D4D"/>
                </a:solidFill>
              </a:rPr>
              <a:t> Researcher (Postdoc)</a:t>
            </a:r>
          </a:p>
          <a:p>
            <a:pPr lvl="0"/>
            <a:r>
              <a:rPr lang="en-US" sz="1400" dirty="0">
                <a:solidFill>
                  <a:srgbClr val="4D4D4D"/>
                </a:solidFill>
              </a:rPr>
              <a:t>R3: Established Researcher (Assistant/Associate Professor)</a:t>
            </a:r>
          </a:p>
          <a:p>
            <a:pPr lvl="0"/>
            <a:r>
              <a:rPr lang="en-US" sz="1400" dirty="0">
                <a:solidFill>
                  <a:srgbClr val="4D4D4D"/>
                </a:solidFill>
              </a:rPr>
              <a:t>R4: Leading Researcher (Full Professor</a:t>
            </a:r>
            <a:r>
              <a:rPr lang="en-US" sz="1400" dirty="0" smtClean="0">
                <a:solidFill>
                  <a:srgbClr val="4D4D4D"/>
                </a:solidFill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1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29195"/>
              </p:ext>
            </p:extLst>
          </p:nvPr>
        </p:nvGraphicFramePr>
        <p:xfrm>
          <a:off x="769244" y="1836658"/>
          <a:ext cx="10510224" cy="373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580">
                  <a:extLst>
                    <a:ext uri="{9D8B030D-6E8A-4147-A177-3AD203B41FA5}">
                      <a16:colId xmlns:a16="http://schemas.microsoft.com/office/drawing/2014/main" val="2911805857"/>
                    </a:ext>
                  </a:extLst>
                </a:gridCol>
                <a:gridCol w="1555138">
                  <a:extLst>
                    <a:ext uri="{9D8B030D-6E8A-4147-A177-3AD203B41FA5}">
                      <a16:colId xmlns:a16="http://schemas.microsoft.com/office/drawing/2014/main" val="894973006"/>
                    </a:ext>
                  </a:extLst>
                </a:gridCol>
                <a:gridCol w="3771774">
                  <a:extLst>
                    <a:ext uri="{9D8B030D-6E8A-4147-A177-3AD203B41FA5}">
                      <a16:colId xmlns:a16="http://schemas.microsoft.com/office/drawing/2014/main" val="1675768619"/>
                    </a:ext>
                  </a:extLst>
                </a:gridCol>
                <a:gridCol w="1556732">
                  <a:extLst>
                    <a:ext uri="{9D8B030D-6E8A-4147-A177-3AD203B41FA5}">
                      <a16:colId xmlns:a16="http://schemas.microsoft.com/office/drawing/2014/main" val="1616836603"/>
                    </a:ext>
                  </a:extLst>
                </a:gridCol>
              </a:tblGrid>
              <a:tr h="517139">
                <a:tc gridSpan="2">
                  <a:txBody>
                    <a:bodyPr/>
                    <a:lstStyle/>
                    <a:p>
                      <a:r>
                        <a:rPr lang="en-GB" sz="2000" dirty="0"/>
                        <a:t>Current</a:t>
                      </a:r>
                      <a:r>
                        <a:rPr lang="en-GB" sz="2000" baseline="0" dirty="0"/>
                        <a:t>  System (dominant)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000" dirty="0"/>
                        <a:t>Open </a:t>
                      </a:r>
                      <a:r>
                        <a:rPr lang="en-GB" sz="2000" dirty="0" smtClean="0"/>
                        <a:t>Science approach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35440"/>
                  </a:ext>
                </a:extLst>
              </a:tr>
              <a:tr h="5984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Excellence defined largely on the basis of </a:t>
                      </a:r>
                      <a:r>
                        <a:rPr lang="en-GB" sz="1600" i="1" baseline="0" dirty="0" smtClean="0"/>
                        <a:t>where</a:t>
                      </a:r>
                      <a:r>
                        <a:rPr lang="en-GB" sz="1600" baseline="0" dirty="0" smtClean="0"/>
                        <a:t> scientists publish</a:t>
                      </a:r>
                      <a:endParaRPr lang="en-GB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Composite definition of excellence 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952831"/>
                  </a:ext>
                </a:extLst>
              </a:tr>
              <a:tr h="1768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Incentivises</a:t>
                      </a:r>
                      <a:r>
                        <a:rPr lang="en-GB" sz="1600" baseline="0" dirty="0" smtClean="0"/>
                        <a:t> rese</a:t>
                      </a:r>
                      <a:r>
                        <a:rPr lang="en-GB" sz="1600" i="0" baseline="0" dirty="0" smtClean="0"/>
                        <a:t>archers to produce specific outputs (</a:t>
                      </a:r>
                      <a:r>
                        <a:rPr lang="en-GB" sz="1600" i="1" baseline="0" dirty="0" smtClean="0"/>
                        <a:t>mainly publications</a:t>
                      </a:r>
                      <a:r>
                        <a:rPr lang="en-GB" sz="1600" baseline="0" dirty="0" smtClean="0"/>
                        <a:t>) and to p</a:t>
                      </a:r>
                      <a:r>
                        <a:rPr lang="en-GB" sz="1600" dirty="0" smtClean="0"/>
                        <a:t>ublish as much</a:t>
                      </a:r>
                      <a:r>
                        <a:rPr lang="en-GB" sz="1600" baseline="0" dirty="0" smtClean="0"/>
                        <a:t> and as fast as possible  (</a:t>
                      </a:r>
                      <a:r>
                        <a:rPr lang="en-GB" sz="1600" i="1" baseline="0" dirty="0" smtClean="0"/>
                        <a:t>publish or perish!)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</a:t>
                      </a:r>
                      <a:r>
                        <a:rPr lang="en-GB" sz="1600" baseline="0" dirty="0"/>
                        <a:t>e of q</a:t>
                      </a:r>
                      <a:r>
                        <a:rPr lang="en-GB" sz="1600" dirty="0"/>
                        <a:t>uantitative</a:t>
                      </a:r>
                      <a:r>
                        <a:rPr lang="en-GB" sz="1600" baseline="0" dirty="0"/>
                        <a:t> metrics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Incentivises</a:t>
                      </a:r>
                      <a:r>
                        <a:rPr lang="en-GB" sz="1600" baseline="0" dirty="0" smtClean="0"/>
                        <a:t> researchers to share </a:t>
                      </a:r>
                      <a:r>
                        <a:rPr lang="en-GB" sz="1600" dirty="0" smtClean="0"/>
                        <a:t>knowledge/data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early and openly</a:t>
                      </a:r>
                      <a:r>
                        <a:rPr lang="en-GB" sz="1600" baseline="0" dirty="0" smtClean="0"/>
                        <a:t>, to collaborate, and to increase quality and impact; While considering diversity of outputs and research cultures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0" baseline="0" dirty="0"/>
                        <a:t>Use of qualitative and quantitative metrics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726141"/>
                  </a:ext>
                </a:extLst>
              </a:tr>
              <a:tr h="85486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Rewarding i</a:t>
                      </a:r>
                      <a:r>
                        <a:rPr lang="en-GB" sz="1600" dirty="0" smtClean="0"/>
                        <a:t>ndividual </a:t>
                      </a:r>
                      <a:r>
                        <a:rPr lang="en-GB" sz="1600" baseline="0" dirty="0" smtClean="0"/>
                        <a:t>competing scientists - gaining scientific prestige</a:t>
                      </a:r>
                      <a:endParaRPr lang="en-GB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Rewarding</a:t>
                      </a:r>
                      <a:r>
                        <a:rPr lang="en-GB" sz="1600" baseline="0" dirty="0" smtClean="0"/>
                        <a:t> team work, collaboration and sharing to achieve societal impact (e.g. Covid-19)</a:t>
                      </a:r>
                      <a:endParaRPr lang="en-GB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817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79450" y="5709495"/>
            <a:ext cx="923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/>
              <a:t>Agreement </a:t>
            </a:r>
            <a:r>
              <a:rPr lang="en-US" i="1" dirty="0"/>
              <a:t>by 2022 (such as an </a:t>
            </a:r>
            <a:r>
              <a:rPr lang="en-US" i="1" dirty="0" err="1"/>
              <a:t>MoU</a:t>
            </a:r>
            <a:r>
              <a:rPr lang="en-US" i="1" dirty="0"/>
              <a:t>) </a:t>
            </a:r>
            <a:r>
              <a:rPr lang="en-US" i="1" dirty="0" smtClean="0"/>
              <a:t>with a coalition of willing RPO and RFP?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/>
              <a:t>Academic career assessment reform as priority in European Strategy for Universities?</a:t>
            </a:r>
            <a:endParaRPr lang="en-GB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49" y="384612"/>
            <a:ext cx="10515600" cy="782357"/>
          </a:xfrm>
        </p:spPr>
        <p:txBody>
          <a:bodyPr/>
          <a:lstStyle/>
          <a:p>
            <a:r>
              <a:rPr lang="en-GB" dirty="0" smtClean="0"/>
              <a:t>Reform of the research assessment system</a:t>
            </a:r>
            <a:br>
              <a:rPr lang="en-GB" dirty="0" smtClean="0"/>
            </a:br>
            <a:r>
              <a:rPr lang="en-GB" b="0" i="1" dirty="0" smtClean="0"/>
              <a:t>Towards a new modus operandi for science (&amp; careers)</a:t>
            </a:r>
            <a:endParaRPr lang="en-GB" b="0" i="1" dirty="0"/>
          </a:p>
        </p:txBody>
      </p:sp>
    </p:spTree>
    <p:extLst>
      <p:ext uri="{BB962C8B-B14F-4D97-AF65-F5344CB8AC3E}">
        <p14:creationId xmlns:p14="http://schemas.microsoft.com/office/powerpoint/2010/main" val="12186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656" y="285733"/>
            <a:ext cx="10515600" cy="713423"/>
          </a:xfrm>
        </p:spPr>
        <p:txBody>
          <a:bodyPr/>
          <a:lstStyle/>
          <a:p>
            <a:r>
              <a:rPr lang="en-US" sz="3600" i="1" dirty="0" smtClean="0"/>
              <a:t>ERA4You</a:t>
            </a:r>
            <a:endParaRPr lang="en-US" sz="36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ERA4You aims to </a:t>
            </a:r>
            <a:endParaRPr lang="en-US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enable </a:t>
            </a:r>
            <a:r>
              <a:rPr lang="en-US" sz="2400" dirty="0">
                <a:latin typeface="+mj-lt"/>
              </a:rPr>
              <a:t>a </a:t>
            </a:r>
            <a:r>
              <a:rPr lang="en-US" sz="2400" b="1" dirty="0">
                <a:latin typeface="+mj-lt"/>
              </a:rPr>
              <a:t>geographically more balanced circulation of research and innovation talents</a:t>
            </a:r>
            <a:r>
              <a:rPr lang="en-US" sz="2400" dirty="0">
                <a:latin typeface="+mj-lt"/>
              </a:rPr>
              <a:t>, strengthening retaining, attracting, and return activities through </a:t>
            </a:r>
            <a:r>
              <a:rPr lang="en-US" sz="2400" dirty="0" err="1">
                <a:latin typeface="+mj-lt"/>
              </a:rPr>
              <a:t>favourable</a:t>
            </a:r>
            <a:r>
              <a:rPr lang="en-US" sz="2400" dirty="0">
                <a:latin typeface="+mj-lt"/>
              </a:rPr>
              <a:t> working conditions and better access to mobility funding </a:t>
            </a:r>
            <a:r>
              <a:rPr lang="en-US" sz="2400" dirty="0" err="1" smtClean="0">
                <a:latin typeface="+mj-lt"/>
              </a:rPr>
              <a:t>programmes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boost </a:t>
            </a:r>
            <a:r>
              <a:rPr lang="en-US" sz="2400" b="1" dirty="0">
                <a:latin typeface="+mj-lt"/>
              </a:rPr>
              <a:t>permeability and employability of research and innovation talents across sectors </a:t>
            </a:r>
            <a:r>
              <a:rPr lang="en-US" sz="2400" dirty="0">
                <a:latin typeface="+mj-lt"/>
              </a:rPr>
              <a:t>and improve interaction between ecosystem actors for training and career </a:t>
            </a:r>
            <a:r>
              <a:rPr lang="en-US" sz="2400" dirty="0" smtClean="0">
                <a:latin typeface="+mj-lt"/>
              </a:rPr>
              <a:t>development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1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A2A077-5C56-D94F-9228-43C21168A5F1}"/>
              </a:ext>
            </a:extLst>
          </p:cNvPr>
          <p:cNvSpPr/>
          <p:nvPr/>
        </p:nvSpPr>
        <p:spPr>
          <a:xfrm>
            <a:off x="526211" y="181778"/>
            <a:ext cx="11445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en-GB" sz="3200" b="1" kern="0" dirty="0" smtClean="0">
                <a:latin typeface="EC Square Sans Pro" panose="020B0506040000020004" pitchFamily="34" charset="0"/>
                <a:cs typeface="Arial" panose="020B0604020202020204" pitchFamily="34" charset="0"/>
              </a:rPr>
              <a:t>European Talent Platform</a:t>
            </a:r>
          </a:p>
          <a:p>
            <a:pPr defTabSz="514350"/>
            <a:r>
              <a:rPr lang="en-GB" sz="3200" i="1" kern="0" dirty="0" smtClean="0">
                <a:latin typeface="EC Square Sans Pro" panose="020B0506040000020004" pitchFamily="34" charset="0"/>
                <a:cs typeface="Arial" panose="020B0604020202020204" pitchFamily="34" charset="0"/>
              </a:rPr>
              <a:t>EURAXESS extended</a:t>
            </a:r>
            <a:endParaRPr lang="en-GB" sz="3200" i="1" kern="0" dirty="0"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6928337"/>
              </p:ext>
            </p:extLst>
          </p:nvPr>
        </p:nvGraphicFramePr>
        <p:xfrm>
          <a:off x="6534716" y="2157379"/>
          <a:ext cx="4888357" cy="389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8711734"/>
              </p:ext>
            </p:extLst>
          </p:nvPr>
        </p:nvGraphicFramePr>
        <p:xfrm>
          <a:off x="1006752" y="2157379"/>
          <a:ext cx="4888357" cy="389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/>
          <p:cNvSpPr/>
          <p:nvPr/>
        </p:nvSpPr>
        <p:spPr>
          <a:xfrm>
            <a:off x="736250" y="1618173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GB" sz="2400" dirty="0" smtClean="0">
                <a:solidFill>
                  <a:schemeClr val="tx2"/>
                </a:solidFill>
              </a:rPr>
              <a:t>For researchers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229577" y="1618173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  <a:buClr>
                <a:schemeClr val="accent2"/>
              </a:buClr>
            </a:pPr>
            <a:r>
              <a:rPr lang="en-GB" sz="2400" dirty="0" smtClean="0">
                <a:solidFill>
                  <a:schemeClr val="tx2"/>
                </a:solidFill>
              </a:rPr>
              <a:t>For institutions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1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A2A077-5C56-D94F-9228-43C21168A5F1}"/>
              </a:ext>
            </a:extLst>
          </p:cNvPr>
          <p:cNvSpPr/>
          <p:nvPr/>
        </p:nvSpPr>
        <p:spPr>
          <a:xfrm>
            <a:off x="526211" y="181778"/>
            <a:ext cx="11445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en-GB" sz="3200" b="1" kern="0" dirty="0" smtClean="0">
                <a:latin typeface="EC Square Sans Pro" panose="020B0506040000020004" pitchFamily="34" charset="0"/>
                <a:cs typeface="Arial" panose="020B0604020202020204" pitchFamily="34" charset="0"/>
              </a:rPr>
              <a:t>The Charter &amp; Code for Researchers</a:t>
            </a:r>
          </a:p>
          <a:p>
            <a:pPr defTabSz="514350"/>
            <a:r>
              <a:rPr lang="en-GB" sz="3200" i="1" kern="0" dirty="0" smtClean="0">
                <a:latin typeface="EC Square Sans Pro" panose="020B0506040000020004" pitchFamily="34" charset="0"/>
                <a:cs typeface="Arial" panose="020B0604020202020204" pitchFamily="34" charset="0"/>
              </a:rPr>
              <a:t>Revamping, increasing ambition</a:t>
            </a:r>
            <a:endParaRPr lang="en-GB" sz="3200" i="1" kern="0" dirty="0"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1" y="1730443"/>
            <a:ext cx="8986089" cy="40607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26550" y="1730443"/>
            <a:ext cx="274544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2021: </a:t>
            </a:r>
            <a:r>
              <a:rPr kumimoji="0" lang="en-GB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assessment</a:t>
            </a:r>
            <a:endParaRPr kumimoji="0" lang="en-GB" sz="2000" b="1" i="0" u="none" strike="noStrike" kern="1200" cap="none" spc="-15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Taking </a:t>
            </a:r>
            <a:r>
              <a:rPr kumimoji="0" lang="en-GB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stock </a:t>
            </a:r>
            <a:r>
              <a:rPr kumimoji="0" lang="en-GB" i="0" u="none" strike="noStrike" kern="1200" cap="none" spc="-15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(Charter &amp; Code, HRS4R, EURAXESS)</a:t>
            </a:r>
            <a:endParaRPr kumimoji="0" lang="en-GB" i="0" u="none" strike="noStrike" kern="1200" cap="none" spc="-15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Defining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needs </a:t>
            </a:r>
            <a:r>
              <a:rPr kumimoji="0" lang="en-GB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to revamp </a:t>
            </a:r>
            <a:r>
              <a:rPr kumimoji="0" lang="nl-BE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lang="en-US" dirty="0" smtClean="0"/>
              <a:t>future set-up)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Towards </a:t>
            </a:r>
            <a:r>
              <a:rPr lang="en-US" dirty="0"/>
              <a:t>more ambitious </a:t>
            </a:r>
            <a:r>
              <a:rPr lang="en-US" dirty="0" smtClean="0"/>
              <a:t>C&amp;C: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Human </a:t>
            </a:r>
            <a:r>
              <a:rPr lang="en-US" sz="1600" dirty="0" err="1"/>
              <a:t>Resouces</a:t>
            </a:r>
            <a:r>
              <a:rPr lang="en-US" sz="1600" dirty="0"/>
              <a:t> and Mobility trends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Open Science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Gender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B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311" y="6019621"/>
            <a:ext cx="9925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1279 Institutions have endorsed the Charter &amp; Code principles</a:t>
            </a:r>
          </a:p>
          <a:p>
            <a:r>
              <a:rPr lang="en-US" sz="1600" i="1" dirty="0"/>
              <a:t>600 research institutions </a:t>
            </a:r>
            <a:r>
              <a:rPr lang="en-US" sz="1600" i="1" dirty="0" smtClean="0"/>
              <a:t>in </a:t>
            </a:r>
            <a:r>
              <a:rPr lang="en-US" sz="1600" i="1" dirty="0"/>
              <a:t>40 Countries received the HR Excellence in Research Award</a:t>
            </a:r>
          </a:p>
        </p:txBody>
      </p:sp>
    </p:spTree>
    <p:extLst>
      <p:ext uri="{BB962C8B-B14F-4D97-AF65-F5344CB8AC3E}">
        <p14:creationId xmlns:p14="http://schemas.microsoft.com/office/powerpoint/2010/main" val="37046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970721" y="103380"/>
            <a:ext cx="11041169" cy="782357"/>
          </a:xfrm>
        </p:spPr>
        <p:txBody>
          <a:bodyPr/>
          <a:lstStyle/>
          <a:p>
            <a:r>
              <a:rPr lang="fr-BE" b="1" dirty="0" smtClean="0">
                <a:solidFill>
                  <a:srgbClr val="002060"/>
                </a:solidFill>
              </a:rPr>
              <a:t>Building </a:t>
            </a:r>
            <a:r>
              <a:rPr lang="fr-BE" b="1" dirty="0" err="1" smtClean="0">
                <a:solidFill>
                  <a:srgbClr val="002060"/>
                </a:solidFill>
              </a:rPr>
              <a:t>evidence</a:t>
            </a:r>
            <a:endParaRPr lang="fr-BE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206" y="824467"/>
            <a:ext cx="112212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ERA priority 3 assessment</a:t>
            </a:r>
            <a:endParaRPr kumimoji="0" lang="en-GB" sz="2000" b="1" i="0" u="sng" strike="noStrike" kern="1200" cap="none" spc="-15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i="0" u="none" strike="noStrike" kern="120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Taking </a:t>
            </a:r>
            <a:r>
              <a:rPr kumimoji="0" lang="en-GB" sz="200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stock of </a:t>
            </a:r>
            <a:r>
              <a:rPr kumimoji="0" lang="en-GB" sz="2000" i="0" u="none" strike="noStrike" kern="120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existing </a:t>
            </a:r>
            <a:r>
              <a:rPr kumimoji="0" lang="en-GB" sz="200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policy measures </a:t>
            </a:r>
            <a:r>
              <a:rPr kumimoji="0" lang="en-GB" sz="2000" i="0" u="none" strike="noStrike" kern="120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(Charter &amp; Code, </a:t>
            </a:r>
            <a:r>
              <a:rPr kumimoji="0" lang="en-GB" sz="200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HRS4R, EURAXESS</a:t>
            </a:r>
            <a:r>
              <a:rPr kumimoji="0" lang="en-GB" sz="2000" i="0" u="none" strike="noStrike" kern="1200" cap="none" spc="-15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) and d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efining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needs 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of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transformations to 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review/ revamp/strengthen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the 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policy measures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towards a European framework for research careers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43962" y="7408763"/>
            <a:ext cx="2266122" cy="669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5984" y="2825397"/>
            <a:ext cx="2965268" cy="361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Ecosystem</a:t>
            </a: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7548" y="2825398"/>
            <a:ext cx="2965268" cy="361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Ecosystem</a:t>
            </a: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actor</a:t>
            </a: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62496" y="2825399"/>
            <a:ext cx="2965268" cy="361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</a:t>
            </a:r>
            <a:r>
              <a:rPr kumimoji="0" lang="fr-B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R&amp;I talent </a:t>
            </a:r>
            <a:r>
              <a:rPr kumimoji="0" lang="fr-BE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85434" y="2986665"/>
            <a:ext cx="577932" cy="95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781744" y="2979216"/>
            <a:ext cx="541824" cy="110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493" y="3428454"/>
            <a:ext cx="34989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Mapping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gap analysis of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ecosystems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across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ERA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of ERA Hub concept promoting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connectivity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Observatory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ecosystems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incl. indicators &amp;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methodology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0848" y="3418289"/>
            <a:ext cx="36251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 of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Education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Transformation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Agenda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Observatory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monitor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institutional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implementing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Agenda, incl. monitoring European Universities pilot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Toolbox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facilitating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cooperation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Investment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strategy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help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delivering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Agenda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0959" y="3211726"/>
            <a:ext cx="38052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Competence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framework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R&amp;I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talents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 on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employment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conditions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security,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remuneration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actions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recommended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 on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brain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drain (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mapping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causes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appropriate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solutions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Observatory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research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careers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mobility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Actions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stimulating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intersectoral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mobility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Toolbox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measures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supporting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attractive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ers</a:t>
            </a:r>
            <a:endParaRPr kumimoji="0" lang="nl-BE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667" y="2333271"/>
            <a:ext cx="37080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u="sng" dirty="0">
                <a:solidFill>
                  <a:srgbClr val="1B3B51"/>
                </a:solidFill>
              </a:rPr>
              <a:t>Knowledge </a:t>
            </a:r>
            <a:r>
              <a:rPr lang="en-US" sz="2400" b="1" u="sng" dirty="0" smtClean="0">
                <a:solidFill>
                  <a:srgbClr val="1B3B51"/>
                </a:solidFill>
              </a:rPr>
              <a:t>Ecosystems</a:t>
            </a:r>
            <a:endParaRPr lang="en-US" sz="2400" b="1" u="sng" dirty="0">
              <a:solidFill>
                <a:srgbClr val="1B3B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5184" y="1607219"/>
            <a:ext cx="6282797" cy="432691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latin typeface="+mn-lt"/>
              </a:rPr>
              <a:t>Mobilising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R&amp;I </a:t>
            </a:r>
            <a:r>
              <a:rPr lang="en-US" sz="2000" dirty="0">
                <a:latin typeface="+mn-lt"/>
              </a:rPr>
              <a:t>for accelerating the twin transitions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Strengthening </a:t>
            </a:r>
            <a:r>
              <a:rPr lang="en-US" sz="2000" dirty="0">
                <a:latin typeface="+mn-lt"/>
              </a:rPr>
              <a:t>the public science base and </a:t>
            </a:r>
            <a:r>
              <a:rPr lang="en-US" sz="2000" b="1" dirty="0">
                <a:latin typeface="+mn-lt"/>
              </a:rPr>
              <a:t>developing human resources for </a:t>
            </a:r>
            <a:r>
              <a:rPr lang="en-US" sz="2000" b="1" dirty="0" smtClean="0">
                <a:latin typeface="+mn-lt"/>
              </a:rPr>
              <a:t>R&amp;I</a:t>
            </a:r>
            <a:endParaRPr lang="en-US" sz="2000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</a:rPr>
              <a:t>Investments </a:t>
            </a:r>
            <a:r>
              <a:rPr lang="en-US" sz="1600" dirty="0">
                <a:latin typeface="+mn-lt"/>
              </a:rPr>
              <a:t>in human resources (improving the attractiveness of research careers, </a:t>
            </a:r>
            <a:r>
              <a:rPr lang="en-US" sz="1600" dirty="0" smtClean="0">
                <a:latin typeface="+mn-lt"/>
              </a:rPr>
              <a:t>training </a:t>
            </a:r>
            <a:r>
              <a:rPr lang="en-US" sz="1600" dirty="0">
                <a:latin typeface="+mn-lt"/>
              </a:rPr>
              <a:t>and </a:t>
            </a:r>
            <a:r>
              <a:rPr lang="en-US" sz="1600" dirty="0" smtClean="0">
                <a:latin typeface="+mn-lt"/>
              </a:rPr>
              <a:t>top </a:t>
            </a:r>
            <a:r>
              <a:rPr lang="en-US" sz="1600" dirty="0">
                <a:latin typeface="+mn-lt"/>
              </a:rPr>
              <a:t>talents) </a:t>
            </a:r>
            <a:endParaRPr lang="en-US" sz="1600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</a:rPr>
              <a:t>Reforms of </a:t>
            </a:r>
            <a:r>
              <a:rPr lang="en-US" sz="1600" dirty="0">
                <a:latin typeface="+mn-lt"/>
              </a:rPr>
              <a:t>research </a:t>
            </a:r>
            <a:r>
              <a:rPr lang="en-US" sz="1600" dirty="0" smtClean="0">
                <a:latin typeface="+mn-lt"/>
              </a:rPr>
              <a:t>careers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</a:rPr>
              <a:t>Incentives for </a:t>
            </a:r>
            <a:r>
              <a:rPr lang="en-US" sz="1600" dirty="0">
                <a:latin typeface="+mn-lt"/>
              </a:rPr>
              <a:t>researchers’ </a:t>
            </a:r>
            <a:r>
              <a:rPr lang="en-US" sz="1600" dirty="0" smtClean="0">
                <a:latin typeface="+mn-lt"/>
              </a:rPr>
              <a:t>mobility (incl. </a:t>
            </a:r>
            <a:r>
              <a:rPr lang="en-US" sz="1600" dirty="0" err="1" smtClean="0">
                <a:latin typeface="+mn-lt"/>
              </a:rPr>
              <a:t>intersectoral</a:t>
            </a:r>
            <a:r>
              <a:rPr lang="en-US" sz="1600" dirty="0" smtClean="0">
                <a:latin typeface="+mn-lt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Investments and </a:t>
            </a:r>
            <a:r>
              <a:rPr lang="en-US" sz="1600" dirty="0">
                <a:latin typeface="+mn-lt"/>
              </a:rPr>
              <a:t>reforms on Digital Education, skills, emerging professions, infrastructure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upport to more structured cooperation between public research and </a:t>
            </a:r>
            <a:r>
              <a:rPr lang="en-US" sz="2000" dirty="0">
                <a:latin typeface="+mn-lt"/>
              </a:rPr>
              <a:t>businesses </a:t>
            </a:r>
            <a:endParaRPr lang="en-US" sz="2000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E.g. investments </a:t>
            </a:r>
            <a:r>
              <a:rPr lang="en-US" sz="1600" dirty="0">
                <a:latin typeface="+mn-lt"/>
              </a:rPr>
              <a:t>in knowledge transfer </a:t>
            </a:r>
            <a:r>
              <a:rPr lang="en-US" sz="1600" dirty="0" smtClean="0">
                <a:latin typeface="+mn-lt"/>
              </a:rPr>
              <a:t>structures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BE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and Resilience Facility (RRF)</a:t>
            </a: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9" y="1669564"/>
            <a:ext cx="5071379" cy="2292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59" y="4139227"/>
            <a:ext cx="5061078" cy="23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The </a:t>
            </a:r>
            <a:r>
              <a:rPr lang="de-DE" dirty="0"/>
              <a:t>New </a:t>
            </a:r>
            <a:r>
              <a:rPr lang="de-DE" dirty="0" smtClean="0"/>
              <a:t>European Research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061" y="1982706"/>
            <a:ext cx="8347284" cy="2369748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88102" y="1517318"/>
            <a:ext cx="9991140" cy="465388"/>
          </a:xfrm>
          <a:prstGeom prst="rect">
            <a:avLst/>
          </a:prstGeom>
          <a:solidFill>
            <a:srgbClr val="79A0B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What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new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ERA?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88102" y="4310064"/>
            <a:ext cx="9991140" cy="465388"/>
          </a:xfrm>
          <a:prstGeom prst="rect">
            <a:avLst/>
          </a:prstGeom>
          <a:solidFill>
            <a:srgbClr val="79A0B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What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are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objecties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new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ERA?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8199" y="5080075"/>
            <a:ext cx="720000" cy="720000"/>
          </a:xfrm>
          <a:prstGeom prst="ellipse">
            <a:avLst/>
          </a:prstGeom>
          <a:solidFill>
            <a:srgbClr val="4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05597" y="4996730"/>
            <a:ext cx="720000" cy="720000"/>
          </a:xfrm>
          <a:prstGeom prst="ellipse">
            <a:avLst/>
          </a:prstGeom>
          <a:solidFill>
            <a:srgbClr val="4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40685" y="5966802"/>
            <a:ext cx="720000" cy="720000"/>
          </a:xfrm>
          <a:prstGeom prst="ellipse">
            <a:avLst/>
          </a:prstGeom>
          <a:solidFill>
            <a:srgbClr val="4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28549" y="4944166"/>
            <a:ext cx="720000" cy="720000"/>
          </a:xfrm>
          <a:prstGeom prst="ellipse">
            <a:avLst/>
          </a:prstGeom>
          <a:solidFill>
            <a:srgbClr val="4E9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9" y="5103187"/>
            <a:ext cx="490339" cy="539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300" y="5068897"/>
            <a:ext cx="524769" cy="573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95" y="6036373"/>
            <a:ext cx="529849" cy="580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27" y="5034118"/>
            <a:ext cx="459273" cy="50354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44886" y="5177749"/>
            <a:ext cx="2301115" cy="1363200"/>
          </a:xfrm>
        </p:spPr>
        <p:txBody>
          <a:bodyPr/>
          <a:lstStyle/>
          <a:p>
            <a:pPr indent="0">
              <a:buNone/>
            </a:pPr>
            <a:r>
              <a:rPr lang="de-DE" i="0" dirty="0" err="1">
                <a:solidFill>
                  <a:schemeClr val="tx1"/>
                </a:solidFill>
              </a:rPr>
              <a:t>Prioritise</a:t>
            </a:r>
            <a:r>
              <a:rPr lang="de-DE" i="0" dirty="0">
                <a:solidFill>
                  <a:schemeClr val="tx1"/>
                </a:solidFill>
              </a:rPr>
              <a:t> </a:t>
            </a:r>
            <a:r>
              <a:rPr lang="de-DE" i="0" dirty="0" err="1">
                <a:solidFill>
                  <a:schemeClr val="tx1"/>
                </a:solidFill>
              </a:rPr>
              <a:t>investments</a:t>
            </a:r>
            <a:r>
              <a:rPr lang="de-DE" i="0" dirty="0">
                <a:solidFill>
                  <a:schemeClr val="tx1"/>
                </a:solidFill>
              </a:rPr>
              <a:t> in </a:t>
            </a:r>
            <a:r>
              <a:rPr lang="de-DE" i="0" dirty="0" err="1">
                <a:solidFill>
                  <a:schemeClr val="tx1"/>
                </a:solidFill>
              </a:rPr>
              <a:t>research</a:t>
            </a:r>
            <a:r>
              <a:rPr lang="de-DE" i="0" dirty="0">
                <a:solidFill>
                  <a:schemeClr val="tx1"/>
                </a:solidFill>
              </a:rPr>
              <a:t> </a:t>
            </a:r>
            <a:r>
              <a:rPr lang="de-DE" i="0" dirty="0" err="1">
                <a:solidFill>
                  <a:schemeClr val="tx1"/>
                </a:solidFill>
              </a:rPr>
              <a:t>and</a:t>
            </a:r>
            <a:r>
              <a:rPr lang="de-DE" i="0" dirty="0">
                <a:solidFill>
                  <a:schemeClr val="tx1"/>
                </a:solidFill>
              </a:rPr>
              <a:t> </a:t>
            </a:r>
            <a:r>
              <a:rPr lang="de-DE" i="0" dirty="0" err="1">
                <a:solidFill>
                  <a:schemeClr val="tx1"/>
                </a:solidFill>
              </a:rPr>
              <a:t>innovation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758344" y="5011468"/>
            <a:ext cx="2220942" cy="5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Pct val="120000"/>
              <a:buFont typeface="Arial"/>
              <a:buChar char="•"/>
              <a:defRPr sz="1600" i="1">
                <a:solidFill>
                  <a:schemeClr val="tx2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826"/>
              </a:buClr>
              <a:buChar char="•"/>
              <a:tabLst>
                <a:tab pos="7623175" algn="l"/>
              </a:tabLst>
              <a:defRPr sz="1600" b="1">
                <a:solidFill>
                  <a:srgbClr val="0070C0"/>
                </a:solidFill>
                <a:latin typeface="EC Square Sans Pro" panose="020B05060400000200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600">
                <a:solidFill>
                  <a:srgbClr val="595959"/>
                </a:solidFill>
                <a:latin typeface="EC Square Sans Pro" panose="020B05060400000200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Boost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market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uptake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269344" y="5997904"/>
            <a:ext cx="3054951" cy="10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Pct val="120000"/>
              <a:buFont typeface="Arial"/>
              <a:buChar char="•"/>
              <a:defRPr sz="1600" i="1">
                <a:solidFill>
                  <a:schemeClr val="tx2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826"/>
              </a:buClr>
              <a:buChar char="•"/>
              <a:tabLst>
                <a:tab pos="7623175" algn="l"/>
              </a:tabLst>
              <a:defRPr sz="1600" b="1">
                <a:solidFill>
                  <a:srgbClr val="0070C0"/>
                </a:solidFill>
                <a:latin typeface="EC Square Sans Pro" panose="020B05060400000200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600">
                <a:solidFill>
                  <a:srgbClr val="595959"/>
                </a:solidFill>
                <a:latin typeface="EC Square Sans Pro" panose="020B05060400000200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Improve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access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excellence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066897" y="4896855"/>
            <a:ext cx="3376896" cy="106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Pct val="120000"/>
              <a:buFont typeface="Arial"/>
              <a:buChar char="•"/>
              <a:defRPr sz="1600" i="1">
                <a:solidFill>
                  <a:schemeClr val="tx2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A826"/>
              </a:buClr>
              <a:buChar char="•"/>
              <a:tabLst>
                <a:tab pos="7623175" algn="l"/>
              </a:tabLst>
              <a:defRPr sz="1600" b="1">
                <a:solidFill>
                  <a:srgbClr val="0070C0"/>
                </a:solidFill>
                <a:latin typeface="EC Square Sans Pro" panose="020B05060400000200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600">
                <a:solidFill>
                  <a:srgbClr val="595959"/>
                </a:solidFill>
                <a:latin typeface="EC Square Sans Pro" panose="020B05060400000200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Pct val="120000"/>
              <a:buFont typeface="Arial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Strengthen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the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mobility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researchers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free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flow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knowledge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technology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14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859" y="214085"/>
            <a:ext cx="10515600" cy="782357"/>
          </a:xfrm>
        </p:spPr>
        <p:txBody>
          <a:bodyPr/>
          <a:lstStyle/>
          <a:p>
            <a:r>
              <a:rPr lang="en-US" dirty="0" smtClean="0"/>
              <a:t>Horizon Europe, </a:t>
            </a:r>
            <a:r>
              <a:rPr lang="en-US" i="1" dirty="0" smtClean="0"/>
              <a:t>contributing to strengthening the ERA</a:t>
            </a:r>
            <a:endParaRPr lang="fr-BE" i="1" dirty="0"/>
          </a:p>
        </p:txBody>
      </p:sp>
      <p:sp>
        <p:nvSpPr>
          <p:cNvPr id="7" name="Rectangle 6"/>
          <p:cNvSpPr/>
          <p:nvPr/>
        </p:nvSpPr>
        <p:spPr>
          <a:xfrm>
            <a:off x="7893753" y="3653938"/>
            <a:ext cx="3998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Funding &amp; </a:t>
            </a:r>
            <a:r>
              <a:rPr lang="en-GB" sz="2000" dirty="0">
                <a:solidFill>
                  <a:srgbClr val="4D4D4D"/>
                </a:solidFill>
                <a:latin typeface="Arial"/>
                <a:hlinkClick r:id="rId3"/>
              </a:rPr>
              <a:t>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enders portal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2000" dirty="0">
              <a:solidFill>
                <a:srgbClr val="4D4D4D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Horizon Europe</a:t>
            </a:r>
            <a:r>
              <a:rPr kumimoji="0" lang="nl-BE" sz="20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 </a:t>
            </a:r>
            <a:r>
              <a:rPr kumimoji="0" lang="nl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Infodays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63" y="1543415"/>
            <a:ext cx="6961467" cy="502126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4556" y="5801710"/>
            <a:ext cx="3100699" cy="2995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4557" y="3783166"/>
            <a:ext cx="1895639" cy="27088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4557" y="3419779"/>
            <a:ext cx="1895639" cy="27088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7426" y="4469525"/>
            <a:ext cx="1895639" cy="36260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9948" y="5801710"/>
            <a:ext cx="3343117" cy="29954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4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Diagonal Corner Rectangle 28"/>
          <p:cNvSpPr/>
          <p:nvPr/>
        </p:nvSpPr>
        <p:spPr>
          <a:xfrm>
            <a:off x="542374" y="2394754"/>
            <a:ext cx="3312000" cy="729051"/>
          </a:xfrm>
          <a:prstGeom prst="round2DiagRect">
            <a:avLst/>
          </a:prstGeom>
          <a:solidFill>
            <a:srgbClr val="96D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066" y="2479512"/>
            <a:ext cx="576000" cy="5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9" y="2443447"/>
            <a:ext cx="631470" cy="7877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697458" y="2595692"/>
            <a:ext cx="23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Upholding values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650345" y="1491597"/>
            <a:ext cx="6170394" cy="49276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588642" y="1340153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IE" sz="2600" b="1" i="0" u="none" strike="noStrike" kern="1200" cap="none" spc="0" normalizeH="0" baseline="0" noProof="0" dirty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A - Principles for R&amp;I in Europe</a:t>
            </a:r>
          </a:p>
        </p:txBody>
      </p:sp>
      <p:sp>
        <p:nvSpPr>
          <p:cNvPr id="33" name="Round Diagonal Corner Rectangle 32"/>
          <p:cNvSpPr/>
          <p:nvPr/>
        </p:nvSpPr>
        <p:spPr>
          <a:xfrm>
            <a:off x="4593446" y="2344897"/>
            <a:ext cx="3168000" cy="729051"/>
          </a:xfrm>
          <a:prstGeom prst="round2DiagRect">
            <a:avLst/>
          </a:prstGeom>
          <a:solidFill>
            <a:srgbClr val="96D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8472895" y="2321567"/>
            <a:ext cx="3168000" cy="729051"/>
          </a:xfrm>
          <a:prstGeom prst="round2DiagRect">
            <a:avLst/>
          </a:prstGeom>
          <a:solidFill>
            <a:srgbClr val="96D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956683" y="2443447"/>
            <a:ext cx="576000" cy="5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632703" y="2398092"/>
            <a:ext cx="576000" cy="5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42" y="2513954"/>
            <a:ext cx="505493" cy="50549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741414" y="2479512"/>
            <a:ext cx="23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Working better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01" y="2399646"/>
            <a:ext cx="501513" cy="5971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367012" y="2498144"/>
            <a:ext cx="23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Working together</a:t>
            </a:r>
          </a:p>
        </p:txBody>
      </p:sp>
      <p:sp>
        <p:nvSpPr>
          <p:cNvPr id="41" name="Content Placeholder 5"/>
          <p:cNvSpPr>
            <a:spLocks noGrp="1"/>
          </p:cNvSpPr>
          <p:nvPr>
            <p:ph idx="1"/>
          </p:nvPr>
        </p:nvSpPr>
        <p:spPr>
          <a:xfrm>
            <a:off x="588642" y="3324743"/>
            <a:ext cx="3419465" cy="243200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Ethics and integrity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Freedom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of scientific research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Gender equality and equal opportunities</a:t>
            </a:r>
          </a:p>
          <a:p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4938896" y="3335477"/>
            <a:ext cx="265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Free circulation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Pursuit of excellence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Value creation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07452" y="3227195"/>
            <a:ext cx="3630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Coordination, coherence and commitment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Global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outreach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Inclusiveness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Societal responsibility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</p:spPr>
        <p:txBody>
          <a:bodyPr/>
          <a:lstStyle/>
          <a:p>
            <a:r>
              <a:rPr lang="en-IE" dirty="0" smtClean="0"/>
              <a:t>2. </a:t>
            </a:r>
            <a:r>
              <a:rPr lang="en-IE" dirty="0" smtClean="0"/>
              <a:t>The Pact for R&amp;I in Europe (1)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19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7307"/>
            <a:ext cx="12192000" cy="58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79806" y="5525877"/>
            <a:ext cx="2102189" cy="1236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08368" y="4474708"/>
            <a:ext cx="5725090" cy="21161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8185" y="1797810"/>
            <a:ext cx="4928386" cy="230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808368" y="1804462"/>
            <a:ext cx="5734587" cy="230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650345" y="1491597"/>
            <a:ext cx="6170394" cy="49276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38185" y="4273425"/>
            <a:ext cx="11094858" cy="35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570967" y="1750202"/>
            <a:ext cx="1494" cy="4860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985614" y="2550895"/>
            <a:ext cx="52950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Challenge-based ERA actions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Synergies with education EU Skills Agenda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Synergies with sectoral and industrial policy, to boost innovation ecosystems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Active citizen and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society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engagement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5614" y="5015645"/>
            <a:ext cx="44429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marR="0" lvl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Calibri" panose="020F0502020204030204" pitchFamily="34" charset="0"/>
              </a:rPr>
              <a:t>Prioritise and secure long-term R&amp;I investments and policy reforms</a:t>
            </a:r>
          </a:p>
          <a:p>
            <a:pPr marL="284400" marR="0" lvl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Calibri" panose="020F0502020204030204" pitchFamily="34" charset="0"/>
              </a:rPr>
              <a:t>Coordination of R&amp;I investments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6257" y="4456829"/>
            <a:ext cx="4928386" cy="216165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561" y="4956490"/>
            <a:ext cx="4793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More investments/ reforms in countries and regions with lower R&amp;I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Synergies between Union, national and regional funding programmes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Increased links and integration of research-performing organisations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4558" y="1838027"/>
            <a:ext cx="3216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Deepening ERA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9A0BB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388" y="4618455"/>
            <a:ext cx="40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Amplifying access to excellence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9A0BB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5614" y="1876485"/>
            <a:ext cx="5811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Broadening ERA and relevance – twin transition and society’s participation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9A0BB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3256" y="4553688"/>
            <a:ext cx="513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Advancing R&amp;I investments and reforms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9A0BB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39191" y="1668367"/>
            <a:ext cx="10515600" cy="37507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B - Priority areas for joint  action</a:t>
            </a:r>
            <a:r>
              <a:rPr kumimoji="0" lang="en-I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/>
            </a:r>
            <a:br>
              <a:rPr kumimoji="0" lang="en-I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rgbClr val="79A0BB"/>
              </a:solidFill>
              <a:effectLst/>
              <a:uLnTx/>
              <a:uFillTx/>
              <a:latin typeface="EC Square Sans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066" y="2205070"/>
            <a:ext cx="4552768" cy="18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Open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Research Infrastructures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Gender equality, equal opportunities for 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Careers and mobility of researchers and research assessment and reward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Knowledge valorisation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Scientific leadership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Global engagement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</p:spPr>
        <p:txBody>
          <a:bodyPr/>
          <a:lstStyle/>
          <a:p>
            <a:r>
              <a:rPr lang="en-IE" dirty="0" smtClean="0"/>
              <a:t>2. </a:t>
            </a:r>
            <a:r>
              <a:rPr lang="en-IE" dirty="0" smtClean="0"/>
              <a:t>The Pact for R&amp;I in Europe (2)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53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2. </a:t>
            </a:r>
            <a:r>
              <a:rPr lang="en-IE" dirty="0"/>
              <a:t>The Pact for R&amp;I in </a:t>
            </a:r>
            <a:r>
              <a:rPr lang="en-IE" dirty="0" smtClean="0"/>
              <a:t>Europe </a:t>
            </a:r>
            <a:r>
              <a:rPr lang="de-DE" dirty="0" smtClean="0"/>
              <a:t>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100" y="2362271"/>
            <a:ext cx="10905699" cy="3854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dirty="0"/>
              <a:t>Inviting Member States to </a:t>
            </a:r>
            <a:r>
              <a:rPr lang="en-US" dirty="0" smtClean="0"/>
              <a:t>contribute to the Union-level target of</a:t>
            </a:r>
            <a:r>
              <a:rPr lang="en-US" dirty="0"/>
              <a:t> </a:t>
            </a:r>
            <a:r>
              <a:rPr lang="en-US" sz="2400" dirty="0" smtClean="0"/>
              <a:t>3</a:t>
            </a:r>
            <a:r>
              <a:rPr lang="en-US" sz="2400" dirty="0"/>
              <a:t>% </a:t>
            </a:r>
            <a:r>
              <a:rPr lang="en-US" sz="2400" dirty="0" smtClean="0"/>
              <a:t>of EU GDP in R&amp;D</a:t>
            </a:r>
          </a:p>
          <a:p>
            <a:pPr>
              <a:spcAft>
                <a:spcPts val="0"/>
              </a:spcAft>
            </a:pPr>
            <a:endParaRPr lang="de-AT" dirty="0"/>
          </a:p>
          <a:p>
            <a:pPr>
              <a:spcAft>
                <a:spcPts val="0"/>
              </a:spcAft>
            </a:pPr>
            <a:r>
              <a:rPr lang="en-US" dirty="0" smtClean="0"/>
              <a:t>Member States take note of other targets to </a:t>
            </a:r>
            <a:r>
              <a:rPr lang="en-US" dirty="0"/>
              <a:t>raise Union-level investment: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1.25% </a:t>
            </a:r>
            <a:r>
              <a:rPr lang="en-US" sz="2400" dirty="0" smtClean="0"/>
              <a:t>EU GDP public </a:t>
            </a:r>
            <a:r>
              <a:rPr lang="en-US" sz="2400" dirty="0"/>
              <a:t>R&amp;D effort by 2030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5% of national public R&amp;D funding to joint </a:t>
            </a:r>
            <a:r>
              <a:rPr lang="en-US" sz="2400" dirty="0" smtClean="0"/>
              <a:t>programmes </a:t>
            </a:r>
            <a:r>
              <a:rPr lang="en-US" sz="2400" dirty="0"/>
              <a:t>and European partnerships by 2030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50% increase </a:t>
            </a:r>
            <a:r>
              <a:rPr lang="en-US" sz="2400" dirty="0" smtClean="0"/>
              <a:t>for </a:t>
            </a:r>
            <a:r>
              <a:rPr lang="en-US" sz="2400" dirty="0"/>
              <a:t>Member States that are below the EU average R&amp;D investment in the next 5 years. </a:t>
            </a:r>
          </a:p>
          <a:p>
            <a:pPr marL="0" indent="0">
              <a:spcAft>
                <a:spcPts val="0"/>
              </a:spcAft>
              <a:buNone/>
            </a:pPr>
            <a:endParaRPr lang="de-DE" sz="1400" dirty="0" smtClean="0"/>
          </a:p>
          <a:p>
            <a:pPr marL="0" lvl="0" indent="0">
              <a:spcAft>
                <a:spcPts val="0"/>
              </a:spcAft>
              <a:buClrTx/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0741" y="1710545"/>
            <a:ext cx="56252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 </a:t>
            </a:r>
            <a:r>
              <a:rPr kumimoji="0" lang="en-IE" sz="2600" b="1" i="0" u="none" strike="noStrike" kern="1200" cap="none" spc="0" normalizeH="0" baseline="0" noProof="0" dirty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- </a:t>
            </a:r>
            <a:r>
              <a:rPr kumimoji="0" lang="en-I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Prioritising investments and reforms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741" y="5884078"/>
            <a:ext cx="45272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600" b="1" i="0" u="none" strike="noStrike" kern="1200" cap="none" spc="0" normalizeH="0" baseline="0" noProof="0" dirty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D</a:t>
            </a:r>
            <a:r>
              <a:rPr kumimoji="0" lang="en-I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en-IE" sz="2600" b="1" i="0" u="none" strike="noStrike" kern="1200" cap="none" spc="0" normalizeH="0" baseline="0" noProof="0" dirty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- </a:t>
            </a:r>
            <a:r>
              <a:rPr kumimoji="0" lang="en-I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Monitoring and Coordination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7480" y="2740860"/>
            <a:ext cx="3747435" cy="36136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9A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adopts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upon </a:t>
            </a:r>
            <a:r>
              <a:rPr kumimoji="0" lang="en-GB" sz="18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Commission initiatives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Agenda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46473" y="2740861"/>
            <a:ext cx="3747435" cy="36136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9A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10800" y="5791200"/>
            <a:ext cx="1754935" cy="967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50766" y="2740862"/>
            <a:ext cx="3747435" cy="36136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9A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en-IE" dirty="0" smtClean="0"/>
              <a:t>ERA Governance: Architecture and Roles</a:t>
            </a:r>
            <a:endParaRPr lang="en-IE" dirty="0"/>
          </a:p>
        </p:txBody>
      </p:sp>
      <p:grpSp>
        <p:nvGrpSpPr>
          <p:cNvPr id="9" name="Group 8"/>
          <p:cNvGrpSpPr/>
          <p:nvPr/>
        </p:nvGrpSpPr>
        <p:grpSpPr>
          <a:xfrm>
            <a:off x="4948191" y="1493228"/>
            <a:ext cx="1944000" cy="1836000"/>
            <a:chOff x="-409345" y="-1307785"/>
            <a:chExt cx="869950" cy="838200"/>
          </a:xfrm>
        </p:grpSpPr>
        <p:sp>
          <p:nvSpPr>
            <p:cNvPr id="10" name="Oval 9"/>
            <p:cNvSpPr/>
            <p:nvPr/>
          </p:nvSpPr>
          <p:spPr>
            <a:xfrm>
              <a:off x="-409345" y="-1307785"/>
              <a:ext cx="869950" cy="838200"/>
            </a:xfrm>
            <a:prstGeom prst="ellipse">
              <a:avLst/>
            </a:prstGeom>
            <a:solidFill>
              <a:srgbClr val="9DCE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229906" tIns="114953" rIns="229906" bIns="11495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2299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526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 Box 211"/>
            <p:cNvSpPr txBox="1"/>
            <p:nvPr/>
          </p:nvSpPr>
          <p:spPr>
            <a:xfrm>
              <a:off x="-409345" y="-1042629"/>
              <a:ext cx="869950" cy="2641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229906" tIns="114953" rIns="229906" bIns="11495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29907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201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766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ERAC</a:t>
              </a:r>
              <a:endParaRPr kumimoji="0" lang="en-GB" sz="2766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52484" y="1512031"/>
            <a:ext cx="1944000" cy="1836000"/>
            <a:chOff x="-409345" y="-1307785"/>
            <a:chExt cx="869950" cy="838200"/>
          </a:xfrm>
        </p:grpSpPr>
        <p:sp>
          <p:nvSpPr>
            <p:cNvPr id="13" name="Oval 12"/>
            <p:cNvSpPr/>
            <p:nvPr/>
          </p:nvSpPr>
          <p:spPr>
            <a:xfrm>
              <a:off x="-409345" y="-1307785"/>
              <a:ext cx="869950" cy="838200"/>
            </a:xfrm>
            <a:prstGeom prst="ellipse">
              <a:avLst/>
            </a:prstGeom>
            <a:solidFill>
              <a:srgbClr val="9DCE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229906" tIns="114953" rIns="229906" bIns="11495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2299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526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Box 211"/>
            <p:cNvSpPr txBox="1"/>
            <p:nvPr/>
          </p:nvSpPr>
          <p:spPr>
            <a:xfrm>
              <a:off x="-409345" y="-1177710"/>
              <a:ext cx="869950" cy="2641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229906" tIns="114953" rIns="229906" bIns="11495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29907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201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 Forum &amp; sub-groups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10288" y="3497936"/>
            <a:ext cx="37751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high-level strategic policy body, providing early 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advice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​:</a:t>
            </a:r>
          </a:p>
          <a:p>
            <a:pPr marL="4320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strategic policy orientations and trends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​</a:t>
            </a:r>
          </a:p>
          <a:p>
            <a:pPr marL="4320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shared new policy demands or needs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27006" y="3527885"/>
            <a:ext cx="375496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body for policy 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coordination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and 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reinforced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implementation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of the ERA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​: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co-design of Commission initiatives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involvement of stakeholders​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Criteria for actions 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43898" y="1493228"/>
            <a:ext cx="1944000" cy="1836000"/>
            <a:chOff x="-409345" y="-1307785"/>
            <a:chExt cx="869950" cy="838200"/>
          </a:xfrm>
        </p:grpSpPr>
        <p:sp>
          <p:nvSpPr>
            <p:cNvPr id="16" name="Oval 15"/>
            <p:cNvSpPr/>
            <p:nvPr/>
          </p:nvSpPr>
          <p:spPr>
            <a:xfrm>
              <a:off x="-409345" y="-1307785"/>
              <a:ext cx="869950" cy="838200"/>
            </a:xfrm>
            <a:prstGeom prst="ellipse">
              <a:avLst/>
            </a:prstGeom>
            <a:solidFill>
              <a:srgbClr val="9DCE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229906" tIns="114953" rIns="229906" bIns="11495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22990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526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Box 211"/>
            <p:cNvSpPr txBox="1"/>
            <p:nvPr/>
          </p:nvSpPr>
          <p:spPr>
            <a:xfrm>
              <a:off x="-409345" y="-1042629"/>
              <a:ext cx="869950" cy="2641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229906" tIns="114953" rIns="229906" bIns="11495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29907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201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766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Cond Pro" panose="020B050604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Council</a:t>
              </a:r>
              <a:endParaRPr kumimoji="0" lang="en-GB" sz="2766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Cond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1"/>
          <p:cNvSpPr>
            <a:spLocks noGrp="1"/>
          </p:cNvSpPr>
          <p:nvPr>
            <p:ph sz="half" idx="1"/>
          </p:nvPr>
        </p:nvSpPr>
        <p:spPr>
          <a:xfrm>
            <a:off x="236653" y="3497936"/>
            <a:ext cx="3552962" cy="3763134"/>
          </a:xfrm>
        </p:spPr>
        <p:txBody>
          <a:bodyPr/>
          <a:lstStyle/>
          <a:p>
            <a:pPr marL="0" indent="0" fontAlgn="base">
              <a:spcAft>
                <a:spcPts val="0"/>
              </a:spcAft>
              <a:buClrTx/>
              <a:buNone/>
              <a:defRPr/>
            </a:pPr>
            <a:r>
              <a:rPr lang="en-GB" sz="26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political </a:t>
            </a:r>
            <a:r>
              <a:rPr lang="en-GB" sz="2600" b="1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steering</a:t>
            </a:r>
            <a:r>
              <a:rPr lang="en-GB" sz="26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, adopts (upon Commission initiatives) </a:t>
            </a:r>
          </a:p>
          <a:p>
            <a:pPr marL="432000" lvl="1" indent="-285750" fontAlgn="base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GB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Pact</a:t>
            </a:r>
          </a:p>
          <a:p>
            <a:pPr marL="432000" lvl="1" indent="-285750" fontAlgn="base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GB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Policy Agenda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229466" y="2379014"/>
            <a:ext cx="1512000" cy="0"/>
          </a:xfrm>
          <a:prstGeom prst="straightConnector1">
            <a:avLst/>
          </a:prstGeom>
          <a:ln>
            <a:solidFill>
              <a:srgbClr val="79A0B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41027" y="1998141"/>
            <a:ext cx="2088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Two independent bodies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srgbClr val="79A0BB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4. </a:t>
            </a:r>
            <a:r>
              <a:rPr lang="en-IE" dirty="0" smtClean="0"/>
              <a:t>ERA Policy Agenda: Actions (1)</a:t>
            </a:r>
            <a:endParaRPr lang="en-IE" dirty="0"/>
          </a:p>
        </p:txBody>
      </p:sp>
      <p:sp>
        <p:nvSpPr>
          <p:cNvPr id="14" name="Rounded Rectangle 13"/>
          <p:cNvSpPr/>
          <p:nvPr/>
        </p:nvSpPr>
        <p:spPr>
          <a:xfrm>
            <a:off x="6191645" y="2700653"/>
            <a:ext cx="2433980" cy="9803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30923" y="2502918"/>
            <a:ext cx="5760722" cy="4615423"/>
          </a:xfrm>
        </p:spPr>
        <p:txBody>
          <a:bodyPr/>
          <a:lstStyle/>
          <a:p>
            <a:pPr marL="378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Enable </a:t>
            </a:r>
            <a:r>
              <a:rPr lang="en-US" sz="1400" dirty="0"/>
              <a:t>the open sharing of knowledge and the re-use of research outputs, including through the development of the European Open Science Cloud (EOSC)</a:t>
            </a:r>
          </a:p>
          <a:p>
            <a:pPr marL="378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Propose </a:t>
            </a:r>
            <a:r>
              <a:rPr lang="en-US" sz="1400" dirty="0"/>
              <a:t>a EU copyright and data legislative and regulatory framework fit for research</a:t>
            </a:r>
          </a:p>
          <a:p>
            <a:pPr marL="378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Advance </a:t>
            </a:r>
            <a:r>
              <a:rPr lang="en-US" sz="1400" dirty="0"/>
              <a:t>towards the reform of the Assessment System for research, researchers and institutions to improve their quality, performance and impact</a:t>
            </a:r>
          </a:p>
          <a:p>
            <a:pPr marL="378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Promote </a:t>
            </a:r>
            <a:r>
              <a:rPr lang="en-US" sz="1400" dirty="0"/>
              <a:t>attractive and sustainable research careers, balanced talent circulation and international, transdisciplinary and inter-sectoral mobility across the ERA</a:t>
            </a:r>
          </a:p>
          <a:p>
            <a:pPr marL="378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Promote </a:t>
            </a:r>
            <a:r>
              <a:rPr lang="en-US" sz="1400" dirty="0"/>
              <a:t>gender equality and foster inclusiveness, taking note of the Ljubljana declaration</a:t>
            </a:r>
          </a:p>
          <a:p>
            <a:pPr marL="378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400" dirty="0" smtClean="0"/>
              <a:t>Deepening </a:t>
            </a:r>
            <a:r>
              <a:rPr lang="en-US" sz="1400" dirty="0"/>
              <a:t>the ERA through protecting academic freedom in </a:t>
            </a:r>
            <a:r>
              <a:rPr lang="en-US" sz="1400" dirty="0" smtClean="0"/>
              <a:t>Europe</a:t>
            </a:r>
            <a:endParaRPr lang="en-US" sz="14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430923" y="1767240"/>
            <a:ext cx="5298289" cy="468000"/>
          </a:xfrm>
          <a:prstGeom prst="round2DiagRect">
            <a:avLst/>
          </a:prstGeom>
          <a:solidFill>
            <a:srgbClr val="D3E8F9"/>
          </a:solidFill>
          <a:ln w="12700" cap="flat" cmpd="sng" algn="ctr">
            <a:solidFill>
              <a:srgbClr val="D3E8F9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78805" y="1842246"/>
            <a:ext cx="5002523" cy="3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7576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Deepening </a:t>
            </a:r>
            <a:r>
              <a:rPr kumimoji="0" lang="en-IE" sz="1400" b="1" i="1" u="none" strike="noStrike" kern="1200" cap="none" spc="0" normalizeH="0" baseline="0" noProof="0" dirty="0">
                <a:ln>
                  <a:noFill/>
                </a:ln>
                <a:solidFill>
                  <a:srgbClr val="47576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truly functioning internal market for knowledge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2789" y="4096898"/>
            <a:ext cx="5418230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BAD2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Make EU R&amp;I missions and partnerships key contributors to the ERA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BAD2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An ERA for green transformation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BAD2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Accelerate the green/digital transition of Europe’s key industrial ecosystems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BAD2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Empower Higher Education Institutions to develop in line with the ERA, and in synergy with the European Education Area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BAD2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Bring Science closer to Citizens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39527" y="1794499"/>
            <a:ext cx="541823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BAD2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Upgrade EU guidance for a better knowledge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valorisation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BAD2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Strengthen sustainability, accessibility and resilience of research infrastructures in the ERA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BAD2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Promote a positive environment and level playing field for international cooperation based on reciprocity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6352789" y="3252014"/>
            <a:ext cx="5586731" cy="695440"/>
          </a:xfrm>
          <a:prstGeom prst="round2DiagRect">
            <a:avLst/>
          </a:prstGeom>
          <a:solidFill>
            <a:srgbClr val="D3E8F9"/>
          </a:solidFill>
          <a:ln w="12700" cap="flat" cmpd="sng" algn="ctr">
            <a:solidFill>
              <a:srgbClr val="D3E8F9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8669" y="3252014"/>
            <a:ext cx="5360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7576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Taking up together the green transition and digital transformation and other challenges with impact on society, and increasing society’s participation in the ERA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8319" y="3957146"/>
            <a:ext cx="691054" cy="3573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ight Arrow 22"/>
          <p:cNvSpPr/>
          <p:nvPr/>
        </p:nvSpPr>
        <p:spPr>
          <a:xfrm>
            <a:off x="63069" y="4782207"/>
            <a:ext cx="691054" cy="3573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ight Arrow 23"/>
          <p:cNvSpPr/>
          <p:nvPr/>
        </p:nvSpPr>
        <p:spPr>
          <a:xfrm>
            <a:off x="57812" y="5449611"/>
            <a:ext cx="691054" cy="3573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ight Arrow 24"/>
          <p:cNvSpPr/>
          <p:nvPr/>
        </p:nvSpPr>
        <p:spPr>
          <a:xfrm rot="10800000">
            <a:off x="11319686" y="5680837"/>
            <a:ext cx="691054" cy="3573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70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</a:t>
            </a:r>
            <a:r>
              <a:rPr lang="de-DE" dirty="0" smtClean="0"/>
              <a:t>ERA Policy Agenda: Actions (2)</a:t>
            </a:r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430923" y="1767240"/>
            <a:ext cx="7798677" cy="468000"/>
          </a:xfrm>
          <a:prstGeom prst="round2DiagRect">
            <a:avLst/>
          </a:prstGeom>
          <a:solidFill>
            <a:srgbClr val="D3E8F9"/>
          </a:solidFill>
          <a:ln w="12700" cap="flat" cmpd="sng" algn="ctr">
            <a:solidFill>
              <a:srgbClr val="D3E8F9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78805" y="1842246"/>
            <a:ext cx="5746691" cy="3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1" u="none" strike="noStrike" kern="1200" cap="none" spc="0" normalizeH="0" baseline="0" noProof="0" dirty="0">
                <a:ln>
                  <a:noFill/>
                </a:ln>
                <a:solidFill>
                  <a:srgbClr val="47576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Amplifying access to research and innovation excellence across the Union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30923" y="2499542"/>
            <a:ext cx="8867177" cy="123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C5DE"/>
              </a:buClr>
              <a:buSzTx/>
              <a:buFont typeface="+mj-lt"/>
              <a:buAutoNum type="arabicPeriod" startAt="15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Build-up regional and national R&amp;I ecosystems to improve regional/national excellence and competitiveness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C5DE"/>
              </a:buClr>
              <a:buSzTx/>
              <a:buFont typeface="+mj-lt"/>
              <a:buAutoNum type="arabicPeriod" startAt="15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Improve EU-wide access to excellence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C5DE"/>
              </a:buClr>
              <a:buSzTx/>
              <a:buFont typeface="+mj-lt"/>
              <a:buAutoNum type="arabicPeriod" startAt="15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Enhance the strategic capacity of Europe’s public research performing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organisations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3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30923" y="4027093"/>
            <a:ext cx="7798677" cy="468000"/>
          </a:xfrm>
          <a:prstGeom prst="round2DiagRect">
            <a:avLst/>
          </a:prstGeom>
          <a:solidFill>
            <a:srgbClr val="D3E8F9"/>
          </a:solidFill>
          <a:ln w="12700" cap="flat" cmpd="sng" algn="ctr">
            <a:solidFill>
              <a:srgbClr val="D3E8F9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923" y="4784150"/>
            <a:ext cx="802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BAD2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Facilitate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 national process or ERA policy vehicle preparation for identification of running or planned measures contributing to the implementation of ERA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BAD2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Establish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an efficient and effective ERA monitoring mechanism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BAD2"/>
              </a:buClr>
              <a:buSzTx/>
              <a:buFont typeface="+mj-lt"/>
              <a:buAutoNum type="arabicPeriod" startAt="18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Support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to the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prioritisation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, coordination and direction of R&amp;I investments and reforms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3332" y="4108922"/>
            <a:ext cx="575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7576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Advancing concerted research and innovation investments and reforms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4355228" y="2523666"/>
            <a:ext cx="1426217" cy="1229497"/>
          </a:xfrm>
          <a:prstGeom prst="hexagon">
            <a:avLst/>
          </a:prstGeom>
          <a:solidFill>
            <a:srgbClr val="79A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5615158" y="3195446"/>
            <a:ext cx="1426217" cy="1229497"/>
          </a:xfrm>
          <a:prstGeom prst="hexagon">
            <a:avLst/>
          </a:prstGeom>
          <a:solidFill>
            <a:srgbClr val="7D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412985" y="3913427"/>
            <a:ext cx="1426217" cy="122949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423217" y="2534191"/>
            <a:ext cx="3082276" cy="0"/>
          </a:xfrm>
          <a:prstGeom prst="line">
            <a:avLst/>
          </a:prstGeom>
          <a:noFill/>
          <a:ln w="19050" cap="flat" cmpd="sng" algn="ctr">
            <a:solidFill>
              <a:srgbClr val="79A0BB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1238816" y="4424943"/>
            <a:ext cx="3083169" cy="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351295" y="213100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9A0BB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</a:rPr>
              <a:t>Adoption on 26 November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9A0BB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2249" y="256804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0B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Pact for R&amp;I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0B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Council conclusions on new ERA governance + ERA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Policy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genda as annex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0BB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7557837" y="2743118"/>
            <a:ext cx="3082276" cy="0"/>
          </a:xfrm>
          <a:prstGeom prst="line">
            <a:avLst/>
          </a:prstGeom>
          <a:noFill/>
          <a:ln w="19050" cap="flat" cmpd="sng" algn="ctr">
            <a:solidFill>
              <a:srgbClr val="7D9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>
          <a:xfrm flipH="1">
            <a:off x="6971368" y="2741604"/>
            <a:ext cx="586443" cy="673295"/>
          </a:xfrm>
          <a:prstGeom prst="line">
            <a:avLst/>
          </a:prstGeom>
          <a:noFill/>
          <a:ln w="19050" cap="flat" cmpd="sng" algn="ctr">
            <a:solidFill>
              <a:srgbClr val="7D96FF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itle 2"/>
          <p:cNvSpPr txBox="1">
            <a:spLocks/>
          </p:cNvSpPr>
          <p:nvPr/>
        </p:nvSpPr>
        <p:spPr>
          <a:xfrm>
            <a:off x="1033248" y="23175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5</a:t>
            </a:r>
            <a:r>
              <a:rPr kumimoji="0" lang="en-I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. </a:t>
            </a:r>
            <a:r>
              <a:rPr kumimoji="0" lang="en-I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Next Steps</a:t>
            </a: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45380" y="2131007"/>
            <a:ext cx="308230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96FF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</a:rPr>
              <a:t>Establishment of the new ERA Forum (EC Decision in Dec.)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D96FF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5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Co-design and coordinate the implementation of the ERA actions, prepare future updates of the ERA Policy Agenda and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analyse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its implementation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48" y="2705692"/>
            <a:ext cx="689016" cy="7553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86" y="3416413"/>
            <a:ext cx="706159" cy="84202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17" y="4173783"/>
            <a:ext cx="708784" cy="7087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73129" y="404038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</a:rPr>
              <a:t>Set-up of monitoring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4679" y="442494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C5D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Including a scoreboard, online policy platform and regular (2022)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A0BB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5638757" y="4528175"/>
            <a:ext cx="1426217" cy="1229497"/>
          </a:xfrm>
          <a:prstGeom prst="hex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0800000">
            <a:off x="7217030" y="5036907"/>
            <a:ext cx="3083169" cy="0"/>
          </a:xfrm>
          <a:prstGeom prst="line">
            <a:avLst/>
          </a:prstGeom>
          <a:noFill/>
          <a:ln w="19050" cap="flat" cmpd="sng" algn="ctr">
            <a:solidFill>
              <a:srgbClr val="034EA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16976" y="4424943"/>
            <a:ext cx="308230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Arial" panose="020B0604020202020204" pitchFamily="34" charset="0"/>
              </a:rPr>
              <a:t>Explanatory documents on ERA actions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5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Member States will then choose the actions, in which they participate (1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 semester 2022)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229" y="4585207"/>
            <a:ext cx="98763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4198</TotalTime>
  <Words>1974</Words>
  <Application>Microsoft Office PowerPoint</Application>
  <PresentationFormat>Widescreen</PresentationFormat>
  <Paragraphs>281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EC Square Sans Cond Pro</vt:lpstr>
      <vt:lpstr>EC Square Sans Pro</vt:lpstr>
      <vt:lpstr>EC Square Sans Pro Light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1. The New European Research Area</vt:lpstr>
      <vt:lpstr>2. The Pact for R&amp;I in Europe (1)</vt:lpstr>
      <vt:lpstr>2. The Pact for R&amp;I in Europe (2)</vt:lpstr>
      <vt:lpstr>2. The Pact for R&amp;I in Europe (3)</vt:lpstr>
      <vt:lpstr>3. ERA Governance: Architecture and Roles</vt:lpstr>
      <vt:lpstr>4. ERA Policy Agenda: Actions (1)</vt:lpstr>
      <vt:lpstr>4. ERA Policy Agenda: Actions (2)</vt:lpstr>
      <vt:lpstr>PowerPoint Presentation</vt:lpstr>
      <vt:lpstr>Towards a European Strategy for Universities   Synergies between EEA and ERA</vt:lpstr>
      <vt:lpstr>Deepening the European Research Area: Providing researchers with attractive and sustainable careers and working conditions and making brain circulation a reality“</vt:lpstr>
      <vt:lpstr>European Framework for Research Careers</vt:lpstr>
      <vt:lpstr>PowerPoint Presentation</vt:lpstr>
      <vt:lpstr>Reform of the research assessment system Towards a new modus operandi for science (&amp; careers)</vt:lpstr>
      <vt:lpstr>ERA4You</vt:lpstr>
      <vt:lpstr>PowerPoint Presentation</vt:lpstr>
      <vt:lpstr>PowerPoint Presentation</vt:lpstr>
      <vt:lpstr>Building evidence</vt:lpstr>
      <vt:lpstr>Recovery and Resilience Facility (RRF)</vt:lpstr>
      <vt:lpstr>Horizon Europe, contributing to strengthening the ERA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 transition and Recovery, Resilience and Preparedness, Competitive edge through a stronger ERA for the Future</dc:title>
  <dc:creator>RAVET Julien (RTD)</dc:creator>
  <cp:lastModifiedBy>MISLJENCEVIC Slaven (RTD)</cp:lastModifiedBy>
  <cp:revision>338</cp:revision>
  <dcterms:created xsi:type="dcterms:W3CDTF">2020-09-25T15:00:15Z</dcterms:created>
  <dcterms:modified xsi:type="dcterms:W3CDTF">2021-12-01T20:15:58Z</dcterms:modified>
</cp:coreProperties>
</file>