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4" r:id="rId2"/>
    <p:sldId id="374" r:id="rId3"/>
    <p:sldId id="360" r:id="rId4"/>
    <p:sldId id="331" r:id="rId5"/>
    <p:sldId id="333" r:id="rId6"/>
    <p:sldId id="334" r:id="rId7"/>
    <p:sldId id="372" r:id="rId8"/>
    <p:sldId id="335" r:id="rId9"/>
    <p:sldId id="365" r:id="rId10"/>
    <p:sldId id="366" r:id="rId11"/>
    <p:sldId id="367" r:id="rId12"/>
    <p:sldId id="336" r:id="rId13"/>
    <p:sldId id="376" r:id="rId14"/>
    <p:sldId id="375" r:id="rId15"/>
    <p:sldId id="377" r:id="rId16"/>
    <p:sldId id="378" r:id="rId17"/>
    <p:sldId id="380" r:id="rId18"/>
    <p:sldId id="379" r:id="rId19"/>
    <p:sldId id="337" r:id="rId20"/>
    <p:sldId id="338" r:id="rId21"/>
    <p:sldId id="363" r:id="rId22"/>
    <p:sldId id="373" r:id="rId23"/>
    <p:sldId id="342" r:id="rId24"/>
    <p:sldId id="359" r:id="rId25"/>
    <p:sldId id="326" r:id="rId2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9D6"/>
    <a:srgbClr val="FF0066"/>
    <a:srgbClr val="B0F0B8"/>
    <a:srgbClr val="002776"/>
    <a:srgbClr val="FF9933"/>
    <a:srgbClr val="3A2C8C"/>
    <a:srgbClr val="E4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86830" autoAdjust="0"/>
  </p:normalViewPr>
  <p:slideViewPr>
    <p:cSldViewPr>
      <p:cViewPr varScale="1">
        <p:scale>
          <a:sx n="100" d="100"/>
          <a:sy n="100" d="100"/>
        </p:scale>
        <p:origin x="1952" y="184"/>
      </p:cViewPr>
      <p:guideLst>
        <p:guide orient="horz" pos="216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344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0B3C4-6906-4586-9DB8-0DCA7C8835E3}" type="datetimeFigureOut">
              <a:rPr lang="es-ES" smtClean="0"/>
              <a:t>4/11/20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29D2F-8AD4-44AF-B6C9-D51A2A769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35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9D2F-8AD4-44AF-B6C9-D51A2A769C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02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72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82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72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79320" y="4715674"/>
            <a:ext cx="5438520" cy="446759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9" name="TextShape 2"/>
          <p:cNvSpPr txBox="1"/>
          <p:nvPr/>
        </p:nvSpPr>
        <p:spPr>
          <a:xfrm>
            <a:off x="3849840" y="9429547"/>
            <a:ext cx="2945880" cy="49651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482F425-5081-436D-BABC-A3580B355F6B}" type="slidenum">
              <a:rPr lang="es-ES" sz="1200" strike="noStrike">
                <a:latin typeface="Arial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7E24C-D976-4489-AD11-E7019774677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36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66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49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83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3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6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7F9E65-065C-481C-8B3A-2C0973412A29}" type="slidenum">
              <a:rPr lang="es-ES" sz="1400" smtClean="0">
                <a:latin typeface="Times New Roman"/>
              </a:r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32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0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26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700360" y="981000"/>
            <a:ext cx="5616360" cy="934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840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93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85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6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4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4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71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86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6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3B9E-AD91-4C52-89F0-C0EFE13E28B0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B177-6D84-453A-8B53-7AAEAE2C4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61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zaskun.lacunza@fecyt.e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xess.es/node/33102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euraxess.ec.europa.eu/jobs/search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9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hyperlink" Target="http://www.somma.es/jobs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xess.es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hyperlink" Target="mailto:euraxess-spain@fecyt.e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cid:image001.png@01D3F0E7.73A54940" TargetMode="External"/><Relationship Id="rId7" Type="http://schemas.openxmlformats.org/officeDocument/2006/relationships/image" Target="cid:image003.png@01D3F0E7.73A54940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jpeg"/><Relationship Id="rId5" Type="http://schemas.openxmlformats.org/officeDocument/2006/relationships/image" Target="cid:image002.png@01D3F0E7.73A54940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cid:image005.png@01D3F0E7.73A549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/search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euraxess.es/spain/science-sp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cyt.es/es/publicacion/researcher-career-path-spain-glance-5th-edition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hyperlink" Target="mailto:msca@oficinaeuropea.es" TargetMode="External"/><Relationship Id="rId5" Type="http://schemas.openxmlformats.org/officeDocument/2006/relationships/image" Target="../media/image20.png"/><Relationship Id="rId10" Type="http://schemas.openxmlformats.org/officeDocument/2006/relationships/hyperlink" Target="mailto:l.mohedano@eu-isciii.es" TargetMode="External"/><Relationship Id="rId4" Type="http://schemas.openxmlformats.org/officeDocument/2006/relationships/image" Target="../media/image19.png"/><Relationship Id="rId9" Type="http://schemas.openxmlformats.org/officeDocument/2006/relationships/hyperlink" Target="mailto:estefania.munoz@oficinaeuropea.es" TargetMode="Externa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/hosting/search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ivan\disenno\FECYT\presentaciones\power point\ppt nuevo logo\portada-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42862"/>
            <a:ext cx="9220200" cy="69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Documents and Settings\icarrero\Mis documentos\logotran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255" y="6191753"/>
            <a:ext cx="2193724" cy="54961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55575" y="896555"/>
            <a:ext cx="75127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FUNDING OPPORTUNTIES FOR RESEARCHERS IN SPAIN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(</a:t>
            </a:r>
            <a:r>
              <a:rPr lang="es-ES" sz="2400" b="1" dirty="0" err="1">
                <a:solidFill>
                  <a:schemeClr val="bg1"/>
                </a:solidFill>
              </a:rPr>
              <a:t>The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Mobility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Compass</a:t>
            </a:r>
            <a:r>
              <a:rPr lang="es-ES" sz="2400" b="1" dirty="0">
                <a:solidFill>
                  <a:schemeClr val="bg1"/>
                </a:solidFill>
              </a:rPr>
              <a:t> - EURAXESS </a:t>
            </a:r>
            <a:r>
              <a:rPr lang="es-ES" sz="2400" b="1" dirty="0" err="1">
                <a:solidFill>
                  <a:schemeClr val="bg1"/>
                </a:solidFill>
              </a:rPr>
              <a:t>Worldwide</a:t>
            </a:r>
            <a:r>
              <a:rPr lang="es-ES" sz="2400" b="1" dirty="0">
                <a:solidFill>
                  <a:schemeClr val="bg1"/>
                </a:solidFill>
              </a:rPr>
              <a:t> China – 3rd </a:t>
            </a:r>
            <a:r>
              <a:rPr lang="es-ES" sz="2400" b="1" dirty="0" err="1">
                <a:solidFill>
                  <a:schemeClr val="bg1"/>
                </a:solidFill>
              </a:rPr>
              <a:t>November</a:t>
            </a:r>
            <a:r>
              <a:rPr lang="es-ES" sz="2400" b="1" dirty="0">
                <a:solidFill>
                  <a:schemeClr val="bg1"/>
                </a:solidFill>
              </a:rPr>
              <a:t> 2020)</a:t>
            </a:r>
          </a:p>
          <a:p>
            <a:endParaRPr lang="es-ES" sz="4000" b="1" dirty="0">
              <a:solidFill>
                <a:schemeClr val="bg1"/>
              </a:solidFill>
            </a:endParaRPr>
          </a:p>
          <a:p>
            <a:endParaRPr lang="es-ES" sz="40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  <a:hlinkClick r:id="rId5"/>
              </a:rPr>
              <a:t>euraxess-spain@fecyt.es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Fundación Española para la Ciencia y la Tecnología</a:t>
            </a:r>
          </a:p>
          <a:p>
            <a:endParaRPr lang="es-ES" sz="4000" b="1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AutoShape 2" descr="Resultado de imagen de stem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5" descr="Resultado de imagen de stem menor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90" y="6279234"/>
            <a:ext cx="1503890" cy="4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1430774"/>
            <a:ext cx="838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</a:rPr>
              <a:t>Programmes for recruiting pre and postdoctoral researchers.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</a:rPr>
              <a:t>Co-financed by the European Commission (candidates need to comply with mobility rule).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39552" y="2942942"/>
            <a:ext cx="3602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</a:rPr>
              <a:t>11 programmes with forthcoming recruiting calls (both for pre and postdoctoral researchers).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</a:rPr>
              <a:t>250 postdoctoral and 70 </a:t>
            </a:r>
            <a:r>
              <a:rPr lang="en-GB" sz="2000" dirty="0" err="1">
                <a:latin typeface="Calibri" panose="020F0502020204030204" pitchFamily="34" charset="0"/>
              </a:rPr>
              <a:t>predoctoral</a:t>
            </a:r>
            <a:r>
              <a:rPr lang="en-GB" sz="2000" dirty="0">
                <a:latin typeface="Calibri" panose="020F0502020204030204" pitchFamily="34" charset="0"/>
              </a:rPr>
              <a:t> positions in 2019-2021</a:t>
            </a:r>
            <a:r>
              <a:rPr lang="es-ES" sz="20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172011" y="1196753"/>
            <a:ext cx="397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https://www.euraxess.es/node/331026/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393280"/>
            <a:ext cx="430784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MSCA </a:t>
            </a:r>
            <a:r>
              <a:rPr lang="en-US" sz="2800" b="1" dirty="0" err="1">
                <a:solidFill>
                  <a:srgbClr val="2B679F"/>
                </a:solidFill>
                <a:ea typeface="ＭＳ Ｐゴシック"/>
              </a:rPr>
              <a:t>Cofund</a:t>
            </a: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 in Spain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187624" y="6093296"/>
            <a:ext cx="1584176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Not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exhaustive</a:t>
            </a:r>
            <a:r>
              <a:rPr lang="es-ES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054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0244" y="1187460"/>
            <a:ext cx="41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https://euraxess.ec.europa.eu/jobs/search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570" y="1556742"/>
            <a:ext cx="803789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8"/>
          <a:stretch/>
        </p:blipFill>
        <p:spPr bwMode="auto">
          <a:xfrm>
            <a:off x="5724128" y="4032736"/>
            <a:ext cx="3243640" cy="9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32" y="4462760"/>
            <a:ext cx="5111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1187624" y="5301208"/>
            <a:ext cx="158417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Not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exhaustive</a:t>
            </a:r>
            <a:r>
              <a:rPr lang="es-E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MSCA </a:t>
            </a:r>
            <a:r>
              <a:rPr lang="en-US" sz="2800" b="1" dirty="0" err="1">
                <a:solidFill>
                  <a:srgbClr val="2B679F"/>
                </a:solidFill>
                <a:ea typeface="ＭＳ Ｐゴシック"/>
              </a:rPr>
              <a:t>Cofund</a:t>
            </a: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 in Europe</a:t>
            </a:r>
          </a:p>
        </p:txBody>
      </p:sp>
      <p:grpSp>
        <p:nvGrpSpPr>
          <p:cNvPr id="15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16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23" name="32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24" name="33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6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public research funding bodies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3" y="4005064"/>
            <a:ext cx="7194399" cy="1152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34" y="1412777"/>
            <a:ext cx="5686910" cy="11018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373216"/>
            <a:ext cx="4608512" cy="10045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2234952" cy="11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346139" y="947110"/>
            <a:ext cx="8690357" cy="4858154"/>
            <a:chOff x="346139" y="726880"/>
            <a:chExt cx="8690357" cy="485815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296" y="2759618"/>
              <a:ext cx="2187696" cy="94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39" y="2639639"/>
              <a:ext cx="1695005" cy="73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86" y="4221088"/>
              <a:ext cx="855604" cy="116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379" y="4195716"/>
              <a:ext cx="1018041" cy="135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71" y="1172731"/>
              <a:ext cx="8543925" cy="132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306" y="726880"/>
              <a:ext cx="3287120" cy="25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4"/>
            <a:stretch/>
          </p:blipFill>
          <p:spPr bwMode="auto">
            <a:xfrm>
              <a:off x="4452510" y="731735"/>
              <a:ext cx="4511978" cy="24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20 Grupo"/>
            <p:cNvGrpSpPr>
              <a:grpSpLocks noChangeAspect="1"/>
            </p:cNvGrpSpPr>
            <p:nvPr/>
          </p:nvGrpSpPr>
          <p:grpSpPr>
            <a:xfrm>
              <a:off x="3163610" y="4216883"/>
              <a:ext cx="1190132" cy="1368151"/>
              <a:chOff x="3193499" y="3140969"/>
              <a:chExt cx="1738541" cy="2351283"/>
            </a:xfrm>
          </p:grpSpPr>
          <p:pic>
            <p:nvPicPr>
              <p:cNvPr id="3" name="2 Imagen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93499" y="3140969"/>
                <a:ext cx="1738541" cy="1812032"/>
              </a:xfrm>
              <a:prstGeom prst="rect">
                <a:avLst/>
              </a:prstGeom>
            </p:spPr>
          </p:pic>
          <p:pic>
            <p:nvPicPr>
              <p:cNvPr id="20" name="19 Imagen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93499" y="4941168"/>
                <a:ext cx="1714500" cy="551084"/>
              </a:xfrm>
              <a:prstGeom prst="rect">
                <a:avLst/>
              </a:prstGeom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69442" y="2565609"/>
              <a:ext cx="4191817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980728"/>
              <a:ext cx="72199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8685360" y="1222028"/>
              <a:ext cx="351136" cy="334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</a:t>
            </a:r>
          </a:p>
        </p:txBody>
      </p:sp>
      <p:grpSp>
        <p:nvGrpSpPr>
          <p:cNvPr id="22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23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30" name="32 Imagen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31" name="33 Imagen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12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PhD Candidates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1268760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/>
              <a:t>Call for </a:t>
            </a:r>
            <a:r>
              <a:rPr lang="en-GB" sz="2000" b="1" dirty="0" err="1"/>
              <a:t>predoctoral</a:t>
            </a:r>
            <a:r>
              <a:rPr lang="en-GB" sz="2000" b="1" dirty="0"/>
              <a:t> training for future university teachers (FPU) </a:t>
            </a:r>
            <a:endParaRPr lang="en-GB" sz="2000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4-year training contracts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Salary: 1.100€ - 1.500€ (14 payments/year)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Last call: October 2019 – ca. 850 contracts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Previous: December 2017, October 2018</a:t>
            </a:r>
          </a:p>
          <a:p>
            <a:pPr lvl="0"/>
            <a:endParaRPr lang="en-GB" sz="2000" dirty="0"/>
          </a:p>
          <a:p>
            <a:pPr lvl="0"/>
            <a:r>
              <a:rPr lang="en-GB" sz="2000" b="1" dirty="0"/>
              <a:t>Call for </a:t>
            </a:r>
            <a:r>
              <a:rPr lang="en-GB" sz="2000" b="1" dirty="0" err="1"/>
              <a:t>predoctoral</a:t>
            </a:r>
            <a:r>
              <a:rPr lang="en-GB" sz="2000" b="1" dirty="0"/>
              <a:t> training of researchers (FPI)</a:t>
            </a:r>
            <a:endParaRPr lang="en-GB" sz="2000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4-year contracts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Salary: ca. 21.000 €/year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Last call: 13-27 October 2020 – ca. 1100 contracts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Previous: September 2017, October 2018, October 2019.</a:t>
            </a:r>
          </a:p>
          <a:p>
            <a:pPr lvl="0"/>
            <a:endParaRPr lang="en-GB" dirty="0"/>
          </a:p>
          <a:p>
            <a:r>
              <a:rPr lang="en-GB" sz="2000" b="1" dirty="0"/>
              <a:t>Call for industrial PhDs (</a:t>
            </a:r>
            <a:r>
              <a:rPr lang="en-GB" sz="2000" b="1" dirty="0" err="1"/>
              <a:t>Doctorados</a:t>
            </a:r>
            <a:r>
              <a:rPr lang="en-GB" sz="2000" b="1" dirty="0"/>
              <a:t> </a:t>
            </a:r>
            <a:r>
              <a:rPr lang="en-GB" sz="2000" b="1" dirty="0" err="1"/>
              <a:t>Industriales</a:t>
            </a:r>
            <a:r>
              <a:rPr lang="en-GB" sz="2000" b="1" dirty="0"/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4-year contracts in industry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Salary: co-financing (max 70% ca. 16.000€)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Last call: January 2020 (2019) – 61 contracts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Previous: January 2019 (2018), January 2018 (2017)</a:t>
            </a:r>
          </a:p>
        </p:txBody>
      </p:sp>
      <p:grpSp>
        <p:nvGrpSpPr>
          <p:cNvPr id="22" name="29 Grupo"/>
          <p:cNvGrpSpPr/>
          <p:nvPr/>
        </p:nvGrpSpPr>
        <p:grpSpPr>
          <a:xfrm>
            <a:off x="0" y="6268641"/>
            <a:ext cx="9036496" cy="616743"/>
            <a:chOff x="0" y="6241256"/>
            <a:chExt cx="9036496" cy="616743"/>
          </a:xfrm>
        </p:grpSpPr>
        <p:grpSp>
          <p:nvGrpSpPr>
            <p:cNvPr id="23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30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31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34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Postdoctoral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1268760"/>
            <a:ext cx="8352928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Juan de la </a:t>
            </a:r>
            <a:r>
              <a:rPr lang="en-US" sz="2000" b="1" dirty="0" err="1"/>
              <a:t>Cierva</a:t>
            </a:r>
            <a:endParaRPr lang="en-US" sz="2000" b="1" dirty="0"/>
          </a:p>
          <a:p>
            <a:pPr lvl="0"/>
            <a:endParaRPr lang="es-ES" sz="2000" b="1" dirty="0"/>
          </a:p>
          <a:p>
            <a:pPr lvl="1"/>
            <a:r>
              <a:rPr lang="en-US" sz="2000" b="1" dirty="0" err="1"/>
              <a:t>JdC</a:t>
            </a:r>
            <a:r>
              <a:rPr lang="en-US" sz="2000" b="1" dirty="0"/>
              <a:t> </a:t>
            </a:r>
            <a:r>
              <a:rPr lang="en-US" sz="2000" b="1" dirty="0" err="1"/>
              <a:t>formación</a:t>
            </a:r>
            <a:r>
              <a:rPr lang="en-US" sz="2000" b="1" dirty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2-year contracts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Last call 2019 (January 2020). 225 positions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25,000 Euros/year although co-financing from the hiring institution is expected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organization presents the candidate.</a:t>
            </a:r>
          </a:p>
          <a:p>
            <a:pPr marL="742950" lvl="1" indent="-285750">
              <a:buFont typeface="Arial"/>
              <a:buChar char="•"/>
            </a:pPr>
            <a:endParaRPr lang="es-ES" dirty="0"/>
          </a:p>
          <a:p>
            <a:pPr lvl="1"/>
            <a:r>
              <a:rPr lang="en-US" sz="2000" b="1" dirty="0" err="1"/>
              <a:t>JdC</a:t>
            </a:r>
            <a:r>
              <a:rPr lang="en-US" sz="2000" b="1" dirty="0"/>
              <a:t> </a:t>
            </a:r>
            <a:r>
              <a:rPr lang="en-US" sz="2000" b="1" dirty="0" err="1"/>
              <a:t>incorporación</a:t>
            </a:r>
            <a:r>
              <a:rPr lang="en-US" sz="2000" b="1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3-year contracts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Last call 2019 (January 2020). 225 positions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29,000 Euros + 6.000 euros ODC/year although co-financing from the hiring institution is expected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organization presents the candidate. </a:t>
            </a:r>
          </a:p>
          <a:p>
            <a:pPr lvl="1"/>
            <a:endParaRPr lang="es-ES" dirty="0"/>
          </a:p>
        </p:txBody>
      </p:sp>
      <p:grpSp>
        <p:nvGrpSpPr>
          <p:cNvPr id="8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9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1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2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515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Postdoctoral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1485359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Ramón y </a:t>
            </a:r>
            <a:r>
              <a:rPr lang="en-US" sz="2000" b="1" dirty="0" err="1"/>
              <a:t>Cajal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Tenure-track 5-year contracts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Last call 2019 (January 2020): 200 positions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Funding: 33.720 € /year + 40,000 € ODC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Support of 100,000 euros for the creation of a permanent position.</a:t>
            </a:r>
            <a:endParaRPr lang="es-ES" dirty="0"/>
          </a:p>
          <a:p>
            <a:pPr lvl="0"/>
            <a:endParaRPr lang="en-US" u="sng" dirty="0"/>
          </a:p>
          <a:p>
            <a:pPr lvl="0"/>
            <a:r>
              <a:rPr lang="en-US" sz="2000" b="1" dirty="0"/>
              <a:t>Beatriz Galindo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Recruit researchers in Spanish Universities with experience abroad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4-year contracts 50.000-90.000€ / year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Since 2018 Last call 2019 (February 2020) ca. 100 contracts contracts were offered with. Two categories: </a:t>
            </a:r>
            <a:endParaRPr lang="es-E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BG Junior &lt;7 years abroad</a:t>
            </a:r>
            <a:endParaRPr lang="es-E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BG Senior &gt;7 years abroad</a:t>
            </a:r>
          </a:p>
          <a:p>
            <a:pPr lvl="1"/>
            <a:r>
              <a:rPr lang="en-US" dirty="0"/>
              <a:t> </a:t>
            </a:r>
            <a:endParaRPr lang="es-ES" dirty="0"/>
          </a:p>
        </p:txBody>
      </p:sp>
      <p:grpSp>
        <p:nvGrpSpPr>
          <p:cNvPr id="8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9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1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2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782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Postdoctoral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1268760"/>
            <a:ext cx="835292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 </a:t>
            </a:r>
            <a:endParaRPr lang="es-ES" dirty="0"/>
          </a:p>
          <a:p>
            <a:pPr lvl="0"/>
            <a:r>
              <a:rPr lang="en-GB" sz="2000" b="1" dirty="0"/>
              <a:t>Torres </a:t>
            </a:r>
            <a:r>
              <a:rPr lang="en-GB" sz="2000" b="1" dirty="0" err="1"/>
              <a:t>Quevedo</a:t>
            </a:r>
            <a:endParaRPr lang="en-GB" sz="2000" b="1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Recruiting doctors in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Companies, including spin-offs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Technological Centre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Innovation support centres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Business associations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Science Parks</a:t>
            </a:r>
          </a:p>
          <a:p>
            <a:pPr lvl="1"/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3-year contracts</a:t>
            </a:r>
          </a:p>
          <a:p>
            <a:pPr marL="285750" lvl="0" indent="-285750">
              <a:buFont typeface="Arial"/>
              <a:buChar char="•"/>
            </a:pP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Max. 38.000€/year (70% co-financing)</a:t>
            </a:r>
          </a:p>
          <a:p>
            <a:pPr lvl="0"/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Last call 2019 (January 2020): 176 contracts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Pervious calls: 2018 (January 2019), 2017 (January 2018)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 </a:t>
            </a:r>
          </a:p>
        </p:txBody>
      </p:sp>
      <p:grpSp>
        <p:nvGrpSpPr>
          <p:cNvPr id="8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9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1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2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394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National calls – Consolidation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536" y="1556792"/>
            <a:ext cx="8352928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Contracts to distinguished researchers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New research lines, direction of teams, infrastructures, etc. </a:t>
            </a:r>
          </a:p>
          <a:p>
            <a:pPr lvl="0"/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Public Research Organizations (OPIS):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Agencia</a:t>
            </a:r>
            <a:r>
              <a:rPr lang="en-US" dirty="0"/>
              <a:t> </a:t>
            </a:r>
            <a:r>
              <a:rPr lang="en-US" dirty="0" err="1"/>
              <a:t>Estatal</a:t>
            </a:r>
            <a:r>
              <a:rPr lang="en-US" dirty="0"/>
              <a:t> </a:t>
            </a:r>
            <a:r>
              <a:rPr lang="en-US" dirty="0" err="1"/>
              <a:t>Consejo</a:t>
            </a:r>
            <a:r>
              <a:rPr lang="en-US" dirty="0"/>
              <a:t> Superior de </a:t>
            </a:r>
            <a:r>
              <a:rPr lang="en-US" dirty="0" err="1"/>
              <a:t>Investigaciones</a:t>
            </a:r>
            <a:r>
              <a:rPr lang="en-US" dirty="0"/>
              <a:t> </a:t>
            </a:r>
            <a:r>
              <a:rPr lang="en-US" dirty="0" err="1"/>
              <a:t>Científicas</a:t>
            </a:r>
            <a:r>
              <a:rPr lang="en-US" dirty="0"/>
              <a:t> (CSIC)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Instituto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Carlos III (ISCIII)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Centro de </a:t>
            </a:r>
            <a:r>
              <a:rPr lang="en-US" dirty="0" err="1"/>
              <a:t>Investigaciones</a:t>
            </a:r>
            <a:r>
              <a:rPr lang="en-US" dirty="0"/>
              <a:t> </a:t>
            </a:r>
            <a:r>
              <a:rPr lang="en-US" dirty="0" err="1"/>
              <a:t>Energéticas</a:t>
            </a:r>
            <a:r>
              <a:rPr lang="en-US" dirty="0"/>
              <a:t>, </a:t>
            </a:r>
            <a:r>
              <a:rPr lang="en-US" dirty="0" err="1"/>
              <a:t>Medioambientales</a:t>
            </a:r>
            <a:r>
              <a:rPr lang="en-US" dirty="0"/>
              <a:t> y </a:t>
            </a:r>
            <a:r>
              <a:rPr lang="en-US" dirty="0" err="1"/>
              <a:t>Tecnológicas</a:t>
            </a:r>
            <a:r>
              <a:rPr lang="en-US" dirty="0"/>
              <a:t> (CIEMAT)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Instituto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 y </a:t>
            </a:r>
            <a:r>
              <a:rPr lang="en-US" dirty="0" err="1"/>
              <a:t>Tecnología</a:t>
            </a:r>
            <a:r>
              <a:rPr lang="en-US" dirty="0"/>
              <a:t> </a:t>
            </a:r>
            <a:r>
              <a:rPr lang="en-US" dirty="0" err="1"/>
              <a:t>Agraria</a:t>
            </a:r>
            <a:r>
              <a:rPr lang="en-US" dirty="0"/>
              <a:t> y </a:t>
            </a:r>
            <a:r>
              <a:rPr lang="en-US" dirty="0" err="1"/>
              <a:t>Alimentaria</a:t>
            </a:r>
            <a:r>
              <a:rPr lang="en-US" dirty="0"/>
              <a:t> (INIA)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Instituto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de </a:t>
            </a:r>
            <a:r>
              <a:rPr lang="en-US" dirty="0" err="1"/>
              <a:t>Oceanografía</a:t>
            </a:r>
            <a:r>
              <a:rPr lang="en-US" dirty="0"/>
              <a:t> (IEO)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Instituto</a:t>
            </a:r>
            <a:r>
              <a:rPr lang="en-US" dirty="0"/>
              <a:t> </a:t>
            </a:r>
            <a:r>
              <a:rPr lang="en-US" dirty="0" err="1"/>
              <a:t>Geológico</a:t>
            </a:r>
            <a:r>
              <a:rPr lang="en-US" dirty="0"/>
              <a:t> y </a:t>
            </a:r>
            <a:r>
              <a:rPr lang="en-US" dirty="0" err="1"/>
              <a:t>Minero</a:t>
            </a:r>
            <a:r>
              <a:rPr lang="en-US" dirty="0"/>
              <a:t> de </a:t>
            </a:r>
            <a:r>
              <a:rPr lang="en-US" dirty="0" err="1"/>
              <a:t>España</a:t>
            </a:r>
            <a:r>
              <a:rPr lang="en-US" dirty="0"/>
              <a:t> (IGME)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Instituto</a:t>
            </a:r>
            <a:r>
              <a:rPr lang="en-US" dirty="0"/>
              <a:t> de </a:t>
            </a:r>
            <a:r>
              <a:rPr lang="en-US" dirty="0" err="1"/>
              <a:t>Astrofísica</a:t>
            </a:r>
            <a:r>
              <a:rPr lang="en-US" dirty="0"/>
              <a:t> de Canarias (IAC)</a:t>
            </a:r>
          </a:p>
          <a:p>
            <a:pPr lvl="0"/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Non-periodic calls</a:t>
            </a:r>
          </a:p>
          <a:p>
            <a:pPr lvl="0"/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Last call: April 2019 (44 positions)</a:t>
            </a:r>
            <a:r>
              <a:rPr lang="es-ES" dirty="0"/>
              <a:t> </a:t>
            </a:r>
          </a:p>
        </p:txBody>
      </p:sp>
      <p:grpSp>
        <p:nvGrpSpPr>
          <p:cNvPr id="8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9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1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2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20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50" y="1412776"/>
            <a:ext cx="84693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Regional calls</a:t>
            </a:r>
          </a:p>
        </p:txBody>
      </p:sp>
    </p:spTree>
    <p:extLst>
      <p:ext uri="{BB962C8B-B14F-4D97-AF65-F5344CB8AC3E}">
        <p14:creationId xmlns:p14="http://schemas.microsoft.com/office/powerpoint/2010/main" val="2440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9433" y="-36515"/>
            <a:ext cx="9180513" cy="6894513"/>
          </a:xfrm>
          <a:prstGeom prst="rect">
            <a:avLst/>
          </a:prstGeom>
          <a:solidFill>
            <a:srgbClr val="4A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387" name="11 Rectángulo"/>
          <p:cNvSpPr>
            <a:spLocks noChangeArrowheads="1"/>
          </p:cNvSpPr>
          <p:nvPr/>
        </p:nvSpPr>
        <p:spPr bwMode="auto">
          <a:xfrm>
            <a:off x="5918200" y="1341438"/>
            <a:ext cx="3124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altLang="es-ES" b="1" dirty="0">
                <a:solidFill>
                  <a:schemeClr val="bg1"/>
                </a:solidFill>
                <a:latin typeface="Cambria" pitchFamily="18" charset="0"/>
              </a:rPr>
              <a:t>STAFF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altLang="es-ES" sz="1400" b="1" dirty="0">
                <a:latin typeface="Bookman Old Style" pitchFamily="18" charset="0"/>
              </a:rPr>
              <a:t>119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altLang="es-ES" sz="1400" b="1" dirty="0">
                <a:latin typeface="Bookman Old Style" pitchFamily="18" charset="0"/>
              </a:rPr>
              <a:t>86 Women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altLang="es-ES" sz="1400" b="1" dirty="0">
                <a:latin typeface="Bookman Old Style" pitchFamily="18" charset="0"/>
              </a:rPr>
              <a:t>33 Men</a:t>
            </a:r>
          </a:p>
        </p:txBody>
      </p:sp>
      <p:pic>
        <p:nvPicPr>
          <p:cNvPr id="16388" name="1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1484313"/>
            <a:ext cx="7445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22 Rectángulo"/>
          <p:cNvSpPr>
            <a:spLocks noChangeArrowheads="1"/>
          </p:cNvSpPr>
          <p:nvPr/>
        </p:nvSpPr>
        <p:spPr bwMode="auto">
          <a:xfrm>
            <a:off x="5964238" y="115888"/>
            <a:ext cx="235267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s-ES" altLang="es-ES" b="1" dirty="0">
                <a:solidFill>
                  <a:schemeClr val="bg1"/>
                </a:solidFill>
                <a:latin typeface="Cambria" pitchFamily="18" charset="0"/>
              </a:rPr>
              <a:t>BUDGET (2020)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s-ES" altLang="es-ES" sz="2000" b="1" dirty="0">
                <a:solidFill>
                  <a:schemeClr val="bg1"/>
                </a:solidFill>
              </a:rPr>
              <a:t>25.654 M€</a:t>
            </a:r>
          </a:p>
        </p:txBody>
      </p:sp>
      <p:pic>
        <p:nvPicPr>
          <p:cNvPr id="16390" name="23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75" y="188913"/>
            <a:ext cx="8159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5795963" y="2708275"/>
            <a:ext cx="3246437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</a:rPr>
              <a:t>MISION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</a:rPr>
              <a:t>We work to better link science and society through activities promoting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b="1" dirty="0">
                <a:latin typeface="Cambria" panose="02040503050406030204" pitchFamily="18" charset="0"/>
              </a:rPr>
              <a:t>Open, inclusive science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b="1" dirty="0">
                <a:latin typeface="Cambria" panose="02040503050406030204" pitchFamily="18" charset="0"/>
              </a:rPr>
              <a:t>Scientific culture and education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</a:rPr>
              <a:t>and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b="1" dirty="0">
                <a:latin typeface="Cambria" panose="02040503050406030204" pitchFamily="18" charset="0"/>
              </a:rPr>
              <a:t>Supporting the Spanish </a:t>
            </a:r>
            <a:r>
              <a:rPr lang="en-GB" sz="1400" b="1" dirty="0" err="1">
                <a:latin typeface="Cambria" panose="02040503050406030204" pitchFamily="18" charset="0"/>
              </a:rPr>
              <a:t>R&amp;D&amp;i</a:t>
            </a:r>
            <a:r>
              <a:rPr lang="en-GB" sz="1400" b="1" dirty="0">
                <a:latin typeface="Cambria" panose="02040503050406030204" pitchFamily="18" charset="0"/>
              </a:rPr>
              <a:t> system towards its openness and internationalisation</a:t>
            </a:r>
            <a:endParaRPr lang="en-GB" sz="1400" b="1" dirty="0">
              <a:latin typeface="Bookman Old Style" panose="02050604050505020204" pitchFamily="18" charset="0"/>
            </a:endParaRPr>
          </a:p>
        </p:txBody>
      </p:sp>
      <p:pic>
        <p:nvPicPr>
          <p:cNvPr id="16392" name="30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087688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3 Grupo"/>
          <p:cNvGrpSpPr>
            <a:grpSpLocks/>
          </p:cNvGrpSpPr>
          <p:nvPr/>
        </p:nvGrpSpPr>
        <p:grpSpPr bwMode="auto">
          <a:xfrm>
            <a:off x="436563" y="269875"/>
            <a:ext cx="4032250" cy="4032250"/>
            <a:chOff x="323527" y="1001896"/>
            <a:chExt cx="4032448" cy="4032448"/>
          </a:xfrm>
        </p:grpSpPr>
        <p:sp>
          <p:nvSpPr>
            <p:cNvPr id="15" name="14 Elipse"/>
            <p:cNvSpPr/>
            <p:nvPr/>
          </p:nvSpPr>
          <p:spPr>
            <a:xfrm>
              <a:off x="323527" y="1001896"/>
              <a:ext cx="4032448" cy="4032448"/>
            </a:xfrm>
            <a:prstGeom prst="ellipse">
              <a:avLst/>
            </a:prstGeom>
            <a:solidFill>
              <a:srgbClr val="4ACCD4"/>
            </a:solidFill>
            <a:ln w="76200">
              <a:solidFill>
                <a:srgbClr val="A0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575951" y="2816498"/>
              <a:ext cx="3527598" cy="7817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en-GB" sz="1400" b="1" dirty="0">
                  <a:latin typeface="Bookman Old Style" panose="02050604050505020204" pitchFamily="18" charset="0"/>
                </a:rPr>
                <a:t>Born in 2001</a:t>
              </a:r>
            </a:p>
            <a:p>
              <a:pPr algn="ctr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en-GB" sz="1400" b="1" dirty="0">
                  <a:latin typeface="Bookman Old Style" panose="02050604050505020204" pitchFamily="18" charset="0"/>
                </a:rPr>
                <a:t>Depending on the Ministry of Science and Innovation</a:t>
              </a:r>
            </a:p>
          </p:txBody>
        </p:sp>
        <p:pic>
          <p:nvPicPr>
            <p:cNvPr id="16397" name="17 Image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024" y="1505704"/>
              <a:ext cx="2603453" cy="64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>
            <a:off x="471198" y="5157192"/>
            <a:ext cx="4928183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</a:rPr>
              <a:t>VISION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1400" b="1" dirty="0">
                <a:latin typeface="Bookman Old Style" panose="02050604050505020204" pitchFamily="18" charset="0"/>
              </a:rPr>
              <a:t> We want a society acknowledging science as a key element of its development and well-being. </a:t>
            </a:r>
          </a:p>
        </p:txBody>
      </p:sp>
    </p:spTree>
    <p:extLst>
      <p:ext uri="{BB962C8B-B14F-4D97-AF65-F5344CB8AC3E}">
        <p14:creationId xmlns:p14="http://schemas.microsoft.com/office/powerpoint/2010/main" val="178665768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332180" y="-2328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Regional opportunities  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2123728" y="620688"/>
            <a:ext cx="489654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01" y="3407139"/>
            <a:ext cx="1536297" cy="1156672"/>
          </a:xfrm>
          <a:prstGeom prst="rect">
            <a:avLst/>
          </a:prstGeom>
        </p:spPr>
      </p:pic>
      <p:cxnSp>
        <p:nvCxnSpPr>
          <p:cNvPr id="15" name="14 Conector recto"/>
          <p:cNvCxnSpPr>
            <a:endCxn id="36" idx="3"/>
          </p:cNvCxnSpPr>
          <p:nvPr/>
        </p:nvCxnSpPr>
        <p:spPr>
          <a:xfrm flipH="1" flipV="1">
            <a:off x="2840140" y="2520964"/>
            <a:ext cx="1336574" cy="1003286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5 Grupo"/>
          <p:cNvGrpSpPr/>
          <p:nvPr/>
        </p:nvGrpSpPr>
        <p:grpSpPr>
          <a:xfrm>
            <a:off x="3277284" y="709448"/>
            <a:ext cx="2518852" cy="1934787"/>
            <a:chOff x="3277284" y="709448"/>
            <a:chExt cx="2518852" cy="1934787"/>
          </a:xfrm>
          <a:solidFill>
            <a:schemeClr val="bg1"/>
          </a:solidFill>
        </p:grpSpPr>
        <p:sp>
          <p:nvSpPr>
            <p:cNvPr id="17" name="16 Rectángulo"/>
            <p:cNvSpPr/>
            <p:nvPr/>
          </p:nvSpPr>
          <p:spPr>
            <a:xfrm>
              <a:off x="3277284" y="709448"/>
              <a:ext cx="2518852" cy="1934787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4635" y="1988840"/>
              <a:ext cx="1344149" cy="504056"/>
            </a:xfrm>
            <a:prstGeom prst="rect">
              <a:avLst/>
            </a:prstGeom>
            <a:grpFill/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08634" y="1286307"/>
              <a:ext cx="2256152" cy="6004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Rectángulo"/>
            <p:cNvSpPr/>
            <p:nvPr/>
          </p:nvSpPr>
          <p:spPr>
            <a:xfrm>
              <a:off x="3347864" y="769909"/>
              <a:ext cx="236799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BASQUE COUNTRY</a:t>
              </a: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6414443" y="1554953"/>
            <a:ext cx="2399818" cy="118824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662" y="1697894"/>
            <a:ext cx="2255802" cy="8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6674758" y="112474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CATALUNYA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5948318" y="2996952"/>
            <a:ext cx="3160186" cy="1500156"/>
            <a:chOff x="5588278" y="4377744"/>
            <a:chExt cx="3160186" cy="1500156"/>
          </a:xfrm>
          <a:solidFill>
            <a:schemeClr val="bg1"/>
          </a:solidFill>
        </p:grpSpPr>
        <p:sp>
          <p:nvSpPr>
            <p:cNvPr id="27" name="26 Rectángulo"/>
            <p:cNvSpPr/>
            <p:nvPr/>
          </p:nvSpPr>
          <p:spPr>
            <a:xfrm>
              <a:off x="5588278" y="4377744"/>
              <a:ext cx="3160186" cy="150015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786" y="5038948"/>
              <a:ext cx="3007171" cy="5938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28 Rectángulo"/>
            <p:cNvSpPr/>
            <p:nvPr/>
          </p:nvSpPr>
          <p:spPr>
            <a:xfrm>
              <a:off x="6546246" y="4534892"/>
              <a:ext cx="124425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s-ES_tradnl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MURCIA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3508" y="4437112"/>
            <a:ext cx="3160186" cy="1528264"/>
            <a:chOff x="143508" y="4437112"/>
            <a:chExt cx="3160186" cy="1528264"/>
          </a:xfrm>
          <a:solidFill>
            <a:schemeClr val="bg1"/>
          </a:solidFill>
        </p:grpSpPr>
        <p:sp>
          <p:nvSpPr>
            <p:cNvPr id="31" name="30 Rectángulo"/>
            <p:cNvSpPr/>
            <p:nvPr/>
          </p:nvSpPr>
          <p:spPr>
            <a:xfrm>
              <a:off x="143508" y="4465220"/>
              <a:ext cx="3160186" cy="150015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136742" y="4437112"/>
              <a:ext cx="127470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ES_tradnl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MADRID</a:t>
              </a: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7467" y="5400036"/>
              <a:ext cx="1872268" cy="4865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34 Grupo"/>
          <p:cNvGrpSpPr/>
          <p:nvPr/>
        </p:nvGrpSpPr>
        <p:grpSpPr>
          <a:xfrm>
            <a:off x="143508" y="964855"/>
            <a:ext cx="2696632" cy="3112217"/>
            <a:chOff x="143508" y="964855"/>
            <a:chExt cx="2696632" cy="3112217"/>
          </a:xfrm>
          <a:solidFill>
            <a:schemeClr val="bg1"/>
          </a:solidFill>
        </p:grpSpPr>
        <p:sp>
          <p:nvSpPr>
            <p:cNvPr id="36" name="35 Rectángulo"/>
            <p:cNvSpPr/>
            <p:nvPr/>
          </p:nvSpPr>
          <p:spPr>
            <a:xfrm>
              <a:off x="143508" y="964855"/>
              <a:ext cx="2696632" cy="3112217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831226" y="2305681"/>
              <a:ext cx="1321196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tabLst/>
              </a:pPr>
              <a:r>
                <a:rPr lang="es-ES" sz="1600" dirty="0" err="1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Oportunius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842448" y="1112785"/>
              <a:ext cx="129875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s-ES_tradnl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GALICIA</a:t>
              </a:r>
            </a:p>
          </p:txBody>
        </p:sp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93" y="1529757"/>
              <a:ext cx="1871663" cy="7985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092" y="2743194"/>
              <a:ext cx="1851464" cy="6998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40 CuadroTexto"/>
            <p:cNvSpPr txBox="1"/>
            <p:nvPr/>
          </p:nvSpPr>
          <p:spPr>
            <a:xfrm>
              <a:off x="332180" y="3443052"/>
              <a:ext cx="2319288" cy="6340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tabLst/>
              </a:pPr>
              <a:r>
                <a:rPr lang="es-ES" sz="1600" dirty="0" err="1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Axudas</a:t>
              </a:r>
              <a:r>
                <a:rPr lang="es-ES" sz="1600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 err="1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Posdoutorais</a:t>
              </a:r>
              <a:endParaRPr lang="es-ES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tabLst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Isidro </a:t>
              </a: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Parga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Pondal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2" name="41 Conector recto"/>
          <p:cNvCxnSpPr>
            <a:endCxn id="17" idx="2"/>
          </p:cNvCxnSpPr>
          <p:nvPr/>
        </p:nvCxnSpPr>
        <p:spPr>
          <a:xfrm flipH="1" flipV="1">
            <a:off x="4536710" y="2644235"/>
            <a:ext cx="107299" cy="880015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22" idx="1"/>
          </p:cNvCxnSpPr>
          <p:nvPr/>
        </p:nvCxnSpPr>
        <p:spPr>
          <a:xfrm flipV="1">
            <a:off x="5004048" y="2149074"/>
            <a:ext cx="1410395" cy="1495950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>
            <a:off x="3303694" y="3829050"/>
            <a:ext cx="1249257" cy="608062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endCxn id="27" idx="1"/>
          </p:cNvCxnSpPr>
          <p:nvPr/>
        </p:nvCxnSpPr>
        <p:spPr>
          <a:xfrm flipV="1">
            <a:off x="4752975" y="3747030"/>
            <a:ext cx="1195343" cy="382059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3428145" y="4581128"/>
            <a:ext cx="1921295" cy="1258168"/>
            <a:chOff x="3428145" y="4563811"/>
            <a:chExt cx="1921295" cy="1258168"/>
          </a:xfrm>
        </p:grpSpPr>
        <p:sp>
          <p:nvSpPr>
            <p:cNvPr id="47" name="46 CuadroTexto"/>
            <p:cNvSpPr txBox="1"/>
            <p:nvPr/>
          </p:nvSpPr>
          <p:spPr>
            <a:xfrm>
              <a:off x="3428145" y="5120248"/>
              <a:ext cx="1921295" cy="70173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tabLst/>
              </a:pPr>
              <a:r>
                <a:rPr kumimoji="0" lang="es-E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CANARIAS</a:t>
              </a:r>
            </a:p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tabLst/>
              </a:pPr>
              <a:r>
                <a:rPr kumimoji="0" lang="es-E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Vieira y Clavijo</a:t>
              </a:r>
            </a:p>
          </p:txBody>
        </p:sp>
        <p:cxnSp>
          <p:nvCxnSpPr>
            <p:cNvPr id="48" name="47 Conector recto"/>
            <p:cNvCxnSpPr>
              <a:endCxn id="47" idx="0"/>
            </p:cNvCxnSpPr>
            <p:nvPr/>
          </p:nvCxnSpPr>
          <p:spPr>
            <a:xfrm>
              <a:off x="3917672" y="4563811"/>
              <a:ext cx="471121" cy="556437"/>
            </a:xfrm>
            <a:prstGeom prst="line">
              <a:avLst/>
            </a:prstGeom>
            <a:ln w="381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48 CuadroTexto"/>
          <p:cNvSpPr txBox="1"/>
          <p:nvPr/>
        </p:nvSpPr>
        <p:spPr>
          <a:xfrm>
            <a:off x="332678" y="4739196"/>
            <a:ext cx="27029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</a:pPr>
            <a:r>
              <a:rPr lang="es-ES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Consejería de Educación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3" name="52 Conector recto"/>
          <p:cNvCxnSpPr/>
          <p:nvPr/>
        </p:nvCxnSpPr>
        <p:spPr>
          <a:xfrm>
            <a:off x="4446260" y="4252017"/>
            <a:ext cx="1218526" cy="656456"/>
          </a:xfrm>
          <a:prstGeom prst="line">
            <a:avLst/>
          </a:prstGeom>
          <a:ln w="381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n de talentia senior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8106" y="5157192"/>
            <a:ext cx="3508390" cy="901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66" y="4725144"/>
            <a:ext cx="173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s-ES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ANDALUCIA</a:t>
            </a:r>
          </a:p>
        </p:txBody>
      </p:sp>
      <p:grpSp>
        <p:nvGrpSpPr>
          <p:cNvPr id="50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51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57" name="32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58" name="33 Imagen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6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-2328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Other professional options</a:t>
            </a:r>
          </a:p>
        </p:txBody>
      </p:sp>
      <p:pic>
        <p:nvPicPr>
          <p:cNvPr id="3" name="Imagen 2" descr="Captura de pantalla 2020-11-02 a las 14.1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8500"/>
            <a:ext cx="9144000" cy="2902700"/>
          </a:xfrm>
          <a:prstGeom prst="rect">
            <a:avLst/>
          </a:prstGeom>
        </p:spPr>
      </p:pic>
      <p:grpSp>
        <p:nvGrpSpPr>
          <p:cNvPr id="6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7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9" name="3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0" name="3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69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Private funding opportunities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5957303"/>
            <a:ext cx="2699792" cy="5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733256"/>
            <a:ext cx="1905000" cy="914400"/>
          </a:xfrm>
          <a:prstGeom prst="rect">
            <a:avLst/>
          </a:prstGeom>
        </p:spPr>
      </p:pic>
      <p:pic>
        <p:nvPicPr>
          <p:cNvPr id="2" name="Imagen 1" descr="Captura de pantalla 2020-11-02 a las 14.15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184679"/>
            <a:ext cx="9144000" cy="44765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591" y="5805264"/>
            <a:ext cx="2915705" cy="864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656" y="5661248"/>
            <a:ext cx="2225848" cy="8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7" y="100643"/>
            <a:ext cx="8183157" cy="27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5036"/>
            <a:ext cx="382524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55096" y="116632"/>
            <a:ext cx="4293368" cy="34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499992" y="-2738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hlinkClick r:id="rId5"/>
              </a:rPr>
              <a:t>http://www.somma.es/jobs</a:t>
            </a:r>
            <a:r>
              <a:rPr lang="es-ES" sz="20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08" y="2564904"/>
            <a:ext cx="8488680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11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7" name="32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8" name="33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848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2700360" y="981000"/>
            <a:ext cx="5616360" cy="9345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30" name="TextShape 2"/>
          <p:cNvSpPr txBox="1"/>
          <p:nvPr/>
        </p:nvSpPr>
        <p:spPr>
          <a:xfrm>
            <a:off x="2484000" y="2132856"/>
            <a:ext cx="4176232" cy="2016224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https://www.euraxess.es/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ES" u="sng" dirty="0">
              <a:solidFill>
                <a:srgbClr val="009999"/>
              </a:solidFill>
              <a:latin typeface="Arial"/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s-ES" u="sng" dirty="0">
                <a:solidFill>
                  <a:srgbClr val="009999"/>
                </a:solidFill>
                <a:latin typeface="Arial"/>
                <a:hlinkClick r:id="rId4"/>
              </a:rPr>
              <a:t>euraxess-spain@fecyt.es</a:t>
            </a:r>
            <a:endParaRPr lang="es-ES" u="sng" dirty="0">
              <a:solidFill>
                <a:srgbClr val="00999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1" strike="noStrike" dirty="0">
              <a:solidFill>
                <a:srgbClr val="2B679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dirty="0">
                <a:solidFill>
                  <a:srgbClr val="2B679F"/>
                </a:solidFill>
                <a:latin typeface="Arial"/>
              </a:rPr>
              <a:t>Fundación Española para la Ciencia y la Tecnología</a:t>
            </a:r>
            <a:r>
              <a:rPr lang="es-ES" sz="1600" strike="noStrike" dirty="0">
                <a:solidFill>
                  <a:srgbClr val="2B679F"/>
                </a:solidFill>
                <a:latin typeface="Arial"/>
              </a:rPr>
              <a:t> 
</a:t>
            </a:r>
            <a:r>
              <a:rPr lang="es-ES" sz="1600" strike="noStrike" dirty="0" err="1">
                <a:solidFill>
                  <a:srgbClr val="2B679F"/>
                </a:solidFill>
                <a:latin typeface="Arial"/>
              </a:rPr>
              <a:t>Tlf</a:t>
            </a:r>
            <a:r>
              <a:rPr lang="es-ES" sz="1600" strike="noStrike" dirty="0">
                <a:solidFill>
                  <a:srgbClr val="2B679F"/>
                </a:solidFill>
                <a:latin typeface="Arial"/>
              </a:rPr>
              <a:t>: + 34 914250909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rgbClr val="2B679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dirty="0">
              <a:solidFill>
                <a:srgbClr val="2B679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ustomShape 1"/>
          <p:cNvSpPr/>
          <p:nvPr/>
        </p:nvSpPr>
        <p:spPr>
          <a:xfrm>
            <a:off x="457200" y="63125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2B679F"/>
                </a:solidFill>
                <a:ea typeface="ＭＳ Ｐゴシック"/>
              </a:rPr>
              <a:t>¡GRACIAS!  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2123728" y="1484784"/>
            <a:ext cx="489654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10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7" name="32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8" name="33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394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613" y="1124744"/>
            <a:ext cx="6121400" cy="290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Gothic Std Black" pitchFamily="34" charset="0"/>
              </a:rPr>
              <a:t>Follow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Black" pitchFamily="34" charset="0"/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Gothic Std Black" pitchFamily="34" charset="0"/>
              </a:rPr>
              <a:t>us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Black" pitchFamily="34" charset="0"/>
              </a:rPr>
              <a:t> in: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https://www.facebook.com/fecyt.ciencia</a:t>
            </a:r>
            <a:b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fecyt_ciencia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https://www.instagram.com/fecyt_ciencia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https://www.youtube.com/FECYT</a:t>
            </a:r>
          </a:p>
        </p:txBody>
      </p:sp>
      <p:pic>
        <p:nvPicPr>
          <p:cNvPr id="5" name="0 Imagen" descr="cid:image001.png@01D3F0E7.73A5494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596" y="1848611"/>
            <a:ext cx="4429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 descr="cid:image002.png@01D3F0E7.73A54940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133" y="2405824"/>
            <a:ext cx="442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" descr="cid:image003.png@01D3F0E7.73A54940"/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708" y="2894774"/>
            <a:ext cx="442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 descr="cid:image005.png@01D3F0E7.73A54940"/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708" y="3525011"/>
            <a:ext cx="4429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nudoanudodotcom1.files.wordpress.com/2013/12/gracia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438" y="4005064"/>
            <a:ext cx="7191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0171"/>
            <a:ext cx="9144000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7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The EURAXESS initiative</a:t>
            </a:r>
          </a:p>
        </p:txBody>
      </p:sp>
      <p:sp>
        <p:nvSpPr>
          <p:cNvPr id="8" name="CustomShape 2"/>
          <p:cNvSpPr/>
          <p:nvPr/>
        </p:nvSpPr>
        <p:spPr>
          <a:xfrm>
            <a:off x="457200" y="908050"/>
            <a:ext cx="8794750" cy="4897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766" tIns="44871" rIns="89766" bIns="44871"/>
          <a:lstStyle/>
          <a:p>
            <a:pPr>
              <a:defRPr/>
            </a:pPr>
            <a:endParaRPr sz="2200" dirty="0">
              <a:solidFill>
                <a:srgbClr val="2B679F"/>
              </a:solidFill>
              <a:ea typeface="DejaVu Sans"/>
            </a:endParaRPr>
          </a:p>
          <a:p>
            <a:pPr>
              <a:defRPr/>
            </a:pPr>
            <a:endParaRPr lang="en-GB" sz="2200" dirty="0">
              <a:solidFill>
                <a:srgbClr val="2B679F"/>
              </a:solidFill>
              <a:ea typeface="DejaVu Sans"/>
            </a:endParaRPr>
          </a:p>
          <a:p>
            <a:pPr>
              <a:defRPr/>
            </a:pPr>
            <a:endParaRPr lang="en-GB" sz="2200" dirty="0">
              <a:solidFill>
                <a:srgbClr val="2B679F"/>
              </a:solidFill>
              <a:ea typeface="DejaVu San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457200" y="1125538"/>
            <a:ext cx="8228013" cy="53990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766" tIns="44871" rIns="89766" bIns="44871"/>
          <a:lstStyle/>
          <a:p>
            <a:pPr marL="285022" indent="-285022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474788" y="4076700"/>
            <a:ext cx="63373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6" tIns="45616" rIns="91206" bIns="4561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s-ES" sz="2000" b="1" dirty="0">
                <a:latin typeface="Arial" pitchFamily="34" charset="0"/>
              </a:rPr>
              <a:t>Mobility</a:t>
            </a:r>
            <a:r>
              <a:rPr lang="en-US" altLang="es-ES" sz="2000" dirty="0">
                <a:latin typeface="Arial" pitchFamily="34" charset="0"/>
              </a:rPr>
              <a:t> and </a:t>
            </a:r>
            <a:r>
              <a:rPr lang="en-US" altLang="es-ES" sz="2000" b="1" dirty="0">
                <a:latin typeface="Arial" pitchFamily="34" charset="0"/>
              </a:rPr>
              <a:t>career development</a:t>
            </a:r>
            <a:r>
              <a:rPr lang="en-US" altLang="es-ES" sz="2000" dirty="0">
                <a:latin typeface="Arial" pitchFamily="34" charset="0"/>
              </a:rPr>
              <a:t> support services to professional researchers, while enhancing scientific collaboration between Europe and the world.</a:t>
            </a:r>
          </a:p>
          <a:p>
            <a:pPr algn="ctr" eaLnBrk="1" hangingPunct="1">
              <a:buFontTx/>
              <a:buNone/>
            </a:pPr>
            <a:endParaRPr lang="en-US" altLang="es-ES" sz="2000" dirty="0">
              <a:solidFill>
                <a:srgbClr val="2B679F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s-ES" sz="2000" dirty="0">
                <a:latin typeface="Arial" pitchFamily="34" charset="0"/>
              </a:rPr>
              <a:t>42 national networks</a:t>
            </a:r>
          </a:p>
          <a:p>
            <a:pPr algn="ctr" eaLnBrk="1" hangingPunct="1">
              <a:buFontTx/>
              <a:buNone/>
            </a:pPr>
            <a:r>
              <a:rPr lang="en-GB" altLang="es-ES" sz="2000" dirty="0">
                <a:latin typeface="Arial" pitchFamily="34" charset="0"/>
              </a:rPr>
              <a:t>+600 EURAXESS “Centres”</a:t>
            </a:r>
          </a:p>
          <a:p>
            <a:pPr algn="ctr" eaLnBrk="1" hangingPunct="1">
              <a:buFontTx/>
              <a:buNone/>
            </a:pPr>
            <a:r>
              <a:rPr lang="en-GB" altLang="es-ES" sz="2000" dirty="0">
                <a:latin typeface="Arial" pitchFamily="34" charset="0"/>
              </a:rPr>
              <a:t>8 EURAXESS Worldwide regions</a:t>
            </a:r>
          </a:p>
          <a:p>
            <a:pPr algn="ctr" eaLnBrk="1" hangingPunct="1">
              <a:buFontTx/>
              <a:buNone/>
            </a:pPr>
            <a:endParaRPr lang="en-GB" altLang="es-ES" sz="2400" dirty="0">
              <a:solidFill>
                <a:srgbClr val="2B679F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en-GB" altLang="es-ES" sz="2400" dirty="0">
              <a:solidFill>
                <a:srgbClr val="2B679F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s-ES" sz="2400" dirty="0">
              <a:solidFill>
                <a:srgbClr val="2B679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s-ES" sz="2000" dirty="0">
              <a:solidFill>
                <a:srgbClr val="2B679F"/>
              </a:solidFill>
              <a:latin typeface="Arial" pitchFamily="34" charset="0"/>
            </a:endParaRPr>
          </a:p>
        </p:txBody>
      </p:sp>
      <p:pic>
        <p:nvPicPr>
          <p:cNvPr id="11" name="Picture 3" descr="LogoEuraxes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989138"/>
            <a:ext cx="26781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>
            <a:spLocks noGrp="1"/>
          </p:cNvSpPr>
          <p:nvPr/>
        </p:nvSpPr>
        <p:spPr bwMode="auto">
          <a:xfrm>
            <a:off x="250825" y="1352550"/>
            <a:ext cx="8640763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206" tIns="45616" rIns="91206" bIns="45616"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0">
                <a:solidFill>
                  <a:srgbClr val="30CDD7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6699FF"/>
                </a:solidFill>
                <a:latin typeface="Georgia" pitchFamily="18" charset="0"/>
              </a:defRPr>
            </a:lvl9pPr>
          </a:lstStyle>
          <a:p>
            <a:pPr marL="303994" indent="-303994" algn="ctr">
              <a:spcBef>
                <a:spcPct val="0"/>
              </a:spcBef>
              <a:defRPr/>
            </a:pPr>
            <a:r>
              <a:rPr lang="es-ES_tradnl" sz="2600" b="1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EC Initiative</a:t>
            </a:r>
          </a:p>
        </p:txBody>
      </p:sp>
    </p:spTree>
    <p:extLst>
      <p:ext uri="{BB962C8B-B14F-4D97-AF65-F5344CB8AC3E}">
        <p14:creationId xmlns:p14="http://schemas.microsoft.com/office/powerpoint/2010/main" val="389973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EURAXESS jobs.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Science job opportunities in the EU and beyond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6661" y="1330200"/>
            <a:ext cx="4178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https://euraxess.ec.europa.eu/jobs/search</a:t>
            </a:r>
            <a:endParaRPr lang="es-ES" dirty="0"/>
          </a:p>
          <a:p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14" name="13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17" name="16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 descr="Captura de pantalla 2020-11-02 a las 15.14.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7452320" cy="40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98" y="2042559"/>
            <a:ext cx="7675626" cy="18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96" y="4253461"/>
            <a:ext cx="7691628" cy="254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434" y="3958983"/>
            <a:ext cx="6838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04" y="1288205"/>
            <a:ext cx="8609076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779912" y="118746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hlinkClick r:id="rId7"/>
              </a:rPr>
              <a:t>https://www.euraxess.es/spain/science-spain</a:t>
            </a:r>
            <a:r>
              <a:rPr lang="es-ES" b="1" dirty="0"/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-27384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Science in Spain</a:t>
            </a:r>
          </a:p>
        </p:txBody>
      </p:sp>
    </p:spTree>
    <p:extLst>
      <p:ext uri="{BB962C8B-B14F-4D97-AF65-F5344CB8AC3E}">
        <p14:creationId xmlns:p14="http://schemas.microsoft.com/office/powerpoint/2010/main" val="197708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55747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09600" y="1886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2B679F"/>
              </a:solidFill>
              <a:ea typeface="ＭＳ Ｐゴシック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650281"/>
            <a:ext cx="411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 err="1">
                <a:latin typeface="Calibri" panose="020F0502020204030204" pitchFamily="34" charset="0"/>
              </a:rPr>
              <a:t>Opportunities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for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researchers</a:t>
            </a:r>
            <a:r>
              <a:rPr lang="es-ES" sz="2400" dirty="0">
                <a:latin typeface="Calibri" panose="020F0502020204030204" pitchFamily="34" charset="0"/>
              </a:rPr>
              <a:t> in </a:t>
            </a:r>
            <a:r>
              <a:rPr lang="es-ES" sz="2400" dirty="0" err="1">
                <a:latin typeface="Calibri" panose="020F0502020204030204" pitchFamily="34" charset="0"/>
              </a:rPr>
              <a:t>Spain</a:t>
            </a:r>
            <a:r>
              <a:rPr lang="es-ES" sz="2400" dirty="0">
                <a:latin typeface="Calibri" panose="020F0502020204030204" pitchFamily="34" charset="0"/>
              </a:rPr>
              <a:t> at </a:t>
            </a:r>
            <a:r>
              <a:rPr lang="es-ES" sz="2400" dirty="0" err="1">
                <a:latin typeface="Calibri" panose="020F0502020204030204" pitchFamily="34" charset="0"/>
              </a:rPr>
              <a:t>European</a:t>
            </a:r>
            <a:r>
              <a:rPr lang="es-ES" sz="2400" dirty="0">
                <a:latin typeface="Calibri" panose="020F0502020204030204" pitchFamily="34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</a:rPr>
              <a:t>national</a:t>
            </a:r>
            <a:r>
              <a:rPr lang="es-ES" sz="2400" dirty="0">
                <a:latin typeface="Calibri" panose="020F0502020204030204" pitchFamily="34" charset="0"/>
              </a:rPr>
              <a:t> and regional </a:t>
            </a:r>
            <a:r>
              <a:rPr lang="es-ES" sz="2400" dirty="0" err="1">
                <a:latin typeface="Calibri" panose="020F0502020204030204" pitchFamily="34" charset="0"/>
              </a:rPr>
              <a:t>level</a:t>
            </a:r>
            <a:r>
              <a:rPr lang="es-ES" sz="2400" dirty="0">
                <a:latin typeface="Calibri" panose="020F0502020204030204" pitchFamily="34" charset="0"/>
              </a:rPr>
              <a:t>; </a:t>
            </a:r>
            <a:r>
              <a:rPr lang="es-ES" sz="2400" dirty="0" err="1">
                <a:latin typeface="Calibri" panose="020F0502020204030204" pitchFamily="34" charset="0"/>
              </a:rPr>
              <a:t>both</a:t>
            </a:r>
            <a:r>
              <a:rPr lang="es-ES" sz="2400" dirty="0">
                <a:latin typeface="Calibri" panose="020F0502020204030204" pitchFamily="34" charset="0"/>
              </a:rPr>
              <a:t> in </a:t>
            </a:r>
            <a:r>
              <a:rPr lang="es-ES" sz="2400" dirty="0" err="1">
                <a:latin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private</a:t>
            </a:r>
            <a:r>
              <a:rPr lang="es-ES" sz="2400" dirty="0">
                <a:latin typeface="Calibri" panose="020F0502020204030204" pitchFamily="34" charset="0"/>
              </a:rPr>
              <a:t> and </a:t>
            </a:r>
            <a:r>
              <a:rPr lang="es-ES" sz="2400" dirty="0" err="1">
                <a:latin typeface="Calibri" panose="020F0502020204030204" pitchFamily="34" charset="0"/>
              </a:rPr>
              <a:t>public</a:t>
            </a:r>
            <a:r>
              <a:rPr lang="es-ES" sz="2400" dirty="0">
                <a:latin typeface="Calibri" panose="020F0502020204030204" pitchFamily="34" charset="0"/>
              </a:rPr>
              <a:t> sector.</a:t>
            </a:r>
          </a:p>
          <a:p>
            <a:endParaRPr lang="es-ES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hlinkClick r:id="rId3"/>
              </a:rPr>
              <a:t>https://www.fecyt.es/es/publicacion/researcher-career-path-spain-glance-5th-edition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-27384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Career path in Spain at a glance! 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20" name="19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22" name="21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23" name="22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n 5" descr="Captura de pantalla 2020-11-02 a las 13.40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362" y="1227663"/>
            <a:ext cx="3973142" cy="55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11-02 a las 13.4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100"/>
            <a:ext cx="9144000" cy="52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57200" y="-23284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European calls  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123728" y="620688"/>
            <a:ext cx="489654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uman frontier science program - Funding frontier research into complex biological system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7697" y="4418528"/>
            <a:ext cx="782794" cy="78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3"/>
          <p:cNvGrpSpPr/>
          <p:nvPr/>
        </p:nvGrpSpPr>
        <p:grpSpPr>
          <a:xfrm>
            <a:off x="4283968" y="4424842"/>
            <a:ext cx="962147" cy="740128"/>
            <a:chOff x="6444208" y="1185139"/>
            <a:chExt cx="1419225" cy="1091733"/>
          </a:xfrm>
        </p:grpSpPr>
        <p:sp>
          <p:nvSpPr>
            <p:cNvPr id="17" name="Rectangle 24"/>
            <p:cNvSpPr/>
            <p:nvPr/>
          </p:nvSpPr>
          <p:spPr>
            <a:xfrm>
              <a:off x="6444208" y="1185139"/>
              <a:ext cx="1419225" cy="1091733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EMBO excellence in the life scienc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40768"/>
              <a:ext cx="1419225" cy="8286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26"/>
          <p:cNvSpPr txBox="1"/>
          <p:nvPr/>
        </p:nvSpPr>
        <p:spPr>
          <a:xfrm>
            <a:off x="899592" y="5354632"/>
            <a:ext cx="1615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Frontier Science Program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3995936" y="5282624"/>
            <a:ext cx="1615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EMBO Long-</a:t>
            </a:r>
            <a:r>
              <a:rPr lang="es-ES_tradnl" sz="14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es-ES_tradnl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Fellowships</a:t>
            </a:r>
            <a:endParaRPr lang="es-ES_tradnl" sz="1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321189"/>
            <a:ext cx="1475656" cy="737828"/>
          </a:xfrm>
          <a:prstGeom prst="rect">
            <a:avLst/>
          </a:prstGeom>
        </p:spPr>
      </p:pic>
      <p:sp>
        <p:nvSpPr>
          <p:cNvPr id="22" name="TextBox 30"/>
          <p:cNvSpPr txBox="1"/>
          <p:nvPr/>
        </p:nvSpPr>
        <p:spPr>
          <a:xfrm>
            <a:off x="6734531" y="5210616"/>
            <a:ext cx="1615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FEBS Long-</a:t>
            </a:r>
            <a:r>
              <a:rPr lang="es-ES_tradnl" sz="14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es-ES_tradnl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Fellowships</a:t>
            </a:r>
            <a:endParaRPr lang="es-ES_tradnl" sz="1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3" descr="MARIECURI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963" y="2003371"/>
            <a:ext cx="1205550" cy="1205550"/>
          </a:xfrm>
          <a:prstGeom prst="rect">
            <a:avLst/>
          </a:prstGeom>
        </p:spPr>
      </p:pic>
      <p:pic>
        <p:nvPicPr>
          <p:cNvPr id="24" name="Picture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030" y="2006322"/>
            <a:ext cx="1253990" cy="1199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10808"/>
            <a:ext cx="8681227" cy="7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226936" y="3296309"/>
            <a:ext cx="3052967" cy="1024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Estefanía Muñoz (</a:t>
            </a:r>
            <a:r>
              <a:rPr lang="es-ES" sz="1200" dirty="0">
                <a:solidFill>
                  <a:schemeClr val="tx1"/>
                </a:solidFill>
                <a:hlinkClick r:id="rId9"/>
              </a:rPr>
              <a:t>estefania.munoz@oficinaeuropea.es</a:t>
            </a:r>
            <a:r>
              <a:rPr lang="es-ES" sz="1200" dirty="0">
                <a:solidFill>
                  <a:schemeClr val="tx1"/>
                </a:solidFill>
              </a:rPr>
              <a:t>  ) y Laura </a:t>
            </a:r>
            <a:r>
              <a:rPr lang="es-ES" sz="1200" dirty="0" err="1">
                <a:solidFill>
                  <a:schemeClr val="tx1"/>
                </a:solidFill>
              </a:rPr>
              <a:t>Mohedano</a:t>
            </a:r>
            <a:r>
              <a:rPr lang="es-ES" sz="1200" dirty="0">
                <a:solidFill>
                  <a:schemeClr val="tx1"/>
                </a:solidFill>
              </a:rPr>
              <a:t> (</a:t>
            </a:r>
            <a:r>
              <a:rPr lang="es-ES" sz="1200" dirty="0">
                <a:solidFill>
                  <a:schemeClr val="tx1"/>
                </a:solidFill>
                <a:hlinkClick r:id="rId10"/>
              </a:rPr>
              <a:t>l.mohedano@eu-isciii.es</a:t>
            </a:r>
            <a:r>
              <a:rPr lang="es-ES" sz="12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733487" y="3296309"/>
            <a:ext cx="2721609" cy="10248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Cristina Gómez y Jesús Rojo (</a:t>
            </a:r>
            <a:r>
              <a:rPr lang="es-ES" sz="1200" dirty="0">
                <a:hlinkClick r:id="rId11"/>
              </a:rPr>
              <a:t>msca@oficinaeuropea.es</a:t>
            </a:r>
            <a:r>
              <a:rPr lang="es-ES" sz="12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0" y="6241256"/>
            <a:ext cx="9036496" cy="616743"/>
            <a:chOff x="0" y="6241256"/>
            <a:chExt cx="9036496" cy="616743"/>
          </a:xfrm>
        </p:grpSpPr>
        <p:grpSp>
          <p:nvGrpSpPr>
            <p:cNvPr id="31" name="30 Grupo"/>
            <p:cNvGrpSpPr/>
            <p:nvPr/>
          </p:nvGrpSpPr>
          <p:grpSpPr>
            <a:xfrm>
              <a:off x="5946164" y="6338250"/>
              <a:ext cx="3090332" cy="462133"/>
              <a:chOff x="5946164" y="6338250"/>
              <a:chExt cx="3090332" cy="462133"/>
            </a:xfrm>
          </p:grpSpPr>
          <p:pic>
            <p:nvPicPr>
              <p:cNvPr id="33" name="32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164" y="6338250"/>
                <a:ext cx="1503890" cy="462133"/>
              </a:xfrm>
              <a:prstGeom prst="rect">
                <a:avLst/>
              </a:prstGeom>
            </p:spPr>
          </p:pic>
          <p:pic>
            <p:nvPicPr>
              <p:cNvPr id="34" name="33 Imagen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2632" y="6383730"/>
                <a:ext cx="1533864" cy="383466"/>
              </a:xfrm>
              <a:prstGeom prst="rect">
                <a:avLst/>
              </a:prstGeom>
            </p:spPr>
          </p:pic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1256"/>
              <a:ext cx="1619672" cy="61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CuadroTexto"/>
          <p:cNvSpPr txBox="1"/>
          <p:nvPr/>
        </p:nvSpPr>
        <p:spPr>
          <a:xfrm>
            <a:off x="251520" y="2060848"/>
            <a:ext cx="19442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IF &amp; </a:t>
            </a:r>
            <a:r>
              <a:rPr lang="es-ES" sz="2400" dirty="0" err="1">
                <a:solidFill>
                  <a:srgbClr val="FF0000"/>
                </a:solidFill>
              </a:rPr>
              <a:t>Cofund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closed</a:t>
            </a:r>
            <a:r>
              <a:rPr lang="es-ES" sz="2400" dirty="0">
                <a:solidFill>
                  <a:srgbClr val="FF0000"/>
                </a:solidFill>
              </a:rPr>
              <a:t> in Sept 2020</a:t>
            </a:r>
          </a:p>
        </p:txBody>
      </p:sp>
    </p:spTree>
    <p:extLst>
      <p:ext uri="{BB962C8B-B14F-4D97-AF65-F5344CB8AC3E}">
        <p14:creationId xmlns:p14="http://schemas.microsoft.com/office/powerpoint/2010/main" val="98272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3999" cy="119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stomShape 1"/>
          <p:cNvSpPr/>
          <p:nvPr/>
        </p:nvSpPr>
        <p:spPr>
          <a:xfrm>
            <a:off x="457200" y="-16816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EURAXESS hosting.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2B679F"/>
                </a:solidFill>
                <a:ea typeface="ＭＳ Ｐゴシック"/>
              </a:rPr>
              <a:t>Hosting opportunities for IF MSCA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903" y="1610141"/>
            <a:ext cx="8981661" cy="498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8294" y="1149449"/>
            <a:ext cx="799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https://euraxess.ec.europa.eu/jobs/hosting/search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086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8256</TotalTime>
  <Words>997</Words>
  <Application>Microsoft Macintosh PowerPoint</Application>
  <PresentationFormat>On-screen Show (4:3)</PresentationFormat>
  <Paragraphs>202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Bell Gothic Std Black</vt:lpstr>
      <vt:lpstr>Arial</vt:lpstr>
      <vt:lpstr>Bookman Old Style</vt:lpstr>
      <vt:lpstr>Calibri</vt:lpstr>
      <vt:lpstr>Cambria</vt:lpstr>
      <vt:lpstr>Times New Roman</vt:lpstr>
      <vt:lpstr>Verdana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Raquel Saiz Tomé</dc:creator>
  <cp:keywords/>
  <dc:description/>
  <cp:lastModifiedBy>Anna Facchinetti</cp:lastModifiedBy>
  <cp:revision>319</cp:revision>
  <cp:lastPrinted>2019-12-12T11:39:13Z</cp:lastPrinted>
  <dcterms:created xsi:type="dcterms:W3CDTF">2019-02-04T11:24:22Z</dcterms:created>
  <dcterms:modified xsi:type="dcterms:W3CDTF">2020-11-04T18:22:43Z</dcterms:modified>
  <cp:category/>
</cp:coreProperties>
</file>