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6" r:id="rId2"/>
    <p:sldMasterId id="2147483728" r:id="rId3"/>
  </p:sldMasterIdLst>
  <p:notesMasterIdLst>
    <p:notesMasterId r:id="rId19"/>
  </p:notesMasterIdLst>
  <p:handoutMasterIdLst>
    <p:handoutMasterId r:id="rId20"/>
  </p:handoutMasterIdLst>
  <p:sldIdLst>
    <p:sldId id="264" r:id="rId4"/>
    <p:sldId id="563" r:id="rId5"/>
    <p:sldId id="290" r:id="rId6"/>
    <p:sldId id="277" r:id="rId7"/>
    <p:sldId id="292" r:id="rId8"/>
    <p:sldId id="573" r:id="rId9"/>
    <p:sldId id="294" r:id="rId10"/>
    <p:sldId id="574" r:id="rId11"/>
    <p:sldId id="328" r:id="rId12"/>
    <p:sldId id="301" r:id="rId13"/>
    <p:sldId id="289" r:id="rId14"/>
    <p:sldId id="572" r:id="rId15"/>
    <p:sldId id="571" r:id="rId16"/>
    <p:sldId id="279" r:id="rId17"/>
    <p:sldId id="285" r:id="rId18"/>
  </p:sldIdLst>
  <p:sldSz cx="9144000" cy="6858000" type="screen4x3"/>
  <p:notesSz cx="9296400" cy="7010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288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34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50E"/>
    <a:srgbClr val="D2ECB6"/>
    <a:srgbClr val="2DA5FF"/>
    <a:srgbClr val="A75009"/>
    <a:srgbClr val="E2CCB6"/>
    <a:srgbClr val="C4C3D5"/>
    <a:srgbClr val="CCD4E2"/>
    <a:srgbClr val="FDDEB5"/>
    <a:srgbClr val="E9FCC8"/>
    <a:srgbClr val="D6E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6" autoAdjust="0"/>
    <p:restoredTop sz="95359" autoAdjust="0"/>
  </p:normalViewPr>
  <p:slideViewPr>
    <p:cSldViewPr showGuides="1">
      <p:cViewPr varScale="1">
        <p:scale>
          <a:sx n="90" d="100"/>
          <a:sy n="90" d="100"/>
        </p:scale>
        <p:origin x="1952" y="19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4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328"/>
    </p:cViewPr>
  </p:sorterViewPr>
  <p:notesViewPr>
    <p:cSldViewPr>
      <p:cViewPr varScale="1">
        <p:scale>
          <a:sx n="82" d="100"/>
          <a:sy n="82" d="100"/>
        </p:scale>
        <p:origin x="3156" y="84"/>
      </p:cViewPr>
      <p:guideLst>
        <p:guide orient="horz" pos="2034"/>
        <p:guide pos="2955"/>
        <p:guide orient="horz" pos="2208"/>
        <p:guide pos="29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5/4/2016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>
                <a:solidFill>
                  <a:schemeClr val="tx2"/>
                </a:solidFill>
              </a:rPr>
              <a:t>BILAT USA 4.0 receives funding by the European Union under Horizon 2020, Grant Agreement number 692468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5/4/2016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BILAT USA 4.0 receives funding by the European Union under Horizon 2020, Grant Agreement number 692468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0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57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2CD9-8E6D-4D71-A13D-0B7F4BBF0A1B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0746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project </a:t>
            </a:r>
            <a:r>
              <a:rPr lang="en-US" b="1" dirty="0"/>
              <a:t>BILAT USA 4.0</a:t>
            </a:r>
            <a:r>
              <a:rPr lang="en-US" dirty="0"/>
              <a:t> – a Coordination and Support Action (CSA) funded under Horizon 2020 – is structured in six work packages, all of them containing different sub-tasks</a:t>
            </a:r>
            <a:r>
              <a:rPr lang="en-US" baseline="0" dirty="0"/>
              <a:t> </a:t>
            </a:r>
          </a:p>
          <a:p>
            <a:endParaRPr lang="de-DE" baseline="0" dirty="0"/>
          </a:p>
          <a:p>
            <a:r>
              <a:rPr lang="de-DE" baseline="0" dirty="0"/>
              <a:t>____________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skip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following</a:t>
            </a:r>
            <a:r>
              <a:rPr lang="de-DE" baseline="0" dirty="0"/>
              <a:t> </a:t>
            </a:r>
            <a:r>
              <a:rPr lang="de-DE" baseline="0" dirty="0" err="1"/>
              <a:t>slides</a:t>
            </a:r>
            <a:r>
              <a:rPr lang="de-DE" baseline="0" dirty="0"/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5/4/2016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BILAT USA 4.0 receives funding by the European Union under Horizon 2020, Grant Agreement number 692468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2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1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9188" y="698500"/>
            <a:ext cx="4645025" cy="3484563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C2C1C9-E7A2-4003-A527-A74A34A2F1E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54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5/4/2016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BILAT USA 4.0 receives funding by the European Union under Horizon 2020, Grant Agreement number 692468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5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project BILAT USA 4.0 – a Coordination and Support Action (CSA) funded under Horizon 2020 – is structured in six work packages, all of them containing different sub-tasks </a:t>
            </a:r>
          </a:p>
          <a:p>
            <a:endParaRPr lang="en-US" dirty="0"/>
          </a:p>
          <a:p>
            <a:r>
              <a:rPr lang="en-US" dirty="0"/>
              <a:t>____________ you can skip the following slides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5/4/2016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BILAT USA 4.0 receives funding by the European Union under Horizon 2020, Grant Agreement number 692468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6F01-7154-41E0-B48B-A6921757531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46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5/4/2016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search parameters to be more useful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57928-A98D-D34E-9AD5-6975CB578E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project BILAT USA 4.0 – a Coordination and Support Action (CSA) funded under Horizon 2020 – is structured in six work packages, all of them containing different sub-tasks </a:t>
            </a:r>
          </a:p>
          <a:p>
            <a:endParaRPr lang="en-US" dirty="0"/>
          </a:p>
          <a:p>
            <a:r>
              <a:rPr lang="en-US" dirty="0"/>
              <a:t>____________ you can skip the following slides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5/4/2016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BILAT USA 4.0 receives funding by the European Union under Horizon 2020, Grant Agreement number 692468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6F01-7154-41E0-B48B-A692175753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46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05200" y="0"/>
            <a:ext cx="52578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30" y="3098068"/>
            <a:ext cx="2993766" cy="1496883"/>
          </a:xfrm>
          <a:prstGeom prst="rect">
            <a:avLst/>
          </a:prstGeom>
        </p:spPr>
      </p:pic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3098699"/>
            <a:ext cx="5257800" cy="147580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>
                <a:solidFill>
                  <a:srgbClr val="C127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70468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rgbClr val="0E4E96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28630" y="4604971"/>
            <a:ext cx="2993766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4D5151"/>
                </a:solidFill>
                <a:effectLst/>
                <a:latin typeface="+mn-lt"/>
                <a:ea typeface="+mn-ea"/>
                <a:cs typeface="+mn-cs"/>
              </a:rPr>
              <a:t>Bilateral Coordination for the Enhancement and Development of S</a:t>
            </a:r>
            <a:r>
              <a:rPr lang="el-GR" sz="900" b="1" kern="1200" dirty="0">
                <a:solidFill>
                  <a:srgbClr val="4D5151"/>
                </a:solidFill>
                <a:effectLst/>
                <a:latin typeface="+mn-lt"/>
                <a:ea typeface="+mn-ea"/>
                <a:cs typeface="+mn-cs"/>
              </a:rPr>
              <a:t>&amp;</a:t>
            </a:r>
            <a:r>
              <a:rPr lang="en-US" sz="900" b="1" kern="1200" dirty="0">
                <a:solidFill>
                  <a:srgbClr val="4D5151"/>
                </a:solidFill>
                <a:effectLst/>
                <a:latin typeface="+mn-lt"/>
                <a:ea typeface="+mn-ea"/>
                <a:cs typeface="+mn-cs"/>
              </a:rPr>
              <a:t>T Partnerships between the European</a:t>
            </a:r>
            <a:r>
              <a:rPr lang="en-US" sz="900" b="1" kern="1200" baseline="0" dirty="0">
                <a:solidFill>
                  <a:srgbClr val="4D5151"/>
                </a:solidFill>
                <a:effectLst/>
                <a:latin typeface="+mn-lt"/>
                <a:ea typeface="+mn-ea"/>
                <a:cs typeface="+mn-cs"/>
              </a:rPr>
              <a:t> Union and the United States of America</a:t>
            </a:r>
            <a:endParaRPr lang="en-GB" sz="900" b="1" kern="1200" dirty="0">
              <a:solidFill>
                <a:srgbClr val="4D515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2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76200"/>
            <a:ext cx="6766520" cy="1397000"/>
          </a:xfrm>
        </p:spPr>
        <p:txBody>
          <a:bodyPr anchor="ctr"/>
          <a:lstStyle/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40" y="323851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205289" y="2143126"/>
            <a:ext cx="4751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4000">
                <a:solidFill>
                  <a:srgbClr val="FFD624"/>
                </a:solidFill>
                <a:latin typeface="Verdana" pitchFamily="34" charset="0"/>
              </a:rPr>
              <a:t>Click to edit Master title style</a:t>
            </a:r>
            <a:endParaRPr lang="en-GB" sz="400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204769" y="2935086"/>
            <a:ext cx="4752528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594" indent="-228594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046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-17463" y="1104901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40" y="323851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594" indent="-228594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8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1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594" indent="-228594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1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40" y="323851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140200" y="1978025"/>
            <a:ext cx="45354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139952" y="2708921"/>
            <a:ext cx="4536504" cy="20594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594" indent="-228594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209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0">
                <a:solidFill>
                  <a:srgbClr val="FFFFFF"/>
                </a:solidFill>
                <a:latin typeface="Arial" charset="0"/>
                <a:cs typeface="Arial" charset="0"/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1098551"/>
            <a:ext cx="914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40" y="323851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219575" y="2060575"/>
            <a:ext cx="467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800" b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3933057"/>
            <a:ext cx="8640960" cy="12241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5389753"/>
            <a:ext cx="8640960" cy="9195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594" indent="-228594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77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4" y="5940426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548681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4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spcBef>
                <a:spcPts val="0"/>
              </a:spcBef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8684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1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189">
              <a:defRPr/>
            </a:pPr>
            <a:endParaRPr lang="en-US" sz="1800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1" y="1484314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4" y="5940426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548681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90" y="1844676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8" y="3645025"/>
            <a:ext cx="2000175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10" y="3645025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568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O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4" y="5940426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548681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4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4172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4" y="5940426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548681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4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66693" indent="-266693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95000"/>
              <a:buFont typeface="+mj-lt"/>
              <a:buAutoNum type="arabicPeriod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64" indent="-180971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4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396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8" y="76200"/>
            <a:ext cx="6802032" cy="1397000"/>
          </a:xfrm>
        </p:spPr>
        <p:txBody>
          <a:bodyPr anchor="ctr"/>
          <a:lstStyle/>
          <a:p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2"/>
            <a:ext cx="817968" cy="320675"/>
          </a:xfrm>
        </p:spPr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6168" y="6400802"/>
            <a:ext cx="6372216" cy="320675"/>
          </a:xfrm>
        </p:spPr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400802"/>
            <a:ext cx="429817" cy="320675"/>
          </a:xfrm>
        </p:spPr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4" y="5940426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548681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4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0" indent="-20002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 sz="18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64" indent="-266693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52525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4" y="5940426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548681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4" y="1599674"/>
            <a:ext cx="555468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0" indent="-20002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64" indent="-266693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5292080" y="1599674"/>
            <a:ext cx="3394448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Tx/>
              <a:buNone/>
              <a:defRPr sz="18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64" indent="-266693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38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41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4" y="5940426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548681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marL="358766" indent="-358766">
              <a:tabLst/>
              <a:defRPr sz="24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468314" y="1557338"/>
            <a:ext cx="8207375" cy="438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7796" indent="-177796">
              <a:spcBef>
                <a:spcPts val="6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16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spcBef>
                <a:spcPts val="1000"/>
              </a:spcBef>
              <a:buFontTx/>
              <a:buNone/>
              <a:defRPr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75" indent="0">
              <a:spcBef>
                <a:spcPts val="1400"/>
              </a:spcBef>
              <a:buFontTx/>
              <a:buNone/>
              <a:defRPr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66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9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8" y="76200"/>
            <a:ext cx="6802032" cy="1397000"/>
          </a:xfrm>
        </p:spPr>
        <p:txBody>
          <a:bodyPr anchor="ctr"/>
          <a:lstStyle/>
          <a:p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76200"/>
            <a:ext cx="6766520" cy="1397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76200"/>
            <a:ext cx="6766520" cy="1397000"/>
          </a:xfrm>
        </p:spPr>
        <p:txBody>
          <a:bodyPr anchor="ctr"/>
          <a:lstStyle/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BILAT USA 4.0 receives funding by the European Union under Horizon 2020, Grant Agreement number 692468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80" y="76200"/>
            <a:ext cx="6766520" cy="1397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8280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25/07/2016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6168" y="6400802"/>
            <a:ext cx="630020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8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3157" y="6400802"/>
            <a:ext cx="475044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" y="298748"/>
            <a:ext cx="1650579" cy="82599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978" y="6428784"/>
            <a:ext cx="412750" cy="2870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1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4" y="5940426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8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defTabSz="44925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44925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5FA9"/>
          </a:solidFill>
          <a:latin typeface="Arial" charset="0"/>
        </a:defRPr>
      </a:lvl2pPr>
      <a:lvl3pPr algn="l" defTabSz="44925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5FA9"/>
          </a:solidFill>
          <a:latin typeface="Arial" charset="0"/>
        </a:defRPr>
      </a:lvl3pPr>
      <a:lvl4pPr algn="l" defTabSz="44925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5FA9"/>
          </a:solidFill>
          <a:latin typeface="Arial" charset="0"/>
        </a:defRPr>
      </a:lvl4pPr>
      <a:lvl5pPr algn="l" defTabSz="44925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5FA9"/>
          </a:solidFill>
          <a:latin typeface="Arial" charset="0"/>
        </a:defRPr>
      </a:lvl5pPr>
      <a:lvl6pPr marL="2457229" indent="-228191" algn="l" defTabSz="4494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6pPr>
      <a:lvl7pPr marL="2857954" indent="-228191" algn="l" defTabSz="4494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7pPr>
      <a:lvl8pPr marL="3258680" indent="-228191" algn="l" defTabSz="4494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8pPr>
      <a:lvl9pPr marL="3659405" indent="-228191" algn="l" defTabSz="4494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9pPr>
    </p:titleStyle>
    <p:bodyStyle>
      <a:lvl1pPr marL="341305" indent="-341305" algn="l" defTabSz="449252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31" indent="-284156" algn="l" defTabSz="449252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</a:defRPr>
      </a:lvl2pPr>
      <a:lvl3pPr marL="1141385" indent="-227007" algn="l" defTabSz="449252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</a:defRPr>
      </a:lvl3pPr>
      <a:lvl4pPr marL="1598573" indent="-227007" algn="l" defTabSz="449252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4pPr>
      <a:lvl5pPr marL="2055761" indent="-227007" algn="l" defTabSz="449252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5pPr>
      <a:lvl6pPr marL="2457229" indent="-228191" algn="l" defTabSz="449426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857954" indent="-228191" algn="l" defTabSz="449426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258680" indent="-228191" algn="l" defTabSz="449426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659405" indent="-228191" algn="l" defTabSz="449426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01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26" algn="l" defTabSz="801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52" algn="l" defTabSz="801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77" algn="l" defTabSz="801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03" algn="l" defTabSz="801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29" algn="l" defTabSz="801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355" algn="l" defTabSz="801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081" algn="l" defTabSz="801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06" algn="l" defTabSz="801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lat-wiki.ethz.ch/wiki/Main_Page" TargetMode="Externa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s.bilat-wiki.ethz.ch/wiki/Modification" TargetMode="External"/><Relationship Id="rId13" Type="http://schemas.openxmlformats.org/officeDocument/2006/relationships/hyperlink" Target="https://eu.bilat-wiki.ethz.ch/wiki/Applicant" TargetMode="External"/><Relationship Id="rId18" Type="http://schemas.openxmlformats.org/officeDocument/2006/relationships/hyperlink" Target="https://us.bilat-wiki.ethz.ch/wiki/Background_Inventions" TargetMode="External"/><Relationship Id="rId26" Type="http://schemas.openxmlformats.org/officeDocument/2006/relationships/hyperlink" Target="https://us.bilat-wiki.ethz.ch/wiki/Opportunity_Number" TargetMode="External"/><Relationship Id="rId3" Type="http://schemas.openxmlformats.org/officeDocument/2006/relationships/hyperlink" Target="https://eu.bilat-wiki.ethz.ch/wiki/Accession_forms" TargetMode="External"/><Relationship Id="rId21" Type="http://schemas.openxmlformats.org/officeDocument/2006/relationships/hyperlink" Target="https://eu.bilat-wiki.ethz.ch/wiki/Budget" TargetMode="External"/><Relationship Id="rId7" Type="http://schemas.openxmlformats.org/officeDocument/2006/relationships/hyperlink" Target="https://eu.bilat-wiki.ethz.ch/wiki/Amendment" TargetMode="External"/><Relationship Id="rId12" Type="http://schemas.openxmlformats.org/officeDocument/2006/relationships/hyperlink" Target="https://us.bilat-wiki.ethz.ch/wiki/Research_Terms_and_Conditions" TargetMode="External"/><Relationship Id="rId17" Type="http://schemas.openxmlformats.org/officeDocument/2006/relationships/hyperlink" Target="https://eu.bilat-wiki.ethz.ch/wiki/Background" TargetMode="External"/><Relationship Id="rId25" Type="http://schemas.openxmlformats.org/officeDocument/2006/relationships/hyperlink" Target="https://eu.bilat-wiki.ethz.ch/wiki/Call_Identifier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us.bilat-wiki.ethz.ch/wiki/Award" TargetMode="External"/><Relationship Id="rId20" Type="http://schemas.openxmlformats.org/officeDocument/2006/relationships/hyperlink" Target="https://us.bilat-wiki.ethz.ch/wiki/System_for_Award_Manag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.bilat-wiki.ethz.ch/wiki/Account_Administrator" TargetMode="External"/><Relationship Id="rId11" Type="http://schemas.openxmlformats.org/officeDocument/2006/relationships/hyperlink" Target="https://eu.bilat-wiki.ethz.ch/wiki/Annotated_Model_Grant_Agreement" TargetMode="External"/><Relationship Id="rId24" Type="http://schemas.openxmlformats.org/officeDocument/2006/relationships/hyperlink" Target="https://us.bilat-wiki.ethz.ch/wiki/Funding_opportunity_announcement" TargetMode="External"/><Relationship Id="rId5" Type="http://schemas.openxmlformats.org/officeDocument/2006/relationships/hyperlink" Target="https://eu.bilat-wiki.ethz.ch/wiki/Account_Administrator" TargetMode="External"/><Relationship Id="rId15" Type="http://schemas.openxmlformats.org/officeDocument/2006/relationships/hyperlink" Target="https://eu.bilat-wiki.ethz.ch/wiki/Award" TargetMode="External"/><Relationship Id="rId23" Type="http://schemas.openxmlformats.org/officeDocument/2006/relationships/hyperlink" Target="https://eu.bilat-wiki.ethz.ch/wiki/Call_for_proposals" TargetMode="External"/><Relationship Id="rId10" Type="http://schemas.openxmlformats.org/officeDocument/2006/relationships/hyperlink" Target="https://us.bilat-wiki.ethz.ch/wiki/Appendix" TargetMode="External"/><Relationship Id="rId19" Type="http://schemas.openxmlformats.org/officeDocument/2006/relationships/hyperlink" Target="https://eu.bilat-wiki.ethz.ch/wiki/Beneficiary_Register" TargetMode="External"/><Relationship Id="rId4" Type="http://schemas.openxmlformats.org/officeDocument/2006/relationships/hyperlink" Target="https://us.bilat-wiki.ethz.ch/wiki/Subaward" TargetMode="External"/><Relationship Id="rId9" Type="http://schemas.openxmlformats.org/officeDocument/2006/relationships/hyperlink" Target="https://eu.bilat-wiki.ethz.ch/wiki/Annex" TargetMode="External"/><Relationship Id="rId14" Type="http://schemas.openxmlformats.org/officeDocument/2006/relationships/hyperlink" Target="https://us.bilat-wiki.ethz.ch/wiki/Applicant" TargetMode="External"/><Relationship Id="rId22" Type="http://schemas.openxmlformats.org/officeDocument/2006/relationships/hyperlink" Target="https://us.bilat-wiki.ethz.ch/wiki/Budge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hen@ncura.edu" TargetMode="External"/><Relationship Id="rId5" Type="http://schemas.openxmlformats.org/officeDocument/2006/relationships/image" Target="../media/image26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chen@ncur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euussciencetechnology.eu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5896" y="3140968"/>
            <a:ext cx="5257800" cy="1475808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BILAT USA 4.0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19872" y="4725144"/>
            <a:ext cx="6840760" cy="1872208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libri" panose="020F0502020204030204" pitchFamily="34" charset="0"/>
                <a:cs typeface="Calibri" panose="020F0502020204030204" pitchFamily="34" charset="0"/>
              </a:rPr>
              <a:t>Presented by</a:t>
            </a:r>
          </a:p>
          <a:p>
            <a:pPr>
              <a:lnSpc>
                <a:spcPct val="120000"/>
              </a:lnSpc>
            </a:pPr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Claire Chen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NCURA Global</a:t>
            </a:r>
          </a:p>
          <a:p>
            <a:pPr>
              <a:lnSpc>
                <a:spcPct val="100000"/>
              </a:lnSpc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National Council of University Research Administrators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charset="0"/>
              </a:rPr>
              <a:t>Identifying funding opportunities</a:t>
            </a:r>
            <a:br>
              <a:rPr lang="en-US" dirty="0">
                <a:solidFill>
                  <a:schemeClr val="tx1"/>
                </a:solidFill>
                <a:latin typeface="Century Gothic" charset="0"/>
              </a:rPr>
            </a:br>
            <a:r>
              <a:rPr lang="en-US" sz="2100" dirty="0"/>
              <a:t>application: </a:t>
            </a:r>
            <a:r>
              <a:rPr lang="en-US" sz="2100" dirty="0">
                <a:solidFill>
                  <a:srgbClr val="000000"/>
                </a:solidFill>
                <a:latin typeface="Century Gothic"/>
              </a:rPr>
              <a:t>how do I find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36402"/>
            <a:ext cx="7923574" cy="3056708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34290" indent="0">
              <a:buNone/>
            </a:pPr>
            <a:r>
              <a:rPr lang="en-US" dirty="0"/>
              <a:t>“Reverse Engineer” funding opportunities:</a:t>
            </a:r>
          </a:p>
          <a:p>
            <a:pPr>
              <a:buFontTx/>
              <a:buChar char="-"/>
            </a:pPr>
            <a:r>
              <a:rPr lang="en-US" dirty="0"/>
              <a:t>Look at acknowledgements listed in articles/papers in your field; check for how that research was funded.</a:t>
            </a:r>
          </a:p>
          <a:p>
            <a:pPr>
              <a:buFontTx/>
              <a:buChar char="-"/>
            </a:pPr>
            <a:r>
              <a:rPr lang="en-US" dirty="0"/>
              <a:t>Look at citations and references; check for how those projects were funded or supported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srgbClr val="545454"/>
                </a:solidFill>
              </a:rPr>
              <a:pPr/>
              <a:t>10</a:t>
            </a:fld>
            <a:endParaRPr lang="en-US">
              <a:solidFill>
                <a:srgbClr val="54545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573016"/>
            <a:ext cx="6434013" cy="2736304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9801350-D051-40A3-BB9C-AAC519C2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6168" y="6400802"/>
            <a:ext cx="6372216" cy="320675"/>
          </a:xfrm>
        </p:spPr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73FAE4-1159-4981-B1A9-F55713E70647}"/>
              </a:ext>
            </a:extLst>
          </p:cNvPr>
          <p:cNvSpPr/>
          <p:nvPr/>
        </p:nvSpPr>
        <p:spPr>
          <a:xfrm>
            <a:off x="1656168" y="5445224"/>
            <a:ext cx="1475672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lie_da\Desktop\Factsheet_Database_US_Funding_D2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4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BILAT USA 4.0 receives funding by the European Union under Horizon 2020, Grant Agreement number 692468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11</a:t>
            </a:fld>
            <a:endParaRPr lang="en-GB"/>
          </a:p>
        </p:txBody>
      </p:sp>
      <p:pic>
        <p:nvPicPr>
          <p:cNvPr id="11" name="Picture 3" descr="C:\Users\plie_da\Desktop\BilatUsa40_rgb-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983"/>
            <a:ext cx="1727811" cy="864096"/>
          </a:xfrm>
          <a:prstGeom prst="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8000">
                <a:schemeClr val="tx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07704" y="25449"/>
            <a:ext cx="6802032" cy="1397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914484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330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Outputs 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467544" y="2251077"/>
            <a:ext cx="8496944" cy="447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E4E96"/>
                </a:solidFill>
              </a:rPr>
              <a:t>Terminology Guide</a:t>
            </a:r>
            <a:endParaRPr lang="en-US" sz="2200" dirty="0">
              <a:solidFill>
                <a:srgbClr val="0E4E9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Obstacle of research collaboration</a:t>
            </a:r>
            <a:endParaRPr lang="en-US" sz="1800" dirty="0">
              <a:solidFill>
                <a:srgbClr val="0E4E9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E4E96"/>
                </a:solidFill>
              </a:rPr>
              <a:t>Wiki format</a:t>
            </a:r>
          </a:p>
          <a:p>
            <a:pPr marL="320069" lvl="1" indent="0">
              <a:buNone/>
            </a:pPr>
            <a:endParaRPr lang="en-US" sz="1800" dirty="0">
              <a:solidFill>
                <a:srgbClr val="0E4E96"/>
              </a:solidFill>
            </a:endParaRPr>
          </a:p>
          <a:p>
            <a:pPr marL="320069" lvl="1" indent="0">
              <a:buNone/>
            </a:pPr>
            <a:endParaRPr lang="en-US" sz="1800" dirty="0">
              <a:solidFill>
                <a:srgbClr val="0E4E96"/>
              </a:solidFill>
            </a:endParaRPr>
          </a:p>
          <a:p>
            <a:pPr marL="320069" lvl="1" indent="0">
              <a:buNone/>
            </a:pPr>
            <a:endParaRPr lang="en-US" sz="1800" dirty="0">
              <a:solidFill>
                <a:srgbClr val="0E4E96"/>
              </a:solidFill>
            </a:endParaRPr>
          </a:p>
          <a:p>
            <a:pPr marL="320069" lvl="1" indent="0">
              <a:buNone/>
            </a:pPr>
            <a:endParaRPr lang="en-US" sz="1800" dirty="0">
              <a:solidFill>
                <a:srgbClr val="0E4E9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E4E96"/>
                </a:solidFill>
              </a:rPr>
              <a:t>Link: </a:t>
            </a:r>
            <a:r>
              <a:rPr lang="en-US" sz="2400" b="1" dirty="0">
                <a:hlinkClick r:id="rId6"/>
              </a:rPr>
              <a:t>https://bilat-wiki.ethz.ch/wiki/Main_Page</a:t>
            </a:r>
            <a:endParaRPr lang="en-US" sz="3200" b="1" dirty="0">
              <a:solidFill>
                <a:srgbClr val="0E4E96"/>
              </a:solidFill>
            </a:endParaRPr>
          </a:p>
          <a:p>
            <a:pPr marL="320069" lvl="1" indent="0">
              <a:buNone/>
            </a:pP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E4E96"/>
                </a:solidFill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99120"/>
              </p:ext>
            </p:extLst>
          </p:nvPr>
        </p:nvGraphicFramePr>
        <p:xfrm>
          <a:off x="1254825" y="3501008"/>
          <a:ext cx="6096000" cy="1112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508507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44668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Cost-Share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In-kind Contribution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48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Sub-</a:t>
                      </a:r>
                      <a:r>
                        <a:rPr lang="en-US" sz="1800" dirty="0">
                          <a:solidFill>
                            <a:srgbClr val="0E4E96"/>
                          </a:solidFill>
                        </a:rPr>
                        <a:t>recipient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Third Party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9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F&amp;A Rate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Indirect Cost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61943"/>
                  </a:ext>
                </a:extLst>
              </a:tr>
            </a:tbl>
          </a:graphicData>
        </a:graphic>
      </p:graphicFrame>
      <p:pic>
        <p:nvPicPr>
          <p:cNvPr id="10" name="Graphic 9" descr="Help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17257">
            <a:off x="3709592" y="3448039"/>
            <a:ext cx="1186464" cy="11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FA1B-7372-4E11-9879-170D04F9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881D1-09D2-4D9F-8DD1-5EF954DD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2"/>
            <a:ext cx="817968" cy="320675"/>
          </a:xfrm>
        </p:spPr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5/4/2016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78522-D9DD-4D04-8DA8-6B53D1E5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8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rgbClr val="000000">
                    <a:lumMod val="50000"/>
                    <a:lumOff val="50000"/>
                  </a:srgbClr>
                </a:solidFill>
                <a:latin typeface="Century Gothic"/>
                <a:ea typeface="+mn-ea"/>
              </a:rPr>
              <a:t>BILAT USA 4.0 receives funding by the European Union under Horizon 2020, Grant Agreement number 692468</a:t>
            </a:r>
            <a:endParaRPr lang="en-GB" dirty="0">
              <a:solidFill>
                <a:srgbClr val="000000">
                  <a:lumMod val="50000"/>
                  <a:lumOff val="50000"/>
                </a:srgbClr>
              </a:solidFill>
              <a:latin typeface="Century Gothic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4528E-AC3A-4A85-92C0-01851B0F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56" fontAlgn="auto">
              <a:spcBef>
                <a:spcPts val="0"/>
              </a:spcBef>
              <a:spcAft>
                <a:spcPts val="0"/>
              </a:spcAft>
              <a:defRPr/>
            </a:pPr>
            <a:fld id="{EB37DED6-D4C7-42EE-AB49-D2E39E64FDE4}" type="slidenum">
              <a:rPr lang="en-GB" b="0">
                <a:solidFill>
                  <a:srgbClr val="000000">
                    <a:lumMod val="50000"/>
                    <a:lumOff val="50000"/>
                  </a:srgbClr>
                </a:solidFill>
                <a:latin typeface="Century Gothic"/>
                <a:ea typeface="+mn-ea"/>
              </a:rPr>
              <a:pPr defTabSz="1218956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GB" b="0">
              <a:solidFill>
                <a:srgbClr val="000000">
                  <a:lumMod val="50000"/>
                  <a:lumOff val="50000"/>
                </a:srgbClr>
              </a:solidFill>
              <a:latin typeface="Century Gothic"/>
              <a:ea typeface="+mn-ea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927DC7B-AF6E-4051-8847-729D24F06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038355" cy="5544616"/>
          </a:xfrm>
        </p:spPr>
      </p:pic>
    </p:spTree>
    <p:extLst>
      <p:ext uri="{BB962C8B-B14F-4D97-AF65-F5344CB8AC3E}">
        <p14:creationId xmlns:p14="http://schemas.microsoft.com/office/powerpoint/2010/main" val="18985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8F1849D-7EF2-461F-9B55-E7AB145340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75656" y="476672"/>
          <a:ext cx="7257534" cy="5688629"/>
        </p:xfrm>
        <a:graphic>
          <a:graphicData uri="http://schemas.openxmlformats.org/drawingml/2006/table">
            <a:tbl>
              <a:tblPr/>
              <a:tblGrid>
                <a:gridCol w="3628767">
                  <a:extLst>
                    <a:ext uri="{9D8B030D-6E8A-4147-A177-3AD203B41FA5}">
                      <a16:colId xmlns:a16="http://schemas.microsoft.com/office/drawing/2014/main" val="3977690955"/>
                    </a:ext>
                  </a:extLst>
                </a:gridCol>
                <a:gridCol w="3628767">
                  <a:extLst>
                    <a:ext uri="{9D8B030D-6E8A-4147-A177-3AD203B41FA5}">
                      <a16:colId xmlns:a16="http://schemas.microsoft.com/office/drawing/2014/main" val="285070085"/>
                    </a:ext>
                  </a:extLst>
                </a:gridCol>
              </a:tblGrid>
              <a:tr h="392319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EU</a:t>
                      </a:r>
                    </a:p>
                  </a:txBody>
                  <a:tcPr marL="77076" marR="168603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</a:rPr>
                        <a:t>US</a:t>
                      </a:r>
                    </a:p>
                  </a:txBody>
                  <a:tcPr marL="77076" marR="168603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61588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3" tooltip="euwiki:Accession forms"/>
                        </a:rPr>
                        <a:t>Accession forms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4" tooltip="uswiki:Subaward"/>
                        </a:rPr>
                        <a:t>Subaward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427886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5" tooltip="euwiki:Account Administrator"/>
                        </a:rPr>
                        <a:t>Account Administrator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6" tooltip="uswiki:Account Administrator"/>
                        </a:rPr>
                        <a:t>Account Administrator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59489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7" tooltip="euwiki:Amendment"/>
                        </a:rPr>
                        <a:t>Amendment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8" tooltip="uswiki:Modification"/>
                        </a:rPr>
                        <a:t>Modification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15016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9" tooltip="euwiki:Annex"/>
                        </a:rPr>
                        <a:t>Annex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10" tooltip="uswiki:Appendix"/>
                        </a:rPr>
                        <a:t>Appendix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140521"/>
                  </a:ext>
                </a:extLst>
              </a:tr>
              <a:tr h="686560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11" tooltip="euwiki:Annotated Model Grant Agreement"/>
                        </a:rPr>
                        <a:t>Annotated Model Grant Agreement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12" tooltip="uswiki:Research Terms and Conditions"/>
                        </a:rPr>
                        <a:t>Research Terms and Conditions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7505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13" tooltip="euwiki:Applicant"/>
                        </a:rPr>
                        <a:t>Applicant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14" tooltip="uswiki:Applicant"/>
                        </a:rPr>
                        <a:t>Applicant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57613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15" tooltip="euwiki:Award"/>
                        </a:rPr>
                        <a:t>Award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16" tooltip="uswiki:Award"/>
                        </a:rPr>
                        <a:t>Award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777908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17" tooltip="euwiki:Background"/>
                        </a:rPr>
                        <a:t>Background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18" tooltip="uswiki:Background Inventions"/>
                        </a:rPr>
                        <a:t>Background Inventions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811090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19" tooltip="euwiki:Beneficiary Register"/>
                        </a:rPr>
                        <a:t>Beneficiary Register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20" tooltip="uswiki:System for Award Management"/>
                        </a:rPr>
                        <a:t>System for Award Management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813880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r>
                        <a:rPr lang="en-US" sz="1500" u="none" strike="noStrike" dirty="0">
                          <a:solidFill>
                            <a:srgbClr val="663366"/>
                          </a:solidFill>
                          <a:effectLst/>
                          <a:hlinkClick r:id="rId21" tooltip="euwiki:Budget"/>
                        </a:rPr>
                        <a:t>Budget</a:t>
                      </a:r>
                      <a:endParaRPr lang="en-US" sz="1500" dirty="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22" tooltip="uswiki:Budget"/>
                        </a:rPr>
                        <a:t>Budget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26071"/>
                  </a:ext>
                </a:extLst>
              </a:tr>
              <a:tr h="686560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23" tooltip="euwiki:Call for proposals"/>
                        </a:rPr>
                        <a:t>Call for proposals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24" tooltip="uswiki:Funding opportunity announcement"/>
                        </a:rPr>
                        <a:t>Funding Opportunity Announcement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99092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r>
                        <a:rPr lang="en-US" sz="1500" u="none" strike="noStrike">
                          <a:solidFill>
                            <a:srgbClr val="663366"/>
                          </a:solidFill>
                          <a:effectLst/>
                          <a:hlinkClick r:id="rId25" tooltip="euwiki:Call Identifier"/>
                        </a:rPr>
                        <a:t>Call Identifier</a:t>
                      </a:r>
                      <a:endParaRPr lang="en-US" sz="150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strike="noStrike" dirty="0">
                          <a:solidFill>
                            <a:srgbClr val="663366"/>
                          </a:solidFill>
                          <a:effectLst/>
                          <a:hlinkClick r:id="rId26" tooltip="uswiki:Opportunity Number"/>
                        </a:rPr>
                        <a:t>Opportunity Number</a:t>
                      </a:r>
                      <a:endParaRPr lang="en-US" sz="1500" dirty="0">
                        <a:effectLst/>
                      </a:endParaRPr>
                    </a:p>
                  </a:txBody>
                  <a:tcPr marL="77076" marR="77076" marT="38538" marB="385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19363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A8993-FF00-4E54-978A-1F6852D4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BILAT USA 4.0 receives funding by the European Union under Horizon 2020, Grant Agreement number 692468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8B1F-66F5-40EE-B092-1B30C5B9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lie_da\Desktop\Factsheet_Database_US_Funding_D2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4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14</a:t>
            </a:fld>
            <a:endParaRPr lang="en-GB" dirty="0"/>
          </a:p>
        </p:txBody>
      </p:sp>
      <p:pic>
        <p:nvPicPr>
          <p:cNvPr id="11" name="Picture 3" descr="C:\Users\plie_da\Desktop\BilatUsa40_rgb-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983"/>
            <a:ext cx="1727811" cy="864096"/>
          </a:xfrm>
          <a:prstGeom prst="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8000">
                <a:schemeClr val="tx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395536" y="1755465"/>
            <a:ext cx="8496944" cy="447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E4E96"/>
                </a:solidFill>
              </a:rPr>
              <a:t>Transnational Researchers Career Program</a:t>
            </a:r>
            <a:endParaRPr lang="en-US" sz="2800" dirty="0">
              <a:solidFill>
                <a:srgbClr val="0E4E9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Program for postdocs and PhD students</a:t>
            </a:r>
            <a:endParaRPr lang="en-US" sz="2400" dirty="0">
              <a:solidFill>
                <a:srgbClr val="0E4E9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E4E96"/>
                </a:solidFill>
              </a:rPr>
              <a:t>Pre-award and Post-award training for both EU and US funding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E4E96"/>
                </a:solidFill>
              </a:rPr>
              <a:t>Career needs for International research administrators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E4E96"/>
                </a:solidFill>
              </a:rPr>
              <a:t>Spearheaded by ETH Zurich and Harvard University</a:t>
            </a:r>
          </a:p>
          <a:p>
            <a:pPr marL="320069" lvl="1" indent="0">
              <a:buNone/>
            </a:pPr>
            <a:endParaRPr lang="en-US" sz="1800" dirty="0">
              <a:solidFill>
                <a:srgbClr val="0E4E96"/>
              </a:solidFill>
            </a:endParaRPr>
          </a:p>
          <a:p>
            <a:pPr marL="320069" lvl="1" indent="0">
              <a:buNone/>
            </a:pPr>
            <a:endParaRPr lang="en-US" sz="1800" dirty="0">
              <a:solidFill>
                <a:srgbClr val="0E4E96"/>
              </a:solidFill>
            </a:endParaRPr>
          </a:p>
          <a:p>
            <a:pPr marL="320069" lvl="1" indent="0">
              <a:buNone/>
            </a:pPr>
            <a:endParaRPr lang="en-US" sz="1800" dirty="0">
              <a:solidFill>
                <a:srgbClr val="0E4E96"/>
              </a:solidFill>
            </a:endParaRPr>
          </a:p>
          <a:p>
            <a:pPr marL="320069" lvl="1" indent="0">
              <a:buNone/>
            </a:pPr>
            <a:r>
              <a:rPr lang="en-US" sz="1800" dirty="0">
                <a:solidFill>
                  <a:srgbClr val="0E4E96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E4E96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7704" y="25449"/>
            <a:ext cx="6802032" cy="1397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914484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330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Outputs </a:t>
            </a:r>
          </a:p>
        </p:txBody>
      </p:sp>
      <p:pic>
        <p:nvPicPr>
          <p:cNvPr id="1026" name="Picture 2" descr="ETH Zurich short logo, bla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293" y="4951446"/>
            <a:ext cx="2808313" cy="109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ayyourintern.com/wp-content/uploads/2016/12/harvard-logo-1500x500ff.png">
            <a:extLst>
              <a:ext uri="{FF2B5EF4-FFF2-40B4-BE49-F238E27FC236}">
                <a16:creationId xmlns:a16="http://schemas.microsoft.com/office/drawing/2014/main" id="{A254A4DB-4853-4423-A158-C06872FD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09131"/>
            <a:ext cx="2952328" cy="98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1203" y="5711642"/>
            <a:ext cx="5328592" cy="677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C:\Users\plie_da\Desktop\Factsheet_Database_US_Funding_D2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4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157106"/>
            <a:ext cx="6107292" cy="568176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>
            <a:normAutofit/>
          </a:bodyPr>
          <a:lstStyle/>
          <a:p>
            <a:r>
              <a:rPr lang="en-GB" sz="2300" b="1" dirty="0"/>
              <a:t>http://www.euussciencetechnology.eu</a:t>
            </a:r>
            <a:endParaRPr lang="en-US" sz="2300" b="1" dirty="0">
              <a:solidFill>
                <a:srgbClr val="0E4E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4458" y="3989466"/>
            <a:ext cx="5257800" cy="1296987"/>
          </a:xfrm>
        </p:spPr>
        <p:txBody>
          <a:bodyPr/>
          <a:lstStyle/>
          <a:p>
            <a:pPr algn="ctr"/>
            <a:r>
              <a:rPr lang="en-GB" dirty="0"/>
              <a:t>More info: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190" y="5785684"/>
            <a:ext cx="5544617" cy="5236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624948" y="1324660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rgbClr val="C12736"/>
              </a:solidFill>
            </a:endParaRPr>
          </a:p>
          <a:p>
            <a:pPr algn="ctr"/>
            <a:r>
              <a:rPr lang="de-DE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87624" y="2491355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US" sz="1800" b="1" dirty="0"/>
              <a:t>Claire Chen</a:t>
            </a:r>
          </a:p>
          <a:p>
            <a:pPr algn="ctr" hangingPunct="0"/>
            <a:endParaRPr lang="en-US" sz="1800" b="1" dirty="0"/>
          </a:p>
          <a:p>
            <a:pPr algn="ctr" hangingPunct="0"/>
            <a:r>
              <a:rPr lang="en-US" sz="1800" dirty="0"/>
              <a:t>NCURA Global</a:t>
            </a:r>
          </a:p>
          <a:p>
            <a:pPr algn="ctr" hangingPunct="0"/>
            <a:r>
              <a:rPr lang="en-US" sz="1800" dirty="0"/>
              <a:t>National Council of University Research Administrators</a:t>
            </a:r>
          </a:p>
          <a:p>
            <a:pPr algn="ctr" hangingPunct="0"/>
            <a:r>
              <a:rPr lang="de-DE" sz="1800" dirty="0"/>
              <a:t>Telephone +1 202.466.3894 | </a:t>
            </a:r>
            <a:r>
              <a:rPr lang="de-DE" sz="1800" dirty="0">
                <a:hlinkClick r:id="rId6"/>
              </a:rPr>
              <a:t>chen@ncura.edu</a:t>
            </a:r>
            <a:r>
              <a:rPr lang="de-DE" sz="1800" dirty="0"/>
              <a:t>        </a:t>
            </a:r>
            <a:r>
              <a:rPr lang="de-DE" sz="1600" dirty="0">
                <a:solidFill>
                  <a:srgbClr val="F2750E"/>
                </a:solidFill>
              </a:rPr>
              <a:t>http://www.ncura.edu</a:t>
            </a:r>
            <a:endParaRPr lang="en-US" sz="3200" dirty="0">
              <a:solidFill>
                <a:srgbClr val="F2750E"/>
              </a:solidFill>
            </a:endParaRPr>
          </a:p>
        </p:txBody>
      </p:sp>
      <p:pic>
        <p:nvPicPr>
          <p:cNvPr id="8" name="Picture 3" descr="C:\Users\plie_da\Desktop\BilatUsa40_rgb-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983"/>
            <a:ext cx="1727811" cy="864096"/>
          </a:xfrm>
          <a:prstGeom prst="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8000">
                <a:schemeClr val="tx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19526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/>
          <p:cNvSpPr/>
          <p:nvPr/>
        </p:nvSpPr>
        <p:spPr>
          <a:xfrm>
            <a:off x="5726907" y="3644506"/>
            <a:ext cx="1759744" cy="1458515"/>
          </a:xfrm>
          <a:prstGeom prst="hexagon">
            <a:avLst/>
          </a:prstGeom>
          <a:solidFill>
            <a:srgbClr val="E2C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7111" y="1254257"/>
            <a:ext cx="5101829" cy="1047750"/>
          </a:xfrm>
          <a:prstGeom prst="rect">
            <a:avLst/>
          </a:prstGeom>
        </p:spPr>
        <p:txBody>
          <a:bodyPr lIns="60110" tIns="30056" rIns="60110" bIns="30056"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About NCURA </a:t>
            </a:r>
          </a:p>
        </p:txBody>
      </p:sp>
      <p:pic>
        <p:nvPicPr>
          <p:cNvPr id="17412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777" y="1047750"/>
            <a:ext cx="2497931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0050" y="1876158"/>
            <a:ext cx="7435453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68" marR="0" lvl="0" indent="-257168" algn="l" defTabSz="914217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E4E96"/>
                </a:solidFill>
                <a:effectLst/>
                <a:uLnTx/>
                <a:uFillTx/>
                <a:latin typeface="Century Gothic"/>
                <a:ea typeface="ＭＳ Ｐゴシック" panose="020B0600070205080204" pitchFamily="34" charset="-128"/>
                <a:cs typeface="+mn-cs"/>
              </a:rPr>
              <a:t>Our Members – Research Administrators</a:t>
            </a:r>
          </a:p>
          <a:p>
            <a:pPr marL="257168" marR="0" lvl="0" indent="-257168" algn="l" defTabSz="914217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E4E96"/>
                </a:solidFill>
                <a:effectLst/>
                <a:uLnTx/>
                <a:uFillTx/>
                <a:latin typeface="Century Gothic"/>
                <a:ea typeface="ＭＳ Ｐゴシック" panose="020B0600070205080204" pitchFamily="34" charset="-128"/>
                <a:cs typeface="+mn-cs"/>
              </a:rPr>
              <a:t>3 Annual Conferences</a:t>
            </a:r>
          </a:p>
          <a:p>
            <a:pPr marL="257168" marR="0" lvl="0" indent="-257168" algn="l" defTabSz="914217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E4E96"/>
                </a:solidFill>
                <a:effectLst/>
                <a:uLnTx/>
                <a:uFillTx/>
                <a:latin typeface="Century Gothic"/>
                <a:ea typeface="ＭＳ Ｐゴシック" panose="020B0600070205080204" pitchFamily="34" charset="-128"/>
                <a:cs typeface="+mn-cs"/>
              </a:rPr>
              <a:t>Horizon 2020 Pilot National Contact Point</a:t>
            </a:r>
          </a:p>
          <a:p>
            <a:pPr marL="457109" marR="0" lvl="1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srgbClr val="0E4E96"/>
                </a:solidFill>
                <a:effectLst/>
                <a:uLnTx/>
                <a:uFillTx/>
                <a:latin typeface="Century Gothic"/>
                <a:ea typeface="ＭＳ Ｐゴシック" panose="020B0600070205080204" pitchFamily="34" charset="-128"/>
                <a:cs typeface="+mn-cs"/>
              </a:rPr>
              <a:t>Claire Chen, </a:t>
            </a:r>
            <a:r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srgbClr val="0E4E96"/>
                </a:solidFill>
                <a:effectLst/>
                <a:uLnTx/>
                <a:uFillTx/>
                <a:latin typeface="Century Gothic"/>
                <a:ea typeface="ＭＳ Ｐゴシック" panose="020B0600070205080204" pitchFamily="34" charset="-128"/>
                <a:cs typeface="+mn-cs"/>
                <a:hlinkClick r:id="rId4"/>
              </a:rPr>
              <a:t>chen@ncura.edu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srgbClr val="0E4E96"/>
              </a:solidFill>
              <a:effectLst/>
              <a:uLnTx/>
              <a:uFillTx/>
              <a:latin typeface="Century Gothic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3168256" y="3807621"/>
            <a:ext cx="1502569" cy="1235869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4410077" y="4400551"/>
            <a:ext cx="1570435" cy="1319213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416" name="Title 1"/>
          <p:cNvSpPr txBox="1">
            <a:spLocks/>
          </p:cNvSpPr>
          <p:nvPr/>
        </p:nvSpPr>
        <p:spPr bwMode="auto">
          <a:xfrm>
            <a:off x="5438777" y="3676651"/>
            <a:ext cx="1845469" cy="152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marL="342900" indent="-27305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273050" algn="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13B5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O</a:t>
            </a: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13B5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ver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800 </a:t>
            </a: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13B5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members in Top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20</a:t>
            </a: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13B5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U.S. Research Universities</a:t>
            </a:r>
            <a:b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13B5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D101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 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6D1019"/>
              </a:solidFill>
              <a:effectLst/>
              <a:uLnTx/>
              <a:uFillTx/>
              <a:latin typeface="Century Gothic" panose="020B0502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9848" y="4627961"/>
            <a:ext cx="1756172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1" i="0" u="none" strike="noStrike" kern="1200" cap="none" spc="-225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entury Gothic"/>
                <a:ea typeface="ＭＳ Ｐゴシック" panose="020B0600070205080204" pitchFamily="34" charset="-128"/>
                <a:cs typeface="+mn-cs"/>
              </a:rPr>
              <a:t>7500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1396" y="4010026"/>
            <a:ext cx="878681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1" i="0" u="none" strike="noStrike" kern="1200" cap="none" spc="-22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ＭＳ Ｐゴシック" panose="020B0600070205080204" pitchFamily="34" charset="-128"/>
                <a:cs typeface="+mn-cs"/>
              </a:rPr>
              <a:t>40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246020" y="5719763"/>
            <a:ext cx="2897981" cy="10216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27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5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lie_da\Desktop\Factsheet_Database_US_Funding_D2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4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Mission</a:t>
            </a:r>
            <a:endParaRPr lang="de-DE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036" y="2251077"/>
            <a:ext cx="8486328" cy="4470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Funded by the European Union, the </a:t>
            </a:r>
            <a:r>
              <a:rPr lang="en-US" sz="2000" dirty="0">
                <a:hlinkClick r:id="rId5"/>
              </a:rPr>
              <a:t>BILAT USA 4.0</a:t>
            </a:r>
            <a:r>
              <a:rPr lang="en-US" sz="2000" dirty="0"/>
              <a:t> project aims to:</a:t>
            </a:r>
          </a:p>
          <a:p>
            <a:pPr marL="77726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Facilitate the policy dialog </a:t>
            </a:r>
          </a:p>
          <a:p>
            <a:pPr marL="77726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Identify emerging research topics</a:t>
            </a:r>
          </a:p>
          <a:p>
            <a:pPr marL="77726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Foster transatlantic research partnerships</a:t>
            </a:r>
          </a:p>
          <a:p>
            <a:pPr marL="77726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Engage the private sector</a:t>
            </a:r>
            <a:endParaRPr lang="de-DE" sz="2000" i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BILAT USA 4.0 receives funding by the European Union under Horizon 2020, Grant Agreement number 692468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3" descr="C:\Users\plie_da\Desktop\BilatUsa40_rgb-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983"/>
            <a:ext cx="1727811" cy="864096"/>
          </a:xfrm>
          <a:prstGeom prst="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8000">
                <a:schemeClr val="tx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9" name="TextBox 8"/>
          <p:cNvSpPr txBox="1"/>
          <p:nvPr/>
        </p:nvSpPr>
        <p:spPr>
          <a:xfrm>
            <a:off x="625671" y="5648980"/>
            <a:ext cx="804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http://www.euussciencetechnology.eu/</a:t>
            </a:r>
          </a:p>
        </p:txBody>
      </p:sp>
    </p:spTree>
    <p:extLst>
      <p:ext uri="{BB962C8B-B14F-4D97-AF65-F5344CB8AC3E}">
        <p14:creationId xmlns:p14="http://schemas.microsoft.com/office/powerpoint/2010/main" val="17114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plie_da\Desktop\Factsheet_Database_US_Funding_D2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4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647" y="91064"/>
            <a:ext cx="7164304" cy="1397000"/>
          </a:xfrm>
        </p:spPr>
        <p:txBody>
          <a:bodyPr>
            <a:normAutofit/>
          </a:bodyPr>
          <a:lstStyle/>
          <a:p>
            <a:r>
              <a:rPr lang="de-DE" sz="3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Consortium</a:t>
            </a:r>
            <a:r>
              <a:rPr lang="de-DE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3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partners</a:t>
            </a:r>
            <a:endParaRPr lang="en-US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4</a:t>
            </a:fld>
            <a:endParaRPr lang="en-GB"/>
          </a:p>
        </p:txBody>
      </p:sp>
      <p:pic>
        <p:nvPicPr>
          <p:cNvPr id="12" name="Picture 3" descr="C:\Users\plie_da\Desktop\BilatUsa40_rgb-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983"/>
            <a:ext cx="1727811" cy="864096"/>
          </a:xfrm>
          <a:prstGeom prst="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8000">
                <a:schemeClr val="tx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0" name="Inhaltsplatzhalter 9" descr="http://www.euussciencetechnology.eu/assets/content/Media%20kit/BILATUSA4_FLYER.pdf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8" t="30966" r="9932" b="16802"/>
          <a:stretch/>
        </p:blipFill>
        <p:spPr>
          <a:xfrm>
            <a:off x="208971" y="1523008"/>
            <a:ext cx="8726058" cy="3240360"/>
          </a:xfrm>
        </p:spPr>
      </p:pic>
      <p:sp>
        <p:nvSpPr>
          <p:cNvPr id="19" name="Textfeld 18"/>
          <p:cNvSpPr txBox="1"/>
          <p:nvPr/>
        </p:nvSpPr>
        <p:spPr>
          <a:xfrm>
            <a:off x="1043608" y="4798313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6 U.S. Partners</a:t>
            </a:r>
          </a:p>
        </p:txBody>
      </p:sp>
      <p:sp>
        <p:nvSpPr>
          <p:cNvPr id="15" name="Textfeld 18"/>
          <p:cNvSpPr txBox="1"/>
          <p:nvPr/>
        </p:nvSpPr>
        <p:spPr>
          <a:xfrm>
            <a:off x="5724128" y="4725144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10 EU Partners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22920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Universities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Think Tanks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University Association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2040" y="508518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Private Companies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Government Agencies &amp; affiliated organizations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University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Research Institutions</a:t>
            </a:r>
          </a:p>
        </p:txBody>
      </p:sp>
      <p:pic>
        <p:nvPicPr>
          <p:cNvPr id="16" name="Picture 4" descr="https://www.payyourintern.com/wp-content/uploads/2016/12/harvard-logo-1500x500ff.png">
            <a:extLst>
              <a:ext uri="{FF2B5EF4-FFF2-40B4-BE49-F238E27FC236}">
                <a16:creationId xmlns:a16="http://schemas.microsoft.com/office/drawing/2014/main" id="{8DD94D01-63BE-4067-800A-4AA941C05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115938"/>
            <a:ext cx="864096" cy="2880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lie_da\Desktop\Factsheet_Database_US_Funding_D2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4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036" y="2251077"/>
            <a:ext cx="8631460" cy="4470400"/>
          </a:xfrm>
        </p:spPr>
        <p:txBody>
          <a:bodyPr>
            <a:normAutofit/>
          </a:bodyPr>
          <a:lstStyle/>
          <a:p>
            <a:pPr marL="77726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Up-to-date information and news (Website and social media)</a:t>
            </a:r>
          </a:p>
          <a:p>
            <a:pPr marL="77726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Informational Webinars and Training Programs</a:t>
            </a:r>
          </a:p>
          <a:p>
            <a:pPr marL="77726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Resources </a:t>
            </a:r>
          </a:p>
          <a:p>
            <a:pPr marL="77726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Nationwide information system</a:t>
            </a:r>
          </a:p>
          <a:p>
            <a:pPr marL="77726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Connecting Researchers, Policy-makers, and Private Sector</a:t>
            </a:r>
          </a:p>
          <a:p>
            <a:pPr marL="777269" lvl="1" indent="-457200">
              <a:lnSpc>
                <a:spcPct val="150000"/>
              </a:lnSpc>
              <a:buFont typeface="+mj-lt"/>
              <a:buAutoNum type="arabicPeriod"/>
            </a:pPr>
            <a:endParaRPr lang="de-DE" sz="2000" i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BILAT USA 4.0 receives funding by the European Union under Horizon 2020, Grant Agreement number 692468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3" descr="C:\Users\plie_da\Desktop\BilatUsa40_rgb-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983"/>
            <a:ext cx="1727811" cy="864096"/>
          </a:xfrm>
          <a:prstGeom prst="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8000">
                <a:schemeClr val="tx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9" name="TextBox 8"/>
          <p:cNvSpPr txBox="1"/>
          <p:nvPr/>
        </p:nvSpPr>
        <p:spPr>
          <a:xfrm>
            <a:off x="625671" y="5648980"/>
            <a:ext cx="804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http://www.euussciencetechnology.eu/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808568" y="228600"/>
            <a:ext cx="6802032" cy="1397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914484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330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</a:t>
            </a:r>
            <a:r>
              <a:rPr lang="de-DE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</a:t>
            </a:r>
            <a:r>
              <a:rPr lang="de-DE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Bilat</a:t>
            </a:r>
            <a:r>
              <a:rPr lang="de-DE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USA 4.0 Help? </a:t>
            </a:r>
          </a:p>
        </p:txBody>
      </p:sp>
    </p:spTree>
    <p:extLst>
      <p:ext uri="{BB962C8B-B14F-4D97-AF65-F5344CB8AC3E}">
        <p14:creationId xmlns:p14="http://schemas.microsoft.com/office/powerpoint/2010/main" val="387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lie_da\Desktop\Factsheet_Database_US_Funding_D2.bmp">
            <a:extLst>
              <a:ext uri="{FF2B5EF4-FFF2-40B4-BE49-F238E27FC236}">
                <a16:creationId xmlns:a16="http://schemas.microsoft.com/office/drawing/2014/main" id="{4063BCF9-0CE1-40F1-9BBD-2DF8CF8F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542"/>
            <a:ext cx="9144000" cy="14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FE37-DD14-4DEA-ABBE-1BC52768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347C2-C39F-4795-9F24-33F7620D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BILAT USA 4.0 receives funding by the European Union under Horizon 2020, Grant Agreement number 692468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AE37C-0D26-422C-B059-B9EC262D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6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A74605-DE11-48D0-9265-4F0F9805C570}"/>
              </a:ext>
            </a:extLst>
          </p:cNvPr>
          <p:cNvSpPr txBox="1">
            <a:spLocks/>
          </p:cNvSpPr>
          <p:nvPr/>
        </p:nvSpPr>
        <p:spPr>
          <a:xfrm>
            <a:off x="1217931" y="1828800"/>
            <a:ext cx="7026477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21" indent="-228621" algn="l" defTabSz="914484" rtl="0" eaLnBrk="1" latinLnBrk="0" hangingPunct="1">
              <a:lnSpc>
                <a:spcPct val="95000"/>
              </a:lnSpc>
              <a:spcBef>
                <a:spcPts val="14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90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759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829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898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967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9037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69106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900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BILAT 4.0 Report: US Funding Opportunities for EU Researchers</a:t>
            </a:r>
          </a:p>
          <a:p>
            <a:r>
              <a:rPr lang="en-US" dirty="0"/>
              <a:t>Designed to increase awareness about which non-native funding sources are appropriate and viable to a non-US based researcher.</a:t>
            </a:r>
          </a:p>
          <a:p>
            <a:r>
              <a:rPr lang="en-US" dirty="0"/>
              <a:t>Does NOT include individual listings of FOAs/Calls (</a:t>
            </a:r>
            <a:r>
              <a:rPr lang="en-US" dirty="0" err="1"/>
              <a:t>out-dated</a:t>
            </a:r>
            <a:r>
              <a:rPr lang="en-US" dirty="0"/>
              <a:t> method)</a:t>
            </a:r>
          </a:p>
          <a:p>
            <a:r>
              <a:rPr lang="en-US" dirty="0"/>
              <a:t>Rather, sets for descriptions of federal agencies and curated list of non-federal funders</a:t>
            </a:r>
          </a:p>
          <a:p>
            <a:r>
              <a:rPr lang="en-US" dirty="0"/>
              <a:t>Aims to educate non-US researcher on US research landscape</a:t>
            </a:r>
          </a:p>
        </p:txBody>
      </p:sp>
      <p:pic>
        <p:nvPicPr>
          <p:cNvPr id="9" name="Picture 3" descr="C:\Users\plie_da\Desktop\BilatUsa40_rgb-01.jpg">
            <a:extLst>
              <a:ext uri="{FF2B5EF4-FFF2-40B4-BE49-F238E27FC236}">
                <a16:creationId xmlns:a16="http://schemas.microsoft.com/office/drawing/2014/main" id="{351CB6C6-4491-4B06-B4E4-C95187D3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983"/>
            <a:ext cx="1727811" cy="864096"/>
          </a:xfrm>
          <a:prstGeom prst="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8000">
                <a:schemeClr val="tx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CF3775-02CB-40BF-BD35-890E31C48B9D}"/>
              </a:ext>
            </a:extLst>
          </p:cNvPr>
          <p:cNvSpPr/>
          <p:nvPr/>
        </p:nvSpPr>
        <p:spPr>
          <a:xfrm>
            <a:off x="1979712" y="332656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Outputs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18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lie_da\Desktop\Factsheet_Database_US_Funding_D2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567" y="-19291"/>
            <a:ext cx="9144000" cy="14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BILAT USA 4.0 receives funding by the European Union under Horizon 2020, Grant Agreement number 692468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7</a:t>
            </a:fld>
            <a:endParaRPr lang="en-GB"/>
          </a:p>
        </p:txBody>
      </p:sp>
      <p:pic>
        <p:nvPicPr>
          <p:cNvPr id="11" name="Picture 3" descr="C:\Users\plie_da\Desktop\BilatUsa40_rgb-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983"/>
            <a:ext cx="1727811" cy="864096"/>
          </a:xfrm>
          <a:prstGeom prst="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8000">
                <a:schemeClr val="tx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07704" y="25449"/>
            <a:ext cx="6802032" cy="1397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914484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330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Outputs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131388" y="1613136"/>
            <a:ext cx="8826089" cy="447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E4E96"/>
                </a:solidFill>
              </a:rPr>
              <a:t>Report on U.S. Funding Opportunities for EU Researchers</a:t>
            </a:r>
            <a:endParaRPr lang="en-US" sz="2400" dirty="0">
              <a:solidFill>
                <a:srgbClr val="0E4E9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Federal Agencies</a:t>
            </a:r>
            <a:endParaRPr lang="en-US" sz="2000" dirty="0">
              <a:solidFill>
                <a:srgbClr val="0E4E9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E4E96"/>
                </a:solidFill>
              </a:rPr>
              <a:t>Non-Federal Agencies/ Private Foundations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E4E96"/>
                </a:solidFill>
              </a:rPr>
              <a:t>Additional Resources</a:t>
            </a:r>
          </a:p>
          <a:p>
            <a:pPr marL="320069" lvl="1" indent="0">
              <a:buNone/>
            </a:pPr>
            <a:r>
              <a:rPr lang="en-US" sz="2100" dirty="0"/>
              <a:t>Provides:</a:t>
            </a:r>
          </a:p>
          <a:p>
            <a:pPr lvl="3"/>
            <a:r>
              <a:rPr lang="en-US" sz="1700" dirty="0"/>
              <a:t>Sponsor Name and Type of Funding</a:t>
            </a:r>
          </a:p>
          <a:p>
            <a:pPr lvl="3"/>
            <a:r>
              <a:rPr lang="en-US" sz="1700" dirty="0"/>
              <a:t>Foreign Research Allowance</a:t>
            </a:r>
          </a:p>
          <a:p>
            <a:pPr lvl="3"/>
            <a:r>
              <a:rPr lang="en-US" sz="1700" dirty="0"/>
              <a:t>Relevant Academic Mission</a:t>
            </a:r>
          </a:p>
          <a:p>
            <a:pPr lvl="3"/>
            <a:r>
              <a:rPr lang="en-US" sz="1700" dirty="0"/>
              <a:t>Structure of Organization</a:t>
            </a:r>
            <a:endParaRPr lang="en-US" sz="1800" dirty="0">
              <a:solidFill>
                <a:srgbClr val="0E4E9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E4E96"/>
                </a:solidFill>
              </a:rPr>
              <a:t>Database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http://www.euussciencetechnology.eu/funding</a:t>
            </a:r>
          </a:p>
          <a:p>
            <a:pPr marL="0" indent="0">
              <a:buNone/>
            </a:pPr>
            <a:endParaRPr lang="en-US" dirty="0">
              <a:solidFill>
                <a:srgbClr val="0E4E9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B7A08-3B39-40FC-8185-7C1C084C0839}"/>
              </a:ext>
            </a:extLst>
          </p:cNvPr>
          <p:cNvSpPr txBox="1"/>
          <p:nvPr/>
        </p:nvSpPr>
        <p:spPr>
          <a:xfrm>
            <a:off x="342900" y="5865271"/>
            <a:ext cx="8458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If not direct awardee, non-US researchers commonly partnering with US researchers as </a:t>
            </a:r>
            <a:r>
              <a:rPr lang="en-US" sz="1600" dirty="0" err="1"/>
              <a:t>subawardee</a:t>
            </a:r>
            <a:r>
              <a:rPr lang="en-US" sz="1600" dirty="0"/>
              <a:t>, or co-funded party or collaborative party.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E0DBC8E2-05DA-444A-823E-3957E6F28A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010" y="2892570"/>
            <a:ext cx="3523090" cy="18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lie_da\Desktop\Factsheet_Database_US_Funding_D2.bmp">
            <a:extLst>
              <a:ext uri="{FF2B5EF4-FFF2-40B4-BE49-F238E27FC236}">
                <a16:creationId xmlns:a16="http://schemas.microsoft.com/office/drawing/2014/main" id="{4063BCF9-0CE1-40F1-9BBD-2DF8CF8F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542"/>
            <a:ext cx="9144000" cy="14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FE37-DD14-4DEA-ABBE-1BC52768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5/4/2016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347C2-C39F-4795-9F24-33F7620D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BILAT USA 4.0 receives funding by the European Union under Horizon 2020, Grant Agreement number 692468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AE37C-0D26-422C-B059-B9EC262D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8</a:t>
            </a:fld>
            <a:endParaRPr lang="en-GB"/>
          </a:p>
        </p:txBody>
      </p:sp>
      <p:pic>
        <p:nvPicPr>
          <p:cNvPr id="9" name="Picture 3" descr="C:\Users\plie_da\Desktop\BilatUsa40_rgb-01.jpg">
            <a:extLst>
              <a:ext uri="{FF2B5EF4-FFF2-40B4-BE49-F238E27FC236}">
                <a16:creationId xmlns:a16="http://schemas.microsoft.com/office/drawing/2014/main" id="{351CB6C6-4491-4B06-B4E4-C95187D3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983"/>
            <a:ext cx="1727811" cy="864096"/>
          </a:xfrm>
          <a:prstGeom prst="rect">
            <a:avLst/>
          </a:prstGeom>
          <a:gradFill>
            <a:gsLst>
              <a:gs pos="26000">
                <a:schemeClr val="accent1">
                  <a:tint val="66000"/>
                  <a:satMod val="160000"/>
                </a:schemeClr>
              </a:gs>
              <a:gs pos="58000">
                <a:schemeClr val="tx1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CF3775-02CB-40BF-BD35-890E31C48B9D}"/>
              </a:ext>
            </a:extLst>
          </p:cNvPr>
          <p:cNvSpPr/>
          <p:nvPr/>
        </p:nvSpPr>
        <p:spPr>
          <a:xfrm>
            <a:off x="1979712" y="332656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Outputs</a:t>
            </a:r>
            <a:endParaRPr lang="en-US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1B232-5A64-4BF0-91CC-6A7115322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511307"/>
            <a:ext cx="8838512" cy="48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C610-E373-444A-81C9-CEC143D4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-&gt; Funding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468F88-03B1-45CF-BFAC-DD432FDFA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702624" cy="54291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8EAFB-F690-44B3-9102-3E0F7694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BILAT USA 4.0 receives funding by the European Union under Horizon 2020, Grant Agreement number 692468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52FA3-3C63-45A4-B83E-C630EB2A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ILATUSA_template">
  <a:themeElements>
    <a:clrScheme name="BILATUSA">
      <a:dk1>
        <a:srgbClr val="0E4E96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C00000"/>
      </a:accent3>
      <a:accent4>
        <a:srgbClr val="DA2032"/>
      </a:accent4>
      <a:accent5>
        <a:srgbClr val="4E5798"/>
      </a:accent5>
      <a:accent6>
        <a:srgbClr val="FFF200"/>
      </a:accent6>
      <a:hlink>
        <a:srgbClr val="0070C0"/>
      </a:hlink>
      <a:folHlink>
        <a:srgbClr val="0070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ATUSA_template" id="{33BE9F2B-43BD-48A3-A77C-C99796397BA8}" vid="{76B6AF2B-6CB0-4869-9A1C-6694EB5E058D}"/>
    </a:ext>
  </a:extLst>
</a:theme>
</file>

<file path=ppt/theme/theme2.xml><?xml version="1.0" encoding="utf-8"?>
<a:theme xmlns:a="http://schemas.openxmlformats.org/drawingml/2006/main" name="1_H2020_templat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00B0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BILATUSA_template</Template>
  <TotalTime>0</TotalTime>
  <Words>1022</Words>
  <Application>Microsoft Macintosh PowerPoint</Application>
  <PresentationFormat>On-screen Show (4:3)</PresentationFormat>
  <Paragraphs>195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Century Gothic</vt:lpstr>
      <vt:lpstr>EC Square Sans Pro Medium</vt:lpstr>
      <vt:lpstr>Helvetica</vt:lpstr>
      <vt:lpstr>Times New Roman</vt:lpstr>
      <vt:lpstr>Verdana</vt:lpstr>
      <vt:lpstr>Wingdings</vt:lpstr>
      <vt:lpstr>BILATUSA_template</vt:lpstr>
      <vt:lpstr>1_H2020_template</vt:lpstr>
      <vt:lpstr>BILAT USA 4.0</vt:lpstr>
      <vt:lpstr>PowerPoint Presentation</vt:lpstr>
      <vt:lpstr> Mission</vt:lpstr>
      <vt:lpstr>Consortium partners</vt:lpstr>
      <vt:lpstr> </vt:lpstr>
      <vt:lpstr>PowerPoint Presentation</vt:lpstr>
      <vt:lpstr>PowerPoint Presentation</vt:lpstr>
      <vt:lpstr>PowerPoint Presentation</vt:lpstr>
      <vt:lpstr>Website -&gt; Funding</vt:lpstr>
      <vt:lpstr>Identifying funding opportunities application: how do I find them?</vt:lpstr>
      <vt:lpstr>PowerPoint Presentation</vt:lpstr>
      <vt:lpstr>PowerPoint Presentation</vt:lpstr>
      <vt:lpstr>PowerPoint Presentation</vt:lpstr>
      <vt:lpstr>PowerPoint Presentation</vt:lpstr>
      <vt:lpstr>http://www.euussciencetechnology.eu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2016-07-19T08:19:54Z</dcterms:created>
  <dcterms:modified xsi:type="dcterms:W3CDTF">2019-01-23T21:05:18Z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