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7" r:id="rId2"/>
    <p:sldId id="335" r:id="rId3"/>
    <p:sldId id="256" r:id="rId4"/>
    <p:sldId id="323" r:id="rId5"/>
    <p:sldId id="260" r:id="rId6"/>
    <p:sldId id="267" r:id="rId7"/>
    <p:sldId id="324" r:id="rId8"/>
    <p:sldId id="261" r:id="rId9"/>
    <p:sldId id="262" r:id="rId10"/>
    <p:sldId id="263" r:id="rId11"/>
    <p:sldId id="264" r:id="rId12"/>
    <p:sldId id="265" r:id="rId13"/>
    <p:sldId id="266" r:id="rId14"/>
    <p:sldId id="279" r:id="rId15"/>
    <p:sldId id="327" r:id="rId16"/>
    <p:sldId id="328" r:id="rId17"/>
    <p:sldId id="334" r:id="rId18"/>
    <p:sldId id="282" r:id="rId19"/>
    <p:sldId id="283" r:id="rId20"/>
    <p:sldId id="284" r:id="rId21"/>
    <p:sldId id="332" r:id="rId22"/>
    <p:sldId id="296" r:id="rId23"/>
    <p:sldId id="297" r:id="rId24"/>
    <p:sldId id="298" r:id="rId25"/>
    <p:sldId id="299" r:id="rId26"/>
    <p:sldId id="300" r:id="rId27"/>
    <p:sldId id="302" r:id="rId28"/>
    <p:sldId id="314" r:id="rId29"/>
    <p:sldId id="303" r:id="rId30"/>
    <p:sldId id="315" r:id="rId31"/>
    <p:sldId id="304" r:id="rId32"/>
    <p:sldId id="316" r:id="rId33"/>
    <p:sldId id="305" r:id="rId34"/>
    <p:sldId id="306" r:id="rId35"/>
    <p:sldId id="307" r:id="rId36"/>
    <p:sldId id="308" r:id="rId37"/>
    <p:sldId id="321" r:id="rId38"/>
    <p:sldId id="309" r:id="rId39"/>
    <p:sldId id="312" r:id="rId40"/>
    <p:sldId id="322" r:id="rId41"/>
    <p:sldId id="310" r:id="rId42"/>
    <p:sldId id="317" r:id="rId43"/>
    <p:sldId id="318" r:id="rId44"/>
    <p:sldId id="311" r:id="rId45"/>
    <p:sldId id="319" r:id="rId46"/>
    <p:sldId id="333" r:id="rId47"/>
    <p:sldId id="337" r:id="rId48"/>
    <p:sldId id="273" r:id="rId49"/>
    <p:sldId id="336" r:id="rId50"/>
    <p:sldId id="274" r:id="rId51"/>
    <p:sldId id="338" r:id="rId52"/>
    <p:sldId id="278" r:id="rId53"/>
    <p:sldId id="268" r:id="rId54"/>
    <p:sldId id="269" r:id="rId55"/>
    <p:sldId id="270" r:id="rId56"/>
    <p:sldId id="271" r:id="rId57"/>
    <p:sldId id="272" r:id="rId58"/>
    <p:sldId id="341" r:id="rId59"/>
    <p:sldId id="339" r:id="rId60"/>
    <p:sldId id="340" r:id="rId61"/>
    <p:sldId id="313"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ldór Berg" initials="HB" lastIdx="1" clrIdx="0">
    <p:extLst>
      <p:ext uri="{19B8F6BF-5375-455C-9EA6-DF929625EA0E}">
        <p15:presenceInfo xmlns:p15="http://schemas.microsoft.com/office/powerpoint/2012/main" userId="cdb7a4dbe9f4117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253F8E"/>
    <a:srgbClr val="008EAF"/>
    <a:srgbClr val="4597A0"/>
    <a:srgbClr val="003399"/>
    <a:srgbClr val="002E97"/>
    <a:srgbClr val="154C84"/>
    <a:srgbClr val="164796"/>
    <a:srgbClr val="FFC0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8" autoAdjust="0"/>
    <p:restoredTop sz="63115" autoAdjust="0"/>
  </p:normalViewPr>
  <p:slideViewPr>
    <p:cSldViewPr>
      <p:cViewPr varScale="1">
        <p:scale>
          <a:sx n="72" d="100"/>
          <a:sy n="72" d="100"/>
        </p:scale>
        <p:origin x="262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ata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png"/><Relationship Id="rId4"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jpeg"/><Relationship Id="rId4" Type="http://schemas.openxmlformats.org/officeDocument/2006/relationships/image" Target="../media/image35.jpeg"/></Relationships>
</file>

<file path=ppt/diagrams/_rels/data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5.png"/><Relationship Id="rId1" Type="http://schemas.openxmlformats.org/officeDocument/2006/relationships/image" Target="../media/image24.jpg"/><Relationship Id="rId4"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jpeg"/><Relationship Id="rId4" Type="http://schemas.openxmlformats.org/officeDocument/2006/relationships/image" Target="../media/image3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C19B99-CFD2-498C-9D3C-C6A18A734EE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4E71EAFC-E506-413F-AB36-338F8124BF0D}">
      <dgm:prSet phldrT="[Text]"/>
      <dgm:spPr/>
      <dgm:t>
        <a:bodyPr/>
        <a:lstStyle/>
        <a:p>
          <a:r>
            <a:rPr lang="is-IS" dirty="0"/>
            <a:t>EXCELLENCE</a:t>
          </a:r>
          <a:endParaRPr lang="en-US" dirty="0"/>
        </a:p>
      </dgm:t>
    </dgm:pt>
    <dgm:pt modelId="{6C4790EE-194D-444B-92EC-59E1AE703BAE}" type="parTrans" cxnId="{2D154FBE-C617-4C1C-89AA-6CFE6ACD88FE}">
      <dgm:prSet/>
      <dgm:spPr/>
      <dgm:t>
        <a:bodyPr/>
        <a:lstStyle/>
        <a:p>
          <a:endParaRPr lang="en-US"/>
        </a:p>
      </dgm:t>
    </dgm:pt>
    <dgm:pt modelId="{23FBF039-5D43-45D0-ACCE-3AE8D2D5ADA2}" type="sibTrans" cxnId="{2D154FBE-C617-4C1C-89AA-6CFE6ACD88FE}">
      <dgm:prSet/>
      <dgm:spPr/>
      <dgm:t>
        <a:bodyPr/>
        <a:lstStyle/>
        <a:p>
          <a:endParaRPr lang="en-US"/>
        </a:p>
      </dgm:t>
    </dgm:pt>
    <dgm:pt modelId="{2FFC1B08-6BC4-485F-B519-EE7EFC453373}">
      <dgm:prSet phldrT="[Text]"/>
      <dgm:spPr/>
      <dgm:t>
        <a:bodyPr/>
        <a:lstStyle/>
        <a:p>
          <a:r>
            <a:rPr lang="is-IS" dirty="0"/>
            <a:t>CREATIVITY</a:t>
          </a:r>
          <a:endParaRPr lang="en-US" dirty="0"/>
        </a:p>
      </dgm:t>
    </dgm:pt>
    <dgm:pt modelId="{370F4EFB-87C9-4F83-BEFE-30FD91FC3337}" type="parTrans" cxnId="{67BB11D4-9874-4CEC-A42F-DE8051FA72D8}">
      <dgm:prSet/>
      <dgm:spPr/>
      <dgm:t>
        <a:bodyPr/>
        <a:lstStyle/>
        <a:p>
          <a:endParaRPr lang="en-US"/>
        </a:p>
      </dgm:t>
    </dgm:pt>
    <dgm:pt modelId="{26D5E313-38DE-459A-B217-9EE3A3D06B4F}" type="sibTrans" cxnId="{67BB11D4-9874-4CEC-A42F-DE8051FA72D8}">
      <dgm:prSet/>
      <dgm:spPr/>
      <dgm:t>
        <a:bodyPr/>
        <a:lstStyle/>
        <a:p>
          <a:endParaRPr lang="en-US"/>
        </a:p>
      </dgm:t>
    </dgm:pt>
    <dgm:pt modelId="{FD2F9592-55CB-49E1-BCEE-F3B2B58565C0}">
      <dgm:prSet phldrT="[Text]"/>
      <dgm:spPr/>
      <dgm:t>
        <a:bodyPr/>
        <a:lstStyle/>
        <a:p>
          <a:r>
            <a:rPr lang="is-IS" dirty="0"/>
            <a:t>DIVERSITY</a:t>
          </a:r>
          <a:endParaRPr lang="en-US" dirty="0"/>
        </a:p>
      </dgm:t>
    </dgm:pt>
    <dgm:pt modelId="{A698AF61-A48B-45A4-B7C7-88553D9E82FF}" type="parTrans" cxnId="{FF52C742-B75F-4C6B-9717-E23ACABF1854}">
      <dgm:prSet/>
      <dgm:spPr/>
      <dgm:t>
        <a:bodyPr/>
        <a:lstStyle/>
        <a:p>
          <a:endParaRPr lang="en-US"/>
        </a:p>
      </dgm:t>
    </dgm:pt>
    <dgm:pt modelId="{39978E5A-F4AC-40C2-9D77-A98A808058AA}" type="sibTrans" cxnId="{FF52C742-B75F-4C6B-9717-E23ACABF1854}">
      <dgm:prSet/>
      <dgm:spPr/>
      <dgm:t>
        <a:bodyPr/>
        <a:lstStyle/>
        <a:p>
          <a:endParaRPr lang="en-US"/>
        </a:p>
      </dgm:t>
    </dgm:pt>
    <dgm:pt modelId="{9565E231-9E54-4F4C-AD68-03EDC6B84E90}" type="pres">
      <dgm:prSet presAssocID="{6AC19B99-CFD2-498C-9D3C-C6A18A734EEC}" presName="cycle" presStyleCnt="0">
        <dgm:presLayoutVars>
          <dgm:dir/>
          <dgm:resizeHandles val="exact"/>
        </dgm:presLayoutVars>
      </dgm:prSet>
      <dgm:spPr/>
    </dgm:pt>
    <dgm:pt modelId="{251C9AEE-D1EB-4EBD-BE6E-354791510640}" type="pres">
      <dgm:prSet presAssocID="{4E71EAFC-E506-413F-AB36-338F8124BF0D}" presName="dummy" presStyleCnt="0"/>
      <dgm:spPr/>
    </dgm:pt>
    <dgm:pt modelId="{F6E91984-3AEE-4DDF-8E96-03BB01F0F376}" type="pres">
      <dgm:prSet presAssocID="{4E71EAFC-E506-413F-AB36-338F8124BF0D}" presName="node" presStyleLbl="revTx" presStyleIdx="0" presStyleCnt="3">
        <dgm:presLayoutVars>
          <dgm:bulletEnabled val="1"/>
        </dgm:presLayoutVars>
      </dgm:prSet>
      <dgm:spPr/>
    </dgm:pt>
    <dgm:pt modelId="{37289908-E282-41B2-8D5D-22A88E98D8A1}" type="pres">
      <dgm:prSet presAssocID="{23FBF039-5D43-45D0-ACCE-3AE8D2D5ADA2}" presName="sibTrans" presStyleLbl="node1" presStyleIdx="0" presStyleCnt="3"/>
      <dgm:spPr/>
    </dgm:pt>
    <dgm:pt modelId="{84317622-D112-4685-B525-84A8635F7F00}" type="pres">
      <dgm:prSet presAssocID="{2FFC1B08-6BC4-485F-B519-EE7EFC453373}" presName="dummy" presStyleCnt="0"/>
      <dgm:spPr/>
    </dgm:pt>
    <dgm:pt modelId="{505FD201-CC20-499B-8D79-627DADA00A16}" type="pres">
      <dgm:prSet presAssocID="{2FFC1B08-6BC4-485F-B519-EE7EFC453373}" presName="node" presStyleLbl="revTx" presStyleIdx="1" presStyleCnt="3">
        <dgm:presLayoutVars>
          <dgm:bulletEnabled val="1"/>
        </dgm:presLayoutVars>
      </dgm:prSet>
      <dgm:spPr/>
    </dgm:pt>
    <dgm:pt modelId="{7318E0C9-52AA-4952-A379-14F0183B6D10}" type="pres">
      <dgm:prSet presAssocID="{26D5E313-38DE-459A-B217-9EE3A3D06B4F}" presName="sibTrans" presStyleLbl="node1" presStyleIdx="1" presStyleCnt="3"/>
      <dgm:spPr/>
    </dgm:pt>
    <dgm:pt modelId="{44101EF7-6546-4301-A92B-B79E74F55484}" type="pres">
      <dgm:prSet presAssocID="{FD2F9592-55CB-49E1-BCEE-F3B2B58565C0}" presName="dummy" presStyleCnt="0"/>
      <dgm:spPr/>
    </dgm:pt>
    <dgm:pt modelId="{D3A06B31-7B03-4BBD-8FBD-D5549E74768B}" type="pres">
      <dgm:prSet presAssocID="{FD2F9592-55CB-49E1-BCEE-F3B2B58565C0}" presName="node" presStyleLbl="revTx" presStyleIdx="2" presStyleCnt="3">
        <dgm:presLayoutVars>
          <dgm:bulletEnabled val="1"/>
        </dgm:presLayoutVars>
      </dgm:prSet>
      <dgm:spPr/>
    </dgm:pt>
    <dgm:pt modelId="{D4E43DB0-F159-480C-B663-77EBD21D102B}" type="pres">
      <dgm:prSet presAssocID="{39978E5A-F4AC-40C2-9D77-A98A808058AA}" presName="sibTrans" presStyleLbl="node1" presStyleIdx="2" presStyleCnt="3"/>
      <dgm:spPr/>
    </dgm:pt>
  </dgm:ptLst>
  <dgm:cxnLst>
    <dgm:cxn modelId="{D9CA5F04-512B-42EE-837F-68B2457D0CBE}" type="presOf" srcId="{2FFC1B08-6BC4-485F-B519-EE7EFC453373}" destId="{505FD201-CC20-499B-8D79-627DADA00A16}" srcOrd="0" destOrd="0" presId="urn:microsoft.com/office/officeart/2005/8/layout/cycle1"/>
    <dgm:cxn modelId="{CECBE015-D357-467C-B36E-22D84EA1872D}" type="presOf" srcId="{39978E5A-F4AC-40C2-9D77-A98A808058AA}" destId="{D4E43DB0-F159-480C-B663-77EBD21D102B}" srcOrd="0" destOrd="0" presId="urn:microsoft.com/office/officeart/2005/8/layout/cycle1"/>
    <dgm:cxn modelId="{6A71D322-9049-4B85-817B-FB22B478A295}" type="presOf" srcId="{4E71EAFC-E506-413F-AB36-338F8124BF0D}" destId="{F6E91984-3AEE-4DDF-8E96-03BB01F0F376}" srcOrd="0" destOrd="0" presId="urn:microsoft.com/office/officeart/2005/8/layout/cycle1"/>
    <dgm:cxn modelId="{FF52C742-B75F-4C6B-9717-E23ACABF1854}" srcId="{6AC19B99-CFD2-498C-9D3C-C6A18A734EEC}" destId="{FD2F9592-55CB-49E1-BCEE-F3B2B58565C0}" srcOrd="2" destOrd="0" parTransId="{A698AF61-A48B-45A4-B7C7-88553D9E82FF}" sibTransId="{39978E5A-F4AC-40C2-9D77-A98A808058AA}"/>
    <dgm:cxn modelId="{5029696F-DD15-49E5-8656-03A34D87B245}" type="presOf" srcId="{26D5E313-38DE-459A-B217-9EE3A3D06B4F}" destId="{7318E0C9-52AA-4952-A379-14F0183B6D10}" srcOrd="0" destOrd="0" presId="urn:microsoft.com/office/officeart/2005/8/layout/cycle1"/>
    <dgm:cxn modelId="{36AB4D9C-8268-4FF2-9E03-4A200C5D183C}" type="presOf" srcId="{23FBF039-5D43-45D0-ACCE-3AE8D2D5ADA2}" destId="{37289908-E282-41B2-8D5D-22A88E98D8A1}" srcOrd="0" destOrd="0" presId="urn:microsoft.com/office/officeart/2005/8/layout/cycle1"/>
    <dgm:cxn modelId="{2D154FBE-C617-4C1C-89AA-6CFE6ACD88FE}" srcId="{6AC19B99-CFD2-498C-9D3C-C6A18A734EEC}" destId="{4E71EAFC-E506-413F-AB36-338F8124BF0D}" srcOrd="0" destOrd="0" parTransId="{6C4790EE-194D-444B-92EC-59E1AE703BAE}" sibTransId="{23FBF039-5D43-45D0-ACCE-3AE8D2D5ADA2}"/>
    <dgm:cxn modelId="{67BB11D4-9874-4CEC-A42F-DE8051FA72D8}" srcId="{6AC19B99-CFD2-498C-9D3C-C6A18A734EEC}" destId="{2FFC1B08-6BC4-485F-B519-EE7EFC453373}" srcOrd="1" destOrd="0" parTransId="{370F4EFB-87C9-4F83-BEFE-30FD91FC3337}" sibTransId="{26D5E313-38DE-459A-B217-9EE3A3D06B4F}"/>
    <dgm:cxn modelId="{4BB427F0-4B37-4247-BA15-4759AB6C8B73}" type="presOf" srcId="{6AC19B99-CFD2-498C-9D3C-C6A18A734EEC}" destId="{9565E231-9E54-4F4C-AD68-03EDC6B84E90}" srcOrd="0" destOrd="0" presId="urn:microsoft.com/office/officeart/2005/8/layout/cycle1"/>
    <dgm:cxn modelId="{239F58F0-0403-4240-A08B-DD9C8B8AF686}" type="presOf" srcId="{FD2F9592-55CB-49E1-BCEE-F3B2B58565C0}" destId="{D3A06B31-7B03-4BBD-8FBD-D5549E74768B}" srcOrd="0" destOrd="0" presId="urn:microsoft.com/office/officeart/2005/8/layout/cycle1"/>
    <dgm:cxn modelId="{42F0F032-42BB-4028-8540-D6169953555B}" type="presParOf" srcId="{9565E231-9E54-4F4C-AD68-03EDC6B84E90}" destId="{251C9AEE-D1EB-4EBD-BE6E-354791510640}" srcOrd="0" destOrd="0" presId="urn:microsoft.com/office/officeart/2005/8/layout/cycle1"/>
    <dgm:cxn modelId="{46ECFAA4-4733-4DD7-B6FD-A26A9AFDB519}" type="presParOf" srcId="{9565E231-9E54-4F4C-AD68-03EDC6B84E90}" destId="{F6E91984-3AEE-4DDF-8E96-03BB01F0F376}" srcOrd="1" destOrd="0" presId="urn:microsoft.com/office/officeart/2005/8/layout/cycle1"/>
    <dgm:cxn modelId="{E25D0638-35D9-4D36-ABA9-006242D3F7AD}" type="presParOf" srcId="{9565E231-9E54-4F4C-AD68-03EDC6B84E90}" destId="{37289908-E282-41B2-8D5D-22A88E98D8A1}" srcOrd="2" destOrd="0" presId="urn:microsoft.com/office/officeart/2005/8/layout/cycle1"/>
    <dgm:cxn modelId="{5B0EA007-8E87-418D-A69F-D7BEA739F5C6}" type="presParOf" srcId="{9565E231-9E54-4F4C-AD68-03EDC6B84E90}" destId="{84317622-D112-4685-B525-84A8635F7F00}" srcOrd="3" destOrd="0" presId="urn:microsoft.com/office/officeart/2005/8/layout/cycle1"/>
    <dgm:cxn modelId="{E2473D5A-F130-43C6-99F1-0450D833E25A}" type="presParOf" srcId="{9565E231-9E54-4F4C-AD68-03EDC6B84E90}" destId="{505FD201-CC20-499B-8D79-627DADA00A16}" srcOrd="4" destOrd="0" presId="urn:microsoft.com/office/officeart/2005/8/layout/cycle1"/>
    <dgm:cxn modelId="{38E50698-54E3-4EDC-9CA3-EFAF4E6FABA6}" type="presParOf" srcId="{9565E231-9E54-4F4C-AD68-03EDC6B84E90}" destId="{7318E0C9-52AA-4952-A379-14F0183B6D10}" srcOrd="5" destOrd="0" presId="urn:microsoft.com/office/officeart/2005/8/layout/cycle1"/>
    <dgm:cxn modelId="{CBFB3D80-FBED-4D22-AF8E-E7E41379E9DA}" type="presParOf" srcId="{9565E231-9E54-4F4C-AD68-03EDC6B84E90}" destId="{44101EF7-6546-4301-A92B-B79E74F55484}" srcOrd="6" destOrd="0" presId="urn:microsoft.com/office/officeart/2005/8/layout/cycle1"/>
    <dgm:cxn modelId="{06BBA968-4D6A-4103-9E06-C1D725E07ED8}" type="presParOf" srcId="{9565E231-9E54-4F4C-AD68-03EDC6B84E90}" destId="{D3A06B31-7B03-4BBD-8FBD-D5549E74768B}" srcOrd="7" destOrd="0" presId="urn:microsoft.com/office/officeart/2005/8/layout/cycle1"/>
    <dgm:cxn modelId="{CDC077FA-CFD8-4AE3-BCAD-6EE842A5D010}" type="presParOf" srcId="{9565E231-9E54-4F4C-AD68-03EDC6B84E90}" destId="{D4E43DB0-F159-480C-B663-77EBD21D102B}" srcOrd="8"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5336B1-3C0D-4BD2-86E4-C9B8F72932D7}"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C9EBB25E-F153-4288-8898-5FFBC04FAAFC}">
      <dgm:prSet phldrT="[Text]"/>
      <dgm:spPr/>
      <dgm:t>
        <a:bodyPr/>
        <a:lstStyle/>
        <a:p>
          <a:r>
            <a:rPr lang="is-IS" b="1" dirty="0"/>
            <a:t>2 TYPES OF IF</a:t>
          </a:r>
          <a:endParaRPr lang="en-US" b="1" dirty="0"/>
        </a:p>
      </dgm:t>
    </dgm:pt>
    <dgm:pt modelId="{D6D9666A-DC36-438F-AD41-7A9E7A3F2BBE}" type="parTrans" cxnId="{DB4371C8-3A94-451C-85D1-D8B0879B1822}">
      <dgm:prSet/>
      <dgm:spPr/>
      <dgm:t>
        <a:bodyPr/>
        <a:lstStyle/>
        <a:p>
          <a:endParaRPr lang="en-US"/>
        </a:p>
      </dgm:t>
    </dgm:pt>
    <dgm:pt modelId="{72B69FDE-DE99-4914-B06B-F3D2955D26DF}" type="sibTrans" cxnId="{DB4371C8-3A94-451C-85D1-D8B0879B1822}">
      <dgm:prSet/>
      <dgm:spPr/>
      <dgm:t>
        <a:bodyPr/>
        <a:lstStyle/>
        <a:p>
          <a:endParaRPr lang="en-US"/>
        </a:p>
      </dgm:t>
    </dgm:pt>
    <dgm:pt modelId="{2EF86C0E-11D7-4323-AEF4-DFA171D8D06D}">
      <dgm:prSet phldrT="[Text]"/>
      <dgm:spPr/>
      <dgm:t>
        <a:bodyPr/>
        <a:lstStyle/>
        <a:p>
          <a:r>
            <a:rPr lang="is-IS" b="1" dirty="0"/>
            <a:t>EUROPEAN FELLOWSHIP</a:t>
          </a:r>
          <a:endParaRPr lang="en-US" b="1" dirty="0"/>
        </a:p>
      </dgm:t>
    </dgm:pt>
    <dgm:pt modelId="{D46A8CC4-2659-4AC0-AB93-0FDDE9AD9B3F}" type="parTrans" cxnId="{A2AFDF1B-8C61-4D15-B2B1-2E7CD6B5FF95}">
      <dgm:prSet/>
      <dgm:spPr/>
      <dgm:t>
        <a:bodyPr/>
        <a:lstStyle/>
        <a:p>
          <a:endParaRPr lang="en-US"/>
        </a:p>
      </dgm:t>
    </dgm:pt>
    <dgm:pt modelId="{E9530A98-2921-4D34-B028-E1E63250176A}" type="sibTrans" cxnId="{A2AFDF1B-8C61-4D15-B2B1-2E7CD6B5FF95}">
      <dgm:prSet/>
      <dgm:spPr/>
      <dgm:t>
        <a:bodyPr/>
        <a:lstStyle/>
        <a:p>
          <a:endParaRPr lang="en-US"/>
        </a:p>
      </dgm:t>
    </dgm:pt>
    <dgm:pt modelId="{5B57DE2D-94D5-4C49-93F2-C54BC10ACB37}">
      <dgm:prSet phldrT="[Text]"/>
      <dgm:spPr/>
      <dgm:t>
        <a:bodyPr/>
        <a:lstStyle/>
        <a:p>
          <a:r>
            <a:rPr lang="is-IS" b="1" dirty="0"/>
            <a:t>GLOBAL FELLOWSHIP</a:t>
          </a:r>
          <a:endParaRPr lang="en-US" b="1" dirty="0"/>
        </a:p>
      </dgm:t>
    </dgm:pt>
    <dgm:pt modelId="{E58BFD72-85A1-4FD7-94E8-5F441B084EA4}" type="parTrans" cxnId="{7FA0ACA9-E1DE-4F1A-A540-7D4213303E80}">
      <dgm:prSet/>
      <dgm:spPr/>
      <dgm:t>
        <a:bodyPr/>
        <a:lstStyle/>
        <a:p>
          <a:endParaRPr lang="en-US"/>
        </a:p>
      </dgm:t>
    </dgm:pt>
    <dgm:pt modelId="{AD1AB4D6-0C44-4C8B-9A4E-237B874DF997}" type="sibTrans" cxnId="{7FA0ACA9-E1DE-4F1A-A540-7D4213303E80}">
      <dgm:prSet/>
      <dgm:spPr/>
      <dgm:t>
        <a:bodyPr/>
        <a:lstStyle/>
        <a:p>
          <a:endParaRPr lang="en-US"/>
        </a:p>
      </dgm:t>
    </dgm:pt>
    <dgm:pt modelId="{582278B5-9570-4AE8-B497-20B0775C900D}">
      <dgm:prSet phldrT="[Text]"/>
      <dgm:spPr/>
      <dgm:t>
        <a:bodyPr/>
        <a:lstStyle/>
        <a:p>
          <a:r>
            <a:rPr lang="is-IS" b="1" dirty="0"/>
            <a:t>FROM WORLD TO EUROPE</a:t>
          </a:r>
          <a:endParaRPr lang="en-US" b="1" dirty="0"/>
        </a:p>
      </dgm:t>
    </dgm:pt>
    <dgm:pt modelId="{26BA5BE1-45FF-48E4-8B71-6B2DBF936344}" type="parTrans" cxnId="{F17D3885-6852-456E-A37A-3810DB3271F1}">
      <dgm:prSet/>
      <dgm:spPr/>
      <dgm:t>
        <a:bodyPr/>
        <a:lstStyle/>
        <a:p>
          <a:endParaRPr lang="en-US"/>
        </a:p>
      </dgm:t>
    </dgm:pt>
    <dgm:pt modelId="{3AF2699B-888A-4772-AC2F-548886C8C5BA}" type="sibTrans" cxnId="{F17D3885-6852-456E-A37A-3810DB3271F1}">
      <dgm:prSet/>
      <dgm:spPr/>
      <dgm:t>
        <a:bodyPr/>
        <a:lstStyle/>
        <a:p>
          <a:endParaRPr lang="en-US"/>
        </a:p>
      </dgm:t>
    </dgm:pt>
    <dgm:pt modelId="{17119510-BABA-4260-845F-342B39F22EB8}">
      <dgm:prSet phldrT="[Text]"/>
      <dgm:spPr/>
      <dgm:t>
        <a:bodyPr/>
        <a:lstStyle/>
        <a:p>
          <a:r>
            <a:rPr lang="is-IS" b="1" dirty="0"/>
            <a:t>FROM ONE EUROPEAN COUNTRY TO ANOTHER</a:t>
          </a:r>
          <a:endParaRPr lang="en-US" b="1" dirty="0"/>
        </a:p>
      </dgm:t>
    </dgm:pt>
    <dgm:pt modelId="{95BC08D6-D726-490E-9794-2F859A082E3C}" type="parTrans" cxnId="{C9C2CD04-DC80-49C0-86F4-63FE024426D1}">
      <dgm:prSet/>
      <dgm:spPr/>
      <dgm:t>
        <a:bodyPr/>
        <a:lstStyle/>
        <a:p>
          <a:endParaRPr lang="en-US"/>
        </a:p>
      </dgm:t>
    </dgm:pt>
    <dgm:pt modelId="{A490DDF1-FC6A-442A-B9D9-67634F2FB7A9}" type="sibTrans" cxnId="{C9C2CD04-DC80-49C0-86F4-63FE024426D1}">
      <dgm:prSet/>
      <dgm:spPr/>
      <dgm:t>
        <a:bodyPr/>
        <a:lstStyle/>
        <a:p>
          <a:endParaRPr lang="en-US"/>
        </a:p>
      </dgm:t>
    </dgm:pt>
    <dgm:pt modelId="{2192306F-BC8F-4663-ABD7-DE7CBBD1F2BD}">
      <dgm:prSet phldrT="[Text]"/>
      <dgm:spPr/>
      <dgm:t>
        <a:bodyPr/>
        <a:lstStyle/>
        <a:p>
          <a:r>
            <a:rPr lang="is-IS" b="1" dirty="0"/>
            <a:t>FROM EUROPE TO THE WORLD (INCLUDING CHINA)</a:t>
          </a:r>
          <a:endParaRPr lang="en-US" b="1" dirty="0"/>
        </a:p>
      </dgm:t>
    </dgm:pt>
    <dgm:pt modelId="{7B7E2632-73A6-4877-97D7-581D5A6B4285}" type="parTrans" cxnId="{968CC436-8842-43F5-8646-188D47A7DB5B}">
      <dgm:prSet/>
      <dgm:spPr/>
      <dgm:t>
        <a:bodyPr/>
        <a:lstStyle/>
        <a:p>
          <a:endParaRPr lang="en-US"/>
        </a:p>
      </dgm:t>
    </dgm:pt>
    <dgm:pt modelId="{06754D2F-B6E2-4E4A-920D-9D15873450A0}" type="sibTrans" cxnId="{968CC436-8842-43F5-8646-188D47A7DB5B}">
      <dgm:prSet/>
      <dgm:spPr/>
      <dgm:t>
        <a:bodyPr/>
        <a:lstStyle/>
        <a:p>
          <a:endParaRPr lang="en-US"/>
        </a:p>
      </dgm:t>
    </dgm:pt>
    <dgm:pt modelId="{F86226B3-79F3-4ED2-A7AC-716E548221BC}">
      <dgm:prSet phldrT="[Text]"/>
      <dgm:spPr/>
      <dgm:t>
        <a:bodyPr/>
        <a:lstStyle/>
        <a:p>
          <a:r>
            <a:rPr lang="is-IS" b="1" dirty="0"/>
            <a:t>INCUDES 12 MONTHS  BACK IN EUROPE</a:t>
          </a:r>
          <a:endParaRPr lang="en-US" b="1" dirty="0"/>
        </a:p>
      </dgm:t>
    </dgm:pt>
    <dgm:pt modelId="{A92E6CC0-3539-45D9-8C39-18FA259D05DE}" type="parTrans" cxnId="{A9D80F9F-5B3A-4DD2-82D7-7DA19BFF9C88}">
      <dgm:prSet/>
      <dgm:spPr/>
      <dgm:t>
        <a:bodyPr/>
        <a:lstStyle/>
        <a:p>
          <a:endParaRPr lang="en-US"/>
        </a:p>
      </dgm:t>
    </dgm:pt>
    <dgm:pt modelId="{7B93FFC9-2155-4AB1-B971-68D5A23C31A1}" type="sibTrans" cxnId="{A9D80F9F-5B3A-4DD2-82D7-7DA19BFF9C88}">
      <dgm:prSet/>
      <dgm:spPr/>
      <dgm:t>
        <a:bodyPr/>
        <a:lstStyle/>
        <a:p>
          <a:endParaRPr lang="en-US"/>
        </a:p>
      </dgm:t>
    </dgm:pt>
    <dgm:pt modelId="{BA734A85-B94B-40D5-8E6E-44B55EF5E41A}" type="pres">
      <dgm:prSet presAssocID="{AE5336B1-3C0D-4BD2-86E4-C9B8F72932D7}" presName="hierChild1" presStyleCnt="0">
        <dgm:presLayoutVars>
          <dgm:chPref val="1"/>
          <dgm:dir/>
          <dgm:animOne val="branch"/>
          <dgm:animLvl val="lvl"/>
          <dgm:resizeHandles/>
        </dgm:presLayoutVars>
      </dgm:prSet>
      <dgm:spPr/>
    </dgm:pt>
    <dgm:pt modelId="{FAD4D870-11B8-4C43-BC8B-A01BEDE56255}" type="pres">
      <dgm:prSet presAssocID="{C9EBB25E-F153-4288-8898-5FFBC04FAAFC}" presName="hierRoot1" presStyleCnt="0"/>
      <dgm:spPr/>
    </dgm:pt>
    <dgm:pt modelId="{F5CCEF81-781C-4F41-85D5-BFA18654518C}" type="pres">
      <dgm:prSet presAssocID="{C9EBB25E-F153-4288-8898-5FFBC04FAAFC}" presName="composite" presStyleCnt="0"/>
      <dgm:spPr/>
    </dgm:pt>
    <dgm:pt modelId="{4AD92690-57AE-4AAF-9A17-C3400C644A81}" type="pres">
      <dgm:prSet presAssocID="{C9EBB25E-F153-4288-8898-5FFBC04FAAFC}" presName="background" presStyleLbl="node0" presStyleIdx="0" presStyleCnt="1"/>
      <dgm:spPr/>
    </dgm:pt>
    <dgm:pt modelId="{C8404956-0F37-40CD-8916-AB13142B2808}" type="pres">
      <dgm:prSet presAssocID="{C9EBB25E-F153-4288-8898-5FFBC04FAAFC}" presName="text" presStyleLbl="fgAcc0" presStyleIdx="0" presStyleCnt="1">
        <dgm:presLayoutVars>
          <dgm:chPref val="3"/>
        </dgm:presLayoutVars>
      </dgm:prSet>
      <dgm:spPr/>
    </dgm:pt>
    <dgm:pt modelId="{0CCF489A-7A1E-444F-BA9C-BB3EAA267E0C}" type="pres">
      <dgm:prSet presAssocID="{C9EBB25E-F153-4288-8898-5FFBC04FAAFC}" presName="hierChild2" presStyleCnt="0"/>
      <dgm:spPr/>
    </dgm:pt>
    <dgm:pt modelId="{AB8FA010-0C04-4F87-8074-5D3B51C9FDB5}" type="pres">
      <dgm:prSet presAssocID="{D46A8CC4-2659-4AC0-AB93-0FDDE9AD9B3F}" presName="Name10" presStyleLbl="parChTrans1D2" presStyleIdx="0" presStyleCnt="2"/>
      <dgm:spPr/>
    </dgm:pt>
    <dgm:pt modelId="{96F8060B-CD88-4709-B7B3-A8F825AFDCF2}" type="pres">
      <dgm:prSet presAssocID="{2EF86C0E-11D7-4323-AEF4-DFA171D8D06D}" presName="hierRoot2" presStyleCnt="0"/>
      <dgm:spPr/>
    </dgm:pt>
    <dgm:pt modelId="{3BBAD0B9-F17E-4C40-BBFB-992627DD080C}" type="pres">
      <dgm:prSet presAssocID="{2EF86C0E-11D7-4323-AEF4-DFA171D8D06D}" presName="composite2" presStyleCnt="0"/>
      <dgm:spPr/>
    </dgm:pt>
    <dgm:pt modelId="{0BC31F33-7873-4F83-9704-69563589EB8A}" type="pres">
      <dgm:prSet presAssocID="{2EF86C0E-11D7-4323-AEF4-DFA171D8D06D}" presName="background2" presStyleLbl="node2" presStyleIdx="0" presStyleCnt="2"/>
      <dgm:spPr/>
    </dgm:pt>
    <dgm:pt modelId="{1BFDA5D5-F6C6-4800-AFB6-6C36EC5E4DF4}" type="pres">
      <dgm:prSet presAssocID="{2EF86C0E-11D7-4323-AEF4-DFA171D8D06D}" presName="text2" presStyleLbl="fgAcc2" presStyleIdx="0" presStyleCnt="2">
        <dgm:presLayoutVars>
          <dgm:chPref val="3"/>
        </dgm:presLayoutVars>
      </dgm:prSet>
      <dgm:spPr/>
    </dgm:pt>
    <dgm:pt modelId="{DAB3ABA8-AED4-41B7-A829-5AC0B39DEA8A}" type="pres">
      <dgm:prSet presAssocID="{2EF86C0E-11D7-4323-AEF4-DFA171D8D06D}" presName="hierChild3" presStyleCnt="0"/>
      <dgm:spPr/>
    </dgm:pt>
    <dgm:pt modelId="{68EEE0ED-B913-4FFD-9D8C-324C75661D51}" type="pres">
      <dgm:prSet presAssocID="{26BA5BE1-45FF-48E4-8B71-6B2DBF936344}" presName="Name17" presStyleLbl="parChTrans1D3" presStyleIdx="0" presStyleCnt="3"/>
      <dgm:spPr/>
    </dgm:pt>
    <dgm:pt modelId="{28D95909-DE8A-44E1-AB87-38B7637F72A9}" type="pres">
      <dgm:prSet presAssocID="{582278B5-9570-4AE8-B497-20B0775C900D}" presName="hierRoot3" presStyleCnt="0"/>
      <dgm:spPr/>
    </dgm:pt>
    <dgm:pt modelId="{57CD1129-5F11-4C83-9D74-ED169929CCCB}" type="pres">
      <dgm:prSet presAssocID="{582278B5-9570-4AE8-B497-20B0775C900D}" presName="composite3" presStyleCnt="0"/>
      <dgm:spPr/>
    </dgm:pt>
    <dgm:pt modelId="{941DE69D-6150-416D-A88F-CC84F325476D}" type="pres">
      <dgm:prSet presAssocID="{582278B5-9570-4AE8-B497-20B0775C900D}" presName="background3" presStyleLbl="node3" presStyleIdx="0" presStyleCnt="3"/>
      <dgm:spPr/>
    </dgm:pt>
    <dgm:pt modelId="{A850F225-BDC2-406D-AF73-924999612194}" type="pres">
      <dgm:prSet presAssocID="{582278B5-9570-4AE8-B497-20B0775C900D}" presName="text3" presStyleLbl="fgAcc3" presStyleIdx="0" presStyleCnt="3">
        <dgm:presLayoutVars>
          <dgm:chPref val="3"/>
        </dgm:presLayoutVars>
      </dgm:prSet>
      <dgm:spPr/>
    </dgm:pt>
    <dgm:pt modelId="{47E4B8FA-23EC-4789-B728-9E8424935622}" type="pres">
      <dgm:prSet presAssocID="{582278B5-9570-4AE8-B497-20B0775C900D}" presName="hierChild4" presStyleCnt="0"/>
      <dgm:spPr/>
    </dgm:pt>
    <dgm:pt modelId="{594666E1-CEFF-45ED-92BE-99D7E14D2833}" type="pres">
      <dgm:prSet presAssocID="{95BC08D6-D726-490E-9794-2F859A082E3C}" presName="Name17" presStyleLbl="parChTrans1D3" presStyleIdx="1" presStyleCnt="3"/>
      <dgm:spPr/>
    </dgm:pt>
    <dgm:pt modelId="{28CDC2CD-0072-48E3-A878-17E7B042C246}" type="pres">
      <dgm:prSet presAssocID="{17119510-BABA-4260-845F-342B39F22EB8}" presName="hierRoot3" presStyleCnt="0"/>
      <dgm:spPr/>
    </dgm:pt>
    <dgm:pt modelId="{E8FC7424-7FC7-4E2E-ACDB-A0348AD2170C}" type="pres">
      <dgm:prSet presAssocID="{17119510-BABA-4260-845F-342B39F22EB8}" presName="composite3" presStyleCnt="0"/>
      <dgm:spPr/>
    </dgm:pt>
    <dgm:pt modelId="{3DF8D813-AF78-4E1A-9BE4-DA26DB7AB53E}" type="pres">
      <dgm:prSet presAssocID="{17119510-BABA-4260-845F-342B39F22EB8}" presName="background3" presStyleLbl="node3" presStyleIdx="1" presStyleCnt="3"/>
      <dgm:spPr/>
    </dgm:pt>
    <dgm:pt modelId="{65E2D5F3-1293-43F2-BF88-69B73D5A20E7}" type="pres">
      <dgm:prSet presAssocID="{17119510-BABA-4260-845F-342B39F22EB8}" presName="text3" presStyleLbl="fgAcc3" presStyleIdx="1" presStyleCnt="3">
        <dgm:presLayoutVars>
          <dgm:chPref val="3"/>
        </dgm:presLayoutVars>
      </dgm:prSet>
      <dgm:spPr/>
    </dgm:pt>
    <dgm:pt modelId="{DDC06C7C-AFA9-4EDF-8FDF-8EEBAE934CED}" type="pres">
      <dgm:prSet presAssocID="{17119510-BABA-4260-845F-342B39F22EB8}" presName="hierChild4" presStyleCnt="0"/>
      <dgm:spPr/>
    </dgm:pt>
    <dgm:pt modelId="{880815A9-FEBF-4819-922E-E8F17A0B1241}" type="pres">
      <dgm:prSet presAssocID="{E58BFD72-85A1-4FD7-94E8-5F441B084EA4}" presName="Name10" presStyleLbl="parChTrans1D2" presStyleIdx="1" presStyleCnt="2"/>
      <dgm:spPr/>
    </dgm:pt>
    <dgm:pt modelId="{E15D0A51-2D92-48BE-8286-4AD2BED75CD2}" type="pres">
      <dgm:prSet presAssocID="{5B57DE2D-94D5-4C49-93F2-C54BC10ACB37}" presName="hierRoot2" presStyleCnt="0"/>
      <dgm:spPr/>
    </dgm:pt>
    <dgm:pt modelId="{F423EDDB-D029-4BD6-9460-EDEB1B4045C2}" type="pres">
      <dgm:prSet presAssocID="{5B57DE2D-94D5-4C49-93F2-C54BC10ACB37}" presName="composite2" presStyleCnt="0"/>
      <dgm:spPr/>
    </dgm:pt>
    <dgm:pt modelId="{02AA6420-7995-47B3-B4F0-D006C1AB1B29}" type="pres">
      <dgm:prSet presAssocID="{5B57DE2D-94D5-4C49-93F2-C54BC10ACB37}" presName="background2" presStyleLbl="node2" presStyleIdx="1" presStyleCnt="2"/>
      <dgm:spPr/>
    </dgm:pt>
    <dgm:pt modelId="{33CD3ECE-AB46-45F0-8E40-35D22A7D7806}" type="pres">
      <dgm:prSet presAssocID="{5B57DE2D-94D5-4C49-93F2-C54BC10ACB37}" presName="text2" presStyleLbl="fgAcc2" presStyleIdx="1" presStyleCnt="2">
        <dgm:presLayoutVars>
          <dgm:chPref val="3"/>
        </dgm:presLayoutVars>
      </dgm:prSet>
      <dgm:spPr/>
    </dgm:pt>
    <dgm:pt modelId="{FC249C42-6C14-4BDF-A47D-4D7491531868}" type="pres">
      <dgm:prSet presAssocID="{5B57DE2D-94D5-4C49-93F2-C54BC10ACB37}" presName="hierChild3" presStyleCnt="0"/>
      <dgm:spPr/>
    </dgm:pt>
    <dgm:pt modelId="{5E4414CB-FBE6-4512-B92D-079F6AA474DD}" type="pres">
      <dgm:prSet presAssocID="{7B7E2632-73A6-4877-97D7-581D5A6B4285}" presName="Name17" presStyleLbl="parChTrans1D3" presStyleIdx="2" presStyleCnt="3"/>
      <dgm:spPr/>
    </dgm:pt>
    <dgm:pt modelId="{1B76F035-EC9B-49FA-BFF5-F9EAA740E510}" type="pres">
      <dgm:prSet presAssocID="{2192306F-BC8F-4663-ABD7-DE7CBBD1F2BD}" presName="hierRoot3" presStyleCnt="0"/>
      <dgm:spPr/>
    </dgm:pt>
    <dgm:pt modelId="{C5719321-40CA-4C1D-A6E8-D7BF9E9FA735}" type="pres">
      <dgm:prSet presAssocID="{2192306F-BC8F-4663-ABD7-DE7CBBD1F2BD}" presName="composite3" presStyleCnt="0"/>
      <dgm:spPr/>
    </dgm:pt>
    <dgm:pt modelId="{A63629EE-04DB-4AE8-AAD8-194D5510E279}" type="pres">
      <dgm:prSet presAssocID="{2192306F-BC8F-4663-ABD7-DE7CBBD1F2BD}" presName="background3" presStyleLbl="node3" presStyleIdx="2" presStyleCnt="3"/>
      <dgm:spPr/>
    </dgm:pt>
    <dgm:pt modelId="{0BB687F0-F31B-4177-A3A6-18032BE0F14D}" type="pres">
      <dgm:prSet presAssocID="{2192306F-BC8F-4663-ABD7-DE7CBBD1F2BD}" presName="text3" presStyleLbl="fgAcc3" presStyleIdx="2" presStyleCnt="3">
        <dgm:presLayoutVars>
          <dgm:chPref val="3"/>
        </dgm:presLayoutVars>
      </dgm:prSet>
      <dgm:spPr/>
    </dgm:pt>
    <dgm:pt modelId="{D51611A5-3248-42C4-B058-DAD13AFEE160}" type="pres">
      <dgm:prSet presAssocID="{2192306F-BC8F-4663-ABD7-DE7CBBD1F2BD}" presName="hierChild4" presStyleCnt="0"/>
      <dgm:spPr/>
    </dgm:pt>
    <dgm:pt modelId="{BE775561-8B22-4EF9-ABD7-9C0D007B84D3}" type="pres">
      <dgm:prSet presAssocID="{A92E6CC0-3539-45D9-8C39-18FA259D05DE}" presName="Name23" presStyleLbl="parChTrans1D4" presStyleIdx="0" presStyleCnt="1"/>
      <dgm:spPr/>
    </dgm:pt>
    <dgm:pt modelId="{06705A7D-249C-4B57-B859-9D89474B0FE2}" type="pres">
      <dgm:prSet presAssocID="{F86226B3-79F3-4ED2-A7AC-716E548221BC}" presName="hierRoot4" presStyleCnt="0"/>
      <dgm:spPr/>
    </dgm:pt>
    <dgm:pt modelId="{390695CF-8174-40C1-BBAE-DA79F3240502}" type="pres">
      <dgm:prSet presAssocID="{F86226B3-79F3-4ED2-A7AC-716E548221BC}" presName="composite4" presStyleCnt="0"/>
      <dgm:spPr/>
    </dgm:pt>
    <dgm:pt modelId="{5C9B84C0-55A5-45AE-965D-6DBE609F970C}" type="pres">
      <dgm:prSet presAssocID="{F86226B3-79F3-4ED2-A7AC-716E548221BC}" presName="background4" presStyleLbl="node4" presStyleIdx="0" presStyleCnt="1"/>
      <dgm:spPr/>
    </dgm:pt>
    <dgm:pt modelId="{AB5DEDE3-0929-44BB-88C8-70CB59565673}" type="pres">
      <dgm:prSet presAssocID="{F86226B3-79F3-4ED2-A7AC-716E548221BC}" presName="text4" presStyleLbl="fgAcc4" presStyleIdx="0" presStyleCnt="1">
        <dgm:presLayoutVars>
          <dgm:chPref val="3"/>
        </dgm:presLayoutVars>
      </dgm:prSet>
      <dgm:spPr/>
    </dgm:pt>
    <dgm:pt modelId="{FDD842DB-386C-4C78-A67D-59E6165FA5CD}" type="pres">
      <dgm:prSet presAssocID="{F86226B3-79F3-4ED2-A7AC-716E548221BC}" presName="hierChild5" presStyleCnt="0"/>
      <dgm:spPr/>
    </dgm:pt>
  </dgm:ptLst>
  <dgm:cxnLst>
    <dgm:cxn modelId="{EB233504-2865-4B80-B31C-9D5A04B35C76}" type="presOf" srcId="{7B7E2632-73A6-4877-97D7-581D5A6B4285}" destId="{5E4414CB-FBE6-4512-B92D-079F6AA474DD}" srcOrd="0" destOrd="0" presId="urn:microsoft.com/office/officeart/2005/8/layout/hierarchy1"/>
    <dgm:cxn modelId="{C9C2CD04-DC80-49C0-86F4-63FE024426D1}" srcId="{2EF86C0E-11D7-4323-AEF4-DFA171D8D06D}" destId="{17119510-BABA-4260-845F-342B39F22EB8}" srcOrd="1" destOrd="0" parTransId="{95BC08D6-D726-490E-9794-2F859A082E3C}" sibTransId="{A490DDF1-FC6A-442A-B9D9-67634F2FB7A9}"/>
    <dgm:cxn modelId="{BD5BA314-59CD-4B91-A8A8-4DFB13EDD8F5}" type="presOf" srcId="{D46A8CC4-2659-4AC0-AB93-0FDDE9AD9B3F}" destId="{AB8FA010-0C04-4F87-8074-5D3B51C9FDB5}" srcOrd="0" destOrd="0" presId="urn:microsoft.com/office/officeart/2005/8/layout/hierarchy1"/>
    <dgm:cxn modelId="{A2AFDF1B-8C61-4D15-B2B1-2E7CD6B5FF95}" srcId="{C9EBB25E-F153-4288-8898-5FFBC04FAAFC}" destId="{2EF86C0E-11D7-4323-AEF4-DFA171D8D06D}" srcOrd="0" destOrd="0" parTransId="{D46A8CC4-2659-4AC0-AB93-0FDDE9AD9B3F}" sibTransId="{E9530A98-2921-4D34-B028-E1E63250176A}"/>
    <dgm:cxn modelId="{E6000831-7B63-412E-90DD-5DBB1F2C5ABE}" type="presOf" srcId="{582278B5-9570-4AE8-B497-20B0775C900D}" destId="{A850F225-BDC2-406D-AF73-924999612194}" srcOrd="0" destOrd="0" presId="urn:microsoft.com/office/officeart/2005/8/layout/hierarchy1"/>
    <dgm:cxn modelId="{968CC436-8842-43F5-8646-188D47A7DB5B}" srcId="{5B57DE2D-94D5-4C49-93F2-C54BC10ACB37}" destId="{2192306F-BC8F-4663-ABD7-DE7CBBD1F2BD}" srcOrd="0" destOrd="0" parTransId="{7B7E2632-73A6-4877-97D7-581D5A6B4285}" sibTransId="{06754D2F-B6E2-4E4A-920D-9D15873450A0}"/>
    <dgm:cxn modelId="{6601EC3F-81A0-4AA9-B50F-55F56686B3FB}" type="presOf" srcId="{5B57DE2D-94D5-4C49-93F2-C54BC10ACB37}" destId="{33CD3ECE-AB46-45F0-8E40-35D22A7D7806}" srcOrd="0" destOrd="0" presId="urn:microsoft.com/office/officeart/2005/8/layout/hierarchy1"/>
    <dgm:cxn modelId="{B248E05D-2DE7-486C-8719-A16124FEA3B5}" type="presOf" srcId="{2EF86C0E-11D7-4323-AEF4-DFA171D8D06D}" destId="{1BFDA5D5-F6C6-4800-AFB6-6C36EC5E4DF4}" srcOrd="0" destOrd="0" presId="urn:microsoft.com/office/officeart/2005/8/layout/hierarchy1"/>
    <dgm:cxn modelId="{3335024E-67D7-442A-9B60-8B8030545429}" type="presOf" srcId="{95BC08D6-D726-490E-9794-2F859A082E3C}" destId="{594666E1-CEFF-45ED-92BE-99D7E14D2833}" srcOrd="0" destOrd="0" presId="urn:microsoft.com/office/officeart/2005/8/layout/hierarchy1"/>
    <dgm:cxn modelId="{AA14CF6F-52A0-420C-8337-DA725F8E49B4}" type="presOf" srcId="{C9EBB25E-F153-4288-8898-5FFBC04FAAFC}" destId="{C8404956-0F37-40CD-8916-AB13142B2808}" srcOrd="0" destOrd="0" presId="urn:microsoft.com/office/officeart/2005/8/layout/hierarchy1"/>
    <dgm:cxn modelId="{BF2CB374-A0D5-40CB-BA14-4D3DFD303ED9}" type="presOf" srcId="{E58BFD72-85A1-4FD7-94E8-5F441B084EA4}" destId="{880815A9-FEBF-4819-922E-E8F17A0B1241}" srcOrd="0" destOrd="0" presId="urn:microsoft.com/office/officeart/2005/8/layout/hierarchy1"/>
    <dgm:cxn modelId="{B91D8558-C440-48D8-A8E3-B7E56F27B195}" type="presOf" srcId="{26BA5BE1-45FF-48E4-8B71-6B2DBF936344}" destId="{68EEE0ED-B913-4FFD-9D8C-324C75661D51}" srcOrd="0" destOrd="0" presId="urn:microsoft.com/office/officeart/2005/8/layout/hierarchy1"/>
    <dgm:cxn modelId="{32EB5380-110B-4B53-A980-C38829CACA39}" type="presOf" srcId="{17119510-BABA-4260-845F-342B39F22EB8}" destId="{65E2D5F3-1293-43F2-BF88-69B73D5A20E7}" srcOrd="0" destOrd="0" presId="urn:microsoft.com/office/officeart/2005/8/layout/hierarchy1"/>
    <dgm:cxn modelId="{F17D3885-6852-456E-A37A-3810DB3271F1}" srcId="{2EF86C0E-11D7-4323-AEF4-DFA171D8D06D}" destId="{582278B5-9570-4AE8-B497-20B0775C900D}" srcOrd="0" destOrd="0" parTransId="{26BA5BE1-45FF-48E4-8B71-6B2DBF936344}" sibTransId="{3AF2699B-888A-4772-AC2F-548886C8C5BA}"/>
    <dgm:cxn modelId="{C60FFD8C-99DE-49FA-A258-C48DB592E159}" type="presOf" srcId="{2192306F-BC8F-4663-ABD7-DE7CBBD1F2BD}" destId="{0BB687F0-F31B-4177-A3A6-18032BE0F14D}" srcOrd="0" destOrd="0" presId="urn:microsoft.com/office/officeart/2005/8/layout/hierarchy1"/>
    <dgm:cxn modelId="{A9D80F9F-5B3A-4DD2-82D7-7DA19BFF9C88}" srcId="{2192306F-BC8F-4663-ABD7-DE7CBBD1F2BD}" destId="{F86226B3-79F3-4ED2-A7AC-716E548221BC}" srcOrd="0" destOrd="0" parTransId="{A92E6CC0-3539-45D9-8C39-18FA259D05DE}" sibTransId="{7B93FFC9-2155-4AB1-B971-68D5A23C31A1}"/>
    <dgm:cxn modelId="{7FA0ACA9-E1DE-4F1A-A540-7D4213303E80}" srcId="{C9EBB25E-F153-4288-8898-5FFBC04FAAFC}" destId="{5B57DE2D-94D5-4C49-93F2-C54BC10ACB37}" srcOrd="1" destOrd="0" parTransId="{E58BFD72-85A1-4FD7-94E8-5F441B084EA4}" sibTransId="{AD1AB4D6-0C44-4C8B-9A4E-237B874DF997}"/>
    <dgm:cxn modelId="{DB4371C8-3A94-451C-85D1-D8B0879B1822}" srcId="{AE5336B1-3C0D-4BD2-86E4-C9B8F72932D7}" destId="{C9EBB25E-F153-4288-8898-5FFBC04FAAFC}" srcOrd="0" destOrd="0" parTransId="{D6D9666A-DC36-438F-AD41-7A9E7A3F2BBE}" sibTransId="{72B69FDE-DE99-4914-B06B-F3D2955D26DF}"/>
    <dgm:cxn modelId="{9B5733DD-C3DC-47FA-AD90-9AADD35B56D2}" type="presOf" srcId="{AE5336B1-3C0D-4BD2-86E4-C9B8F72932D7}" destId="{BA734A85-B94B-40D5-8E6E-44B55EF5E41A}" srcOrd="0" destOrd="0" presId="urn:microsoft.com/office/officeart/2005/8/layout/hierarchy1"/>
    <dgm:cxn modelId="{B30BE4E6-6092-4B23-A920-27210DB607F5}" type="presOf" srcId="{F86226B3-79F3-4ED2-A7AC-716E548221BC}" destId="{AB5DEDE3-0929-44BB-88C8-70CB59565673}" srcOrd="0" destOrd="0" presId="urn:microsoft.com/office/officeart/2005/8/layout/hierarchy1"/>
    <dgm:cxn modelId="{12F86BFD-328F-4533-86EB-3241C22C50D6}" type="presOf" srcId="{A92E6CC0-3539-45D9-8C39-18FA259D05DE}" destId="{BE775561-8B22-4EF9-ABD7-9C0D007B84D3}" srcOrd="0" destOrd="0" presId="urn:microsoft.com/office/officeart/2005/8/layout/hierarchy1"/>
    <dgm:cxn modelId="{C69D34DA-3A50-4125-BE54-08B920727FAD}" type="presParOf" srcId="{BA734A85-B94B-40D5-8E6E-44B55EF5E41A}" destId="{FAD4D870-11B8-4C43-BC8B-A01BEDE56255}" srcOrd="0" destOrd="0" presId="urn:microsoft.com/office/officeart/2005/8/layout/hierarchy1"/>
    <dgm:cxn modelId="{2B6EB677-E2CB-4D6D-96ED-07F133E82DB4}" type="presParOf" srcId="{FAD4D870-11B8-4C43-BC8B-A01BEDE56255}" destId="{F5CCEF81-781C-4F41-85D5-BFA18654518C}" srcOrd="0" destOrd="0" presId="urn:microsoft.com/office/officeart/2005/8/layout/hierarchy1"/>
    <dgm:cxn modelId="{AA1E1C99-AB8E-4ABD-AE30-D36BB640080A}" type="presParOf" srcId="{F5CCEF81-781C-4F41-85D5-BFA18654518C}" destId="{4AD92690-57AE-4AAF-9A17-C3400C644A81}" srcOrd="0" destOrd="0" presId="urn:microsoft.com/office/officeart/2005/8/layout/hierarchy1"/>
    <dgm:cxn modelId="{BE739D2D-FD91-44BE-9FAD-CC6C903D0952}" type="presParOf" srcId="{F5CCEF81-781C-4F41-85D5-BFA18654518C}" destId="{C8404956-0F37-40CD-8916-AB13142B2808}" srcOrd="1" destOrd="0" presId="urn:microsoft.com/office/officeart/2005/8/layout/hierarchy1"/>
    <dgm:cxn modelId="{D5CB51FB-A797-45FE-982F-739F76396E12}" type="presParOf" srcId="{FAD4D870-11B8-4C43-BC8B-A01BEDE56255}" destId="{0CCF489A-7A1E-444F-BA9C-BB3EAA267E0C}" srcOrd="1" destOrd="0" presId="urn:microsoft.com/office/officeart/2005/8/layout/hierarchy1"/>
    <dgm:cxn modelId="{45FF365D-9355-4505-AB70-8E648FC448B7}" type="presParOf" srcId="{0CCF489A-7A1E-444F-BA9C-BB3EAA267E0C}" destId="{AB8FA010-0C04-4F87-8074-5D3B51C9FDB5}" srcOrd="0" destOrd="0" presId="urn:microsoft.com/office/officeart/2005/8/layout/hierarchy1"/>
    <dgm:cxn modelId="{5E961FB7-BD6B-4520-8F08-9DAB8DB54B35}" type="presParOf" srcId="{0CCF489A-7A1E-444F-BA9C-BB3EAA267E0C}" destId="{96F8060B-CD88-4709-B7B3-A8F825AFDCF2}" srcOrd="1" destOrd="0" presId="urn:microsoft.com/office/officeart/2005/8/layout/hierarchy1"/>
    <dgm:cxn modelId="{F4FFF4C1-4B55-4893-8FFF-FBF4675F4862}" type="presParOf" srcId="{96F8060B-CD88-4709-B7B3-A8F825AFDCF2}" destId="{3BBAD0B9-F17E-4C40-BBFB-992627DD080C}" srcOrd="0" destOrd="0" presId="urn:microsoft.com/office/officeart/2005/8/layout/hierarchy1"/>
    <dgm:cxn modelId="{058A9C6F-D8ED-4E9A-89F5-07D393815F28}" type="presParOf" srcId="{3BBAD0B9-F17E-4C40-BBFB-992627DD080C}" destId="{0BC31F33-7873-4F83-9704-69563589EB8A}" srcOrd="0" destOrd="0" presId="urn:microsoft.com/office/officeart/2005/8/layout/hierarchy1"/>
    <dgm:cxn modelId="{2839024E-7210-4914-9A0D-4BFD6E163095}" type="presParOf" srcId="{3BBAD0B9-F17E-4C40-BBFB-992627DD080C}" destId="{1BFDA5D5-F6C6-4800-AFB6-6C36EC5E4DF4}" srcOrd="1" destOrd="0" presId="urn:microsoft.com/office/officeart/2005/8/layout/hierarchy1"/>
    <dgm:cxn modelId="{138DD74D-E3E9-4C2C-81AF-98DB53DCB4FB}" type="presParOf" srcId="{96F8060B-CD88-4709-B7B3-A8F825AFDCF2}" destId="{DAB3ABA8-AED4-41B7-A829-5AC0B39DEA8A}" srcOrd="1" destOrd="0" presId="urn:microsoft.com/office/officeart/2005/8/layout/hierarchy1"/>
    <dgm:cxn modelId="{64EF52A8-6F0B-4D7E-9FCF-1501B1AF5DF7}" type="presParOf" srcId="{DAB3ABA8-AED4-41B7-A829-5AC0B39DEA8A}" destId="{68EEE0ED-B913-4FFD-9D8C-324C75661D51}" srcOrd="0" destOrd="0" presId="urn:microsoft.com/office/officeart/2005/8/layout/hierarchy1"/>
    <dgm:cxn modelId="{40BAD18E-9FE0-420D-A7D5-D5BD516CFB02}" type="presParOf" srcId="{DAB3ABA8-AED4-41B7-A829-5AC0B39DEA8A}" destId="{28D95909-DE8A-44E1-AB87-38B7637F72A9}" srcOrd="1" destOrd="0" presId="urn:microsoft.com/office/officeart/2005/8/layout/hierarchy1"/>
    <dgm:cxn modelId="{0AFFBBF8-BA5B-411E-85C7-A5C78504724F}" type="presParOf" srcId="{28D95909-DE8A-44E1-AB87-38B7637F72A9}" destId="{57CD1129-5F11-4C83-9D74-ED169929CCCB}" srcOrd="0" destOrd="0" presId="urn:microsoft.com/office/officeart/2005/8/layout/hierarchy1"/>
    <dgm:cxn modelId="{E7207CD3-2530-43F6-842C-DFE6889DB3FB}" type="presParOf" srcId="{57CD1129-5F11-4C83-9D74-ED169929CCCB}" destId="{941DE69D-6150-416D-A88F-CC84F325476D}" srcOrd="0" destOrd="0" presId="urn:microsoft.com/office/officeart/2005/8/layout/hierarchy1"/>
    <dgm:cxn modelId="{21D87B90-1960-450E-AD1B-E2CAC08FC77C}" type="presParOf" srcId="{57CD1129-5F11-4C83-9D74-ED169929CCCB}" destId="{A850F225-BDC2-406D-AF73-924999612194}" srcOrd="1" destOrd="0" presId="urn:microsoft.com/office/officeart/2005/8/layout/hierarchy1"/>
    <dgm:cxn modelId="{B59834A7-AEB2-4A4B-91EB-0F092D8B8016}" type="presParOf" srcId="{28D95909-DE8A-44E1-AB87-38B7637F72A9}" destId="{47E4B8FA-23EC-4789-B728-9E8424935622}" srcOrd="1" destOrd="0" presId="urn:microsoft.com/office/officeart/2005/8/layout/hierarchy1"/>
    <dgm:cxn modelId="{D4F2255E-8031-435F-AF10-A942B8940288}" type="presParOf" srcId="{DAB3ABA8-AED4-41B7-A829-5AC0B39DEA8A}" destId="{594666E1-CEFF-45ED-92BE-99D7E14D2833}" srcOrd="2" destOrd="0" presId="urn:microsoft.com/office/officeart/2005/8/layout/hierarchy1"/>
    <dgm:cxn modelId="{5EB47897-C618-4005-BDC3-C5B8E7373C7B}" type="presParOf" srcId="{DAB3ABA8-AED4-41B7-A829-5AC0B39DEA8A}" destId="{28CDC2CD-0072-48E3-A878-17E7B042C246}" srcOrd="3" destOrd="0" presId="urn:microsoft.com/office/officeart/2005/8/layout/hierarchy1"/>
    <dgm:cxn modelId="{3366BA62-1ECB-4ED7-9AD0-E58A41CE2BBB}" type="presParOf" srcId="{28CDC2CD-0072-48E3-A878-17E7B042C246}" destId="{E8FC7424-7FC7-4E2E-ACDB-A0348AD2170C}" srcOrd="0" destOrd="0" presId="urn:microsoft.com/office/officeart/2005/8/layout/hierarchy1"/>
    <dgm:cxn modelId="{A830B93E-4C78-4FC7-9EE0-B973F8A7D469}" type="presParOf" srcId="{E8FC7424-7FC7-4E2E-ACDB-A0348AD2170C}" destId="{3DF8D813-AF78-4E1A-9BE4-DA26DB7AB53E}" srcOrd="0" destOrd="0" presId="urn:microsoft.com/office/officeart/2005/8/layout/hierarchy1"/>
    <dgm:cxn modelId="{E8763CDE-414E-4304-B3FD-946D172E00B1}" type="presParOf" srcId="{E8FC7424-7FC7-4E2E-ACDB-A0348AD2170C}" destId="{65E2D5F3-1293-43F2-BF88-69B73D5A20E7}" srcOrd="1" destOrd="0" presId="urn:microsoft.com/office/officeart/2005/8/layout/hierarchy1"/>
    <dgm:cxn modelId="{6D8B29B4-990D-4F28-971C-82C83CACA328}" type="presParOf" srcId="{28CDC2CD-0072-48E3-A878-17E7B042C246}" destId="{DDC06C7C-AFA9-4EDF-8FDF-8EEBAE934CED}" srcOrd="1" destOrd="0" presId="urn:microsoft.com/office/officeart/2005/8/layout/hierarchy1"/>
    <dgm:cxn modelId="{6CE74FDD-200C-49A4-BBD7-265101002555}" type="presParOf" srcId="{0CCF489A-7A1E-444F-BA9C-BB3EAA267E0C}" destId="{880815A9-FEBF-4819-922E-E8F17A0B1241}" srcOrd="2" destOrd="0" presId="urn:microsoft.com/office/officeart/2005/8/layout/hierarchy1"/>
    <dgm:cxn modelId="{8A7CCF9C-5AC9-4D48-8A63-AFDA1DF06728}" type="presParOf" srcId="{0CCF489A-7A1E-444F-BA9C-BB3EAA267E0C}" destId="{E15D0A51-2D92-48BE-8286-4AD2BED75CD2}" srcOrd="3" destOrd="0" presId="urn:microsoft.com/office/officeart/2005/8/layout/hierarchy1"/>
    <dgm:cxn modelId="{5D3499B3-53B5-4891-92C0-F9ECC75B6F3A}" type="presParOf" srcId="{E15D0A51-2D92-48BE-8286-4AD2BED75CD2}" destId="{F423EDDB-D029-4BD6-9460-EDEB1B4045C2}" srcOrd="0" destOrd="0" presId="urn:microsoft.com/office/officeart/2005/8/layout/hierarchy1"/>
    <dgm:cxn modelId="{8C65A5EC-5CD6-416A-90BB-8E4A2654E21F}" type="presParOf" srcId="{F423EDDB-D029-4BD6-9460-EDEB1B4045C2}" destId="{02AA6420-7995-47B3-B4F0-D006C1AB1B29}" srcOrd="0" destOrd="0" presId="urn:microsoft.com/office/officeart/2005/8/layout/hierarchy1"/>
    <dgm:cxn modelId="{C15BA113-0C81-402E-B2EF-8B95F923DF9A}" type="presParOf" srcId="{F423EDDB-D029-4BD6-9460-EDEB1B4045C2}" destId="{33CD3ECE-AB46-45F0-8E40-35D22A7D7806}" srcOrd="1" destOrd="0" presId="urn:microsoft.com/office/officeart/2005/8/layout/hierarchy1"/>
    <dgm:cxn modelId="{88FDCFC4-EF2D-481C-830F-0E0811841CB5}" type="presParOf" srcId="{E15D0A51-2D92-48BE-8286-4AD2BED75CD2}" destId="{FC249C42-6C14-4BDF-A47D-4D7491531868}" srcOrd="1" destOrd="0" presId="urn:microsoft.com/office/officeart/2005/8/layout/hierarchy1"/>
    <dgm:cxn modelId="{80606BF2-BBBF-4C1F-9566-44D43B33F8BB}" type="presParOf" srcId="{FC249C42-6C14-4BDF-A47D-4D7491531868}" destId="{5E4414CB-FBE6-4512-B92D-079F6AA474DD}" srcOrd="0" destOrd="0" presId="urn:microsoft.com/office/officeart/2005/8/layout/hierarchy1"/>
    <dgm:cxn modelId="{BBF8F224-D5DA-42EB-9EBF-B0050FCAFDB9}" type="presParOf" srcId="{FC249C42-6C14-4BDF-A47D-4D7491531868}" destId="{1B76F035-EC9B-49FA-BFF5-F9EAA740E510}" srcOrd="1" destOrd="0" presId="urn:microsoft.com/office/officeart/2005/8/layout/hierarchy1"/>
    <dgm:cxn modelId="{34431BFB-EA3A-4682-8A66-644321F0F5C4}" type="presParOf" srcId="{1B76F035-EC9B-49FA-BFF5-F9EAA740E510}" destId="{C5719321-40CA-4C1D-A6E8-D7BF9E9FA735}" srcOrd="0" destOrd="0" presId="urn:microsoft.com/office/officeart/2005/8/layout/hierarchy1"/>
    <dgm:cxn modelId="{3095ADE9-4270-4E0E-B55D-8618DFCB203A}" type="presParOf" srcId="{C5719321-40CA-4C1D-A6E8-D7BF9E9FA735}" destId="{A63629EE-04DB-4AE8-AAD8-194D5510E279}" srcOrd="0" destOrd="0" presId="urn:microsoft.com/office/officeart/2005/8/layout/hierarchy1"/>
    <dgm:cxn modelId="{62F4E42E-6E27-4EF6-9B12-4AF9D277AEA3}" type="presParOf" srcId="{C5719321-40CA-4C1D-A6E8-D7BF9E9FA735}" destId="{0BB687F0-F31B-4177-A3A6-18032BE0F14D}" srcOrd="1" destOrd="0" presId="urn:microsoft.com/office/officeart/2005/8/layout/hierarchy1"/>
    <dgm:cxn modelId="{F2681A78-FE82-4787-B298-DE5F44AF3844}" type="presParOf" srcId="{1B76F035-EC9B-49FA-BFF5-F9EAA740E510}" destId="{D51611A5-3248-42C4-B058-DAD13AFEE160}" srcOrd="1" destOrd="0" presId="urn:microsoft.com/office/officeart/2005/8/layout/hierarchy1"/>
    <dgm:cxn modelId="{94D351E1-06B6-45ED-87B5-69BB16B10423}" type="presParOf" srcId="{D51611A5-3248-42C4-B058-DAD13AFEE160}" destId="{BE775561-8B22-4EF9-ABD7-9C0D007B84D3}" srcOrd="0" destOrd="0" presId="urn:microsoft.com/office/officeart/2005/8/layout/hierarchy1"/>
    <dgm:cxn modelId="{A7F01089-DAAB-4F2F-AC9F-E1E2ABEA5AF8}" type="presParOf" srcId="{D51611A5-3248-42C4-B058-DAD13AFEE160}" destId="{06705A7D-249C-4B57-B859-9D89474B0FE2}" srcOrd="1" destOrd="0" presId="urn:microsoft.com/office/officeart/2005/8/layout/hierarchy1"/>
    <dgm:cxn modelId="{E27D17FF-467B-4D59-B26D-19C5BCE2157A}" type="presParOf" srcId="{06705A7D-249C-4B57-B859-9D89474B0FE2}" destId="{390695CF-8174-40C1-BBAE-DA79F3240502}" srcOrd="0" destOrd="0" presId="urn:microsoft.com/office/officeart/2005/8/layout/hierarchy1"/>
    <dgm:cxn modelId="{704D0484-F9AA-4541-A65B-C5C80697FC9F}" type="presParOf" srcId="{390695CF-8174-40C1-BBAE-DA79F3240502}" destId="{5C9B84C0-55A5-45AE-965D-6DBE609F970C}" srcOrd="0" destOrd="0" presId="urn:microsoft.com/office/officeart/2005/8/layout/hierarchy1"/>
    <dgm:cxn modelId="{C57AE45D-47E4-4BE8-A4E6-68893B36C9E2}" type="presParOf" srcId="{390695CF-8174-40C1-BBAE-DA79F3240502}" destId="{AB5DEDE3-0929-44BB-88C8-70CB59565673}" srcOrd="1" destOrd="0" presId="urn:microsoft.com/office/officeart/2005/8/layout/hierarchy1"/>
    <dgm:cxn modelId="{0A51E88E-4487-401A-BB13-710E2E4D7151}" type="presParOf" srcId="{06705A7D-249C-4B57-B859-9D89474B0FE2}" destId="{FDD842DB-386C-4C78-A67D-59E6165FA5C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470BEF5-72E1-43FC-A60C-95470EF0401D}"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93D98E6F-1385-4F3B-96A1-105B11DA42F0}">
      <dgm:prSet phldrT="[Text]"/>
      <dgm:spPr/>
      <dgm:t>
        <a:bodyPr/>
        <a:lstStyle/>
        <a:p>
          <a:r>
            <a:rPr lang="is-IS" dirty="0"/>
            <a:t>STANDARD EF</a:t>
          </a:r>
          <a:endParaRPr lang="en-US" dirty="0"/>
        </a:p>
      </dgm:t>
    </dgm:pt>
    <dgm:pt modelId="{6E8565EB-52BB-40D2-BB79-A9DDAC2C3979}" type="parTrans" cxnId="{BD4EBE64-3934-4F93-8133-09726B39A47F}">
      <dgm:prSet/>
      <dgm:spPr/>
      <dgm:t>
        <a:bodyPr/>
        <a:lstStyle/>
        <a:p>
          <a:endParaRPr lang="en-US"/>
        </a:p>
      </dgm:t>
    </dgm:pt>
    <dgm:pt modelId="{39B02EB6-A0B1-424A-B9D2-9CEC14AB5734}" type="sibTrans" cxnId="{BD4EBE64-3934-4F93-8133-09726B39A47F}">
      <dgm:prSet/>
      <dgm:spPr/>
      <dgm:t>
        <a:bodyPr/>
        <a:lstStyle/>
        <a:p>
          <a:endParaRPr lang="en-US"/>
        </a:p>
      </dgm:t>
    </dgm:pt>
    <dgm:pt modelId="{DF0A2F7A-EE86-4C26-92D6-B10AD55D78BE}">
      <dgm:prSet phldrT="[Text]"/>
      <dgm:spPr/>
      <dgm:t>
        <a:bodyPr/>
        <a:lstStyle/>
        <a:p>
          <a:r>
            <a:rPr lang="is-IS" dirty="0"/>
            <a:t>CAREER RESTART</a:t>
          </a:r>
          <a:endParaRPr lang="en-US" dirty="0"/>
        </a:p>
      </dgm:t>
    </dgm:pt>
    <dgm:pt modelId="{AA4D86BE-94E9-4505-A1FB-A628F13ED9F9}" type="parTrans" cxnId="{5544A506-9937-43F5-86F5-0805C9E38F58}">
      <dgm:prSet/>
      <dgm:spPr/>
      <dgm:t>
        <a:bodyPr/>
        <a:lstStyle/>
        <a:p>
          <a:endParaRPr lang="en-US"/>
        </a:p>
      </dgm:t>
    </dgm:pt>
    <dgm:pt modelId="{6D41F01F-0287-4F12-8515-C40AE0CA5636}" type="sibTrans" cxnId="{5544A506-9937-43F5-86F5-0805C9E38F58}">
      <dgm:prSet/>
      <dgm:spPr/>
      <dgm:t>
        <a:bodyPr/>
        <a:lstStyle/>
        <a:p>
          <a:endParaRPr lang="en-US"/>
        </a:p>
      </dgm:t>
    </dgm:pt>
    <dgm:pt modelId="{3DB34BEC-E8A8-469A-B359-51E74646A228}">
      <dgm:prSet phldrT="[Text]"/>
      <dgm:spPr/>
      <dgm:t>
        <a:bodyPr/>
        <a:lstStyle/>
        <a:p>
          <a:r>
            <a:rPr lang="en-US" dirty="0"/>
            <a:t>SOCIETY &amp; ENTERPRISE</a:t>
          </a:r>
        </a:p>
      </dgm:t>
    </dgm:pt>
    <dgm:pt modelId="{8E6917A0-8255-48DE-9603-45B38E9E82AE}" type="parTrans" cxnId="{6BC20FD3-B826-49B4-A6BD-2EEE0FE7BA2B}">
      <dgm:prSet/>
      <dgm:spPr/>
      <dgm:t>
        <a:bodyPr/>
        <a:lstStyle/>
        <a:p>
          <a:endParaRPr lang="en-US"/>
        </a:p>
      </dgm:t>
    </dgm:pt>
    <dgm:pt modelId="{5DA72818-A5E7-42DC-B606-949579045F0A}" type="sibTrans" cxnId="{6BC20FD3-B826-49B4-A6BD-2EEE0FE7BA2B}">
      <dgm:prSet/>
      <dgm:spPr/>
      <dgm:t>
        <a:bodyPr/>
        <a:lstStyle/>
        <a:p>
          <a:endParaRPr lang="en-US"/>
        </a:p>
      </dgm:t>
    </dgm:pt>
    <dgm:pt modelId="{10D9FECA-30EB-4B47-B696-8CB100745087}">
      <dgm:prSet phldrT="[Text]"/>
      <dgm:spPr/>
      <dgm:t>
        <a:bodyPr/>
        <a:lstStyle/>
        <a:p>
          <a:r>
            <a:rPr lang="is-IS" dirty="0"/>
            <a:t>REINTEGRATION</a:t>
          </a:r>
          <a:endParaRPr lang="en-US" dirty="0"/>
        </a:p>
      </dgm:t>
    </dgm:pt>
    <dgm:pt modelId="{67D0B9D5-9485-4BCE-BE5C-E90D26738854}" type="parTrans" cxnId="{6D43FEE9-7437-4CCE-B257-BB3049FAAD54}">
      <dgm:prSet/>
      <dgm:spPr/>
      <dgm:t>
        <a:bodyPr/>
        <a:lstStyle/>
        <a:p>
          <a:endParaRPr lang="en-US"/>
        </a:p>
      </dgm:t>
    </dgm:pt>
    <dgm:pt modelId="{B96E90D4-4A7A-4DC9-864A-60B6BABFB362}" type="sibTrans" cxnId="{6D43FEE9-7437-4CCE-B257-BB3049FAAD54}">
      <dgm:prSet/>
      <dgm:spPr/>
      <dgm:t>
        <a:bodyPr/>
        <a:lstStyle/>
        <a:p>
          <a:endParaRPr lang="en-US"/>
        </a:p>
      </dgm:t>
    </dgm:pt>
    <dgm:pt modelId="{BB067E73-575C-4186-B891-4C29DAA86B39}">
      <dgm:prSet phldrT="[Text]"/>
      <dgm:spPr/>
      <dgm:t>
        <a:bodyPr/>
        <a:lstStyle/>
        <a:p>
          <a:r>
            <a:rPr lang="en-US" dirty="0"/>
            <a:t>For those coming to or moving within Europe</a:t>
          </a:r>
        </a:p>
      </dgm:t>
    </dgm:pt>
    <dgm:pt modelId="{619698FB-D1E6-4EC0-9B78-6D5CAC91BC35}" type="parTrans" cxnId="{BD0640DF-55F4-4346-9B5D-877C821BB840}">
      <dgm:prSet/>
      <dgm:spPr/>
      <dgm:t>
        <a:bodyPr/>
        <a:lstStyle/>
        <a:p>
          <a:endParaRPr lang="en-US"/>
        </a:p>
      </dgm:t>
    </dgm:pt>
    <dgm:pt modelId="{2444998A-1AAB-4AB6-B801-F165B07385DF}" type="sibTrans" cxnId="{BD0640DF-55F4-4346-9B5D-877C821BB840}">
      <dgm:prSet/>
      <dgm:spPr/>
      <dgm:t>
        <a:bodyPr/>
        <a:lstStyle/>
        <a:p>
          <a:endParaRPr lang="en-US"/>
        </a:p>
      </dgm:t>
    </dgm:pt>
    <dgm:pt modelId="{A4A506BA-E388-42BC-975D-7302901F2D9B}">
      <dgm:prSet/>
      <dgm:spPr/>
      <dgm:t>
        <a:bodyPr/>
        <a:lstStyle/>
        <a:p>
          <a:r>
            <a:rPr lang="en-US" dirty="0"/>
            <a:t>Mobility Rule: Can only apply with a host in a country where you have lived for no more than 12 months in the 3 years before the call deadline (14th September 2016)</a:t>
          </a:r>
        </a:p>
      </dgm:t>
    </dgm:pt>
    <dgm:pt modelId="{D3A42B4A-2F95-433F-A3E8-A1FB086D4C4C}" type="parTrans" cxnId="{22669DB2-7F0A-41F1-9A06-B03A88FE9F2D}">
      <dgm:prSet/>
      <dgm:spPr/>
      <dgm:t>
        <a:bodyPr/>
        <a:lstStyle/>
        <a:p>
          <a:endParaRPr lang="en-US"/>
        </a:p>
      </dgm:t>
    </dgm:pt>
    <dgm:pt modelId="{7572B762-82AD-4244-B830-3C9F01F32BEC}" type="sibTrans" cxnId="{22669DB2-7F0A-41F1-9A06-B03A88FE9F2D}">
      <dgm:prSet/>
      <dgm:spPr/>
      <dgm:t>
        <a:bodyPr/>
        <a:lstStyle/>
        <a:p>
          <a:endParaRPr lang="en-US"/>
        </a:p>
      </dgm:t>
    </dgm:pt>
    <dgm:pt modelId="{39539C8F-98C9-4757-BB38-239B3D356016}">
      <dgm:prSet phldrT="[Text]"/>
      <dgm:spPr/>
      <dgm:t>
        <a:bodyPr/>
        <a:lstStyle/>
        <a:p>
          <a:r>
            <a:rPr lang="en-US" dirty="0"/>
            <a:t>For those coming to or moving within Europe</a:t>
          </a:r>
        </a:p>
      </dgm:t>
    </dgm:pt>
    <dgm:pt modelId="{1A57D935-DCE8-4700-AEF9-04AF402710AC}" type="parTrans" cxnId="{CABD8DBF-297A-4AC7-945E-FAA847E727DA}">
      <dgm:prSet/>
      <dgm:spPr/>
      <dgm:t>
        <a:bodyPr/>
        <a:lstStyle/>
        <a:p>
          <a:endParaRPr lang="en-US"/>
        </a:p>
      </dgm:t>
    </dgm:pt>
    <dgm:pt modelId="{AB20366C-836D-45EA-91D3-C268C65A0A41}" type="sibTrans" cxnId="{CABD8DBF-297A-4AC7-945E-FAA847E727DA}">
      <dgm:prSet/>
      <dgm:spPr/>
      <dgm:t>
        <a:bodyPr/>
        <a:lstStyle/>
        <a:p>
          <a:endParaRPr lang="en-US"/>
        </a:p>
      </dgm:t>
    </dgm:pt>
    <dgm:pt modelId="{5FC2A612-6820-44AA-A5C7-78A15BE6358C}">
      <dgm:prSet/>
      <dgm:spPr/>
      <dgm:t>
        <a:bodyPr/>
        <a:lstStyle/>
        <a:p>
          <a:r>
            <a:rPr lang="en-US" dirty="0"/>
            <a:t>For people who have taken a career break (any reason) for at least 12 months before call deadline</a:t>
          </a:r>
        </a:p>
      </dgm:t>
    </dgm:pt>
    <dgm:pt modelId="{32045D84-FB1E-41F4-BFE3-A10860C96BDA}" type="parTrans" cxnId="{5E4719D1-7ED7-4AF0-B0D9-B9485B2AC9B6}">
      <dgm:prSet/>
      <dgm:spPr/>
      <dgm:t>
        <a:bodyPr/>
        <a:lstStyle/>
        <a:p>
          <a:endParaRPr lang="en-US"/>
        </a:p>
      </dgm:t>
    </dgm:pt>
    <dgm:pt modelId="{C6F1EC7F-7989-4DCD-85D3-56FA085B866D}" type="sibTrans" cxnId="{5E4719D1-7ED7-4AF0-B0D9-B9485B2AC9B6}">
      <dgm:prSet/>
      <dgm:spPr/>
      <dgm:t>
        <a:bodyPr/>
        <a:lstStyle/>
        <a:p>
          <a:endParaRPr lang="en-US"/>
        </a:p>
      </dgm:t>
    </dgm:pt>
    <dgm:pt modelId="{86901D32-875F-4AD5-99FE-90E31BE2D9C2}">
      <dgm:prSet/>
      <dgm:spPr/>
      <dgm:t>
        <a:bodyPr/>
        <a:lstStyle/>
        <a:p>
          <a:r>
            <a:rPr lang="en-US" dirty="0"/>
            <a:t>Can only apply with a host in a country where you have lived for no more than 3 years  in the 5 years before the call deadline</a:t>
          </a:r>
        </a:p>
      </dgm:t>
    </dgm:pt>
    <dgm:pt modelId="{D0793CC1-5B8A-4D38-A037-10BFFE8CD5DB}" type="parTrans" cxnId="{D7C913E7-0CC5-4859-A996-2DD54BB3E650}">
      <dgm:prSet/>
      <dgm:spPr/>
      <dgm:t>
        <a:bodyPr/>
        <a:lstStyle/>
        <a:p>
          <a:endParaRPr lang="en-US"/>
        </a:p>
      </dgm:t>
    </dgm:pt>
    <dgm:pt modelId="{059C45EF-53DC-47DB-BE00-F281D0D9F935}" type="sibTrans" cxnId="{D7C913E7-0CC5-4859-A996-2DD54BB3E650}">
      <dgm:prSet/>
      <dgm:spPr/>
      <dgm:t>
        <a:bodyPr/>
        <a:lstStyle/>
        <a:p>
          <a:endParaRPr lang="en-US"/>
        </a:p>
      </dgm:t>
    </dgm:pt>
    <dgm:pt modelId="{E7EAAE5A-7EA3-4EB3-9135-1FC6EAEBFF97}">
      <dgm:prSet/>
      <dgm:spPr/>
      <dgm:t>
        <a:bodyPr/>
        <a:lstStyle/>
        <a:p>
          <a:r>
            <a:rPr lang="en-US" dirty="0"/>
            <a:t>For those who wish to (or recently have) relocated to Europe from outside</a:t>
          </a:r>
        </a:p>
      </dgm:t>
    </dgm:pt>
    <dgm:pt modelId="{F29DED48-D7D9-4087-8375-03B113864CE5}" type="parTrans" cxnId="{C29CF5A0-350C-4F14-A269-A0917F2464DD}">
      <dgm:prSet/>
      <dgm:spPr/>
      <dgm:t>
        <a:bodyPr/>
        <a:lstStyle/>
        <a:p>
          <a:endParaRPr lang="en-US"/>
        </a:p>
      </dgm:t>
    </dgm:pt>
    <dgm:pt modelId="{40C0DE71-63E9-4333-8A86-C13502BDB535}" type="sibTrans" cxnId="{C29CF5A0-350C-4F14-A269-A0917F2464DD}">
      <dgm:prSet/>
      <dgm:spPr/>
      <dgm:t>
        <a:bodyPr/>
        <a:lstStyle/>
        <a:p>
          <a:endParaRPr lang="en-US"/>
        </a:p>
      </dgm:t>
    </dgm:pt>
    <dgm:pt modelId="{FEE7892B-C5FE-4612-8EE4-A2D9C3772894}">
      <dgm:prSet/>
      <dgm:spPr/>
      <dgm:t>
        <a:bodyPr/>
        <a:lstStyle/>
        <a:p>
          <a:r>
            <a:rPr lang="en-US" dirty="0"/>
            <a:t>Must be a European citizen or previous long-term resident  (&gt; 5 years of research work in Europe)</a:t>
          </a:r>
        </a:p>
      </dgm:t>
    </dgm:pt>
    <dgm:pt modelId="{84C2E361-26CE-498C-852D-2FE57385F29E}" type="parTrans" cxnId="{51C914D7-6F95-40ED-8935-85DB4699A186}">
      <dgm:prSet/>
      <dgm:spPr/>
      <dgm:t>
        <a:bodyPr/>
        <a:lstStyle/>
        <a:p>
          <a:endParaRPr lang="en-US"/>
        </a:p>
      </dgm:t>
    </dgm:pt>
    <dgm:pt modelId="{2EB3CDEA-AC5B-4AB7-81CD-A334791DDA71}" type="sibTrans" cxnId="{51C914D7-6F95-40ED-8935-85DB4699A186}">
      <dgm:prSet/>
      <dgm:spPr/>
      <dgm:t>
        <a:bodyPr/>
        <a:lstStyle/>
        <a:p>
          <a:endParaRPr lang="en-US"/>
        </a:p>
      </dgm:t>
    </dgm:pt>
    <dgm:pt modelId="{0CBBD6AA-748E-4069-AA64-27D9C5DA5084}">
      <dgm:prSet/>
      <dgm:spPr/>
      <dgm:t>
        <a:bodyPr/>
        <a:lstStyle/>
        <a:p>
          <a:r>
            <a:rPr lang="en-US" dirty="0"/>
            <a:t>Can only apply with a host in a country where you have lived for no more than 3 years  in the 5 years before the call deadline</a:t>
          </a:r>
        </a:p>
      </dgm:t>
    </dgm:pt>
    <dgm:pt modelId="{C6C63BFB-2E0B-4DEC-B852-21DA0B8B4557}" type="parTrans" cxnId="{55538B82-9051-4937-BBBB-BBBAF1D27D72}">
      <dgm:prSet/>
      <dgm:spPr/>
      <dgm:t>
        <a:bodyPr/>
        <a:lstStyle/>
        <a:p>
          <a:endParaRPr lang="en-US"/>
        </a:p>
      </dgm:t>
    </dgm:pt>
    <dgm:pt modelId="{DBF183E1-9D7C-4B96-869F-76AF35BA3E63}" type="sibTrans" cxnId="{55538B82-9051-4937-BBBB-BBBAF1D27D72}">
      <dgm:prSet/>
      <dgm:spPr/>
      <dgm:t>
        <a:bodyPr/>
        <a:lstStyle/>
        <a:p>
          <a:endParaRPr lang="en-US"/>
        </a:p>
      </dgm:t>
    </dgm:pt>
    <dgm:pt modelId="{4252D62D-E813-4782-805E-286BD69935D5}">
      <dgm:prSet phldrT="[Text]"/>
      <dgm:spPr/>
      <dgm:t>
        <a:bodyPr/>
        <a:lstStyle/>
        <a:p>
          <a:r>
            <a:rPr lang="en-US" dirty="0"/>
            <a:t>For those coming to or moving within Europe</a:t>
          </a:r>
        </a:p>
      </dgm:t>
    </dgm:pt>
    <dgm:pt modelId="{542FE7FE-30D5-4A88-96EB-608E2E6275EC}" type="parTrans" cxnId="{7905602E-127A-4B95-A8BA-91831C4DC5EE}">
      <dgm:prSet/>
      <dgm:spPr/>
      <dgm:t>
        <a:bodyPr/>
        <a:lstStyle/>
        <a:p>
          <a:endParaRPr lang="en-US"/>
        </a:p>
      </dgm:t>
    </dgm:pt>
    <dgm:pt modelId="{FE53EFA8-9D0F-4192-9596-DAFA9909D8AE}" type="sibTrans" cxnId="{7905602E-127A-4B95-A8BA-91831C4DC5EE}">
      <dgm:prSet/>
      <dgm:spPr/>
      <dgm:t>
        <a:bodyPr/>
        <a:lstStyle/>
        <a:p>
          <a:endParaRPr lang="en-US"/>
        </a:p>
      </dgm:t>
    </dgm:pt>
    <dgm:pt modelId="{382417DF-978D-4327-8236-1CB74A17B464}">
      <dgm:prSet/>
      <dgm:spPr/>
      <dgm:t>
        <a:bodyPr/>
        <a:lstStyle/>
        <a:p>
          <a:r>
            <a:rPr lang="en-US" dirty="0"/>
            <a:t>The host must be a non-academic organisation e.g. a company, an NGO, a voluntary organization…</a:t>
          </a:r>
        </a:p>
      </dgm:t>
    </dgm:pt>
    <dgm:pt modelId="{6D3ACFF5-4F15-4B77-9F7B-AEE644E2A840}" type="parTrans" cxnId="{4E0B3618-5D44-47E2-AFEF-32D2393E9676}">
      <dgm:prSet/>
      <dgm:spPr/>
      <dgm:t>
        <a:bodyPr/>
        <a:lstStyle/>
        <a:p>
          <a:endParaRPr lang="en-US"/>
        </a:p>
      </dgm:t>
    </dgm:pt>
    <dgm:pt modelId="{6F454F6B-47D3-4CBD-B703-F5EC01DDECF4}" type="sibTrans" cxnId="{4E0B3618-5D44-47E2-AFEF-32D2393E9676}">
      <dgm:prSet/>
      <dgm:spPr/>
      <dgm:t>
        <a:bodyPr/>
        <a:lstStyle/>
        <a:p>
          <a:endParaRPr lang="en-US"/>
        </a:p>
      </dgm:t>
    </dgm:pt>
    <dgm:pt modelId="{7E4C75AC-5F2C-4E5B-9570-A609185AC3F9}">
      <dgm:prSet/>
      <dgm:spPr/>
      <dgm:t>
        <a:bodyPr/>
        <a:lstStyle/>
        <a:p>
          <a:r>
            <a:rPr lang="en-US"/>
            <a:t>Can only apply with a host in a country where you have lived for no more than 3 years  in the 5 years before the call deadline</a:t>
          </a:r>
          <a:endParaRPr lang="en-US" dirty="0"/>
        </a:p>
      </dgm:t>
    </dgm:pt>
    <dgm:pt modelId="{6749C1C5-705E-4074-AEF4-FF2AA22F897C}" type="parTrans" cxnId="{6ECE5A8A-DE5B-490D-B2A6-5F5DB961534F}">
      <dgm:prSet/>
      <dgm:spPr/>
      <dgm:t>
        <a:bodyPr/>
        <a:lstStyle/>
        <a:p>
          <a:endParaRPr lang="en-US"/>
        </a:p>
      </dgm:t>
    </dgm:pt>
    <dgm:pt modelId="{5026FCD5-C83F-492F-86CC-59E9D9FC5E6F}" type="sibTrans" cxnId="{6ECE5A8A-DE5B-490D-B2A6-5F5DB961534F}">
      <dgm:prSet/>
      <dgm:spPr/>
      <dgm:t>
        <a:bodyPr/>
        <a:lstStyle/>
        <a:p>
          <a:endParaRPr lang="en-US"/>
        </a:p>
      </dgm:t>
    </dgm:pt>
    <dgm:pt modelId="{6FCCEB8F-92CE-4694-AD05-69B63E42769F}" type="pres">
      <dgm:prSet presAssocID="{D470BEF5-72E1-43FC-A60C-95470EF0401D}" presName="diagram" presStyleCnt="0">
        <dgm:presLayoutVars>
          <dgm:dir/>
          <dgm:resizeHandles val="exact"/>
        </dgm:presLayoutVars>
      </dgm:prSet>
      <dgm:spPr/>
    </dgm:pt>
    <dgm:pt modelId="{4BF165A7-A7E3-4349-9634-870BF1A7F882}" type="pres">
      <dgm:prSet presAssocID="{93D98E6F-1385-4F3B-96A1-105B11DA42F0}" presName="node" presStyleLbl="node1" presStyleIdx="0" presStyleCnt="4">
        <dgm:presLayoutVars>
          <dgm:bulletEnabled val="1"/>
        </dgm:presLayoutVars>
      </dgm:prSet>
      <dgm:spPr/>
    </dgm:pt>
    <dgm:pt modelId="{0E56E6B8-1C17-4A74-88AA-A8B650B247F8}" type="pres">
      <dgm:prSet presAssocID="{39B02EB6-A0B1-424A-B9D2-9CEC14AB5734}" presName="sibTrans" presStyleCnt="0"/>
      <dgm:spPr/>
    </dgm:pt>
    <dgm:pt modelId="{E5D28B6D-B961-4020-9965-4960D5E3B382}" type="pres">
      <dgm:prSet presAssocID="{DF0A2F7A-EE86-4C26-92D6-B10AD55D78BE}" presName="node" presStyleLbl="node1" presStyleIdx="1" presStyleCnt="4">
        <dgm:presLayoutVars>
          <dgm:bulletEnabled val="1"/>
        </dgm:presLayoutVars>
      </dgm:prSet>
      <dgm:spPr/>
    </dgm:pt>
    <dgm:pt modelId="{1E44768D-E190-44E9-A5AF-0DDD7DF217A7}" type="pres">
      <dgm:prSet presAssocID="{6D41F01F-0287-4F12-8515-C40AE0CA5636}" presName="sibTrans" presStyleCnt="0"/>
      <dgm:spPr/>
    </dgm:pt>
    <dgm:pt modelId="{72CCCD06-6616-410A-9251-C32C29ED22E2}" type="pres">
      <dgm:prSet presAssocID="{3DB34BEC-E8A8-469A-B359-51E74646A228}" presName="node" presStyleLbl="node1" presStyleIdx="2" presStyleCnt="4">
        <dgm:presLayoutVars>
          <dgm:bulletEnabled val="1"/>
        </dgm:presLayoutVars>
      </dgm:prSet>
      <dgm:spPr/>
    </dgm:pt>
    <dgm:pt modelId="{59CBD9AA-0AD3-4148-864F-6AB88F67A96E}" type="pres">
      <dgm:prSet presAssocID="{5DA72818-A5E7-42DC-B606-949579045F0A}" presName="sibTrans" presStyleCnt="0"/>
      <dgm:spPr/>
    </dgm:pt>
    <dgm:pt modelId="{92D5A926-90FD-443C-8F6F-7CDA19FEA93D}" type="pres">
      <dgm:prSet presAssocID="{10D9FECA-30EB-4B47-B696-8CB100745087}" presName="node" presStyleLbl="node1" presStyleIdx="3" presStyleCnt="4">
        <dgm:presLayoutVars>
          <dgm:bulletEnabled val="1"/>
        </dgm:presLayoutVars>
      </dgm:prSet>
      <dgm:spPr/>
    </dgm:pt>
  </dgm:ptLst>
  <dgm:cxnLst>
    <dgm:cxn modelId="{5840FB04-A54D-490A-8DA5-E422D9AECEDF}" type="presOf" srcId="{7E4C75AC-5F2C-4E5B-9570-A609185AC3F9}" destId="{72CCCD06-6616-410A-9251-C32C29ED22E2}" srcOrd="0" destOrd="3" presId="urn:microsoft.com/office/officeart/2005/8/layout/default"/>
    <dgm:cxn modelId="{5544A506-9937-43F5-86F5-0805C9E38F58}" srcId="{D470BEF5-72E1-43FC-A60C-95470EF0401D}" destId="{DF0A2F7A-EE86-4C26-92D6-B10AD55D78BE}" srcOrd="1" destOrd="0" parTransId="{AA4D86BE-94E9-4505-A1FB-A628F13ED9F9}" sibTransId="{6D41F01F-0287-4F12-8515-C40AE0CA5636}"/>
    <dgm:cxn modelId="{4E0B3618-5D44-47E2-AFEF-32D2393E9676}" srcId="{3DB34BEC-E8A8-469A-B359-51E74646A228}" destId="{382417DF-978D-4327-8236-1CB74A17B464}" srcOrd="1" destOrd="0" parTransId="{6D3ACFF5-4F15-4B77-9F7B-AEE644E2A840}" sibTransId="{6F454F6B-47D3-4CBD-B703-F5EC01DDECF4}"/>
    <dgm:cxn modelId="{90442B1A-3DFE-44FF-A496-7267D2087B2C}" type="presOf" srcId="{D470BEF5-72E1-43FC-A60C-95470EF0401D}" destId="{6FCCEB8F-92CE-4694-AD05-69B63E42769F}" srcOrd="0" destOrd="0" presId="urn:microsoft.com/office/officeart/2005/8/layout/default"/>
    <dgm:cxn modelId="{D4750B1B-255B-462C-9763-4CE487F42DC1}" type="presOf" srcId="{5FC2A612-6820-44AA-A5C7-78A15BE6358C}" destId="{E5D28B6D-B961-4020-9965-4960D5E3B382}" srcOrd="0" destOrd="2" presId="urn:microsoft.com/office/officeart/2005/8/layout/default"/>
    <dgm:cxn modelId="{7905602E-127A-4B95-A8BA-91831C4DC5EE}" srcId="{3DB34BEC-E8A8-469A-B359-51E74646A228}" destId="{4252D62D-E813-4782-805E-286BD69935D5}" srcOrd="0" destOrd="0" parTransId="{542FE7FE-30D5-4A88-96EB-608E2E6275EC}" sibTransId="{FE53EFA8-9D0F-4192-9596-DAFA9909D8AE}"/>
    <dgm:cxn modelId="{BD4EBE64-3934-4F93-8133-09726B39A47F}" srcId="{D470BEF5-72E1-43FC-A60C-95470EF0401D}" destId="{93D98E6F-1385-4F3B-96A1-105B11DA42F0}" srcOrd="0" destOrd="0" parTransId="{6E8565EB-52BB-40D2-BB79-A9DDAC2C3979}" sibTransId="{39B02EB6-A0B1-424A-B9D2-9CEC14AB5734}"/>
    <dgm:cxn modelId="{2E673245-A3F6-49BD-B372-A32722981DF7}" type="presOf" srcId="{382417DF-978D-4327-8236-1CB74A17B464}" destId="{72CCCD06-6616-410A-9251-C32C29ED22E2}" srcOrd="0" destOrd="2" presId="urn:microsoft.com/office/officeart/2005/8/layout/default"/>
    <dgm:cxn modelId="{46244E52-2510-42FB-83EC-8BF60ABAF161}" type="presOf" srcId="{DF0A2F7A-EE86-4C26-92D6-B10AD55D78BE}" destId="{E5D28B6D-B961-4020-9965-4960D5E3B382}" srcOrd="0" destOrd="0" presId="urn:microsoft.com/office/officeart/2005/8/layout/default"/>
    <dgm:cxn modelId="{55538B82-9051-4937-BBBB-BBBAF1D27D72}" srcId="{10D9FECA-30EB-4B47-B696-8CB100745087}" destId="{0CBBD6AA-748E-4069-AA64-27D9C5DA5084}" srcOrd="2" destOrd="0" parTransId="{C6C63BFB-2E0B-4DEC-B852-21DA0B8B4557}" sibTransId="{DBF183E1-9D7C-4B96-869F-76AF35BA3E63}"/>
    <dgm:cxn modelId="{6ECE5A8A-DE5B-490D-B2A6-5F5DB961534F}" srcId="{3DB34BEC-E8A8-469A-B359-51E74646A228}" destId="{7E4C75AC-5F2C-4E5B-9570-A609185AC3F9}" srcOrd="2" destOrd="0" parTransId="{6749C1C5-705E-4074-AEF4-FF2AA22F897C}" sibTransId="{5026FCD5-C83F-492F-86CC-59E9D9FC5E6F}"/>
    <dgm:cxn modelId="{AB4EE292-80A9-4DEE-A24F-76B50463066F}" type="presOf" srcId="{39539C8F-98C9-4757-BB38-239B3D356016}" destId="{E5D28B6D-B961-4020-9965-4960D5E3B382}" srcOrd="0" destOrd="1" presId="urn:microsoft.com/office/officeart/2005/8/layout/default"/>
    <dgm:cxn modelId="{C29CF5A0-350C-4F14-A269-A0917F2464DD}" srcId="{10D9FECA-30EB-4B47-B696-8CB100745087}" destId="{E7EAAE5A-7EA3-4EB3-9135-1FC6EAEBFF97}" srcOrd="0" destOrd="0" parTransId="{F29DED48-D7D9-4087-8375-03B113864CE5}" sibTransId="{40C0DE71-63E9-4333-8A86-C13502BDB535}"/>
    <dgm:cxn modelId="{28E29BAF-DA74-4015-9913-592B2A6A3998}" type="presOf" srcId="{0CBBD6AA-748E-4069-AA64-27D9C5DA5084}" destId="{92D5A926-90FD-443C-8F6F-7CDA19FEA93D}" srcOrd="0" destOrd="3" presId="urn:microsoft.com/office/officeart/2005/8/layout/default"/>
    <dgm:cxn modelId="{22669DB2-7F0A-41F1-9A06-B03A88FE9F2D}" srcId="{93D98E6F-1385-4F3B-96A1-105B11DA42F0}" destId="{A4A506BA-E388-42BC-975D-7302901F2D9B}" srcOrd="1" destOrd="0" parTransId="{D3A42B4A-2F95-433F-A3E8-A1FB086D4C4C}" sibTransId="{7572B762-82AD-4244-B830-3C9F01F32BEC}"/>
    <dgm:cxn modelId="{2D7CBEB4-387A-4C54-9CE7-8193385B62CB}" type="presOf" srcId="{4252D62D-E813-4782-805E-286BD69935D5}" destId="{72CCCD06-6616-410A-9251-C32C29ED22E2}" srcOrd="0" destOrd="1" presId="urn:microsoft.com/office/officeart/2005/8/layout/default"/>
    <dgm:cxn modelId="{647FECBB-0180-4CB2-A277-7AEF368A8CEC}" type="presOf" srcId="{3DB34BEC-E8A8-469A-B359-51E74646A228}" destId="{72CCCD06-6616-410A-9251-C32C29ED22E2}" srcOrd="0" destOrd="0" presId="urn:microsoft.com/office/officeart/2005/8/layout/default"/>
    <dgm:cxn modelId="{1D5F34BC-2A55-4AA8-A937-69C0D47FE7A0}" type="presOf" srcId="{93D98E6F-1385-4F3B-96A1-105B11DA42F0}" destId="{4BF165A7-A7E3-4349-9634-870BF1A7F882}" srcOrd="0" destOrd="0" presId="urn:microsoft.com/office/officeart/2005/8/layout/default"/>
    <dgm:cxn modelId="{CABD8DBF-297A-4AC7-945E-FAA847E727DA}" srcId="{DF0A2F7A-EE86-4C26-92D6-B10AD55D78BE}" destId="{39539C8F-98C9-4757-BB38-239B3D356016}" srcOrd="0" destOrd="0" parTransId="{1A57D935-DCE8-4700-AEF9-04AF402710AC}" sibTransId="{AB20366C-836D-45EA-91D3-C268C65A0A41}"/>
    <dgm:cxn modelId="{5E4719D1-7ED7-4AF0-B0D9-B9485B2AC9B6}" srcId="{DF0A2F7A-EE86-4C26-92D6-B10AD55D78BE}" destId="{5FC2A612-6820-44AA-A5C7-78A15BE6358C}" srcOrd="1" destOrd="0" parTransId="{32045D84-FB1E-41F4-BFE3-A10860C96BDA}" sibTransId="{C6F1EC7F-7989-4DCD-85D3-56FA085B866D}"/>
    <dgm:cxn modelId="{9DFBC1D1-530C-4F84-BD77-CD4EACBB6177}" type="presOf" srcId="{10D9FECA-30EB-4B47-B696-8CB100745087}" destId="{92D5A926-90FD-443C-8F6F-7CDA19FEA93D}" srcOrd="0" destOrd="0" presId="urn:microsoft.com/office/officeart/2005/8/layout/default"/>
    <dgm:cxn modelId="{6BC20FD3-B826-49B4-A6BD-2EEE0FE7BA2B}" srcId="{D470BEF5-72E1-43FC-A60C-95470EF0401D}" destId="{3DB34BEC-E8A8-469A-B359-51E74646A228}" srcOrd="2" destOrd="0" parTransId="{8E6917A0-8255-48DE-9603-45B38E9E82AE}" sibTransId="{5DA72818-A5E7-42DC-B606-949579045F0A}"/>
    <dgm:cxn modelId="{51C914D7-6F95-40ED-8935-85DB4699A186}" srcId="{10D9FECA-30EB-4B47-B696-8CB100745087}" destId="{FEE7892B-C5FE-4612-8EE4-A2D9C3772894}" srcOrd="1" destOrd="0" parTransId="{84C2E361-26CE-498C-852D-2FE57385F29E}" sibTransId="{2EB3CDEA-AC5B-4AB7-81CD-A334791DDA71}"/>
    <dgm:cxn modelId="{BAAB5ADE-B510-42E2-B369-D3315331A75F}" type="presOf" srcId="{86901D32-875F-4AD5-99FE-90E31BE2D9C2}" destId="{E5D28B6D-B961-4020-9965-4960D5E3B382}" srcOrd="0" destOrd="3" presId="urn:microsoft.com/office/officeart/2005/8/layout/default"/>
    <dgm:cxn modelId="{BD0640DF-55F4-4346-9B5D-877C821BB840}" srcId="{93D98E6F-1385-4F3B-96A1-105B11DA42F0}" destId="{BB067E73-575C-4186-B891-4C29DAA86B39}" srcOrd="0" destOrd="0" parTransId="{619698FB-D1E6-4EC0-9B78-6D5CAC91BC35}" sibTransId="{2444998A-1AAB-4AB6-B801-F165B07385DF}"/>
    <dgm:cxn modelId="{116027E6-5267-49F4-AA39-AB89BE2DFC16}" type="presOf" srcId="{E7EAAE5A-7EA3-4EB3-9135-1FC6EAEBFF97}" destId="{92D5A926-90FD-443C-8F6F-7CDA19FEA93D}" srcOrd="0" destOrd="1" presId="urn:microsoft.com/office/officeart/2005/8/layout/default"/>
    <dgm:cxn modelId="{D7C913E7-0CC5-4859-A996-2DD54BB3E650}" srcId="{DF0A2F7A-EE86-4C26-92D6-B10AD55D78BE}" destId="{86901D32-875F-4AD5-99FE-90E31BE2D9C2}" srcOrd="2" destOrd="0" parTransId="{D0793CC1-5B8A-4D38-A037-10BFFE8CD5DB}" sibTransId="{059C45EF-53DC-47DB-BE00-F281D0D9F935}"/>
    <dgm:cxn modelId="{6D43FEE9-7437-4CCE-B257-BB3049FAAD54}" srcId="{D470BEF5-72E1-43FC-A60C-95470EF0401D}" destId="{10D9FECA-30EB-4B47-B696-8CB100745087}" srcOrd="3" destOrd="0" parTransId="{67D0B9D5-9485-4BCE-BE5C-E90D26738854}" sibTransId="{B96E90D4-4A7A-4DC9-864A-60B6BABFB362}"/>
    <dgm:cxn modelId="{DC5CBAF0-2393-49A8-B979-FF607509E353}" type="presOf" srcId="{BB067E73-575C-4186-B891-4C29DAA86B39}" destId="{4BF165A7-A7E3-4349-9634-870BF1A7F882}" srcOrd="0" destOrd="1" presId="urn:microsoft.com/office/officeart/2005/8/layout/default"/>
    <dgm:cxn modelId="{6555DBF0-2F0B-4E13-810B-1D6A2908F955}" type="presOf" srcId="{FEE7892B-C5FE-4612-8EE4-A2D9C3772894}" destId="{92D5A926-90FD-443C-8F6F-7CDA19FEA93D}" srcOrd="0" destOrd="2" presId="urn:microsoft.com/office/officeart/2005/8/layout/default"/>
    <dgm:cxn modelId="{A06F67F6-5756-4FF8-8333-2E05A51A9329}" type="presOf" srcId="{A4A506BA-E388-42BC-975D-7302901F2D9B}" destId="{4BF165A7-A7E3-4349-9634-870BF1A7F882}" srcOrd="0" destOrd="2" presId="urn:microsoft.com/office/officeart/2005/8/layout/default"/>
    <dgm:cxn modelId="{6A0BB902-A568-4E53-9B00-3855DCAF520E}" type="presParOf" srcId="{6FCCEB8F-92CE-4694-AD05-69B63E42769F}" destId="{4BF165A7-A7E3-4349-9634-870BF1A7F882}" srcOrd="0" destOrd="0" presId="urn:microsoft.com/office/officeart/2005/8/layout/default"/>
    <dgm:cxn modelId="{1089BC9F-5355-4E66-8AB7-6522B4DCBB42}" type="presParOf" srcId="{6FCCEB8F-92CE-4694-AD05-69B63E42769F}" destId="{0E56E6B8-1C17-4A74-88AA-A8B650B247F8}" srcOrd="1" destOrd="0" presId="urn:microsoft.com/office/officeart/2005/8/layout/default"/>
    <dgm:cxn modelId="{65A513E5-6A6D-46C6-A56E-0CB2BCAB4E9D}" type="presParOf" srcId="{6FCCEB8F-92CE-4694-AD05-69B63E42769F}" destId="{E5D28B6D-B961-4020-9965-4960D5E3B382}" srcOrd="2" destOrd="0" presId="urn:microsoft.com/office/officeart/2005/8/layout/default"/>
    <dgm:cxn modelId="{D25FF785-DECA-48E4-85CD-70B7B827C633}" type="presParOf" srcId="{6FCCEB8F-92CE-4694-AD05-69B63E42769F}" destId="{1E44768D-E190-44E9-A5AF-0DDD7DF217A7}" srcOrd="3" destOrd="0" presId="urn:microsoft.com/office/officeart/2005/8/layout/default"/>
    <dgm:cxn modelId="{5D1085FD-A268-477D-83CE-7F1CA0FEB7D0}" type="presParOf" srcId="{6FCCEB8F-92CE-4694-AD05-69B63E42769F}" destId="{72CCCD06-6616-410A-9251-C32C29ED22E2}" srcOrd="4" destOrd="0" presId="urn:microsoft.com/office/officeart/2005/8/layout/default"/>
    <dgm:cxn modelId="{06725C67-75A6-4E7A-A20E-D057D05F89EB}" type="presParOf" srcId="{6FCCEB8F-92CE-4694-AD05-69B63E42769F}" destId="{59CBD9AA-0AD3-4148-864F-6AB88F67A96E}" srcOrd="5" destOrd="0" presId="urn:microsoft.com/office/officeart/2005/8/layout/default"/>
    <dgm:cxn modelId="{A66E5E39-76B5-49F7-8C21-1B64E8B15C49}" type="presParOf" srcId="{6FCCEB8F-92CE-4694-AD05-69B63E42769F}" destId="{92D5A926-90FD-443C-8F6F-7CDA19FEA93D}"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470BEF5-72E1-43FC-A60C-95470EF0401D}"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93D98E6F-1385-4F3B-96A1-105B11DA42F0}">
      <dgm:prSet phldrT="[Text]"/>
      <dgm:spPr/>
      <dgm:t>
        <a:bodyPr/>
        <a:lstStyle/>
        <a:p>
          <a:r>
            <a:rPr lang="is-IS" dirty="0" err="1"/>
            <a:t>Newest</a:t>
          </a:r>
          <a:r>
            <a:rPr lang="is-IS" dirty="0"/>
            <a:t> </a:t>
          </a:r>
          <a:r>
            <a:rPr lang="en-US" noProof="0" dirty="0"/>
            <a:t>“</a:t>
          </a:r>
          <a:r>
            <a:rPr lang="is-IS" dirty="0" err="1"/>
            <a:t>panel</a:t>
          </a:r>
          <a:r>
            <a:rPr lang="is-IS" dirty="0"/>
            <a:t>“</a:t>
          </a:r>
          <a:endParaRPr lang="en-US" dirty="0"/>
        </a:p>
      </dgm:t>
    </dgm:pt>
    <dgm:pt modelId="{6E8565EB-52BB-40D2-BB79-A9DDAC2C3979}" type="parTrans" cxnId="{BD4EBE64-3934-4F93-8133-09726B39A47F}">
      <dgm:prSet/>
      <dgm:spPr/>
      <dgm:t>
        <a:bodyPr/>
        <a:lstStyle/>
        <a:p>
          <a:endParaRPr lang="en-US"/>
        </a:p>
      </dgm:t>
    </dgm:pt>
    <dgm:pt modelId="{39B02EB6-A0B1-424A-B9D2-9CEC14AB5734}" type="sibTrans" cxnId="{BD4EBE64-3934-4F93-8133-09726B39A47F}">
      <dgm:prSet/>
      <dgm:spPr/>
      <dgm:t>
        <a:bodyPr/>
        <a:lstStyle/>
        <a:p>
          <a:endParaRPr lang="en-US"/>
        </a:p>
      </dgm:t>
    </dgm:pt>
    <dgm:pt modelId="{BB067E73-575C-4186-B891-4C29DAA86B39}">
      <dgm:prSet phldrT="[Text]"/>
      <dgm:spPr/>
      <dgm:t>
        <a:bodyPr/>
        <a:lstStyle/>
        <a:p>
          <a:r>
            <a:rPr lang="en-US" dirty="0"/>
            <a:t>Not strictly Marie Curie Fellowship but a second opportunity for researchers that had good application to go to do special fellowship in a Widening Country.</a:t>
          </a:r>
        </a:p>
      </dgm:t>
    </dgm:pt>
    <dgm:pt modelId="{619698FB-D1E6-4EC0-9B78-6D5CAC91BC35}" type="parTrans" cxnId="{BD0640DF-55F4-4346-9B5D-877C821BB840}">
      <dgm:prSet/>
      <dgm:spPr/>
      <dgm:t>
        <a:bodyPr/>
        <a:lstStyle/>
        <a:p>
          <a:endParaRPr lang="en-US"/>
        </a:p>
      </dgm:t>
    </dgm:pt>
    <dgm:pt modelId="{2444998A-1AAB-4AB6-B801-F165B07385DF}" type="sibTrans" cxnId="{BD0640DF-55F4-4346-9B5D-877C821BB840}">
      <dgm:prSet/>
      <dgm:spPr/>
      <dgm:t>
        <a:bodyPr/>
        <a:lstStyle/>
        <a:p>
          <a:endParaRPr lang="en-US"/>
        </a:p>
      </dgm:t>
    </dgm:pt>
    <dgm:pt modelId="{ADE6509F-EA4D-4D09-8DCF-3F66620B1F68}">
      <dgm:prSet phldrT="[Text]"/>
      <dgm:spPr/>
      <dgm:t>
        <a:bodyPr/>
        <a:lstStyle/>
        <a:p>
          <a:r>
            <a:rPr lang="en-US" dirty="0"/>
            <a:t>Otherwise the same or very similar requirements and benefits as MSCA Individual Fellowship.</a:t>
          </a:r>
        </a:p>
      </dgm:t>
    </dgm:pt>
    <dgm:pt modelId="{56C73417-EFD4-41E9-BF27-1D6A4530A1E2}" type="parTrans" cxnId="{07B76A7A-B9C9-4133-91ED-E7142DB35240}">
      <dgm:prSet/>
      <dgm:spPr/>
      <dgm:t>
        <a:bodyPr/>
        <a:lstStyle/>
        <a:p>
          <a:endParaRPr lang="en-US"/>
        </a:p>
      </dgm:t>
    </dgm:pt>
    <dgm:pt modelId="{2C559830-34F2-4BD9-8BEC-54CB99CA96B7}" type="sibTrans" cxnId="{07B76A7A-B9C9-4133-91ED-E7142DB35240}">
      <dgm:prSet/>
      <dgm:spPr/>
      <dgm:t>
        <a:bodyPr/>
        <a:lstStyle/>
        <a:p>
          <a:endParaRPr lang="en-US"/>
        </a:p>
      </dgm:t>
    </dgm:pt>
    <dgm:pt modelId="{79CD6F5A-8AA9-4F27-96A3-12B68FB4C787}">
      <dgm:prSet phldrT="[Text]"/>
      <dgm:spPr/>
      <dgm:t>
        <a:bodyPr/>
        <a:lstStyle/>
        <a:p>
          <a:r>
            <a:rPr lang="en-US" b="1" dirty="0"/>
            <a:t>Aim: </a:t>
          </a:r>
          <a:r>
            <a:rPr lang="en-US" b="1" dirty="0" err="1"/>
            <a:t>healp</a:t>
          </a:r>
          <a:r>
            <a:rPr lang="en-US" b="1" dirty="0"/>
            <a:t> spread excellence and close the research and innovation gap within Europe</a:t>
          </a:r>
        </a:p>
      </dgm:t>
    </dgm:pt>
    <dgm:pt modelId="{9624443D-DEDE-4EE7-BD3C-4AA41D537270}" type="parTrans" cxnId="{F66197FB-D13C-4D2E-AD90-DC01F280BFFC}">
      <dgm:prSet/>
      <dgm:spPr/>
      <dgm:t>
        <a:bodyPr/>
        <a:lstStyle/>
        <a:p>
          <a:endParaRPr lang="en-US"/>
        </a:p>
      </dgm:t>
    </dgm:pt>
    <dgm:pt modelId="{5CC85E61-D1C7-4517-88F1-A9BED4A2DA2A}" type="sibTrans" cxnId="{F66197FB-D13C-4D2E-AD90-DC01F280BFFC}">
      <dgm:prSet/>
      <dgm:spPr/>
      <dgm:t>
        <a:bodyPr/>
        <a:lstStyle/>
        <a:p>
          <a:endParaRPr lang="en-US"/>
        </a:p>
      </dgm:t>
    </dgm:pt>
    <dgm:pt modelId="{CB00723C-224D-429A-91B8-E04C9D1E0DD8}">
      <dgm:prSet/>
      <dgm:spPr/>
      <dgm:t>
        <a:bodyPr/>
        <a:lstStyle/>
        <a:p>
          <a:r>
            <a:rPr lang="en-US" dirty="0"/>
            <a:t>Normal award criteria, scoring and thresholds for MSCA – IF will apply.</a:t>
          </a:r>
        </a:p>
      </dgm:t>
    </dgm:pt>
    <dgm:pt modelId="{03F12E86-A6C2-40E3-B860-6BD8A8965BF8}" type="parTrans" cxnId="{E7A919A1-4ADE-49D3-8534-C16E6ADEED3E}">
      <dgm:prSet/>
      <dgm:spPr/>
      <dgm:t>
        <a:bodyPr/>
        <a:lstStyle/>
        <a:p>
          <a:endParaRPr lang="en-US"/>
        </a:p>
      </dgm:t>
    </dgm:pt>
    <dgm:pt modelId="{EFEF37D6-9E94-4AD9-958B-6BAF82571086}" type="sibTrans" cxnId="{E7A919A1-4ADE-49D3-8534-C16E6ADEED3E}">
      <dgm:prSet/>
      <dgm:spPr/>
      <dgm:t>
        <a:bodyPr/>
        <a:lstStyle/>
        <a:p>
          <a:endParaRPr lang="en-US"/>
        </a:p>
      </dgm:t>
    </dgm:pt>
    <dgm:pt modelId="{FABD8FA2-C3F8-44EB-AE43-B5CF16B59000}">
      <dgm:prSet/>
      <dgm:spPr/>
      <dgm:t>
        <a:bodyPr/>
        <a:lstStyle/>
        <a:p>
          <a:r>
            <a:rPr lang="en-US" dirty="0"/>
            <a:t>Single ranking list</a:t>
          </a:r>
        </a:p>
      </dgm:t>
    </dgm:pt>
    <dgm:pt modelId="{C52A4627-1977-4A0A-A520-2BA29BF36CA1}" type="parTrans" cxnId="{F8C3A0B8-BC8C-4E83-AC7B-40BF5C04A358}">
      <dgm:prSet/>
      <dgm:spPr/>
      <dgm:t>
        <a:bodyPr/>
        <a:lstStyle/>
        <a:p>
          <a:endParaRPr lang="en-US"/>
        </a:p>
      </dgm:t>
    </dgm:pt>
    <dgm:pt modelId="{07E3BC8F-EF12-497F-9C4B-439AD5FFD9EF}" type="sibTrans" cxnId="{F8C3A0B8-BC8C-4E83-AC7B-40BF5C04A358}">
      <dgm:prSet/>
      <dgm:spPr/>
      <dgm:t>
        <a:bodyPr/>
        <a:lstStyle/>
        <a:p>
          <a:endParaRPr lang="en-US"/>
        </a:p>
      </dgm:t>
    </dgm:pt>
    <dgm:pt modelId="{1DEBA7A8-F26F-4071-9F4E-77DC27431DAC}">
      <dgm:prSet/>
      <dgm:spPr/>
      <dgm:t>
        <a:bodyPr/>
        <a:lstStyle/>
        <a:p>
          <a:r>
            <a:rPr lang="en-US" dirty="0"/>
            <a:t>At submission stage applicants are asked in section 5 (Part A – Call Specific Questions) whether or not they wish to be considered for this funding opportunity</a:t>
          </a:r>
        </a:p>
      </dgm:t>
    </dgm:pt>
    <dgm:pt modelId="{F410FA6F-FE10-4E41-AB83-295F8F394DE5}" type="parTrans" cxnId="{C35DD301-06D0-4E8E-9C96-8CF1394128C0}">
      <dgm:prSet/>
      <dgm:spPr/>
      <dgm:t>
        <a:bodyPr/>
        <a:lstStyle/>
        <a:p>
          <a:endParaRPr lang="en-US"/>
        </a:p>
      </dgm:t>
    </dgm:pt>
    <dgm:pt modelId="{09C64558-1897-4997-939B-A4B482307D21}" type="sibTrans" cxnId="{C35DD301-06D0-4E8E-9C96-8CF1394128C0}">
      <dgm:prSet/>
      <dgm:spPr/>
      <dgm:t>
        <a:bodyPr/>
        <a:lstStyle/>
        <a:p>
          <a:endParaRPr lang="en-US"/>
        </a:p>
      </dgm:t>
    </dgm:pt>
    <dgm:pt modelId="{3C2B79DA-8D71-405B-A396-F3D13F567B50}">
      <dgm:prSet phldrT="[Text]"/>
      <dgm:spPr/>
      <dgm:t>
        <a:bodyPr/>
        <a:lstStyle/>
        <a:p>
          <a:r>
            <a:rPr lang="en-US" dirty="0"/>
            <a:t>No restriction to nationality applies.</a:t>
          </a:r>
        </a:p>
      </dgm:t>
    </dgm:pt>
    <dgm:pt modelId="{5F75BE78-3A59-498B-805C-AF453A05E013}" type="parTrans" cxnId="{97381386-9218-434F-89F6-EFFDC07E837D}">
      <dgm:prSet/>
      <dgm:spPr/>
      <dgm:t>
        <a:bodyPr/>
        <a:lstStyle/>
        <a:p>
          <a:endParaRPr lang="en-US"/>
        </a:p>
      </dgm:t>
    </dgm:pt>
    <dgm:pt modelId="{C711A6C3-B226-47D1-9713-2345DBBF42CC}" type="sibTrans" cxnId="{97381386-9218-434F-89F6-EFFDC07E837D}">
      <dgm:prSet/>
      <dgm:spPr/>
      <dgm:t>
        <a:bodyPr/>
        <a:lstStyle/>
        <a:p>
          <a:endParaRPr lang="en-US"/>
        </a:p>
      </dgm:t>
    </dgm:pt>
    <dgm:pt modelId="{65606280-AAFE-43CA-80B1-74CADEA2AA19}">
      <dgm:prSet phldrT="[Text]"/>
      <dgm:spPr/>
      <dgm:t>
        <a:bodyPr/>
        <a:lstStyle/>
        <a:p>
          <a:endParaRPr lang="en-US" dirty="0"/>
        </a:p>
      </dgm:t>
    </dgm:pt>
    <dgm:pt modelId="{D9B0E2E9-93B0-434E-A923-A6EFF7605D24}" type="parTrans" cxnId="{E53E455C-F2F1-40C7-9447-B6E6F5EC0B8B}">
      <dgm:prSet/>
      <dgm:spPr/>
      <dgm:t>
        <a:bodyPr/>
        <a:lstStyle/>
        <a:p>
          <a:endParaRPr lang="en-US"/>
        </a:p>
      </dgm:t>
    </dgm:pt>
    <dgm:pt modelId="{482435A6-234C-44D1-8B6C-FE8BA3B81F2D}" type="sibTrans" cxnId="{E53E455C-F2F1-40C7-9447-B6E6F5EC0B8B}">
      <dgm:prSet/>
      <dgm:spPr/>
      <dgm:t>
        <a:bodyPr/>
        <a:lstStyle/>
        <a:p>
          <a:endParaRPr lang="en-US"/>
        </a:p>
      </dgm:t>
    </dgm:pt>
    <dgm:pt modelId="{BA7E126C-2CDE-4562-B845-D5B700CDCFFC}">
      <dgm:prSet/>
      <dgm:spPr/>
      <dgm:t>
        <a:bodyPr/>
        <a:lstStyle/>
        <a:p>
          <a:endParaRPr lang="en-US" dirty="0"/>
        </a:p>
      </dgm:t>
    </dgm:pt>
    <dgm:pt modelId="{ED1AFE1F-AFBC-473C-B100-782B301699F3}" type="parTrans" cxnId="{A75062CB-FD4C-4D9D-98D6-FF52C8E6B566}">
      <dgm:prSet/>
      <dgm:spPr/>
      <dgm:t>
        <a:bodyPr/>
        <a:lstStyle/>
        <a:p>
          <a:endParaRPr lang="en-US"/>
        </a:p>
      </dgm:t>
    </dgm:pt>
    <dgm:pt modelId="{1902C7D6-1BD4-453C-AD2E-7A917332E243}" type="sibTrans" cxnId="{A75062CB-FD4C-4D9D-98D6-FF52C8E6B566}">
      <dgm:prSet/>
      <dgm:spPr/>
      <dgm:t>
        <a:bodyPr/>
        <a:lstStyle/>
        <a:p>
          <a:endParaRPr lang="en-US"/>
        </a:p>
      </dgm:t>
    </dgm:pt>
    <dgm:pt modelId="{6FCCEB8F-92CE-4694-AD05-69B63E42769F}" type="pres">
      <dgm:prSet presAssocID="{D470BEF5-72E1-43FC-A60C-95470EF0401D}" presName="diagram" presStyleCnt="0">
        <dgm:presLayoutVars>
          <dgm:dir/>
          <dgm:resizeHandles val="exact"/>
        </dgm:presLayoutVars>
      </dgm:prSet>
      <dgm:spPr/>
    </dgm:pt>
    <dgm:pt modelId="{4BF165A7-A7E3-4349-9634-870BF1A7F882}" type="pres">
      <dgm:prSet presAssocID="{93D98E6F-1385-4F3B-96A1-105B11DA42F0}" presName="node" presStyleLbl="node1" presStyleIdx="0" presStyleCnt="1" custScaleY="89802">
        <dgm:presLayoutVars>
          <dgm:bulletEnabled val="1"/>
        </dgm:presLayoutVars>
      </dgm:prSet>
      <dgm:spPr/>
    </dgm:pt>
  </dgm:ptLst>
  <dgm:cxnLst>
    <dgm:cxn modelId="{105D1101-C061-4AB3-AD13-7BDFB9B095F5}" type="presOf" srcId="{BA7E126C-2CDE-4562-B845-D5B700CDCFFC}" destId="{4BF165A7-A7E3-4349-9634-870BF1A7F882}" srcOrd="0" destOrd="9" presId="urn:microsoft.com/office/officeart/2005/8/layout/default"/>
    <dgm:cxn modelId="{C35DD301-06D0-4E8E-9C96-8CF1394128C0}" srcId="{79CD6F5A-8AA9-4F27-96A3-12B68FB4C787}" destId="{1DEBA7A8-F26F-4071-9F4E-77DC27431DAC}" srcOrd="3" destOrd="0" parTransId="{F410FA6F-FE10-4E41-AB83-295F8F394DE5}" sibTransId="{09C64558-1897-4997-939B-A4B482307D21}"/>
    <dgm:cxn modelId="{90442B1A-3DFE-44FF-A496-7267D2087B2C}" type="presOf" srcId="{D470BEF5-72E1-43FC-A60C-95470EF0401D}" destId="{6FCCEB8F-92CE-4694-AD05-69B63E42769F}" srcOrd="0" destOrd="0" presId="urn:microsoft.com/office/officeart/2005/8/layout/default"/>
    <dgm:cxn modelId="{B5F6422F-AE44-44D9-A3A6-B0640DE72C1A}" type="presOf" srcId="{3C2B79DA-8D71-405B-A396-F3D13F567B50}" destId="{4BF165A7-A7E3-4349-9634-870BF1A7F882}" srcOrd="0" destOrd="5" presId="urn:microsoft.com/office/officeart/2005/8/layout/default"/>
    <dgm:cxn modelId="{E53E455C-F2F1-40C7-9447-B6E6F5EC0B8B}" srcId="{93D98E6F-1385-4F3B-96A1-105B11DA42F0}" destId="{65606280-AAFE-43CA-80B1-74CADEA2AA19}" srcOrd="2" destOrd="0" parTransId="{D9B0E2E9-93B0-434E-A923-A6EFF7605D24}" sibTransId="{482435A6-234C-44D1-8B6C-FE8BA3B81F2D}"/>
    <dgm:cxn modelId="{BD4EBE64-3934-4F93-8133-09726B39A47F}" srcId="{D470BEF5-72E1-43FC-A60C-95470EF0401D}" destId="{93D98E6F-1385-4F3B-96A1-105B11DA42F0}" srcOrd="0" destOrd="0" parTransId="{6E8565EB-52BB-40D2-BB79-A9DDAC2C3979}" sibTransId="{39B02EB6-A0B1-424A-B9D2-9CEC14AB5734}"/>
    <dgm:cxn modelId="{B4554566-A791-4130-AA4C-EB99706CFD04}" type="presOf" srcId="{ADE6509F-EA4D-4D09-8DCF-3F66620B1F68}" destId="{4BF165A7-A7E3-4349-9634-870BF1A7F882}" srcOrd="0" destOrd="2" presId="urn:microsoft.com/office/officeart/2005/8/layout/default"/>
    <dgm:cxn modelId="{07B76A7A-B9C9-4133-91ED-E7142DB35240}" srcId="{93D98E6F-1385-4F3B-96A1-105B11DA42F0}" destId="{ADE6509F-EA4D-4D09-8DCF-3F66620B1F68}" srcOrd="1" destOrd="0" parTransId="{56C73417-EFD4-41E9-BF27-1D6A4530A1E2}" sibTransId="{2C559830-34F2-4BD9-8BEC-54CB99CA96B7}"/>
    <dgm:cxn modelId="{97381386-9218-434F-89F6-EFFDC07E837D}" srcId="{79CD6F5A-8AA9-4F27-96A3-12B68FB4C787}" destId="{3C2B79DA-8D71-405B-A396-F3D13F567B50}" srcOrd="0" destOrd="0" parTransId="{5F75BE78-3A59-498B-805C-AF453A05E013}" sibTransId="{C711A6C3-B226-47D1-9713-2345DBBF42CC}"/>
    <dgm:cxn modelId="{F52BE99C-B34A-4577-B006-34D1C776A7C2}" type="presOf" srcId="{CB00723C-224D-429A-91B8-E04C9D1E0DD8}" destId="{4BF165A7-A7E3-4349-9634-870BF1A7F882}" srcOrd="0" destOrd="6" presId="urn:microsoft.com/office/officeart/2005/8/layout/default"/>
    <dgm:cxn modelId="{E7A919A1-4ADE-49D3-8534-C16E6ADEED3E}" srcId="{79CD6F5A-8AA9-4F27-96A3-12B68FB4C787}" destId="{CB00723C-224D-429A-91B8-E04C9D1E0DD8}" srcOrd="1" destOrd="0" parTransId="{03F12E86-A6C2-40E3-B860-6BD8A8965BF8}" sibTransId="{EFEF37D6-9E94-4AD9-958B-6BAF82571086}"/>
    <dgm:cxn modelId="{F8C3A0B8-BC8C-4E83-AC7B-40BF5C04A358}" srcId="{79CD6F5A-8AA9-4F27-96A3-12B68FB4C787}" destId="{FABD8FA2-C3F8-44EB-AE43-B5CF16B59000}" srcOrd="2" destOrd="0" parTransId="{C52A4627-1977-4A0A-A520-2BA29BF36CA1}" sibTransId="{07E3BC8F-EF12-497F-9C4B-439AD5FFD9EF}"/>
    <dgm:cxn modelId="{9BE2FCB8-482D-48A3-99C6-211E10D18EF0}" type="presOf" srcId="{FABD8FA2-C3F8-44EB-AE43-B5CF16B59000}" destId="{4BF165A7-A7E3-4349-9634-870BF1A7F882}" srcOrd="0" destOrd="7" presId="urn:microsoft.com/office/officeart/2005/8/layout/default"/>
    <dgm:cxn modelId="{1D5F34BC-2A55-4AA8-A937-69C0D47FE7A0}" type="presOf" srcId="{93D98E6F-1385-4F3B-96A1-105B11DA42F0}" destId="{4BF165A7-A7E3-4349-9634-870BF1A7F882}" srcOrd="0" destOrd="0" presId="urn:microsoft.com/office/officeart/2005/8/layout/default"/>
    <dgm:cxn modelId="{A75062CB-FD4C-4D9D-98D6-FF52C8E6B566}" srcId="{79CD6F5A-8AA9-4F27-96A3-12B68FB4C787}" destId="{BA7E126C-2CDE-4562-B845-D5B700CDCFFC}" srcOrd="4" destOrd="0" parTransId="{ED1AFE1F-AFBC-473C-B100-782B301699F3}" sibTransId="{1902C7D6-1BD4-453C-AD2E-7A917332E243}"/>
    <dgm:cxn modelId="{6F5081D0-0E89-4054-BF3C-7D32FCD62D9D}" type="presOf" srcId="{65606280-AAFE-43CA-80B1-74CADEA2AA19}" destId="{4BF165A7-A7E3-4349-9634-870BF1A7F882}" srcOrd="0" destOrd="3" presId="urn:microsoft.com/office/officeart/2005/8/layout/default"/>
    <dgm:cxn modelId="{A5A5A9D0-BFAB-43C1-B2ED-851AB8C5C561}" type="presOf" srcId="{79CD6F5A-8AA9-4F27-96A3-12B68FB4C787}" destId="{4BF165A7-A7E3-4349-9634-870BF1A7F882}" srcOrd="0" destOrd="4" presId="urn:microsoft.com/office/officeart/2005/8/layout/default"/>
    <dgm:cxn modelId="{BD0640DF-55F4-4346-9B5D-877C821BB840}" srcId="{93D98E6F-1385-4F3B-96A1-105B11DA42F0}" destId="{BB067E73-575C-4186-B891-4C29DAA86B39}" srcOrd="0" destOrd="0" parTransId="{619698FB-D1E6-4EC0-9B78-6D5CAC91BC35}" sibTransId="{2444998A-1AAB-4AB6-B801-F165B07385DF}"/>
    <dgm:cxn modelId="{41B4C4EF-BEF1-4C6C-9DC4-E0E6C9FA9F66}" type="presOf" srcId="{1DEBA7A8-F26F-4071-9F4E-77DC27431DAC}" destId="{4BF165A7-A7E3-4349-9634-870BF1A7F882}" srcOrd="0" destOrd="8" presId="urn:microsoft.com/office/officeart/2005/8/layout/default"/>
    <dgm:cxn modelId="{DC5CBAF0-2393-49A8-B979-FF607509E353}" type="presOf" srcId="{BB067E73-575C-4186-B891-4C29DAA86B39}" destId="{4BF165A7-A7E3-4349-9634-870BF1A7F882}" srcOrd="0" destOrd="1" presId="urn:microsoft.com/office/officeart/2005/8/layout/default"/>
    <dgm:cxn modelId="{F66197FB-D13C-4D2E-AD90-DC01F280BFFC}" srcId="{93D98E6F-1385-4F3B-96A1-105B11DA42F0}" destId="{79CD6F5A-8AA9-4F27-96A3-12B68FB4C787}" srcOrd="3" destOrd="0" parTransId="{9624443D-DEDE-4EE7-BD3C-4AA41D537270}" sibTransId="{5CC85E61-D1C7-4517-88F1-A9BED4A2DA2A}"/>
    <dgm:cxn modelId="{6A0BB902-A568-4E53-9B00-3855DCAF520E}" type="presParOf" srcId="{6FCCEB8F-92CE-4694-AD05-69B63E42769F}" destId="{4BF165A7-A7E3-4349-9634-870BF1A7F88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596FC38-C1BA-4C69-975E-ED85B31C5D61}" type="doc">
      <dgm:prSet loTypeId="urn:microsoft.com/office/officeart/2005/8/layout/process1" loCatId="process" qsTypeId="urn:microsoft.com/office/officeart/2005/8/quickstyle/simple1" qsCatId="simple" csTypeId="urn:microsoft.com/office/officeart/2005/8/colors/accent1_2" csCatId="accent1" phldr="1"/>
      <dgm:spPr/>
    </dgm:pt>
    <dgm:pt modelId="{8D9F1F87-2E6D-4548-9312-07A8B124A920}">
      <dgm:prSet phldrT="[Text]"/>
      <dgm:spPr/>
      <dgm:t>
        <a:bodyPr/>
        <a:lstStyle/>
        <a:p>
          <a:r>
            <a:rPr lang="en-US" dirty="0"/>
            <a:t>Researchers apply with European Host</a:t>
          </a:r>
        </a:p>
      </dgm:t>
    </dgm:pt>
    <dgm:pt modelId="{6450DB5F-BBD2-4BD0-AFC7-55646C761A02}" type="parTrans" cxnId="{5B890D56-B9AF-4C17-889F-18E47D8C0395}">
      <dgm:prSet/>
      <dgm:spPr/>
      <dgm:t>
        <a:bodyPr/>
        <a:lstStyle/>
        <a:p>
          <a:endParaRPr lang="en-US"/>
        </a:p>
      </dgm:t>
    </dgm:pt>
    <dgm:pt modelId="{14361F5D-F10F-45CF-AA82-8FE338BDDDDD}" type="sibTrans" cxnId="{5B890D56-B9AF-4C17-889F-18E47D8C0395}">
      <dgm:prSet/>
      <dgm:spPr/>
      <dgm:t>
        <a:bodyPr/>
        <a:lstStyle/>
        <a:p>
          <a:endParaRPr lang="en-US"/>
        </a:p>
      </dgm:t>
    </dgm:pt>
    <dgm:pt modelId="{41362CFE-7A03-4F2D-AEBF-A857FA2A9178}">
      <dgm:prSet phldrT="[Text]"/>
      <dgm:spPr/>
      <dgm:t>
        <a:bodyPr/>
        <a:lstStyle/>
        <a:p>
          <a:r>
            <a:rPr lang="en-US" dirty="0"/>
            <a:t>Host signs contract with EC</a:t>
          </a:r>
        </a:p>
      </dgm:t>
    </dgm:pt>
    <dgm:pt modelId="{1C230B4B-C84B-4D47-8B3A-F18C252883AB}" type="parTrans" cxnId="{AE0EC40D-4219-4D03-97FA-8C6808D6FB4D}">
      <dgm:prSet/>
      <dgm:spPr/>
      <dgm:t>
        <a:bodyPr/>
        <a:lstStyle/>
        <a:p>
          <a:endParaRPr lang="en-US"/>
        </a:p>
      </dgm:t>
    </dgm:pt>
    <dgm:pt modelId="{9B9681EA-B873-4F0B-815D-BE6E682BF5CA}" type="sibTrans" cxnId="{AE0EC40D-4219-4D03-97FA-8C6808D6FB4D}">
      <dgm:prSet/>
      <dgm:spPr/>
      <dgm:t>
        <a:bodyPr/>
        <a:lstStyle/>
        <a:p>
          <a:endParaRPr lang="en-US"/>
        </a:p>
      </dgm:t>
    </dgm:pt>
    <dgm:pt modelId="{C99A1215-429D-4E12-9111-4E36C3EC9A59}">
      <dgm:prSet phldrT="[Text]"/>
      <dgm:spPr/>
      <dgm:t>
        <a:bodyPr/>
        <a:lstStyle/>
        <a:p>
          <a:r>
            <a:rPr lang="en-US" dirty="0"/>
            <a:t>Host employs researcher</a:t>
          </a:r>
        </a:p>
      </dgm:t>
    </dgm:pt>
    <dgm:pt modelId="{EAABE243-3BC4-4766-A0EE-4080086D977A}" type="parTrans" cxnId="{B09810F2-BF1D-4DF6-AE2D-A33C163D7549}">
      <dgm:prSet/>
      <dgm:spPr/>
      <dgm:t>
        <a:bodyPr/>
        <a:lstStyle/>
        <a:p>
          <a:endParaRPr lang="en-US"/>
        </a:p>
      </dgm:t>
    </dgm:pt>
    <dgm:pt modelId="{2970C266-2C6E-41DF-BFB7-A71FA196EFF7}" type="sibTrans" cxnId="{B09810F2-BF1D-4DF6-AE2D-A33C163D7549}">
      <dgm:prSet/>
      <dgm:spPr/>
      <dgm:t>
        <a:bodyPr/>
        <a:lstStyle/>
        <a:p>
          <a:endParaRPr lang="en-US"/>
        </a:p>
      </dgm:t>
    </dgm:pt>
    <dgm:pt modelId="{2544CA51-A9A1-4A00-96A2-1390876D4306}" type="pres">
      <dgm:prSet presAssocID="{C596FC38-C1BA-4C69-975E-ED85B31C5D61}" presName="Name0" presStyleCnt="0">
        <dgm:presLayoutVars>
          <dgm:dir/>
          <dgm:resizeHandles val="exact"/>
        </dgm:presLayoutVars>
      </dgm:prSet>
      <dgm:spPr/>
    </dgm:pt>
    <dgm:pt modelId="{A8606D45-1F1B-457A-BF32-6E127981F1F3}" type="pres">
      <dgm:prSet presAssocID="{8D9F1F87-2E6D-4548-9312-07A8B124A920}" presName="node" presStyleLbl="node1" presStyleIdx="0" presStyleCnt="3">
        <dgm:presLayoutVars>
          <dgm:bulletEnabled val="1"/>
        </dgm:presLayoutVars>
      </dgm:prSet>
      <dgm:spPr/>
    </dgm:pt>
    <dgm:pt modelId="{1F07306A-F9C7-4098-B326-3D6C55D770DE}" type="pres">
      <dgm:prSet presAssocID="{14361F5D-F10F-45CF-AA82-8FE338BDDDDD}" presName="sibTrans" presStyleLbl="sibTrans2D1" presStyleIdx="0" presStyleCnt="2"/>
      <dgm:spPr/>
    </dgm:pt>
    <dgm:pt modelId="{8B6D2DEB-B241-43BE-91F1-21671C4790B1}" type="pres">
      <dgm:prSet presAssocID="{14361F5D-F10F-45CF-AA82-8FE338BDDDDD}" presName="connectorText" presStyleLbl="sibTrans2D1" presStyleIdx="0" presStyleCnt="2"/>
      <dgm:spPr/>
    </dgm:pt>
    <dgm:pt modelId="{3127A232-EB6E-41B6-A014-B1A7094FDBD9}" type="pres">
      <dgm:prSet presAssocID="{41362CFE-7A03-4F2D-AEBF-A857FA2A9178}" presName="node" presStyleLbl="node1" presStyleIdx="1" presStyleCnt="3">
        <dgm:presLayoutVars>
          <dgm:bulletEnabled val="1"/>
        </dgm:presLayoutVars>
      </dgm:prSet>
      <dgm:spPr/>
    </dgm:pt>
    <dgm:pt modelId="{14D5BA0E-7408-44C8-8C9A-E3C55C852A7E}" type="pres">
      <dgm:prSet presAssocID="{9B9681EA-B873-4F0B-815D-BE6E682BF5CA}" presName="sibTrans" presStyleLbl="sibTrans2D1" presStyleIdx="1" presStyleCnt="2"/>
      <dgm:spPr/>
    </dgm:pt>
    <dgm:pt modelId="{3AFD02DA-79CC-4A6E-8C5E-67B50575E34B}" type="pres">
      <dgm:prSet presAssocID="{9B9681EA-B873-4F0B-815D-BE6E682BF5CA}" presName="connectorText" presStyleLbl="sibTrans2D1" presStyleIdx="1" presStyleCnt="2"/>
      <dgm:spPr/>
    </dgm:pt>
    <dgm:pt modelId="{331403D4-CB37-435A-B262-DCADC2636C62}" type="pres">
      <dgm:prSet presAssocID="{C99A1215-429D-4E12-9111-4E36C3EC9A59}" presName="node" presStyleLbl="node1" presStyleIdx="2" presStyleCnt="3">
        <dgm:presLayoutVars>
          <dgm:bulletEnabled val="1"/>
        </dgm:presLayoutVars>
      </dgm:prSet>
      <dgm:spPr/>
    </dgm:pt>
  </dgm:ptLst>
  <dgm:cxnLst>
    <dgm:cxn modelId="{AE0EC40D-4219-4D03-97FA-8C6808D6FB4D}" srcId="{C596FC38-C1BA-4C69-975E-ED85B31C5D61}" destId="{41362CFE-7A03-4F2D-AEBF-A857FA2A9178}" srcOrd="1" destOrd="0" parTransId="{1C230B4B-C84B-4D47-8B3A-F18C252883AB}" sibTransId="{9B9681EA-B873-4F0B-815D-BE6E682BF5CA}"/>
    <dgm:cxn modelId="{9D136C69-9595-46C0-8F85-80690BEE7A8A}" type="presOf" srcId="{C99A1215-429D-4E12-9111-4E36C3EC9A59}" destId="{331403D4-CB37-435A-B262-DCADC2636C62}" srcOrd="0" destOrd="0" presId="urn:microsoft.com/office/officeart/2005/8/layout/process1"/>
    <dgm:cxn modelId="{5B890D56-B9AF-4C17-889F-18E47D8C0395}" srcId="{C596FC38-C1BA-4C69-975E-ED85B31C5D61}" destId="{8D9F1F87-2E6D-4548-9312-07A8B124A920}" srcOrd="0" destOrd="0" parTransId="{6450DB5F-BBD2-4BD0-AFC7-55646C761A02}" sibTransId="{14361F5D-F10F-45CF-AA82-8FE338BDDDDD}"/>
    <dgm:cxn modelId="{0003EC58-1AE5-450C-8021-19CB6FC1DFB5}" type="presOf" srcId="{9B9681EA-B873-4F0B-815D-BE6E682BF5CA}" destId="{3AFD02DA-79CC-4A6E-8C5E-67B50575E34B}" srcOrd="1" destOrd="0" presId="urn:microsoft.com/office/officeart/2005/8/layout/process1"/>
    <dgm:cxn modelId="{0C56BCA4-570B-4890-9560-CC06148B7D94}" type="presOf" srcId="{9B9681EA-B873-4F0B-815D-BE6E682BF5CA}" destId="{14D5BA0E-7408-44C8-8C9A-E3C55C852A7E}" srcOrd="0" destOrd="0" presId="urn:microsoft.com/office/officeart/2005/8/layout/process1"/>
    <dgm:cxn modelId="{D89F6EA8-80E7-4463-A266-21E23FC396EB}" type="presOf" srcId="{C596FC38-C1BA-4C69-975E-ED85B31C5D61}" destId="{2544CA51-A9A1-4A00-96A2-1390876D4306}" srcOrd="0" destOrd="0" presId="urn:microsoft.com/office/officeart/2005/8/layout/process1"/>
    <dgm:cxn modelId="{E59BB4BF-39E2-45EC-97BC-D23817AEFD28}" type="presOf" srcId="{8D9F1F87-2E6D-4548-9312-07A8B124A920}" destId="{A8606D45-1F1B-457A-BF32-6E127981F1F3}" srcOrd="0" destOrd="0" presId="urn:microsoft.com/office/officeart/2005/8/layout/process1"/>
    <dgm:cxn modelId="{DB648BCD-A7BD-44F0-9076-4B1F76F8461E}" type="presOf" srcId="{41362CFE-7A03-4F2D-AEBF-A857FA2A9178}" destId="{3127A232-EB6E-41B6-A014-B1A7094FDBD9}" srcOrd="0" destOrd="0" presId="urn:microsoft.com/office/officeart/2005/8/layout/process1"/>
    <dgm:cxn modelId="{2FD1EBE3-D227-4855-A17C-0E5EE9373BE0}" type="presOf" srcId="{14361F5D-F10F-45CF-AA82-8FE338BDDDDD}" destId="{8B6D2DEB-B241-43BE-91F1-21671C4790B1}" srcOrd="1" destOrd="0" presId="urn:microsoft.com/office/officeart/2005/8/layout/process1"/>
    <dgm:cxn modelId="{6CC9DBEB-213B-4313-A427-04EFCDBA5F6C}" type="presOf" srcId="{14361F5D-F10F-45CF-AA82-8FE338BDDDDD}" destId="{1F07306A-F9C7-4098-B326-3D6C55D770DE}" srcOrd="0" destOrd="0" presId="urn:microsoft.com/office/officeart/2005/8/layout/process1"/>
    <dgm:cxn modelId="{B09810F2-BF1D-4DF6-AE2D-A33C163D7549}" srcId="{C596FC38-C1BA-4C69-975E-ED85B31C5D61}" destId="{C99A1215-429D-4E12-9111-4E36C3EC9A59}" srcOrd="2" destOrd="0" parTransId="{EAABE243-3BC4-4766-A0EE-4080086D977A}" sibTransId="{2970C266-2C6E-41DF-BFB7-A71FA196EFF7}"/>
    <dgm:cxn modelId="{86724F03-01E0-4C40-ABA6-F641373A2478}" type="presParOf" srcId="{2544CA51-A9A1-4A00-96A2-1390876D4306}" destId="{A8606D45-1F1B-457A-BF32-6E127981F1F3}" srcOrd="0" destOrd="0" presId="urn:microsoft.com/office/officeart/2005/8/layout/process1"/>
    <dgm:cxn modelId="{8651A9B5-5A85-44CA-82BC-546A1A74D10E}" type="presParOf" srcId="{2544CA51-A9A1-4A00-96A2-1390876D4306}" destId="{1F07306A-F9C7-4098-B326-3D6C55D770DE}" srcOrd="1" destOrd="0" presId="urn:microsoft.com/office/officeart/2005/8/layout/process1"/>
    <dgm:cxn modelId="{BC5DC3EE-FCBC-42D7-B0C4-094C250E502F}" type="presParOf" srcId="{1F07306A-F9C7-4098-B326-3D6C55D770DE}" destId="{8B6D2DEB-B241-43BE-91F1-21671C4790B1}" srcOrd="0" destOrd="0" presId="urn:microsoft.com/office/officeart/2005/8/layout/process1"/>
    <dgm:cxn modelId="{90EB1A7D-84CC-490C-97BA-1479A5999826}" type="presParOf" srcId="{2544CA51-A9A1-4A00-96A2-1390876D4306}" destId="{3127A232-EB6E-41B6-A014-B1A7094FDBD9}" srcOrd="2" destOrd="0" presId="urn:microsoft.com/office/officeart/2005/8/layout/process1"/>
    <dgm:cxn modelId="{246D1FC5-06C8-46A9-B9F5-10AA69289BA7}" type="presParOf" srcId="{2544CA51-A9A1-4A00-96A2-1390876D4306}" destId="{14D5BA0E-7408-44C8-8C9A-E3C55C852A7E}" srcOrd="3" destOrd="0" presId="urn:microsoft.com/office/officeart/2005/8/layout/process1"/>
    <dgm:cxn modelId="{7454DC26-3BD8-4D18-BDB8-B7B75BBA541A}" type="presParOf" srcId="{14D5BA0E-7408-44C8-8C9A-E3C55C852A7E}" destId="{3AFD02DA-79CC-4A6E-8C5E-67B50575E34B}" srcOrd="0" destOrd="0" presId="urn:microsoft.com/office/officeart/2005/8/layout/process1"/>
    <dgm:cxn modelId="{D6054206-B625-497B-A1CB-5AFBDAE64D31}" type="presParOf" srcId="{2544CA51-A9A1-4A00-96A2-1390876D4306}" destId="{331403D4-CB37-435A-B262-DCADC2636C6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A23E431-814E-4A16-886B-BDE555A38957}"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E14A6BAE-0EF9-4ED3-BD62-E7D67A7588EE}">
      <dgm:prSet phldrT="[Text]"/>
      <dgm:spPr/>
      <dgm:t>
        <a:bodyPr/>
        <a:lstStyle/>
        <a:p>
          <a:r>
            <a:rPr lang="en-US" dirty="0"/>
            <a:t> </a:t>
          </a:r>
        </a:p>
      </dgm:t>
    </dgm:pt>
    <dgm:pt modelId="{4E8D4F55-2314-4899-9E05-96C316FCACA6}" type="parTrans" cxnId="{D8D32967-F37E-4E1D-BA84-B88193ECA756}">
      <dgm:prSet/>
      <dgm:spPr/>
      <dgm:t>
        <a:bodyPr/>
        <a:lstStyle/>
        <a:p>
          <a:endParaRPr lang="en-US"/>
        </a:p>
      </dgm:t>
    </dgm:pt>
    <dgm:pt modelId="{7B140A84-C8D4-4648-AC50-850D4D1DAAAA}" type="sibTrans" cxnId="{D8D32967-F37E-4E1D-BA84-B88193ECA756}">
      <dgm:prSet/>
      <dgm:spPr/>
      <dgm:t>
        <a:bodyPr/>
        <a:lstStyle/>
        <a:p>
          <a:endParaRPr lang="en-US"/>
        </a:p>
      </dgm:t>
    </dgm:pt>
    <dgm:pt modelId="{D1241A34-255C-4B15-8D49-8682E51BE505}">
      <dgm:prSet phldrT="[Text]"/>
      <dgm:spPr/>
      <dgm:t>
        <a:bodyPr/>
        <a:lstStyle/>
        <a:p>
          <a:r>
            <a:rPr lang="en-US" dirty="0"/>
            <a:t>EURAXESS Jobs</a:t>
          </a:r>
        </a:p>
      </dgm:t>
    </dgm:pt>
    <dgm:pt modelId="{1891BDF7-F109-447D-A2B4-5194F9E0C99A}" type="parTrans" cxnId="{C137C3B3-D3A6-42D5-83B7-453A7AB2EDC8}">
      <dgm:prSet/>
      <dgm:spPr/>
      <dgm:t>
        <a:bodyPr/>
        <a:lstStyle/>
        <a:p>
          <a:endParaRPr lang="en-US"/>
        </a:p>
      </dgm:t>
    </dgm:pt>
    <dgm:pt modelId="{D77CFB66-3CF1-4231-AD81-4D06E538021E}" type="sibTrans" cxnId="{C137C3B3-D3A6-42D5-83B7-453A7AB2EDC8}">
      <dgm:prSet/>
      <dgm:spPr/>
      <dgm:t>
        <a:bodyPr/>
        <a:lstStyle/>
        <a:p>
          <a:endParaRPr lang="en-US"/>
        </a:p>
      </dgm:t>
    </dgm:pt>
    <dgm:pt modelId="{2C90690E-F9C9-48E0-9219-8B98DF288C1F}">
      <dgm:prSet phldrT="[Text]"/>
      <dgm:spPr/>
      <dgm:t>
        <a:bodyPr/>
        <a:lstStyle/>
        <a:p>
          <a:r>
            <a:rPr lang="en-US" dirty="0"/>
            <a:t>EURAXESS Hosting Database</a:t>
          </a:r>
        </a:p>
      </dgm:t>
    </dgm:pt>
    <dgm:pt modelId="{8E05283C-65CB-47BE-B65D-B2C7588E94C4}" type="parTrans" cxnId="{DFBD697D-FB92-44CE-B509-C39D3E7F211F}">
      <dgm:prSet/>
      <dgm:spPr/>
      <dgm:t>
        <a:bodyPr/>
        <a:lstStyle/>
        <a:p>
          <a:endParaRPr lang="en-US"/>
        </a:p>
      </dgm:t>
    </dgm:pt>
    <dgm:pt modelId="{5EB606C2-0C50-465D-98B7-17450C290F57}" type="sibTrans" cxnId="{DFBD697D-FB92-44CE-B509-C39D3E7F211F}">
      <dgm:prSet/>
      <dgm:spPr/>
      <dgm:t>
        <a:bodyPr/>
        <a:lstStyle/>
        <a:p>
          <a:endParaRPr lang="en-US"/>
        </a:p>
      </dgm:t>
    </dgm:pt>
    <dgm:pt modelId="{96A98BB7-F4C0-4BB7-83B0-E627E43BA641}">
      <dgm:prSet phldrT="[Text]"/>
      <dgm:spPr/>
      <dgm:t>
        <a:bodyPr/>
        <a:lstStyle/>
        <a:p>
          <a:endParaRPr lang="en-US" dirty="0"/>
        </a:p>
      </dgm:t>
    </dgm:pt>
    <dgm:pt modelId="{A3E6EFE4-3CDB-48A0-846A-04C147490631}" type="sibTrans" cxnId="{FC4619A4-0B9E-49FA-B1CC-6AAC0F3D991B}">
      <dgm:prSet/>
      <dgm:spPr/>
      <dgm:t>
        <a:bodyPr/>
        <a:lstStyle/>
        <a:p>
          <a:endParaRPr lang="en-US"/>
        </a:p>
      </dgm:t>
    </dgm:pt>
    <dgm:pt modelId="{175A91AF-993E-4548-9E5D-E492BCD0DDE3}" type="parTrans" cxnId="{FC4619A4-0B9E-49FA-B1CC-6AAC0F3D991B}">
      <dgm:prSet/>
      <dgm:spPr/>
      <dgm:t>
        <a:bodyPr/>
        <a:lstStyle/>
        <a:p>
          <a:endParaRPr lang="en-US"/>
        </a:p>
      </dgm:t>
    </dgm:pt>
    <dgm:pt modelId="{615DD236-5110-41BF-BF9A-8113673FCC9D}">
      <dgm:prSet phldrT="[Text]"/>
      <dgm:spPr/>
      <dgm:t>
        <a:bodyPr/>
        <a:lstStyle/>
        <a:p>
          <a:r>
            <a:rPr lang="en-US" dirty="0"/>
            <a:t>Special  </a:t>
          </a:r>
          <a:r>
            <a:rPr lang="en-US" dirty="0" err="1"/>
            <a:t>Organisation</a:t>
          </a:r>
          <a:r>
            <a:rPr lang="en-US" dirty="0"/>
            <a:t> Networks</a:t>
          </a:r>
        </a:p>
      </dgm:t>
    </dgm:pt>
    <dgm:pt modelId="{CCF02910-1995-4C29-B748-945EEB45D5FB}" type="sibTrans" cxnId="{97993387-735C-4A1D-B56F-0DDB88BD6012}">
      <dgm:prSet/>
      <dgm:spPr/>
      <dgm:t>
        <a:bodyPr/>
        <a:lstStyle/>
        <a:p>
          <a:endParaRPr lang="en-US"/>
        </a:p>
      </dgm:t>
    </dgm:pt>
    <dgm:pt modelId="{52926F4A-6FA0-4C18-8007-E44028FD8EDA}" type="parTrans" cxnId="{97993387-735C-4A1D-B56F-0DDB88BD6012}">
      <dgm:prSet/>
      <dgm:spPr/>
      <dgm:t>
        <a:bodyPr/>
        <a:lstStyle/>
        <a:p>
          <a:endParaRPr lang="en-US"/>
        </a:p>
      </dgm:t>
    </dgm:pt>
    <dgm:pt modelId="{1C366DC0-3D9C-4EC1-A813-85BDCD794FD9}">
      <dgm:prSet phldrT="[Text]"/>
      <dgm:spPr/>
      <dgm:t>
        <a:bodyPr/>
        <a:lstStyle/>
        <a:p>
          <a:r>
            <a:rPr lang="en-US" dirty="0"/>
            <a:t>EURAXESS China</a:t>
          </a:r>
        </a:p>
      </dgm:t>
    </dgm:pt>
    <dgm:pt modelId="{1E5C698A-15D4-4D56-AF0B-B88C47E1E5D2}" type="sibTrans" cxnId="{C9CB558F-C760-4460-8048-ACEF26C4BBC4}">
      <dgm:prSet/>
      <dgm:spPr/>
      <dgm:t>
        <a:bodyPr/>
        <a:lstStyle/>
        <a:p>
          <a:endParaRPr lang="en-US"/>
        </a:p>
      </dgm:t>
    </dgm:pt>
    <dgm:pt modelId="{50639951-FB1F-441A-9E50-1A3701776577}" type="parTrans" cxnId="{C9CB558F-C760-4460-8048-ACEF26C4BBC4}">
      <dgm:prSet/>
      <dgm:spPr/>
      <dgm:t>
        <a:bodyPr/>
        <a:lstStyle/>
        <a:p>
          <a:endParaRPr lang="en-US"/>
        </a:p>
      </dgm:t>
    </dgm:pt>
    <dgm:pt modelId="{228B736D-8191-4AA3-A64D-915893FC2E59}">
      <dgm:prSet phldrT="[Text]"/>
      <dgm:spPr/>
      <dgm:t>
        <a:bodyPr/>
        <a:lstStyle/>
        <a:p>
          <a:r>
            <a:rPr lang="en-US" dirty="0"/>
            <a:t>EURAXESS Partnering tools</a:t>
          </a:r>
        </a:p>
      </dgm:t>
    </dgm:pt>
    <dgm:pt modelId="{850A3338-5C4D-4C79-BBFB-049EDF39CF4C}" type="sibTrans" cxnId="{C33F2250-5CC5-4EDD-9D39-CFA509283BEF}">
      <dgm:prSet/>
      <dgm:spPr/>
      <dgm:t>
        <a:bodyPr/>
        <a:lstStyle/>
        <a:p>
          <a:endParaRPr lang="en-US"/>
        </a:p>
      </dgm:t>
    </dgm:pt>
    <dgm:pt modelId="{163AA103-97F4-40C4-93D0-D630D4A8F520}" type="parTrans" cxnId="{C33F2250-5CC5-4EDD-9D39-CFA509283BEF}">
      <dgm:prSet/>
      <dgm:spPr/>
      <dgm:t>
        <a:bodyPr/>
        <a:lstStyle/>
        <a:p>
          <a:endParaRPr lang="en-US"/>
        </a:p>
      </dgm:t>
    </dgm:pt>
    <dgm:pt modelId="{511CFF1C-0FB6-4602-BBA0-786D4256B218}" type="pres">
      <dgm:prSet presAssocID="{9A23E431-814E-4A16-886B-BDE555A38957}" presName="Name0" presStyleCnt="0">
        <dgm:presLayoutVars>
          <dgm:chMax val="1"/>
          <dgm:chPref val="1"/>
          <dgm:dir/>
          <dgm:animOne val="branch"/>
          <dgm:animLvl val="lvl"/>
        </dgm:presLayoutVars>
      </dgm:prSet>
      <dgm:spPr/>
    </dgm:pt>
    <dgm:pt modelId="{50960CD2-BC67-4B24-AD6C-7C77426BAD08}" type="pres">
      <dgm:prSet presAssocID="{E14A6BAE-0EF9-4ED3-BD62-E7D67A7588EE}" presName="Parent" presStyleLbl="node0" presStyleIdx="0" presStyleCnt="1">
        <dgm:presLayoutVars>
          <dgm:chMax val="6"/>
          <dgm:chPref val="6"/>
        </dgm:presLayoutVars>
      </dgm:prSet>
      <dgm:spPr/>
    </dgm:pt>
    <dgm:pt modelId="{EA810C91-2D6F-42CC-A2B2-2B162EB1A5CC}" type="pres">
      <dgm:prSet presAssocID="{D1241A34-255C-4B15-8D49-8682E51BE505}" presName="Accent1" presStyleCnt="0"/>
      <dgm:spPr/>
    </dgm:pt>
    <dgm:pt modelId="{93D57F05-68C1-49EA-B8B4-2EAB1AFD0BB8}" type="pres">
      <dgm:prSet presAssocID="{D1241A34-255C-4B15-8D49-8682E51BE505}" presName="Accent" presStyleLbl="bgShp" presStyleIdx="0" presStyleCnt="5"/>
      <dgm:spPr/>
    </dgm:pt>
    <dgm:pt modelId="{3483F0F7-C5E3-47CB-BE53-2D548DB72477}" type="pres">
      <dgm:prSet presAssocID="{D1241A34-255C-4B15-8D49-8682E51BE505}" presName="Child1" presStyleLbl="node1" presStyleIdx="0" presStyleCnt="5">
        <dgm:presLayoutVars>
          <dgm:chMax val="0"/>
          <dgm:chPref val="0"/>
          <dgm:bulletEnabled val="1"/>
        </dgm:presLayoutVars>
      </dgm:prSet>
      <dgm:spPr/>
    </dgm:pt>
    <dgm:pt modelId="{BFB84432-C4F1-4258-B21D-DE404D53BECC}" type="pres">
      <dgm:prSet presAssocID="{228B736D-8191-4AA3-A64D-915893FC2E59}" presName="Accent2" presStyleCnt="0"/>
      <dgm:spPr/>
    </dgm:pt>
    <dgm:pt modelId="{44C43905-1437-4262-AE47-0D06CD2E5E3F}" type="pres">
      <dgm:prSet presAssocID="{228B736D-8191-4AA3-A64D-915893FC2E59}" presName="Accent" presStyleLbl="bgShp" presStyleIdx="1" presStyleCnt="5"/>
      <dgm:spPr/>
    </dgm:pt>
    <dgm:pt modelId="{346747F1-1C16-44C4-A9C0-9ABB8D59D965}" type="pres">
      <dgm:prSet presAssocID="{228B736D-8191-4AA3-A64D-915893FC2E59}" presName="Child2" presStyleLbl="node1" presStyleIdx="1" presStyleCnt="5">
        <dgm:presLayoutVars>
          <dgm:chMax val="0"/>
          <dgm:chPref val="0"/>
          <dgm:bulletEnabled val="1"/>
        </dgm:presLayoutVars>
      </dgm:prSet>
      <dgm:spPr/>
    </dgm:pt>
    <dgm:pt modelId="{382BB905-0F47-44FB-9E5E-0AF3680EA16B}" type="pres">
      <dgm:prSet presAssocID="{1C366DC0-3D9C-4EC1-A813-85BDCD794FD9}" presName="Accent3" presStyleCnt="0"/>
      <dgm:spPr/>
    </dgm:pt>
    <dgm:pt modelId="{2AB8157B-8CDC-4C58-99A6-BA18FF514A9F}" type="pres">
      <dgm:prSet presAssocID="{1C366DC0-3D9C-4EC1-A813-85BDCD794FD9}" presName="Accent" presStyleLbl="bgShp" presStyleIdx="2" presStyleCnt="5"/>
      <dgm:spPr/>
    </dgm:pt>
    <dgm:pt modelId="{934D15FB-F106-4A3E-9C27-1AD1410AE4F1}" type="pres">
      <dgm:prSet presAssocID="{1C366DC0-3D9C-4EC1-A813-85BDCD794FD9}" presName="Child3" presStyleLbl="node1" presStyleIdx="2" presStyleCnt="5">
        <dgm:presLayoutVars>
          <dgm:chMax val="0"/>
          <dgm:chPref val="0"/>
          <dgm:bulletEnabled val="1"/>
        </dgm:presLayoutVars>
      </dgm:prSet>
      <dgm:spPr/>
    </dgm:pt>
    <dgm:pt modelId="{B969E68B-9A83-4B41-AA06-25BBF42E9FDB}" type="pres">
      <dgm:prSet presAssocID="{615DD236-5110-41BF-BF9A-8113673FCC9D}" presName="Accent4" presStyleCnt="0"/>
      <dgm:spPr/>
    </dgm:pt>
    <dgm:pt modelId="{AE67BEF5-19E3-4C6E-928A-88D61F43B097}" type="pres">
      <dgm:prSet presAssocID="{615DD236-5110-41BF-BF9A-8113673FCC9D}" presName="Accent" presStyleLbl="bgShp" presStyleIdx="3" presStyleCnt="5"/>
      <dgm:spPr/>
    </dgm:pt>
    <dgm:pt modelId="{0E715FC2-C73A-4AAF-879D-C6CCE213847D}" type="pres">
      <dgm:prSet presAssocID="{615DD236-5110-41BF-BF9A-8113673FCC9D}" presName="Child4" presStyleLbl="node1" presStyleIdx="3" presStyleCnt="5">
        <dgm:presLayoutVars>
          <dgm:chMax val="0"/>
          <dgm:chPref val="0"/>
          <dgm:bulletEnabled val="1"/>
        </dgm:presLayoutVars>
      </dgm:prSet>
      <dgm:spPr/>
    </dgm:pt>
    <dgm:pt modelId="{C0302CC7-5897-4329-B780-A6A250241633}" type="pres">
      <dgm:prSet presAssocID="{2C90690E-F9C9-48E0-9219-8B98DF288C1F}" presName="Accent5" presStyleCnt="0"/>
      <dgm:spPr/>
    </dgm:pt>
    <dgm:pt modelId="{F8B2A01D-ED63-465B-A95D-A864463C5F94}" type="pres">
      <dgm:prSet presAssocID="{2C90690E-F9C9-48E0-9219-8B98DF288C1F}" presName="Accent" presStyleLbl="bgShp" presStyleIdx="4" presStyleCnt="5"/>
      <dgm:spPr/>
    </dgm:pt>
    <dgm:pt modelId="{9DC42AF1-1E6C-442D-AAFB-C61889B0F5E4}" type="pres">
      <dgm:prSet presAssocID="{2C90690E-F9C9-48E0-9219-8B98DF288C1F}" presName="Child5" presStyleLbl="node1" presStyleIdx="4" presStyleCnt="5">
        <dgm:presLayoutVars>
          <dgm:chMax val="0"/>
          <dgm:chPref val="0"/>
          <dgm:bulletEnabled val="1"/>
        </dgm:presLayoutVars>
      </dgm:prSet>
      <dgm:spPr/>
    </dgm:pt>
  </dgm:ptLst>
  <dgm:cxnLst>
    <dgm:cxn modelId="{1688A518-1B21-40A8-B9AB-430B9E1E7887}" type="presOf" srcId="{1C366DC0-3D9C-4EC1-A813-85BDCD794FD9}" destId="{934D15FB-F106-4A3E-9C27-1AD1410AE4F1}" srcOrd="0" destOrd="0" presId="urn:microsoft.com/office/officeart/2011/layout/HexagonRadial"/>
    <dgm:cxn modelId="{90F3173E-29AD-4AF4-8D20-EC729170BE4B}" type="presOf" srcId="{615DD236-5110-41BF-BF9A-8113673FCC9D}" destId="{0E715FC2-C73A-4AAF-879D-C6CCE213847D}" srcOrd="0" destOrd="0" presId="urn:microsoft.com/office/officeart/2011/layout/HexagonRadial"/>
    <dgm:cxn modelId="{698C265C-794A-47E9-9F6A-AB5C2E364315}" type="presOf" srcId="{2C90690E-F9C9-48E0-9219-8B98DF288C1F}" destId="{9DC42AF1-1E6C-442D-AAFB-C61889B0F5E4}" srcOrd="0" destOrd="0" presId="urn:microsoft.com/office/officeart/2011/layout/HexagonRadial"/>
    <dgm:cxn modelId="{D8D32967-F37E-4E1D-BA84-B88193ECA756}" srcId="{9A23E431-814E-4A16-886B-BDE555A38957}" destId="{E14A6BAE-0EF9-4ED3-BD62-E7D67A7588EE}" srcOrd="0" destOrd="0" parTransId="{4E8D4F55-2314-4899-9E05-96C316FCACA6}" sibTransId="{7B140A84-C8D4-4648-AC50-850D4D1DAAAA}"/>
    <dgm:cxn modelId="{C33F2250-5CC5-4EDD-9D39-CFA509283BEF}" srcId="{E14A6BAE-0EF9-4ED3-BD62-E7D67A7588EE}" destId="{228B736D-8191-4AA3-A64D-915893FC2E59}" srcOrd="1" destOrd="0" parTransId="{163AA103-97F4-40C4-93D0-D630D4A8F520}" sibTransId="{850A3338-5C4D-4C79-BBFB-049EDF39CF4C}"/>
    <dgm:cxn modelId="{E045F677-D2D7-4E9E-8ED6-3024CF24FFBA}" type="presOf" srcId="{E14A6BAE-0EF9-4ED3-BD62-E7D67A7588EE}" destId="{50960CD2-BC67-4B24-AD6C-7C77426BAD08}" srcOrd="0" destOrd="0" presId="urn:microsoft.com/office/officeart/2011/layout/HexagonRadial"/>
    <dgm:cxn modelId="{DFBD697D-FB92-44CE-B509-C39D3E7F211F}" srcId="{E14A6BAE-0EF9-4ED3-BD62-E7D67A7588EE}" destId="{2C90690E-F9C9-48E0-9219-8B98DF288C1F}" srcOrd="4" destOrd="0" parTransId="{8E05283C-65CB-47BE-B65D-B2C7588E94C4}" sibTransId="{5EB606C2-0C50-465D-98B7-17450C290F57}"/>
    <dgm:cxn modelId="{97993387-735C-4A1D-B56F-0DDB88BD6012}" srcId="{E14A6BAE-0EF9-4ED3-BD62-E7D67A7588EE}" destId="{615DD236-5110-41BF-BF9A-8113673FCC9D}" srcOrd="3" destOrd="0" parTransId="{52926F4A-6FA0-4C18-8007-E44028FD8EDA}" sibTransId="{CCF02910-1995-4C29-B748-945EEB45D5FB}"/>
    <dgm:cxn modelId="{C9CB558F-C760-4460-8048-ACEF26C4BBC4}" srcId="{E14A6BAE-0EF9-4ED3-BD62-E7D67A7588EE}" destId="{1C366DC0-3D9C-4EC1-A813-85BDCD794FD9}" srcOrd="2" destOrd="0" parTransId="{50639951-FB1F-441A-9E50-1A3701776577}" sibTransId="{1E5C698A-15D4-4D56-AF0B-B88C47E1E5D2}"/>
    <dgm:cxn modelId="{FC4619A4-0B9E-49FA-B1CC-6AAC0F3D991B}" srcId="{9A23E431-814E-4A16-886B-BDE555A38957}" destId="{96A98BB7-F4C0-4BB7-83B0-E627E43BA641}" srcOrd="1" destOrd="0" parTransId="{175A91AF-993E-4548-9E5D-E492BCD0DDE3}" sibTransId="{A3E6EFE4-3CDB-48A0-846A-04C147490631}"/>
    <dgm:cxn modelId="{335F0CB3-DE33-4428-ABB1-36B9F06A536E}" type="presOf" srcId="{228B736D-8191-4AA3-A64D-915893FC2E59}" destId="{346747F1-1C16-44C4-A9C0-9ABB8D59D965}" srcOrd="0" destOrd="0" presId="urn:microsoft.com/office/officeart/2011/layout/HexagonRadial"/>
    <dgm:cxn modelId="{C137C3B3-D3A6-42D5-83B7-453A7AB2EDC8}" srcId="{E14A6BAE-0EF9-4ED3-BD62-E7D67A7588EE}" destId="{D1241A34-255C-4B15-8D49-8682E51BE505}" srcOrd="0" destOrd="0" parTransId="{1891BDF7-F109-447D-A2B4-5194F9E0C99A}" sibTransId="{D77CFB66-3CF1-4231-AD81-4D06E538021E}"/>
    <dgm:cxn modelId="{A93654E8-8CE0-4D58-A784-72D448566F4F}" type="presOf" srcId="{9A23E431-814E-4A16-886B-BDE555A38957}" destId="{511CFF1C-0FB6-4602-BBA0-786D4256B218}" srcOrd="0" destOrd="0" presId="urn:microsoft.com/office/officeart/2011/layout/HexagonRadial"/>
    <dgm:cxn modelId="{E69E31F4-E66A-4A75-BE8F-181E7CF4AF51}" type="presOf" srcId="{D1241A34-255C-4B15-8D49-8682E51BE505}" destId="{3483F0F7-C5E3-47CB-BE53-2D548DB72477}" srcOrd="0" destOrd="0" presId="urn:microsoft.com/office/officeart/2011/layout/HexagonRadial"/>
    <dgm:cxn modelId="{538FF844-38F0-4313-9740-52C3DF00120E}" type="presParOf" srcId="{511CFF1C-0FB6-4602-BBA0-786D4256B218}" destId="{50960CD2-BC67-4B24-AD6C-7C77426BAD08}" srcOrd="0" destOrd="0" presId="urn:microsoft.com/office/officeart/2011/layout/HexagonRadial"/>
    <dgm:cxn modelId="{CCF811E5-33E7-4DC9-BD5A-FCDA6F52B3B3}" type="presParOf" srcId="{511CFF1C-0FB6-4602-BBA0-786D4256B218}" destId="{EA810C91-2D6F-42CC-A2B2-2B162EB1A5CC}" srcOrd="1" destOrd="0" presId="urn:microsoft.com/office/officeart/2011/layout/HexagonRadial"/>
    <dgm:cxn modelId="{EA401C48-DD36-4F59-ADD5-5519E00FF5AF}" type="presParOf" srcId="{EA810C91-2D6F-42CC-A2B2-2B162EB1A5CC}" destId="{93D57F05-68C1-49EA-B8B4-2EAB1AFD0BB8}" srcOrd="0" destOrd="0" presId="urn:microsoft.com/office/officeart/2011/layout/HexagonRadial"/>
    <dgm:cxn modelId="{842CC6E4-1FFE-4C7C-8B2A-EF132E3D7891}" type="presParOf" srcId="{511CFF1C-0FB6-4602-BBA0-786D4256B218}" destId="{3483F0F7-C5E3-47CB-BE53-2D548DB72477}" srcOrd="2" destOrd="0" presId="urn:microsoft.com/office/officeart/2011/layout/HexagonRadial"/>
    <dgm:cxn modelId="{37BC54F4-F8CD-4E49-85E2-AC49D5A77788}" type="presParOf" srcId="{511CFF1C-0FB6-4602-BBA0-786D4256B218}" destId="{BFB84432-C4F1-4258-B21D-DE404D53BECC}" srcOrd="3" destOrd="0" presId="urn:microsoft.com/office/officeart/2011/layout/HexagonRadial"/>
    <dgm:cxn modelId="{34F71ED9-0931-4942-A784-1B2A66EDCE67}" type="presParOf" srcId="{BFB84432-C4F1-4258-B21D-DE404D53BECC}" destId="{44C43905-1437-4262-AE47-0D06CD2E5E3F}" srcOrd="0" destOrd="0" presId="urn:microsoft.com/office/officeart/2011/layout/HexagonRadial"/>
    <dgm:cxn modelId="{1067AFE3-0437-48DD-9A68-3965E238B8B0}" type="presParOf" srcId="{511CFF1C-0FB6-4602-BBA0-786D4256B218}" destId="{346747F1-1C16-44C4-A9C0-9ABB8D59D965}" srcOrd="4" destOrd="0" presId="urn:microsoft.com/office/officeart/2011/layout/HexagonRadial"/>
    <dgm:cxn modelId="{8F012FE8-8407-4C2E-8017-E1079ECA9525}" type="presParOf" srcId="{511CFF1C-0FB6-4602-BBA0-786D4256B218}" destId="{382BB905-0F47-44FB-9E5E-0AF3680EA16B}" srcOrd="5" destOrd="0" presId="urn:microsoft.com/office/officeart/2011/layout/HexagonRadial"/>
    <dgm:cxn modelId="{F27476C7-D49B-4F02-9767-331A3526EE1E}" type="presParOf" srcId="{382BB905-0F47-44FB-9E5E-0AF3680EA16B}" destId="{2AB8157B-8CDC-4C58-99A6-BA18FF514A9F}" srcOrd="0" destOrd="0" presId="urn:microsoft.com/office/officeart/2011/layout/HexagonRadial"/>
    <dgm:cxn modelId="{49300520-ACE5-407F-AD45-2F5BC8A9AD3B}" type="presParOf" srcId="{511CFF1C-0FB6-4602-BBA0-786D4256B218}" destId="{934D15FB-F106-4A3E-9C27-1AD1410AE4F1}" srcOrd="6" destOrd="0" presId="urn:microsoft.com/office/officeart/2011/layout/HexagonRadial"/>
    <dgm:cxn modelId="{2386D918-BDD2-4FC8-B918-70F1AEDEEB59}" type="presParOf" srcId="{511CFF1C-0FB6-4602-BBA0-786D4256B218}" destId="{B969E68B-9A83-4B41-AA06-25BBF42E9FDB}" srcOrd="7" destOrd="0" presId="urn:microsoft.com/office/officeart/2011/layout/HexagonRadial"/>
    <dgm:cxn modelId="{DFA16B84-FD2A-4787-BD07-6DE80CD09903}" type="presParOf" srcId="{B969E68B-9A83-4B41-AA06-25BBF42E9FDB}" destId="{AE67BEF5-19E3-4C6E-928A-88D61F43B097}" srcOrd="0" destOrd="0" presId="urn:microsoft.com/office/officeart/2011/layout/HexagonRadial"/>
    <dgm:cxn modelId="{8198B2BF-0CFC-4501-897D-E85413697DA5}" type="presParOf" srcId="{511CFF1C-0FB6-4602-BBA0-786D4256B218}" destId="{0E715FC2-C73A-4AAF-879D-C6CCE213847D}" srcOrd="8" destOrd="0" presId="urn:microsoft.com/office/officeart/2011/layout/HexagonRadial"/>
    <dgm:cxn modelId="{55C61325-F87D-46E8-85B8-3C2FDC4DD8EE}" type="presParOf" srcId="{511CFF1C-0FB6-4602-BBA0-786D4256B218}" destId="{C0302CC7-5897-4329-B780-A6A250241633}" srcOrd="9" destOrd="0" presId="urn:microsoft.com/office/officeart/2011/layout/HexagonRadial"/>
    <dgm:cxn modelId="{359DB5CF-6776-4D32-AA01-7731C98E4232}" type="presParOf" srcId="{C0302CC7-5897-4329-B780-A6A250241633}" destId="{F8B2A01D-ED63-465B-A95D-A864463C5F94}" srcOrd="0" destOrd="0" presId="urn:microsoft.com/office/officeart/2011/layout/HexagonRadial"/>
    <dgm:cxn modelId="{7C576A3C-15CA-4267-B22F-E31DF7F288D8}" type="presParOf" srcId="{511CFF1C-0FB6-4602-BBA0-786D4256B218}" destId="{9DC42AF1-1E6C-442D-AAFB-C61889B0F5E4}" srcOrd="10"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A23E431-814E-4A16-886B-BDE555A38957}"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E14A6BAE-0EF9-4ED3-BD62-E7D67A7588EE}">
      <dgm:prSet phldrT="[Text]"/>
      <dgm:spPr/>
      <dgm:t>
        <a:bodyPr/>
        <a:lstStyle/>
        <a:p>
          <a:r>
            <a:rPr lang="en-US" dirty="0"/>
            <a:t> </a:t>
          </a:r>
        </a:p>
      </dgm:t>
    </dgm:pt>
    <dgm:pt modelId="{4E8D4F55-2314-4899-9E05-96C316FCACA6}" type="parTrans" cxnId="{D8D32967-F37E-4E1D-BA84-B88193ECA756}">
      <dgm:prSet/>
      <dgm:spPr/>
      <dgm:t>
        <a:bodyPr/>
        <a:lstStyle/>
        <a:p>
          <a:endParaRPr lang="en-US"/>
        </a:p>
      </dgm:t>
    </dgm:pt>
    <dgm:pt modelId="{7B140A84-C8D4-4648-AC50-850D4D1DAAAA}" type="sibTrans" cxnId="{D8D32967-F37E-4E1D-BA84-B88193ECA756}">
      <dgm:prSet/>
      <dgm:spPr/>
      <dgm:t>
        <a:bodyPr/>
        <a:lstStyle/>
        <a:p>
          <a:endParaRPr lang="en-US"/>
        </a:p>
      </dgm:t>
    </dgm:pt>
    <dgm:pt modelId="{D1241A34-255C-4B15-8D49-8682E51BE505}">
      <dgm:prSet phldrT="[Text]"/>
      <dgm:spPr/>
      <dgm:t>
        <a:bodyPr/>
        <a:lstStyle/>
        <a:p>
          <a:r>
            <a:rPr lang="en-US" dirty="0"/>
            <a:t>Search </a:t>
          </a:r>
          <a:r>
            <a:rPr lang="en-US" dirty="0" err="1"/>
            <a:t>Organisation</a:t>
          </a:r>
          <a:r>
            <a:rPr lang="en-US" dirty="0"/>
            <a:t> DB of the EU</a:t>
          </a:r>
        </a:p>
      </dgm:t>
    </dgm:pt>
    <dgm:pt modelId="{1891BDF7-F109-447D-A2B4-5194F9E0C99A}" type="parTrans" cxnId="{C137C3B3-D3A6-42D5-83B7-453A7AB2EDC8}">
      <dgm:prSet/>
      <dgm:spPr/>
      <dgm:t>
        <a:bodyPr/>
        <a:lstStyle/>
        <a:p>
          <a:endParaRPr lang="en-US"/>
        </a:p>
      </dgm:t>
    </dgm:pt>
    <dgm:pt modelId="{D77CFB66-3CF1-4231-AD81-4D06E538021E}" type="sibTrans" cxnId="{C137C3B3-D3A6-42D5-83B7-453A7AB2EDC8}">
      <dgm:prSet/>
      <dgm:spPr/>
      <dgm:t>
        <a:bodyPr/>
        <a:lstStyle/>
        <a:p>
          <a:endParaRPr lang="en-US"/>
        </a:p>
      </dgm:t>
    </dgm:pt>
    <dgm:pt modelId="{615DD236-5110-41BF-BF9A-8113673FCC9D}">
      <dgm:prSet phldrT="[Text]"/>
      <dgm:spPr/>
      <dgm:t>
        <a:bodyPr/>
        <a:lstStyle/>
        <a:p>
          <a:r>
            <a:rPr lang="en-US" dirty="0"/>
            <a:t>Funding Portal Partner Search</a:t>
          </a:r>
        </a:p>
      </dgm:t>
    </dgm:pt>
    <dgm:pt modelId="{52926F4A-6FA0-4C18-8007-E44028FD8EDA}" type="parTrans" cxnId="{97993387-735C-4A1D-B56F-0DDB88BD6012}">
      <dgm:prSet/>
      <dgm:spPr/>
      <dgm:t>
        <a:bodyPr/>
        <a:lstStyle/>
        <a:p>
          <a:endParaRPr lang="en-US"/>
        </a:p>
      </dgm:t>
    </dgm:pt>
    <dgm:pt modelId="{CCF02910-1995-4C29-B748-945EEB45D5FB}" type="sibTrans" cxnId="{97993387-735C-4A1D-B56F-0DDB88BD6012}">
      <dgm:prSet/>
      <dgm:spPr/>
      <dgm:t>
        <a:bodyPr/>
        <a:lstStyle/>
        <a:p>
          <a:endParaRPr lang="en-US"/>
        </a:p>
      </dgm:t>
    </dgm:pt>
    <dgm:pt modelId="{2C90690E-F9C9-48E0-9219-8B98DF288C1F}">
      <dgm:prSet phldrT="[Text]"/>
      <dgm:spPr/>
      <dgm:t>
        <a:bodyPr/>
        <a:lstStyle/>
        <a:p>
          <a:r>
            <a:rPr lang="en-US" dirty="0"/>
            <a:t>Research CORDIS Project DB</a:t>
          </a:r>
        </a:p>
      </dgm:t>
    </dgm:pt>
    <dgm:pt modelId="{8E05283C-65CB-47BE-B65D-B2C7588E94C4}" type="parTrans" cxnId="{DFBD697D-FB92-44CE-B509-C39D3E7F211F}">
      <dgm:prSet/>
      <dgm:spPr/>
      <dgm:t>
        <a:bodyPr/>
        <a:lstStyle/>
        <a:p>
          <a:endParaRPr lang="en-US"/>
        </a:p>
      </dgm:t>
    </dgm:pt>
    <dgm:pt modelId="{5EB606C2-0C50-465D-98B7-17450C290F57}" type="sibTrans" cxnId="{DFBD697D-FB92-44CE-B509-C39D3E7F211F}">
      <dgm:prSet/>
      <dgm:spPr/>
      <dgm:t>
        <a:bodyPr/>
        <a:lstStyle/>
        <a:p>
          <a:endParaRPr lang="en-US"/>
        </a:p>
      </dgm:t>
    </dgm:pt>
    <dgm:pt modelId="{96A98BB7-F4C0-4BB7-83B0-E627E43BA641}">
      <dgm:prSet phldrT="[Text]"/>
      <dgm:spPr/>
      <dgm:t>
        <a:bodyPr/>
        <a:lstStyle/>
        <a:p>
          <a:endParaRPr lang="en-US" dirty="0"/>
        </a:p>
      </dgm:t>
    </dgm:pt>
    <dgm:pt modelId="{A3E6EFE4-3CDB-48A0-846A-04C147490631}" type="sibTrans" cxnId="{FC4619A4-0B9E-49FA-B1CC-6AAC0F3D991B}">
      <dgm:prSet/>
      <dgm:spPr/>
      <dgm:t>
        <a:bodyPr/>
        <a:lstStyle/>
        <a:p>
          <a:endParaRPr lang="en-US"/>
        </a:p>
      </dgm:t>
    </dgm:pt>
    <dgm:pt modelId="{175A91AF-993E-4548-9E5D-E492BCD0DDE3}" type="parTrans" cxnId="{FC4619A4-0B9E-49FA-B1CC-6AAC0F3D991B}">
      <dgm:prSet/>
      <dgm:spPr/>
      <dgm:t>
        <a:bodyPr/>
        <a:lstStyle/>
        <a:p>
          <a:endParaRPr lang="en-US"/>
        </a:p>
      </dgm:t>
    </dgm:pt>
    <dgm:pt modelId="{511CFF1C-0FB6-4602-BBA0-786D4256B218}" type="pres">
      <dgm:prSet presAssocID="{9A23E431-814E-4A16-886B-BDE555A38957}" presName="Name0" presStyleCnt="0">
        <dgm:presLayoutVars>
          <dgm:chMax val="1"/>
          <dgm:chPref val="1"/>
          <dgm:dir/>
          <dgm:animOne val="branch"/>
          <dgm:animLvl val="lvl"/>
        </dgm:presLayoutVars>
      </dgm:prSet>
      <dgm:spPr/>
    </dgm:pt>
    <dgm:pt modelId="{50960CD2-BC67-4B24-AD6C-7C77426BAD08}" type="pres">
      <dgm:prSet presAssocID="{E14A6BAE-0EF9-4ED3-BD62-E7D67A7588EE}" presName="Parent" presStyleLbl="node0" presStyleIdx="0" presStyleCnt="1">
        <dgm:presLayoutVars>
          <dgm:chMax val="6"/>
          <dgm:chPref val="6"/>
        </dgm:presLayoutVars>
      </dgm:prSet>
      <dgm:spPr/>
    </dgm:pt>
    <dgm:pt modelId="{EA810C91-2D6F-42CC-A2B2-2B162EB1A5CC}" type="pres">
      <dgm:prSet presAssocID="{D1241A34-255C-4B15-8D49-8682E51BE505}" presName="Accent1" presStyleCnt="0"/>
      <dgm:spPr/>
    </dgm:pt>
    <dgm:pt modelId="{93D57F05-68C1-49EA-B8B4-2EAB1AFD0BB8}" type="pres">
      <dgm:prSet presAssocID="{D1241A34-255C-4B15-8D49-8682E51BE505}" presName="Accent" presStyleLbl="bgShp" presStyleIdx="0" presStyleCnt="3"/>
      <dgm:spPr/>
    </dgm:pt>
    <dgm:pt modelId="{3483F0F7-C5E3-47CB-BE53-2D548DB72477}" type="pres">
      <dgm:prSet presAssocID="{D1241A34-255C-4B15-8D49-8682E51BE505}" presName="Child1" presStyleLbl="node1" presStyleIdx="0" presStyleCnt="3">
        <dgm:presLayoutVars>
          <dgm:chMax val="0"/>
          <dgm:chPref val="0"/>
          <dgm:bulletEnabled val="1"/>
        </dgm:presLayoutVars>
      </dgm:prSet>
      <dgm:spPr/>
    </dgm:pt>
    <dgm:pt modelId="{A5C8EC7F-1D7E-40AB-AD75-734E0589F0A2}" type="pres">
      <dgm:prSet presAssocID="{615DD236-5110-41BF-BF9A-8113673FCC9D}" presName="Accent2" presStyleCnt="0"/>
      <dgm:spPr/>
    </dgm:pt>
    <dgm:pt modelId="{AE67BEF5-19E3-4C6E-928A-88D61F43B097}" type="pres">
      <dgm:prSet presAssocID="{615DD236-5110-41BF-BF9A-8113673FCC9D}" presName="Accent" presStyleLbl="bgShp" presStyleIdx="1" presStyleCnt="3"/>
      <dgm:spPr/>
    </dgm:pt>
    <dgm:pt modelId="{E7A7FD32-61DC-4702-BE5C-62F5D7710E9A}" type="pres">
      <dgm:prSet presAssocID="{615DD236-5110-41BF-BF9A-8113673FCC9D}" presName="Child2" presStyleLbl="node1" presStyleIdx="1" presStyleCnt="3">
        <dgm:presLayoutVars>
          <dgm:chMax val="0"/>
          <dgm:chPref val="0"/>
          <dgm:bulletEnabled val="1"/>
        </dgm:presLayoutVars>
      </dgm:prSet>
      <dgm:spPr/>
    </dgm:pt>
    <dgm:pt modelId="{6932DA1B-9A5F-495C-B6A0-E46E4FDF063B}" type="pres">
      <dgm:prSet presAssocID="{2C90690E-F9C9-48E0-9219-8B98DF288C1F}" presName="Accent3" presStyleCnt="0"/>
      <dgm:spPr/>
    </dgm:pt>
    <dgm:pt modelId="{F8B2A01D-ED63-465B-A95D-A864463C5F94}" type="pres">
      <dgm:prSet presAssocID="{2C90690E-F9C9-48E0-9219-8B98DF288C1F}" presName="Accent" presStyleLbl="bgShp" presStyleIdx="2" presStyleCnt="3"/>
      <dgm:spPr/>
    </dgm:pt>
    <dgm:pt modelId="{5CADDA18-5BF1-4374-8723-05CC82AE039C}" type="pres">
      <dgm:prSet presAssocID="{2C90690E-F9C9-48E0-9219-8B98DF288C1F}" presName="Child3" presStyleLbl="node1" presStyleIdx="2" presStyleCnt="3">
        <dgm:presLayoutVars>
          <dgm:chMax val="0"/>
          <dgm:chPref val="0"/>
          <dgm:bulletEnabled val="1"/>
        </dgm:presLayoutVars>
      </dgm:prSet>
      <dgm:spPr/>
    </dgm:pt>
  </dgm:ptLst>
  <dgm:cxnLst>
    <dgm:cxn modelId="{05E9D81A-ECA8-479F-8B76-343BD8C5D78A}" type="presOf" srcId="{2C90690E-F9C9-48E0-9219-8B98DF288C1F}" destId="{5CADDA18-5BF1-4374-8723-05CC82AE039C}" srcOrd="0" destOrd="0" presId="urn:microsoft.com/office/officeart/2011/layout/HexagonRadial"/>
    <dgm:cxn modelId="{D8D32967-F37E-4E1D-BA84-B88193ECA756}" srcId="{9A23E431-814E-4A16-886B-BDE555A38957}" destId="{E14A6BAE-0EF9-4ED3-BD62-E7D67A7588EE}" srcOrd="0" destOrd="0" parTransId="{4E8D4F55-2314-4899-9E05-96C316FCACA6}" sibTransId="{7B140A84-C8D4-4648-AC50-850D4D1DAAAA}"/>
    <dgm:cxn modelId="{2A3B204D-B78E-4C00-83EF-75B6A5065F59}" type="presOf" srcId="{615DD236-5110-41BF-BF9A-8113673FCC9D}" destId="{E7A7FD32-61DC-4702-BE5C-62F5D7710E9A}" srcOrd="0" destOrd="0" presId="urn:microsoft.com/office/officeart/2011/layout/HexagonRadial"/>
    <dgm:cxn modelId="{E045F677-D2D7-4E9E-8ED6-3024CF24FFBA}" type="presOf" srcId="{E14A6BAE-0EF9-4ED3-BD62-E7D67A7588EE}" destId="{50960CD2-BC67-4B24-AD6C-7C77426BAD08}" srcOrd="0" destOrd="0" presId="urn:microsoft.com/office/officeart/2011/layout/HexagonRadial"/>
    <dgm:cxn modelId="{DFBD697D-FB92-44CE-B509-C39D3E7F211F}" srcId="{E14A6BAE-0EF9-4ED3-BD62-E7D67A7588EE}" destId="{2C90690E-F9C9-48E0-9219-8B98DF288C1F}" srcOrd="2" destOrd="0" parTransId="{8E05283C-65CB-47BE-B65D-B2C7588E94C4}" sibTransId="{5EB606C2-0C50-465D-98B7-17450C290F57}"/>
    <dgm:cxn modelId="{97993387-735C-4A1D-B56F-0DDB88BD6012}" srcId="{E14A6BAE-0EF9-4ED3-BD62-E7D67A7588EE}" destId="{615DD236-5110-41BF-BF9A-8113673FCC9D}" srcOrd="1" destOrd="0" parTransId="{52926F4A-6FA0-4C18-8007-E44028FD8EDA}" sibTransId="{CCF02910-1995-4C29-B748-945EEB45D5FB}"/>
    <dgm:cxn modelId="{FC4619A4-0B9E-49FA-B1CC-6AAC0F3D991B}" srcId="{9A23E431-814E-4A16-886B-BDE555A38957}" destId="{96A98BB7-F4C0-4BB7-83B0-E627E43BA641}" srcOrd="1" destOrd="0" parTransId="{175A91AF-993E-4548-9E5D-E492BCD0DDE3}" sibTransId="{A3E6EFE4-3CDB-48A0-846A-04C147490631}"/>
    <dgm:cxn modelId="{C137C3B3-D3A6-42D5-83B7-453A7AB2EDC8}" srcId="{E14A6BAE-0EF9-4ED3-BD62-E7D67A7588EE}" destId="{D1241A34-255C-4B15-8D49-8682E51BE505}" srcOrd="0" destOrd="0" parTransId="{1891BDF7-F109-447D-A2B4-5194F9E0C99A}" sibTransId="{D77CFB66-3CF1-4231-AD81-4D06E538021E}"/>
    <dgm:cxn modelId="{A93654E8-8CE0-4D58-A784-72D448566F4F}" type="presOf" srcId="{9A23E431-814E-4A16-886B-BDE555A38957}" destId="{511CFF1C-0FB6-4602-BBA0-786D4256B218}" srcOrd="0" destOrd="0" presId="urn:microsoft.com/office/officeart/2011/layout/HexagonRadial"/>
    <dgm:cxn modelId="{E69E31F4-E66A-4A75-BE8F-181E7CF4AF51}" type="presOf" srcId="{D1241A34-255C-4B15-8D49-8682E51BE505}" destId="{3483F0F7-C5E3-47CB-BE53-2D548DB72477}" srcOrd="0" destOrd="0" presId="urn:microsoft.com/office/officeart/2011/layout/HexagonRadial"/>
    <dgm:cxn modelId="{538FF844-38F0-4313-9740-52C3DF00120E}" type="presParOf" srcId="{511CFF1C-0FB6-4602-BBA0-786D4256B218}" destId="{50960CD2-BC67-4B24-AD6C-7C77426BAD08}" srcOrd="0" destOrd="0" presId="urn:microsoft.com/office/officeart/2011/layout/HexagonRadial"/>
    <dgm:cxn modelId="{CCF811E5-33E7-4DC9-BD5A-FCDA6F52B3B3}" type="presParOf" srcId="{511CFF1C-0FB6-4602-BBA0-786D4256B218}" destId="{EA810C91-2D6F-42CC-A2B2-2B162EB1A5CC}" srcOrd="1" destOrd="0" presId="urn:microsoft.com/office/officeart/2011/layout/HexagonRadial"/>
    <dgm:cxn modelId="{EA401C48-DD36-4F59-ADD5-5519E00FF5AF}" type="presParOf" srcId="{EA810C91-2D6F-42CC-A2B2-2B162EB1A5CC}" destId="{93D57F05-68C1-49EA-B8B4-2EAB1AFD0BB8}" srcOrd="0" destOrd="0" presId="urn:microsoft.com/office/officeart/2011/layout/HexagonRadial"/>
    <dgm:cxn modelId="{842CC6E4-1FFE-4C7C-8B2A-EF132E3D7891}" type="presParOf" srcId="{511CFF1C-0FB6-4602-BBA0-786D4256B218}" destId="{3483F0F7-C5E3-47CB-BE53-2D548DB72477}" srcOrd="2" destOrd="0" presId="urn:microsoft.com/office/officeart/2011/layout/HexagonRadial"/>
    <dgm:cxn modelId="{FD19ACC6-220B-49D2-85B3-477AD9B0E6C7}" type="presParOf" srcId="{511CFF1C-0FB6-4602-BBA0-786D4256B218}" destId="{A5C8EC7F-1D7E-40AB-AD75-734E0589F0A2}" srcOrd="3" destOrd="0" presId="urn:microsoft.com/office/officeart/2011/layout/HexagonRadial"/>
    <dgm:cxn modelId="{59783E92-BEEE-4989-8B9B-75F8A2465DB8}" type="presParOf" srcId="{A5C8EC7F-1D7E-40AB-AD75-734E0589F0A2}" destId="{AE67BEF5-19E3-4C6E-928A-88D61F43B097}" srcOrd="0" destOrd="0" presId="urn:microsoft.com/office/officeart/2011/layout/HexagonRadial"/>
    <dgm:cxn modelId="{BABBED3B-CC17-401B-BC12-5D532D16C280}" type="presParOf" srcId="{511CFF1C-0FB6-4602-BBA0-786D4256B218}" destId="{E7A7FD32-61DC-4702-BE5C-62F5D7710E9A}" srcOrd="4" destOrd="0" presId="urn:microsoft.com/office/officeart/2011/layout/HexagonRadial"/>
    <dgm:cxn modelId="{1C653C21-DE41-4702-A251-A5E805013EF7}" type="presParOf" srcId="{511CFF1C-0FB6-4602-BBA0-786D4256B218}" destId="{6932DA1B-9A5F-495C-B6A0-E46E4FDF063B}" srcOrd="5" destOrd="0" presId="urn:microsoft.com/office/officeart/2011/layout/HexagonRadial"/>
    <dgm:cxn modelId="{0E33FB28-34D6-4B39-81ED-57FC5A49E7D5}" type="presParOf" srcId="{6932DA1B-9A5F-495C-B6A0-E46E4FDF063B}" destId="{F8B2A01D-ED63-465B-A95D-A864463C5F94}" srcOrd="0" destOrd="0" presId="urn:microsoft.com/office/officeart/2011/layout/HexagonRadial"/>
    <dgm:cxn modelId="{2B4423BA-69ED-482B-8BA4-6E32179B4111}" type="presParOf" srcId="{511CFF1C-0FB6-4602-BBA0-786D4256B218}" destId="{5CADDA18-5BF1-4374-8723-05CC82AE039C}" srcOrd="6" destOrd="0" presId="urn:microsoft.com/office/officeart/2011/layout/HexagonRadial"/>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7ABC991-19E0-47A1-9493-B1EF9E9F6BD5}" type="doc">
      <dgm:prSet loTypeId="urn:microsoft.com/office/officeart/2005/8/layout/vList3" loCatId="list" qsTypeId="urn:microsoft.com/office/officeart/2005/8/quickstyle/simple1" qsCatId="simple" csTypeId="urn:microsoft.com/office/officeart/2005/8/colors/accent1_2" csCatId="accent1" phldr="1"/>
      <dgm:spPr/>
    </dgm:pt>
    <dgm:pt modelId="{F361A357-69A7-4FF3-937F-55D1AED322F9}">
      <dgm:prSet phldrT="[Text]"/>
      <dgm:spPr/>
      <dgm:t>
        <a:bodyPr/>
        <a:lstStyle/>
        <a:p>
          <a:r>
            <a:rPr lang="en-US" dirty="0"/>
            <a:t>Make contacts when attending conferences</a:t>
          </a:r>
        </a:p>
      </dgm:t>
    </dgm:pt>
    <dgm:pt modelId="{6AADA752-8138-417C-9260-8ADFFBCEC47F}" type="parTrans" cxnId="{1AA20067-DB19-4829-917E-8F61EE0C7727}">
      <dgm:prSet/>
      <dgm:spPr/>
      <dgm:t>
        <a:bodyPr/>
        <a:lstStyle/>
        <a:p>
          <a:endParaRPr lang="en-US"/>
        </a:p>
      </dgm:t>
    </dgm:pt>
    <dgm:pt modelId="{55225881-CE55-404C-823A-43662405C41F}" type="sibTrans" cxnId="{1AA20067-DB19-4829-917E-8F61EE0C7727}">
      <dgm:prSet/>
      <dgm:spPr/>
      <dgm:t>
        <a:bodyPr/>
        <a:lstStyle/>
        <a:p>
          <a:endParaRPr lang="en-US"/>
        </a:p>
      </dgm:t>
    </dgm:pt>
    <dgm:pt modelId="{021434CA-11BC-4F42-9027-D3906E43CCDD}">
      <dgm:prSet phldrT="[Text]"/>
      <dgm:spPr/>
      <dgm:t>
        <a:bodyPr/>
        <a:lstStyle/>
        <a:p>
          <a:r>
            <a:rPr lang="en-US" dirty="0"/>
            <a:t>Cold approach colleagues you are aware of in your field  - make sure to study the etiquette</a:t>
          </a:r>
        </a:p>
      </dgm:t>
    </dgm:pt>
    <dgm:pt modelId="{44BB3E8F-2586-49AA-9FA6-B030BF3B52EA}" type="parTrans" cxnId="{FE0FDDAA-2A4F-44BC-A71D-507E463156B3}">
      <dgm:prSet/>
      <dgm:spPr/>
      <dgm:t>
        <a:bodyPr/>
        <a:lstStyle/>
        <a:p>
          <a:endParaRPr lang="en-US"/>
        </a:p>
      </dgm:t>
    </dgm:pt>
    <dgm:pt modelId="{A945903B-8041-4EFF-977D-23F41449B8F2}" type="sibTrans" cxnId="{FE0FDDAA-2A4F-44BC-A71D-507E463156B3}">
      <dgm:prSet/>
      <dgm:spPr/>
      <dgm:t>
        <a:bodyPr/>
        <a:lstStyle/>
        <a:p>
          <a:endParaRPr lang="en-US"/>
        </a:p>
      </dgm:t>
    </dgm:pt>
    <dgm:pt modelId="{D1E0843C-5139-4982-AB83-3216A5EABB00}">
      <dgm:prSet phldrT="[Text]"/>
      <dgm:spPr/>
      <dgm:t>
        <a:bodyPr/>
        <a:lstStyle/>
        <a:p>
          <a:r>
            <a:rPr lang="en-US" dirty="0"/>
            <a:t>Ask your professor or colleagues that have international experience to put you in touch with their international contacts</a:t>
          </a:r>
        </a:p>
      </dgm:t>
    </dgm:pt>
    <dgm:pt modelId="{4F21FE7F-DCF4-4096-A4C2-87E0CD1C5BF2}" type="parTrans" cxnId="{456554D4-E5F5-4A9C-B2A1-F6E233B2E4ED}">
      <dgm:prSet/>
      <dgm:spPr/>
      <dgm:t>
        <a:bodyPr/>
        <a:lstStyle/>
        <a:p>
          <a:endParaRPr lang="en-US"/>
        </a:p>
      </dgm:t>
    </dgm:pt>
    <dgm:pt modelId="{B9AE8C28-DD27-4143-97A5-189CAD7614CB}" type="sibTrans" cxnId="{456554D4-E5F5-4A9C-B2A1-F6E233B2E4ED}">
      <dgm:prSet/>
      <dgm:spPr/>
      <dgm:t>
        <a:bodyPr/>
        <a:lstStyle/>
        <a:p>
          <a:endParaRPr lang="en-US"/>
        </a:p>
      </dgm:t>
    </dgm:pt>
    <dgm:pt modelId="{02F03632-F370-4F86-83CD-E550FF54EBEF}">
      <dgm:prSet phldrT="[Text]"/>
      <dgm:spPr/>
      <dgm:t>
        <a:bodyPr/>
        <a:lstStyle/>
        <a:p>
          <a:r>
            <a:rPr lang="en-US" dirty="0"/>
            <a:t>Make your self visible to get noticed – actively participate in events, find online communities, publish your research</a:t>
          </a:r>
        </a:p>
      </dgm:t>
    </dgm:pt>
    <dgm:pt modelId="{CEEFA6B7-21B8-4618-A572-23AC2A5165D5}" type="parTrans" cxnId="{BB0BC1AB-D9C0-460D-B015-E0F628676E86}">
      <dgm:prSet/>
      <dgm:spPr/>
      <dgm:t>
        <a:bodyPr/>
        <a:lstStyle/>
        <a:p>
          <a:endParaRPr lang="en-US"/>
        </a:p>
      </dgm:t>
    </dgm:pt>
    <dgm:pt modelId="{68611A31-612E-434B-8CA0-E4AEBE560E8F}" type="sibTrans" cxnId="{BB0BC1AB-D9C0-460D-B015-E0F628676E86}">
      <dgm:prSet/>
      <dgm:spPr/>
      <dgm:t>
        <a:bodyPr/>
        <a:lstStyle/>
        <a:p>
          <a:endParaRPr lang="en-US"/>
        </a:p>
      </dgm:t>
    </dgm:pt>
    <dgm:pt modelId="{FF7B2E6C-A38D-42FD-A05F-1DC5336EA891}" type="pres">
      <dgm:prSet presAssocID="{B7ABC991-19E0-47A1-9493-B1EF9E9F6BD5}" presName="linearFlow" presStyleCnt="0">
        <dgm:presLayoutVars>
          <dgm:dir/>
          <dgm:resizeHandles val="exact"/>
        </dgm:presLayoutVars>
      </dgm:prSet>
      <dgm:spPr/>
    </dgm:pt>
    <dgm:pt modelId="{710F6B3A-4F71-4387-88F8-4C1E8CB1BE21}" type="pres">
      <dgm:prSet presAssocID="{F361A357-69A7-4FF3-937F-55D1AED322F9}" presName="composite" presStyleCnt="0"/>
      <dgm:spPr/>
    </dgm:pt>
    <dgm:pt modelId="{B914968F-CA11-46F4-8F99-FAA16ABB0FF0}" type="pres">
      <dgm:prSet presAssocID="{F361A357-69A7-4FF3-937F-55D1AED322F9}"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a:ext>
      </dgm:extLst>
    </dgm:pt>
    <dgm:pt modelId="{E4371ECD-9DD7-4E3F-B600-D6642D0017A2}" type="pres">
      <dgm:prSet presAssocID="{F361A357-69A7-4FF3-937F-55D1AED322F9}" presName="txShp" presStyleLbl="node1" presStyleIdx="0" presStyleCnt="4">
        <dgm:presLayoutVars>
          <dgm:bulletEnabled val="1"/>
        </dgm:presLayoutVars>
      </dgm:prSet>
      <dgm:spPr/>
    </dgm:pt>
    <dgm:pt modelId="{CDD35991-FDAF-483B-906C-3048D3BF1427}" type="pres">
      <dgm:prSet presAssocID="{55225881-CE55-404C-823A-43662405C41F}" presName="spacing" presStyleCnt="0"/>
      <dgm:spPr/>
    </dgm:pt>
    <dgm:pt modelId="{3B9A7B16-A295-4931-A006-9C40001DF45F}" type="pres">
      <dgm:prSet presAssocID="{021434CA-11BC-4F42-9027-D3906E43CCDD}" presName="composite" presStyleCnt="0"/>
      <dgm:spPr/>
    </dgm:pt>
    <dgm:pt modelId="{FA1A10BB-6B2E-4265-B48C-25EAB38EEF59}" type="pres">
      <dgm:prSet presAssocID="{021434CA-11BC-4F42-9027-D3906E43CCDD}"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estions"/>
        </a:ext>
      </dgm:extLst>
    </dgm:pt>
    <dgm:pt modelId="{62A0B3C4-8CC4-4F07-8B92-F6FDC0814E4C}" type="pres">
      <dgm:prSet presAssocID="{021434CA-11BC-4F42-9027-D3906E43CCDD}" presName="txShp" presStyleLbl="node1" presStyleIdx="1" presStyleCnt="4">
        <dgm:presLayoutVars>
          <dgm:bulletEnabled val="1"/>
        </dgm:presLayoutVars>
      </dgm:prSet>
      <dgm:spPr/>
    </dgm:pt>
    <dgm:pt modelId="{AD75321C-E272-472A-AA2A-F36EAE5F8B46}" type="pres">
      <dgm:prSet presAssocID="{A945903B-8041-4EFF-977D-23F41449B8F2}" presName="spacing" presStyleCnt="0"/>
      <dgm:spPr/>
    </dgm:pt>
    <dgm:pt modelId="{13F201A1-CD24-4145-9655-97D778011B13}" type="pres">
      <dgm:prSet presAssocID="{D1E0843C-5139-4982-AB83-3216A5EABB00}" presName="composite" presStyleCnt="0"/>
      <dgm:spPr/>
    </dgm:pt>
    <dgm:pt modelId="{36557E31-2BFF-447C-A857-436B982A6A9D}" type="pres">
      <dgm:prSet presAssocID="{D1E0843C-5139-4982-AB83-3216A5EABB00}"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nnections"/>
        </a:ext>
      </dgm:extLst>
    </dgm:pt>
    <dgm:pt modelId="{F7D2994B-88C2-468C-86E2-BF94982AB628}" type="pres">
      <dgm:prSet presAssocID="{D1E0843C-5139-4982-AB83-3216A5EABB00}" presName="txShp" presStyleLbl="node1" presStyleIdx="2" presStyleCnt="4">
        <dgm:presLayoutVars>
          <dgm:bulletEnabled val="1"/>
        </dgm:presLayoutVars>
      </dgm:prSet>
      <dgm:spPr/>
    </dgm:pt>
    <dgm:pt modelId="{96EB90DF-EE21-4908-B310-CE4FF70AE289}" type="pres">
      <dgm:prSet presAssocID="{B9AE8C28-DD27-4143-97A5-189CAD7614CB}" presName="spacing" presStyleCnt="0"/>
      <dgm:spPr/>
    </dgm:pt>
    <dgm:pt modelId="{62853FA5-F0B5-40BD-8C1B-4595AA29314D}" type="pres">
      <dgm:prSet presAssocID="{02F03632-F370-4F86-83CD-E550FF54EBEF}" presName="composite" presStyleCnt="0"/>
      <dgm:spPr/>
    </dgm:pt>
    <dgm:pt modelId="{CCFB0D24-5780-49C6-A2FC-632C334A8C2A}" type="pres">
      <dgm:prSet presAssocID="{02F03632-F370-4F86-83CD-E550FF54EBEF}"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rketing"/>
        </a:ext>
      </dgm:extLst>
    </dgm:pt>
    <dgm:pt modelId="{A411FD82-0ADA-41FB-8147-3815ACEECC33}" type="pres">
      <dgm:prSet presAssocID="{02F03632-F370-4F86-83CD-E550FF54EBEF}" presName="txShp" presStyleLbl="node1" presStyleIdx="3" presStyleCnt="4">
        <dgm:presLayoutVars>
          <dgm:bulletEnabled val="1"/>
        </dgm:presLayoutVars>
      </dgm:prSet>
      <dgm:spPr/>
    </dgm:pt>
  </dgm:ptLst>
  <dgm:cxnLst>
    <dgm:cxn modelId="{641FCE01-A78C-413F-A3FA-EEE8823FB039}" type="presOf" srcId="{021434CA-11BC-4F42-9027-D3906E43CCDD}" destId="{62A0B3C4-8CC4-4F07-8B92-F6FDC0814E4C}" srcOrd="0" destOrd="0" presId="urn:microsoft.com/office/officeart/2005/8/layout/vList3"/>
    <dgm:cxn modelId="{B93FE50C-3BAA-445E-B18F-3173C719ABB7}" type="presOf" srcId="{F361A357-69A7-4FF3-937F-55D1AED322F9}" destId="{E4371ECD-9DD7-4E3F-B600-D6642D0017A2}" srcOrd="0" destOrd="0" presId="urn:microsoft.com/office/officeart/2005/8/layout/vList3"/>
    <dgm:cxn modelId="{14AE621F-B569-4A77-A263-A7FF8F651EED}" type="presOf" srcId="{D1E0843C-5139-4982-AB83-3216A5EABB00}" destId="{F7D2994B-88C2-468C-86E2-BF94982AB628}" srcOrd="0" destOrd="0" presId="urn:microsoft.com/office/officeart/2005/8/layout/vList3"/>
    <dgm:cxn modelId="{1AA20067-DB19-4829-917E-8F61EE0C7727}" srcId="{B7ABC991-19E0-47A1-9493-B1EF9E9F6BD5}" destId="{F361A357-69A7-4FF3-937F-55D1AED322F9}" srcOrd="0" destOrd="0" parTransId="{6AADA752-8138-417C-9260-8ADFFBCEC47F}" sibTransId="{55225881-CE55-404C-823A-43662405C41F}"/>
    <dgm:cxn modelId="{FE0FDDAA-2A4F-44BC-A71D-507E463156B3}" srcId="{B7ABC991-19E0-47A1-9493-B1EF9E9F6BD5}" destId="{021434CA-11BC-4F42-9027-D3906E43CCDD}" srcOrd="1" destOrd="0" parTransId="{44BB3E8F-2586-49AA-9FA6-B030BF3B52EA}" sibTransId="{A945903B-8041-4EFF-977D-23F41449B8F2}"/>
    <dgm:cxn modelId="{BB0BC1AB-D9C0-460D-B015-E0F628676E86}" srcId="{B7ABC991-19E0-47A1-9493-B1EF9E9F6BD5}" destId="{02F03632-F370-4F86-83CD-E550FF54EBEF}" srcOrd="3" destOrd="0" parTransId="{CEEFA6B7-21B8-4618-A572-23AC2A5165D5}" sibTransId="{68611A31-612E-434B-8CA0-E4AEBE560E8F}"/>
    <dgm:cxn modelId="{9C0866B2-6F39-4A4B-9225-12E3545C079A}" type="presOf" srcId="{B7ABC991-19E0-47A1-9493-B1EF9E9F6BD5}" destId="{FF7B2E6C-A38D-42FD-A05F-1DC5336EA891}" srcOrd="0" destOrd="0" presId="urn:microsoft.com/office/officeart/2005/8/layout/vList3"/>
    <dgm:cxn modelId="{456554D4-E5F5-4A9C-B2A1-F6E233B2E4ED}" srcId="{B7ABC991-19E0-47A1-9493-B1EF9E9F6BD5}" destId="{D1E0843C-5139-4982-AB83-3216A5EABB00}" srcOrd="2" destOrd="0" parTransId="{4F21FE7F-DCF4-4096-A4C2-87E0CD1C5BF2}" sibTransId="{B9AE8C28-DD27-4143-97A5-189CAD7614CB}"/>
    <dgm:cxn modelId="{5F2ED8D9-195F-415F-B739-ABF0E3FDE967}" type="presOf" srcId="{02F03632-F370-4F86-83CD-E550FF54EBEF}" destId="{A411FD82-0ADA-41FB-8147-3815ACEECC33}" srcOrd="0" destOrd="0" presId="urn:microsoft.com/office/officeart/2005/8/layout/vList3"/>
    <dgm:cxn modelId="{650C0086-A2CE-42EB-A5CC-9AF2F8E1A7A7}" type="presParOf" srcId="{FF7B2E6C-A38D-42FD-A05F-1DC5336EA891}" destId="{710F6B3A-4F71-4387-88F8-4C1E8CB1BE21}" srcOrd="0" destOrd="0" presId="urn:microsoft.com/office/officeart/2005/8/layout/vList3"/>
    <dgm:cxn modelId="{2A263148-A946-4EBB-B882-77D8FA2E1098}" type="presParOf" srcId="{710F6B3A-4F71-4387-88F8-4C1E8CB1BE21}" destId="{B914968F-CA11-46F4-8F99-FAA16ABB0FF0}" srcOrd="0" destOrd="0" presId="urn:microsoft.com/office/officeart/2005/8/layout/vList3"/>
    <dgm:cxn modelId="{E3A8F5D5-DB14-42C6-8869-E6040D4701AC}" type="presParOf" srcId="{710F6B3A-4F71-4387-88F8-4C1E8CB1BE21}" destId="{E4371ECD-9DD7-4E3F-B600-D6642D0017A2}" srcOrd="1" destOrd="0" presId="urn:microsoft.com/office/officeart/2005/8/layout/vList3"/>
    <dgm:cxn modelId="{8BDCD53A-1B68-49C5-92EA-63876667EA8B}" type="presParOf" srcId="{FF7B2E6C-A38D-42FD-A05F-1DC5336EA891}" destId="{CDD35991-FDAF-483B-906C-3048D3BF1427}" srcOrd="1" destOrd="0" presId="urn:microsoft.com/office/officeart/2005/8/layout/vList3"/>
    <dgm:cxn modelId="{F3EC8430-8E11-4D5F-8CAA-B319B3E16273}" type="presParOf" srcId="{FF7B2E6C-A38D-42FD-A05F-1DC5336EA891}" destId="{3B9A7B16-A295-4931-A006-9C40001DF45F}" srcOrd="2" destOrd="0" presId="urn:microsoft.com/office/officeart/2005/8/layout/vList3"/>
    <dgm:cxn modelId="{743BA7E0-959E-4485-9611-EADC00C165EE}" type="presParOf" srcId="{3B9A7B16-A295-4931-A006-9C40001DF45F}" destId="{FA1A10BB-6B2E-4265-B48C-25EAB38EEF59}" srcOrd="0" destOrd="0" presId="urn:microsoft.com/office/officeart/2005/8/layout/vList3"/>
    <dgm:cxn modelId="{ED002E35-4007-4612-A45E-8E2718D57A14}" type="presParOf" srcId="{3B9A7B16-A295-4931-A006-9C40001DF45F}" destId="{62A0B3C4-8CC4-4F07-8B92-F6FDC0814E4C}" srcOrd="1" destOrd="0" presId="urn:microsoft.com/office/officeart/2005/8/layout/vList3"/>
    <dgm:cxn modelId="{01DC1207-FD42-4FC8-8104-7A65C3629774}" type="presParOf" srcId="{FF7B2E6C-A38D-42FD-A05F-1DC5336EA891}" destId="{AD75321C-E272-472A-AA2A-F36EAE5F8B46}" srcOrd="3" destOrd="0" presId="urn:microsoft.com/office/officeart/2005/8/layout/vList3"/>
    <dgm:cxn modelId="{2CEF7216-7FEC-47AC-B34A-F0B801E249CA}" type="presParOf" srcId="{FF7B2E6C-A38D-42FD-A05F-1DC5336EA891}" destId="{13F201A1-CD24-4145-9655-97D778011B13}" srcOrd="4" destOrd="0" presId="urn:microsoft.com/office/officeart/2005/8/layout/vList3"/>
    <dgm:cxn modelId="{F83A5B0F-0910-482D-A068-ACDF73297DBD}" type="presParOf" srcId="{13F201A1-CD24-4145-9655-97D778011B13}" destId="{36557E31-2BFF-447C-A857-436B982A6A9D}" srcOrd="0" destOrd="0" presId="urn:microsoft.com/office/officeart/2005/8/layout/vList3"/>
    <dgm:cxn modelId="{072BE959-411A-484D-8A43-5A2F5AE5E7FD}" type="presParOf" srcId="{13F201A1-CD24-4145-9655-97D778011B13}" destId="{F7D2994B-88C2-468C-86E2-BF94982AB628}" srcOrd="1" destOrd="0" presId="urn:microsoft.com/office/officeart/2005/8/layout/vList3"/>
    <dgm:cxn modelId="{82377AF9-729E-490B-A62C-DBDCE03B54B9}" type="presParOf" srcId="{FF7B2E6C-A38D-42FD-A05F-1DC5336EA891}" destId="{96EB90DF-EE21-4908-B310-CE4FF70AE289}" srcOrd="5" destOrd="0" presId="urn:microsoft.com/office/officeart/2005/8/layout/vList3"/>
    <dgm:cxn modelId="{B4CDED16-9819-4187-A210-DF40E79C0DE0}" type="presParOf" srcId="{FF7B2E6C-A38D-42FD-A05F-1DC5336EA891}" destId="{62853FA5-F0B5-40BD-8C1B-4595AA29314D}" srcOrd="6" destOrd="0" presId="urn:microsoft.com/office/officeart/2005/8/layout/vList3"/>
    <dgm:cxn modelId="{F2E67987-23BA-467D-965A-DC0BDC073D5F}" type="presParOf" srcId="{62853FA5-F0B5-40BD-8C1B-4595AA29314D}" destId="{CCFB0D24-5780-49C6-A2FC-632C334A8C2A}" srcOrd="0" destOrd="0" presId="urn:microsoft.com/office/officeart/2005/8/layout/vList3"/>
    <dgm:cxn modelId="{87021516-67C3-4A2D-9966-B8B0B9B73596}" type="presParOf" srcId="{62853FA5-F0B5-40BD-8C1B-4595AA29314D}" destId="{A411FD82-0ADA-41FB-8147-3815ACEECC33}"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9F322F-4741-478B-986D-7CD16478EF2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DA7AF733-2ED3-4E59-9CF7-1C6F6270C294}">
      <dgm:prSet phldrT="[Text]"/>
      <dgm:spPr>
        <a:solidFill>
          <a:srgbClr val="008EAF"/>
        </a:solidFill>
        <a:ln>
          <a:noFill/>
        </a:ln>
      </dgm:spPr>
      <dgm:t>
        <a:bodyPr/>
        <a:lstStyle/>
        <a:p>
          <a:r>
            <a:rPr lang="en-US" dirty="0"/>
            <a:t>EURAXESS PORTAL</a:t>
          </a:r>
        </a:p>
      </dgm:t>
    </dgm:pt>
    <dgm:pt modelId="{86C588E0-C8FE-40D9-9D47-F8A04BB167D3}" type="parTrans" cxnId="{3AB6FDD4-6ECE-4D32-BCEF-F562061C4D5B}">
      <dgm:prSet/>
      <dgm:spPr/>
      <dgm:t>
        <a:bodyPr/>
        <a:lstStyle/>
        <a:p>
          <a:endParaRPr lang="en-US"/>
        </a:p>
      </dgm:t>
    </dgm:pt>
    <dgm:pt modelId="{AB2D1D69-ACEA-4183-BDB1-A236F9C41F11}" type="sibTrans" cxnId="{3AB6FDD4-6ECE-4D32-BCEF-F562061C4D5B}">
      <dgm:prSet/>
      <dgm:spPr/>
      <dgm:t>
        <a:bodyPr/>
        <a:lstStyle/>
        <a:p>
          <a:endParaRPr lang="en-US"/>
        </a:p>
      </dgm:t>
    </dgm:pt>
    <dgm:pt modelId="{ED887F79-A0EA-49EA-97E5-377D18D5443E}">
      <dgm:prSet phldrT="[Text]" custT="1"/>
      <dgm:spPr>
        <a:blipFill dpi="0" rotWithShape="0">
          <a:blip xmlns:r="http://schemas.openxmlformats.org/officeDocument/2006/relationships" r:embed="rId1"/>
          <a:srcRect/>
          <a:stretch>
            <a:fillRect t="-9000" b="-10000"/>
          </a:stretch>
        </a:blipFill>
        <a:ln w="38100">
          <a:solidFill>
            <a:srgbClr val="008EAF"/>
          </a:solidFill>
        </a:ln>
      </dgm:spPr>
      <dgm:t>
        <a:bodyPr/>
        <a:lstStyle/>
        <a:p>
          <a:pPr>
            <a:lnSpc>
              <a:spcPct val="100000"/>
            </a:lnSpc>
            <a:buNone/>
          </a:pPr>
          <a:endParaRPr lang="en-US" sz="1100" dirty="0">
            <a:solidFill>
              <a:srgbClr val="164796"/>
            </a:solidFill>
          </a:endParaRPr>
        </a:p>
      </dgm:t>
    </dgm:pt>
    <dgm:pt modelId="{BA341789-D9A7-4BCE-BEA4-D92FD2DAF9CC}" type="parTrans" cxnId="{A1CB40BA-BAEF-4362-9B75-648068BB6EDE}">
      <dgm:prSet/>
      <dgm:spPr/>
      <dgm:t>
        <a:bodyPr/>
        <a:lstStyle/>
        <a:p>
          <a:endParaRPr lang="en-US"/>
        </a:p>
      </dgm:t>
    </dgm:pt>
    <dgm:pt modelId="{6FAA32BE-AED8-493A-8752-1AF864CFD030}" type="sibTrans" cxnId="{A1CB40BA-BAEF-4362-9B75-648068BB6EDE}">
      <dgm:prSet/>
      <dgm:spPr/>
      <dgm:t>
        <a:bodyPr/>
        <a:lstStyle/>
        <a:p>
          <a:endParaRPr lang="en-US"/>
        </a:p>
      </dgm:t>
    </dgm:pt>
    <dgm:pt modelId="{D1292D39-C75E-4276-B72A-F2643F8F749B}">
      <dgm:prSet phldrT="[Text]"/>
      <dgm:spPr>
        <a:solidFill>
          <a:srgbClr val="253F8E"/>
        </a:solidFill>
        <a:ln>
          <a:noFill/>
        </a:ln>
      </dgm:spPr>
      <dgm:t>
        <a:bodyPr/>
        <a:lstStyle/>
        <a:p>
          <a:r>
            <a:rPr lang="is-IS" dirty="0"/>
            <a:t>EUROPEAN RESEARCH AREA</a:t>
          </a:r>
          <a:endParaRPr lang="en-US" dirty="0"/>
        </a:p>
      </dgm:t>
    </dgm:pt>
    <dgm:pt modelId="{7011A3A5-6B9A-4CB1-B28B-6F73A6199995}" type="parTrans" cxnId="{FA12DDDF-38C3-485B-BA65-1EC1FA6CFE74}">
      <dgm:prSet/>
      <dgm:spPr/>
      <dgm:t>
        <a:bodyPr/>
        <a:lstStyle/>
        <a:p>
          <a:endParaRPr lang="en-US"/>
        </a:p>
      </dgm:t>
    </dgm:pt>
    <dgm:pt modelId="{196A3783-AE7C-48E2-920C-C1A78858EE67}" type="sibTrans" cxnId="{FA12DDDF-38C3-485B-BA65-1EC1FA6CFE74}">
      <dgm:prSet/>
      <dgm:spPr/>
      <dgm:t>
        <a:bodyPr/>
        <a:lstStyle/>
        <a:p>
          <a:endParaRPr lang="en-US"/>
        </a:p>
      </dgm:t>
    </dgm:pt>
    <dgm:pt modelId="{BF11B74A-929A-4330-AFF1-2F657C43BAA8}">
      <dgm:prSet phldrT="[Text]" custT="1"/>
      <dgm:spPr>
        <a:blipFill dpi="0" rotWithShape="0">
          <a:blip xmlns:r="http://schemas.openxmlformats.org/officeDocument/2006/relationships" r:embed="rId2"/>
          <a:srcRect/>
          <a:stretch>
            <a:fillRect t="-9000" r="-10000" b="-10000"/>
          </a:stretch>
        </a:blipFill>
        <a:ln w="38100">
          <a:solidFill>
            <a:srgbClr val="253F8E"/>
          </a:solidFill>
        </a:ln>
      </dgm:spPr>
      <dgm:t>
        <a:bodyPr/>
        <a:lstStyle/>
        <a:p>
          <a:pPr algn="r">
            <a:lnSpc>
              <a:spcPct val="100000"/>
            </a:lnSpc>
            <a:buNone/>
          </a:pPr>
          <a:endParaRPr lang="en-US" sz="1100" dirty="0">
            <a:solidFill>
              <a:srgbClr val="164796"/>
            </a:solidFill>
            <a:latin typeface="+mj-lt"/>
          </a:endParaRPr>
        </a:p>
      </dgm:t>
    </dgm:pt>
    <dgm:pt modelId="{7AD6A835-3885-4068-A784-CEB9383D71A1}" type="parTrans" cxnId="{B92A0ACC-C873-48B8-89B1-A1F0FF46BB98}">
      <dgm:prSet/>
      <dgm:spPr/>
      <dgm:t>
        <a:bodyPr/>
        <a:lstStyle/>
        <a:p>
          <a:endParaRPr lang="en-US"/>
        </a:p>
      </dgm:t>
    </dgm:pt>
    <dgm:pt modelId="{CD41233A-0948-4644-9612-CAF88E7AB2B6}" type="sibTrans" cxnId="{B92A0ACC-C873-48B8-89B1-A1F0FF46BB98}">
      <dgm:prSet/>
      <dgm:spPr/>
      <dgm:t>
        <a:bodyPr/>
        <a:lstStyle/>
        <a:p>
          <a:endParaRPr lang="en-US"/>
        </a:p>
      </dgm:t>
    </dgm:pt>
    <dgm:pt modelId="{061585C5-2734-4A53-9630-C3D285EF7149}">
      <dgm:prSet phldrT="[Text]"/>
      <dgm:spPr>
        <a:solidFill>
          <a:srgbClr val="FFC000"/>
        </a:solidFill>
        <a:ln>
          <a:noFill/>
        </a:ln>
      </dgm:spPr>
      <dgm:t>
        <a:bodyPr/>
        <a:lstStyle/>
        <a:p>
          <a:r>
            <a:rPr lang="en-US" dirty="0"/>
            <a:t>EURAXESS WORLDWIDE</a:t>
          </a:r>
        </a:p>
      </dgm:t>
    </dgm:pt>
    <dgm:pt modelId="{4E160487-F587-4319-B6A5-D97583DA96D6}" type="parTrans" cxnId="{2726C668-707D-4FB4-BFE3-19931839E6E6}">
      <dgm:prSet/>
      <dgm:spPr/>
      <dgm:t>
        <a:bodyPr/>
        <a:lstStyle/>
        <a:p>
          <a:endParaRPr lang="en-US"/>
        </a:p>
      </dgm:t>
    </dgm:pt>
    <dgm:pt modelId="{C902A142-AA21-4BAE-BA7A-40235E5CCDF4}" type="sibTrans" cxnId="{2726C668-707D-4FB4-BFE3-19931839E6E6}">
      <dgm:prSet/>
      <dgm:spPr/>
      <dgm:t>
        <a:bodyPr/>
        <a:lstStyle/>
        <a:p>
          <a:endParaRPr lang="en-US"/>
        </a:p>
      </dgm:t>
    </dgm:pt>
    <dgm:pt modelId="{4F5552D3-54AD-4C15-A494-D991827B09C0}">
      <dgm:prSet phldrT="[Text]" custT="1"/>
      <dgm:spPr>
        <a:blipFill dpi="0" rotWithShape="0">
          <a:blip xmlns:r="http://schemas.openxmlformats.org/officeDocument/2006/relationships" r:embed="rId3"/>
          <a:srcRect/>
          <a:stretch>
            <a:fillRect r="-30000" b="-45000"/>
          </a:stretch>
        </a:blipFill>
        <a:ln w="38100">
          <a:solidFill>
            <a:srgbClr val="FFC000"/>
          </a:solidFill>
        </a:ln>
      </dgm:spPr>
      <dgm:t>
        <a:bodyPr anchor="b"/>
        <a:lstStyle/>
        <a:p>
          <a:pPr algn="r">
            <a:buNone/>
          </a:pPr>
          <a:endParaRPr lang="en-US" sz="1100" dirty="0">
            <a:solidFill>
              <a:srgbClr val="164796"/>
            </a:solidFill>
          </a:endParaRPr>
        </a:p>
      </dgm:t>
    </dgm:pt>
    <dgm:pt modelId="{EF745F37-3851-49CB-A51B-6F3D283605E7}" type="parTrans" cxnId="{DC7C76AA-6D5D-4F18-B8E6-E25B6D9C873F}">
      <dgm:prSet/>
      <dgm:spPr/>
      <dgm:t>
        <a:bodyPr/>
        <a:lstStyle/>
        <a:p>
          <a:endParaRPr lang="en-US"/>
        </a:p>
      </dgm:t>
    </dgm:pt>
    <dgm:pt modelId="{B7395495-9708-46B4-BA15-60A7839D5AFF}" type="sibTrans" cxnId="{DC7C76AA-6D5D-4F18-B8E6-E25B6D9C873F}">
      <dgm:prSet/>
      <dgm:spPr/>
      <dgm:t>
        <a:bodyPr/>
        <a:lstStyle/>
        <a:p>
          <a:endParaRPr lang="en-US"/>
        </a:p>
      </dgm:t>
    </dgm:pt>
    <dgm:pt modelId="{BBAAAFE5-CF7F-4CE7-BBD2-30C13BD65737}">
      <dgm:prSet phldrT="[Text]"/>
      <dgm:spPr>
        <a:solidFill>
          <a:srgbClr val="CC3399"/>
        </a:solidFill>
        <a:ln>
          <a:noFill/>
        </a:ln>
      </dgm:spPr>
      <dgm:t>
        <a:bodyPr/>
        <a:lstStyle/>
        <a:p>
          <a:r>
            <a:rPr lang="en-US" dirty="0"/>
            <a:t>EURAXESS CENTRES</a:t>
          </a:r>
        </a:p>
      </dgm:t>
    </dgm:pt>
    <dgm:pt modelId="{AC0E7238-FB79-46FE-BF93-A1D5BA595B11}" type="parTrans" cxnId="{BCE02CC3-C8BD-45E4-8BFE-783BC8B26023}">
      <dgm:prSet/>
      <dgm:spPr/>
      <dgm:t>
        <a:bodyPr/>
        <a:lstStyle/>
        <a:p>
          <a:endParaRPr lang="en-US"/>
        </a:p>
      </dgm:t>
    </dgm:pt>
    <dgm:pt modelId="{AEC44D13-5266-4903-9135-EEB1B2745B12}" type="sibTrans" cxnId="{BCE02CC3-C8BD-45E4-8BFE-783BC8B26023}">
      <dgm:prSet/>
      <dgm:spPr/>
      <dgm:t>
        <a:bodyPr/>
        <a:lstStyle/>
        <a:p>
          <a:endParaRPr lang="en-US"/>
        </a:p>
      </dgm:t>
    </dgm:pt>
    <dgm:pt modelId="{695F82CD-95BC-4F25-AD9F-91800BCEAD62}">
      <dgm:prSet phldrT="[Text]" custT="1"/>
      <dgm:spPr>
        <a:blipFill dpi="0" rotWithShape="0">
          <a:blip xmlns:r="http://schemas.openxmlformats.org/officeDocument/2006/relationships" r:embed="rId4"/>
          <a:srcRect/>
          <a:stretch>
            <a:fillRect l="-4000" t="-2000" r="1000" b="-5000"/>
          </a:stretch>
        </a:blipFill>
        <a:ln w="38100">
          <a:solidFill>
            <a:srgbClr val="CC3399"/>
          </a:solidFill>
        </a:ln>
      </dgm:spPr>
      <dgm:t>
        <a:bodyPr anchor="b"/>
        <a:lstStyle/>
        <a:p>
          <a:pPr>
            <a:buNone/>
          </a:pPr>
          <a:endParaRPr lang="en-US" sz="1100" dirty="0">
            <a:solidFill>
              <a:srgbClr val="164796"/>
            </a:solidFill>
          </a:endParaRPr>
        </a:p>
      </dgm:t>
    </dgm:pt>
    <dgm:pt modelId="{B61DFB2A-D007-437E-BACA-69467B6D5CC9}" type="parTrans" cxnId="{F520563B-EB9C-4DF3-94E7-DE161069BEC0}">
      <dgm:prSet/>
      <dgm:spPr/>
      <dgm:t>
        <a:bodyPr/>
        <a:lstStyle/>
        <a:p>
          <a:endParaRPr lang="en-US"/>
        </a:p>
      </dgm:t>
    </dgm:pt>
    <dgm:pt modelId="{DAD48F9E-6265-43DD-BCCD-1FBA1DE7C517}" type="sibTrans" cxnId="{F520563B-EB9C-4DF3-94E7-DE161069BEC0}">
      <dgm:prSet/>
      <dgm:spPr/>
      <dgm:t>
        <a:bodyPr/>
        <a:lstStyle/>
        <a:p>
          <a:endParaRPr lang="en-US"/>
        </a:p>
      </dgm:t>
    </dgm:pt>
    <dgm:pt modelId="{B63BD1B0-E65C-4A99-A355-7F357AB4DA3F}">
      <dgm:prSet custT="1"/>
      <dgm:spPr>
        <a:ln w="38100">
          <a:solidFill>
            <a:srgbClr val="253F8E"/>
          </a:solidFill>
        </a:ln>
      </dgm:spPr>
      <dgm:t>
        <a:bodyPr/>
        <a:lstStyle/>
        <a:p>
          <a:pPr algn="l">
            <a:lnSpc>
              <a:spcPct val="100000"/>
            </a:lnSpc>
            <a:buNone/>
          </a:pPr>
          <a:endParaRPr lang="en-US" sz="1100" dirty="0">
            <a:solidFill>
              <a:srgbClr val="164796"/>
            </a:solidFill>
            <a:latin typeface="+mj-lt"/>
          </a:endParaRPr>
        </a:p>
      </dgm:t>
    </dgm:pt>
    <dgm:pt modelId="{13A06338-3045-4527-802C-0054A83A0C30}" type="sibTrans" cxnId="{F0743F46-9B44-4FE0-BFE0-794791D20C08}">
      <dgm:prSet/>
      <dgm:spPr/>
      <dgm:t>
        <a:bodyPr/>
        <a:lstStyle/>
        <a:p>
          <a:endParaRPr lang="en-US"/>
        </a:p>
      </dgm:t>
    </dgm:pt>
    <dgm:pt modelId="{36FA23CF-6DEB-404F-9097-65AD5A330A85}" type="parTrans" cxnId="{F0743F46-9B44-4FE0-BFE0-794791D20C08}">
      <dgm:prSet/>
      <dgm:spPr/>
      <dgm:t>
        <a:bodyPr/>
        <a:lstStyle/>
        <a:p>
          <a:endParaRPr lang="en-US"/>
        </a:p>
      </dgm:t>
    </dgm:pt>
    <dgm:pt modelId="{8ABB33D1-3B0F-4361-80E5-9E347A013E2E}" type="pres">
      <dgm:prSet presAssocID="{B69F322F-4741-478B-986D-7CD16478EF2A}" presName="cycleMatrixDiagram" presStyleCnt="0">
        <dgm:presLayoutVars>
          <dgm:chMax val="1"/>
          <dgm:dir/>
          <dgm:animLvl val="lvl"/>
          <dgm:resizeHandles val="exact"/>
        </dgm:presLayoutVars>
      </dgm:prSet>
      <dgm:spPr/>
    </dgm:pt>
    <dgm:pt modelId="{D3559D93-FBD5-4947-A3FB-F31DAA54C810}" type="pres">
      <dgm:prSet presAssocID="{B69F322F-4741-478B-986D-7CD16478EF2A}" presName="children" presStyleCnt="0"/>
      <dgm:spPr/>
    </dgm:pt>
    <dgm:pt modelId="{D24B26D6-BAE9-4A5F-A0D6-3B0FBBD8ECBE}" type="pres">
      <dgm:prSet presAssocID="{B69F322F-4741-478B-986D-7CD16478EF2A}" presName="child1group" presStyleCnt="0"/>
      <dgm:spPr/>
    </dgm:pt>
    <dgm:pt modelId="{5D984F12-5111-4FE2-B69C-35FA4BF39852}" type="pres">
      <dgm:prSet presAssocID="{B69F322F-4741-478B-986D-7CD16478EF2A}" presName="child1" presStyleLbl="bgAcc1" presStyleIdx="0" presStyleCnt="4" custScaleX="133312"/>
      <dgm:spPr/>
    </dgm:pt>
    <dgm:pt modelId="{3ADD2FF1-326B-407C-82E6-77D463C67D2C}" type="pres">
      <dgm:prSet presAssocID="{B69F322F-4741-478B-986D-7CD16478EF2A}" presName="child1Text" presStyleLbl="bgAcc1" presStyleIdx="0" presStyleCnt="4">
        <dgm:presLayoutVars>
          <dgm:bulletEnabled val="1"/>
        </dgm:presLayoutVars>
      </dgm:prSet>
      <dgm:spPr/>
    </dgm:pt>
    <dgm:pt modelId="{757194AE-8796-4FA7-9DF6-0E8E999805C1}" type="pres">
      <dgm:prSet presAssocID="{B69F322F-4741-478B-986D-7CD16478EF2A}" presName="child2group" presStyleCnt="0"/>
      <dgm:spPr/>
    </dgm:pt>
    <dgm:pt modelId="{04ECDBF8-E759-4A73-AD7E-268DF450EDBE}" type="pres">
      <dgm:prSet presAssocID="{B69F322F-4741-478B-986D-7CD16478EF2A}" presName="child2" presStyleLbl="bgAcc1" presStyleIdx="1" presStyleCnt="4" custScaleX="133312"/>
      <dgm:spPr/>
    </dgm:pt>
    <dgm:pt modelId="{8525D67E-7BE7-4A92-8FEE-7B112101A97C}" type="pres">
      <dgm:prSet presAssocID="{B69F322F-4741-478B-986D-7CD16478EF2A}" presName="child2Text" presStyleLbl="bgAcc1" presStyleIdx="1" presStyleCnt="4">
        <dgm:presLayoutVars>
          <dgm:bulletEnabled val="1"/>
        </dgm:presLayoutVars>
      </dgm:prSet>
      <dgm:spPr/>
    </dgm:pt>
    <dgm:pt modelId="{9CD38B04-401B-4029-BC86-0419900C3AE6}" type="pres">
      <dgm:prSet presAssocID="{B69F322F-4741-478B-986D-7CD16478EF2A}" presName="child3group" presStyleCnt="0"/>
      <dgm:spPr/>
    </dgm:pt>
    <dgm:pt modelId="{4AA19817-C87A-4231-95D4-781D46A5B5AC}" type="pres">
      <dgm:prSet presAssocID="{B69F322F-4741-478B-986D-7CD16478EF2A}" presName="child3" presStyleLbl="bgAcc1" presStyleIdx="2" presStyleCnt="4" custScaleX="133312"/>
      <dgm:spPr/>
    </dgm:pt>
    <dgm:pt modelId="{C101B0D8-2822-4344-BA30-A8E44CB833AB}" type="pres">
      <dgm:prSet presAssocID="{B69F322F-4741-478B-986D-7CD16478EF2A}" presName="child3Text" presStyleLbl="bgAcc1" presStyleIdx="2" presStyleCnt="4">
        <dgm:presLayoutVars>
          <dgm:bulletEnabled val="1"/>
        </dgm:presLayoutVars>
      </dgm:prSet>
      <dgm:spPr/>
    </dgm:pt>
    <dgm:pt modelId="{6F9DEC30-9EA1-4D05-82BE-26E1E0D8C217}" type="pres">
      <dgm:prSet presAssocID="{B69F322F-4741-478B-986D-7CD16478EF2A}" presName="child4group" presStyleCnt="0"/>
      <dgm:spPr/>
    </dgm:pt>
    <dgm:pt modelId="{29A011CF-E08D-40D4-8EA7-0B6B66461928}" type="pres">
      <dgm:prSet presAssocID="{B69F322F-4741-478B-986D-7CD16478EF2A}" presName="child4" presStyleLbl="bgAcc1" presStyleIdx="3" presStyleCnt="4" custScaleX="133312"/>
      <dgm:spPr/>
    </dgm:pt>
    <dgm:pt modelId="{91DB3156-3A48-4AB5-B7EA-319EEB44E11E}" type="pres">
      <dgm:prSet presAssocID="{B69F322F-4741-478B-986D-7CD16478EF2A}" presName="child4Text" presStyleLbl="bgAcc1" presStyleIdx="3" presStyleCnt="4">
        <dgm:presLayoutVars>
          <dgm:bulletEnabled val="1"/>
        </dgm:presLayoutVars>
      </dgm:prSet>
      <dgm:spPr/>
    </dgm:pt>
    <dgm:pt modelId="{473961A1-128F-4051-9F4B-28502E7CC20E}" type="pres">
      <dgm:prSet presAssocID="{B69F322F-4741-478B-986D-7CD16478EF2A}" presName="childPlaceholder" presStyleCnt="0"/>
      <dgm:spPr/>
    </dgm:pt>
    <dgm:pt modelId="{7D528CDB-0F24-49E9-944C-B668BC60E23E}" type="pres">
      <dgm:prSet presAssocID="{B69F322F-4741-478B-986D-7CD16478EF2A}" presName="circle" presStyleCnt="0"/>
      <dgm:spPr/>
    </dgm:pt>
    <dgm:pt modelId="{E32B00BA-A2BF-4BB8-88B6-FD5A0C7A3EA9}" type="pres">
      <dgm:prSet presAssocID="{B69F322F-4741-478B-986D-7CD16478EF2A}" presName="quadrant1" presStyleLbl="node1" presStyleIdx="0" presStyleCnt="4">
        <dgm:presLayoutVars>
          <dgm:chMax val="1"/>
          <dgm:bulletEnabled val="1"/>
        </dgm:presLayoutVars>
      </dgm:prSet>
      <dgm:spPr/>
    </dgm:pt>
    <dgm:pt modelId="{102A1790-59D8-4534-ACD2-11D0B5B612C1}" type="pres">
      <dgm:prSet presAssocID="{B69F322F-4741-478B-986D-7CD16478EF2A}" presName="quadrant2" presStyleLbl="node1" presStyleIdx="1" presStyleCnt="4">
        <dgm:presLayoutVars>
          <dgm:chMax val="1"/>
          <dgm:bulletEnabled val="1"/>
        </dgm:presLayoutVars>
      </dgm:prSet>
      <dgm:spPr/>
    </dgm:pt>
    <dgm:pt modelId="{6DAE5DE7-00A1-4A0F-AC6F-3CE3503DD5EF}" type="pres">
      <dgm:prSet presAssocID="{B69F322F-4741-478B-986D-7CD16478EF2A}" presName="quadrant3" presStyleLbl="node1" presStyleIdx="2" presStyleCnt="4">
        <dgm:presLayoutVars>
          <dgm:chMax val="1"/>
          <dgm:bulletEnabled val="1"/>
        </dgm:presLayoutVars>
      </dgm:prSet>
      <dgm:spPr/>
    </dgm:pt>
    <dgm:pt modelId="{0080994C-E3C8-46B7-B622-BBFFF6200E3A}" type="pres">
      <dgm:prSet presAssocID="{B69F322F-4741-478B-986D-7CD16478EF2A}" presName="quadrant4" presStyleLbl="node1" presStyleIdx="3" presStyleCnt="4">
        <dgm:presLayoutVars>
          <dgm:chMax val="1"/>
          <dgm:bulletEnabled val="1"/>
        </dgm:presLayoutVars>
      </dgm:prSet>
      <dgm:spPr/>
    </dgm:pt>
    <dgm:pt modelId="{79E29BAA-7C11-4492-8806-59850EDEAD43}" type="pres">
      <dgm:prSet presAssocID="{B69F322F-4741-478B-986D-7CD16478EF2A}" presName="quadrantPlaceholder" presStyleCnt="0"/>
      <dgm:spPr/>
    </dgm:pt>
    <dgm:pt modelId="{B28FF7A8-1232-40D3-84D4-E07D71831F24}" type="pres">
      <dgm:prSet presAssocID="{B69F322F-4741-478B-986D-7CD16478EF2A}" presName="center1" presStyleLbl="fgShp" presStyleIdx="0" presStyleCnt="2"/>
      <dgm:spPr/>
    </dgm:pt>
    <dgm:pt modelId="{E7DBBFD2-B29D-4BE9-8A37-1EFBD2EA9358}" type="pres">
      <dgm:prSet presAssocID="{B69F322F-4741-478B-986D-7CD16478EF2A}" presName="center2" presStyleLbl="fgShp" presStyleIdx="1" presStyleCnt="2"/>
      <dgm:spPr/>
    </dgm:pt>
  </dgm:ptLst>
  <dgm:cxnLst>
    <dgm:cxn modelId="{A6C9F812-CD72-4FF9-A77C-1AD20CE01B2F}" type="presOf" srcId="{DA7AF733-2ED3-4E59-9CF7-1C6F6270C294}" destId="{E32B00BA-A2BF-4BB8-88B6-FD5A0C7A3EA9}" srcOrd="0" destOrd="0" presId="urn:microsoft.com/office/officeart/2005/8/layout/cycle4"/>
    <dgm:cxn modelId="{F88CF52C-C5AC-45D2-89EE-7D5A3D093F27}" type="presOf" srcId="{D1292D39-C75E-4276-B72A-F2643F8F749B}" destId="{102A1790-59D8-4534-ACD2-11D0B5B612C1}" srcOrd="0" destOrd="0" presId="urn:microsoft.com/office/officeart/2005/8/layout/cycle4"/>
    <dgm:cxn modelId="{33F6E333-2D84-4E95-A244-418094B921A0}" type="presOf" srcId="{4F5552D3-54AD-4C15-A494-D991827B09C0}" destId="{C101B0D8-2822-4344-BA30-A8E44CB833AB}" srcOrd="1" destOrd="0" presId="urn:microsoft.com/office/officeart/2005/8/layout/cycle4"/>
    <dgm:cxn modelId="{F520563B-EB9C-4DF3-94E7-DE161069BEC0}" srcId="{BBAAAFE5-CF7F-4CE7-BBD2-30C13BD65737}" destId="{695F82CD-95BC-4F25-AD9F-91800BCEAD62}" srcOrd="0" destOrd="0" parTransId="{B61DFB2A-D007-437E-BACA-69467B6D5CC9}" sibTransId="{DAD48F9E-6265-43DD-BCCD-1FBA1DE7C517}"/>
    <dgm:cxn modelId="{5D5B6761-7CFB-4AB1-A0FA-9057BD63FD4C}" type="presOf" srcId="{061585C5-2734-4A53-9630-C3D285EF7149}" destId="{6DAE5DE7-00A1-4A0F-AC6F-3CE3503DD5EF}" srcOrd="0" destOrd="0" presId="urn:microsoft.com/office/officeart/2005/8/layout/cycle4"/>
    <dgm:cxn modelId="{D9F65144-4375-4060-B961-E4693DB6E43E}" type="presOf" srcId="{ED887F79-A0EA-49EA-97E5-377D18D5443E}" destId="{3ADD2FF1-326B-407C-82E6-77D463C67D2C}" srcOrd="1" destOrd="0" presId="urn:microsoft.com/office/officeart/2005/8/layout/cycle4"/>
    <dgm:cxn modelId="{F0743F46-9B44-4FE0-BFE0-794791D20C08}" srcId="{D1292D39-C75E-4276-B72A-F2643F8F749B}" destId="{B63BD1B0-E65C-4A99-A355-7F357AB4DA3F}" srcOrd="1" destOrd="0" parTransId="{36FA23CF-6DEB-404F-9097-65AD5A330A85}" sibTransId="{13A06338-3045-4527-802C-0054A83A0C30}"/>
    <dgm:cxn modelId="{2726C668-707D-4FB4-BFE3-19931839E6E6}" srcId="{B69F322F-4741-478B-986D-7CD16478EF2A}" destId="{061585C5-2734-4A53-9630-C3D285EF7149}" srcOrd="2" destOrd="0" parTransId="{4E160487-F587-4319-B6A5-D97583DA96D6}" sibTransId="{C902A142-AA21-4BAE-BA7A-40235E5CCDF4}"/>
    <dgm:cxn modelId="{30DE676E-6121-4ACF-8588-DF8E0BCB6406}" type="presOf" srcId="{695F82CD-95BC-4F25-AD9F-91800BCEAD62}" destId="{29A011CF-E08D-40D4-8EA7-0B6B66461928}" srcOrd="0" destOrd="0" presId="urn:microsoft.com/office/officeart/2005/8/layout/cycle4"/>
    <dgm:cxn modelId="{E6665475-21FF-43E1-85ED-F7C51ACB1B90}" type="presOf" srcId="{ED887F79-A0EA-49EA-97E5-377D18D5443E}" destId="{5D984F12-5111-4FE2-B69C-35FA4BF39852}" srcOrd="0" destOrd="0" presId="urn:microsoft.com/office/officeart/2005/8/layout/cycle4"/>
    <dgm:cxn modelId="{CD636297-E335-41FF-9E04-A40B1621699F}" type="presOf" srcId="{B63BD1B0-E65C-4A99-A355-7F357AB4DA3F}" destId="{04ECDBF8-E759-4A73-AD7E-268DF450EDBE}" srcOrd="0" destOrd="1" presId="urn:microsoft.com/office/officeart/2005/8/layout/cycle4"/>
    <dgm:cxn modelId="{DC7C76AA-6D5D-4F18-B8E6-E25B6D9C873F}" srcId="{061585C5-2734-4A53-9630-C3D285EF7149}" destId="{4F5552D3-54AD-4C15-A494-D991827B09C0}" srcOrd="0" destOrd="0" parTransId="{EF745F37-3851-49CB-A51B-6F3D283605E7}" sibTransId="{B7395495-9708-46B4-BA15-60A7839D5AFF}"/>
    <dgm:cxn modelId="{15D312AB-1262-46FA-B7A5-ABB5944804E9}" type="presOf" srcId="{BF11B74A-929A-4330-AFF1-2F657C43BAA8}" destId="{04ECDBF8-E759-4A73-AD7E-268DF450EDBE}" srcOrd="0" destOrd="0" presId="urn:microsoft.com/office/officeart/2005/8/layout/cycle4"/>
    <dgm:cxn modelId="{33E9A4B1-4DDD-4230-B7A6-C9EB0AE5A7EA}" type="presOf" srcId="{4F5552D3-54AD-4C15-A494-D991827B09C0}" destId="{4AA19817-C87A-4231-95D4-781D46A5B5AC}" srcOrd="0" destOrd="0" presId="urn:microsoft.com/office/officeart/2005/8/layout/cycle4"/>
    <dgm:cxn modelId="{B27BC1B9-A282-4E96-98BD-AB9915A8E10D}" type="presOf" srcId="{695F82CD-95BC-4F25-AD9F-91800BCEAD62}" destId="{91DB3156-3A48-4AB5-B7EA-319EEB44E11E}" srcOrd="1" destOrd="0" presId="urn:microsoft.com/office/officeart/2005/8/layout/cycle4"/>
    <dgm:cxn modelId="{A1CB40BA-BAEF-4362-9B75-648068BB6EDE}" srcId="{DA7AF733-2ED3-4E59-9CF7-1C6F6270C294}" destId="{ED887F79-A0EA-49EA-97E5-377D18D5443E}" srcOrd="0" destOrd="0" parTransId="{BA341789-D9A7-4BCE-BEA4-D92FD2DAF9CC}" sibTransId="{6FAA32BE-AED8-493A-8752-1AF864CFD030}"/>
    <dgm:cxn modelId="{808C66BE-1457-4130-9582-99B02850E513}" type="presOf" srcId="{B69F322F-4741-478B-986D-7CD16478EF2A}" destId="{8ABB33D1-3B0F-4361-80E5-9E347A013E2E}" srcOrd="0" destOrd="0" presId="urn:microsoft.com/office/officeart/2005/8/layout/cycle4"/>
    <dgm:cxn modelId="{BCE02CC3-C8BD-45E4-8BFE-783BC8B26023}" srcId="{B69F322F-4741-478B-986D-7CD16478EF2A}" destId="{BBAAAFE5-CF7F-4CE7-BBD2-30C13BD65737}" srcOrd="3" destOrd="0" parTransId="{AC0E7238-FB79-46FE-BF93-A1D5BA595B11}" sibTransId="{AEC44D13-5266-4903-9135-EEB1B2745B12}"/>
    <dgm:cxn modelId="{B92A0ACC-C873-48B8-89B1-A1F0FF46BB98}" srcId="{D1292D39-C75E-4276-B72A-F2643F8F749B}" destId="{BF11B74A-929A-4330-AFF1-2F657C43BAA8}" srcOrd="0" destOrd="0" parTransId="{7AD6A835-3885-4068-A784-CEB9383D71A1}" sibTransId="{CD41233A-0948-4644-9612-CAF88E7AB2B6}"/>
    <dgm:cxn modelId="{3AB6FDD4-6ECE-4D32-BCEF-F562061C4D5B}" srcId="{B69F322F-4741-478B-986D-7CD16478EF2A}" destId="{DA7AF733-2ED3-4E59-9CF7-1C6F6270C294}" srcOrd="0" destOrd="0" parTransId="{86C588E0-C8FE-40D9-9D47-F8A04BB167D3}" sibTransId="{AB2D1D69-ACEA-4183-BDB1-A236F9C41F11}"/>
    <dgm:cxn modelId="{FA12DDDF-38C3-485B-BA65-1EC1FA6CFE74}" srcId="{B69F322F-4741-478B-986D-7CD16478EF2A}" destId="{D1292D39-C75E-4276-B72A-F2643F8F749B}" srcOrd="1" destOrd="0" parTransId="{7011A3A5-6B9A-4CB1-B28B-6F73A6199995}" sibTransId="{196A3783-AE7C-48E2-920C-C1A78858EE67}"/>
    <dgm:cxn modelId="{5A2CE4E2-B9B4-4937-B296-86AD60C8543A}" type="presOf" srcId="{BF11B74A-929A-4330-AFF1-2F657C43BAA8}" destId="{8525D67E-7BE7-4A92-8FEE-7B112101A97C}" srcOrd="1" destOrd="0" presId="urn:microsoft.com/office/officeart/2005/8/layout/cycle4"/>
    <dgm:cxn modelId="{813D6BE3-5954-477C-8846-C5B923AE589B}" type="presOf" srcId="{B63BD1B0-E65C-4A99-A355-7F357AB4DA3F}" destId="{8525D67E-7BE7-4A92-8FEE-7B112101A97C}" srcOrd="1" destOrd="1" presId="urn:microsoft.com/office/officeart/2005/8/layout/cycle4"/>
    <dgm:cxn modelId="{46050EFF-41DA-410E-8FCE-2AAAA0797CC2}" type="presOf" srcId="{BBAAAFE5-CF7F-4CE7-BBD2-30C13BD65737}" destId="{0080994C-E3C8-46B7-B622-BBFFF6200E3A}" srcOrd="0" destOrd="0" presId="urn:microsoft.com/office/officeart/2005/8/layout/cycle4"/>
    <dgm:cxn modelId="{7040E941-F7D6-46FD-93E1-FF6EB49AA797}" type="presParOf" srcId="{8ABB33D1-3B0F-4361-80E5-9E347A013E2E}" destId="{D3559D93-FBD5-4947-A3FB-F31DAA54C810}" srcOrd="0" destOrd="0" presId="urn:microsoft.com/office/officeart/2005/8/layout/cycle4"/>
    <dgm:cxn modelId="{758D167F-2B5E-4433-A2E9-49DB24FDC430}" type="presParOf" srcId="{D3559D93-FBD5-4947-A3FB-F31DAA54C810}" destId="{D24B26D6-BAE9-4A5F-A0D6-3B0FBBD8ECBE}" srcOrd="0" destOrd="0" presId="urn:microsoft.com/office/officeart/2005/8/layout/cycle4"/>
    <dgm:cxn modelId="{2D4259F0-3978-405B-9067-1281B172ED7A}" type="presParOf" srcId="{D24B26D6-BAE9-4A5F-A0D6-3B0FBBD8ECBE}" destId="{5D984F12-5111-4FE2-B69C-35FA4BF39852}" srcOrd="0" destOrd="0" presId="urn:microsoft.com/office/officeart/2005/8/layout/cycle4"/>
    <dgm:cxn modelId="{B0803497-D4B0-40C1-938D-ED7A740C1A45}" type="presParOf" srcId="{D24B26D6-BAE9-4A5F-A0D6-3B0FBBD8ECBE}" destId="{3ADD2FF1-326B-407C-82E6-77D463C67D2C}" srcOrd="1" destOrd="0" presId="urn:microsoft.com/office/officeart/2005/8/layout/cycle4"/>
    <dgm:cxn modelId="{73C01AD8-78EF-424E-BA4B-3D757FDC6CBA}" type="presParOf" srcId="{D3559D93-FBD5-4947-A3FB-F31DAA54C810}" destId="{757194AE-8796-4FA7-9DF6-0E8E999805C1}" srcOrd="1" destOrd="0" presId="urn:microsoft.com/office/officeart/2005/8/layout/cycle4"/>
    <dgm:cxn modelId="{B99A6C9F-B4A6-4CFB-83DE-CBFE744AD753}" type="presParOf" srcId="{757194AE-8796-4FA7-9DF6-0E8E999805C1}" destId="{04ECDBF8-E759-4A73-AD7E-268DF450EDBE}" srcOrd="0" destOrd="0" presId="urn:microsoft.com/office/officeart/2005/8/layout/cycle4"/>
    <dgm:cxn modelId="{3DE53FDA-59DB-4945-A772-8431EDD944B1}" type="presParOf" srcId="{757194AE-8796-4FA7-9DF6-0E8E999805C1}" destId="{8525D67E-7BE7-4A92-8FEE-7B112101A97C}" srcOrd="1" destOrd="0" presId="urn:microsoft.com/office/officeart/2005/8/layout/cycle4"/>
    <dgm:cxn modelId="{DEAC7ED9-B9AA-4883-B062-92204634E4DB}" type="presParOf" srcId="{D3559D93-FBD5-4947-A3FB-F31DAA54C810}" destId="{9CD38B04-401B-4029-BC86-0419900C3AE6}" srcOrd="2" destOrd="0" presId="urn:microsoft.com/office/officeart/2005/8/layout/cycle4"/>
    <dgm:cxn modelId="{76B91FD1-24A0-4C56-90E3-57AE5DF402B2}" type="presParOf" srcId="{9CD38B04-401B-4029-BC86-0419900C3AE6}" destId="{4AA19817-C87A-4231-95D4-781D46A5B5AC}" srcOrd="0" destOrd="0" presId="urn:microsoft.com/office/officeart/2005/8/layout/cycle4"/>
    <dgm:cxn modelId="{946EC855-1001-4542-B98A-90E58C32182C}" type="presParOf" srcId="{9CD38B04-401B-4029-BC86-0419900C3AE6}" destId="{C101B0D8-2822-4344-BA30-A8E44CB833AB}" srcOrd="1" destOrd="0" presId="urn:microsoft.com/office/officeart/2005/8/layout/cycle4"/>
    <dgm:cxn modelId="{DB75CBCD-86A3-4EAB-9F48-E747F8E459ED}" type="presParOf" srcId="{D3559D93-FBD5-4947-A3FB-F31DAA54C810}" destId="{6F9DEC30-9EA1-4D05-82BE-26E1E0D8C217}" srcOrd="3" destOrd="0" presId="urn:microsoft.com/office/officeart/2005/8/layout/cycle4"/>
    <dgm:cxn modelId="{24ABD6EB-C61E-4894-B7EE-747362938D01}" type="presParOf" srcId="{6F9DEC30-9EA1-4D05-82BE-26E1E0D8C217}" destId="{29A011CF-E08D-40D4-8EA7-0B6B66461928}" srcOrd="0" destOrd="0" presId="urn:microsoft.com/office/officeart/2005/8/layout/cycle4"/>
    <dgm:cxn modelId="{1CDC27AD-8ECA-4857-A87F-B486C4A04D54}" type="presParOf" srcId="{6F9DEC30-9EA1-4D05-82BE-26E1E0D8C217}" destId="{91DB3156-3A48-4AB5-B7EA-319EEB44E11E}" srcOrd="1" destOrd="0" presId="urn:microsoft.com/office/officeart/2005/8/layout/cycle4"/>
    <dgm:cxn modelId="{5D7112DE-FA36-48D2-A350-BFBD87C36D84}" type="presParOf" srcId="{D3559D93-FBD5-4947-A3FB-F31DAA54C810}" destId="{473961A1-128F-4051-9F4B-28502E7CC20E}" srcOrd="4" destOrd="0" presId="urn:microsoft.com/office/officeart/2005/8/layout/cycle4"/>
    <dgm:cxn modelId="{4F2BD1B4-45BF-4973-98B5-D150782A8F62}" type="presParOf" srcId="{8ABB33D1-3B0F-4361-80E5-9E347A013E2E}" destId="{7D528CDB-0F24-49E9-944C-B668BC60E23E}" srcOrd="1" destOrd="0" presId="urn:microsoft.com/office/officeart/2005/8/layout/cycle4"/>
    <dgm:cxn modelId="{6B73017B-832C-4EBB-BD19-F3F8F60010FD}" type="presParOf" srcId="{7D528CDB-0F24-49E9-944C-B668BC60E23E}" destId="{E32B00BA-A2BF-4BB8-88B6-FD5A0C7A3EA9}" srcOrd="0" destOrd="0" presId="urn:microsoft.com/office/officeart/2005/8/layout/cycle4"/>
    <dgm:cxn modelId="{5FDDAB9C-D52A-4970-8AFB-6F3F1EDB2816}" type="presParOf" srcId="{7D528CDB-0F24-49E9-944C-B668BC60E23E}" destId="{102A1790-59D8-4534-ACD2-11D0B5B612C1}" srcOrd="1" destOrd="0" presId="urn:microsoft.com/office/officeart/2005/8/layout/cycle4"/>
    <dgm:cxn modelId="{65B968F5-9765-4AD4-AA88-A56484C94AAB}" type="presParOf" srcId="{7D528CDB-0F24-49E9-944C-B668BC60E23E}" destId="{6DAE5DE7-00A1-4A0F-AC6F-3CE3503DD5EF}" srcOrd="2" destOrd="0" presId="urn:microsoft.com/office/officeart/2005/8/layout/cycle4"/>
    <dgm:cxn modelId="{D9A5F78D-EDCB-404A-A65D-B666B8BF8EA9}" type="presParOf" srcId="{7D528CDB-0F24-49E9-944C-B668BC60E23E}" destId="{0080994C-E3C8-46B7-B622-BBFFF6200E3A}" srcOrd="3" destOrd="0" presId="urn:microsoft.com/office/officeart/2005/8/layout/cycle4"/>
    <dgm:cxn modelId="{2F8632DB-EB1F-422B-ACF9-B90B3745F455}" type="presParOf" srcId="{7D528CDB-0F24-49E9-944C-B668BC60E23E}" destId="{79E29BAA-7C11-4492-8806-59850EDEAD43}" srcOrd="4" destOrd="0" presId="urn:microsoft.com/office/officeart/2005/8/layout/cycle4"/>
    <dgm:cxn modelId="{47D5A3EE-E99A-4A8B-8EF1-486BC4A58BCF}" type="presParOf" srcId="{8ABB33D1-3B0F-4361-80E5-9E347A013E2E}" destId="{B28FF7A8-1232-40D3-84D4-E07D71831F24}" srcOrd="2" destOrd="0" presId="urn:microsoft.com/office/officeart/2005/8/layout/cycle4"/>
    <dgm:cxn modelId="{FC2D6E79-E142-4FC6-A23D-299664E38AE1}" type="presParOf" srcId="{8ABB33D1-3B0F-4361-80E5-9E347A013E2E}" destId="{E7DBBFD2-B29D-4BE9-8A37-1EFBD2EA935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31905F-1C14-1541-A9C6-1164B39372A1}" type="doc">
      <dgm:prSet loTypeId="urn:microsoft.com/office/officeart/2005/8/layout/vList3#1" loCatId="" qsTypeId="urn:microsoft.com/office/officeart/2005/8/quickstyle/simple1" qsCatId="simple" csTypeId="urn:microsoft.com/office/officeart/2005/8/colors/accent0_2" csCatId="mainScheme" phldr="1"/>
      <dgm:spPr/>
      <dgm:t>
        <a:bodyPr/>
        <a:lstStyle/>
        <a:p>
          <a:endParaRPr kumimoji="1" lang="ja-JP" altLang="en-US"/>
        </a:p>
      </dgm:t>
    </dgm:pt>
    <dgm:pt modelId="{0BC2C0A3-2841-7341-986A-49387D9468B7}">
      <dgm:prSet custT="1"/>
      <dgm:spPr/>
      <dgm:t>
        <a:bodyPr/>
        <a:lstStyle/>
        <a:p>
          <a:pPr rtl="0"/>
          <a:r>
            <a:rPr lang="fr-FR" sz="1800" cap="small" baseline="0" dirty="0" err="1"/>
            <a:t>Find</a:t>
          </a:r>
          <a:r>
            <a:rPr lang="cs-CZ" sz="1800" cap="small" baseline="0" dirty="0"/>
            <a:t>ing</a:t>
          </a:r>
          <a:r>
            <a:rPr lang="fr-FR" sz="1800" cap="small" baseline="0" dirty="0"/>
            <a:t> information to move </a:t>
          </a:r>
          <a:r>
            <a:rPr lang="fr-FR" sz="1800" cap="small" baseline="0" dirty="0" err="1"/>
            <a:t>between</a:t>
          </a:r>
          <a:r>
            <a:rPr lang="fr-FR" sz="1800" cap="small" baseline="0" dirty="0"/>
            <a:t> China and Europe</a:t>
          </a:r>
          <a:endParaRPr lang="zh-CN" altLang="en-US" sz="1800" cap="small" baseline="0" dirty="0"/>
        </a:p>
        <a:p>
          <a:pPr rtl="0"/>
          <a:r>
            <a:rPr lang="zh-CN" altLang="en-US" sz="1800" dirty="0">
              <a:latin typeface="+mj-ea"/>
              <a:ea typeface="+mj-ea"/>
            </a:rPr>
            <a:t>查找中国和欧洲的来往信息</a:t>
          </a:r>
          <a:endParaRPr lang="fr-FR" sz="1800" dirty="0">
            <a:latin typeface="+mj-ea"/>
            <a:ea typeface="+mj-ea"/>
          </a:endParaRPr>
        </a:p>
      </dgm:t>
    </dgm:pt>
    <dgm:pt modelId="{05BF2F9A-D6D3-4E47-9A25-A125518A1374}" type="parTrans" cxnId="{CC9F7448-A58E-C140-82C3-48E19D405841}">
      <dgm:prSet/>
      <dgm:spPr/>
      <dgm:t>
        <a:bodyPr/>
        <a:lstStyle/>
        <a:p>
          <a:endParaRPr lang="ja-JP" altLang="en-US"/>
        </a:p>
      </dgm:t>
    </dgm:pt>
    <dgm:pt modelId="{A88918CF-E0E6-8C4D-9C8B-3482F717B70D}" type="sibTrans" cxnId="{CC9F7448-A58E-C140-82C3-48E19D405841}">
      <dgm:prSet/>
      <dgm:spPr/>
      <dgm:t>
        <a:bodyPr/>
        <a:lstStyle/>
        <a:p>
          <a:endParaRPr lang="ja-JP" altLang="en-US"/>
        </a:p>
      </dgm:t>
    </dgm:pt>
    <dgm:pt modelId="{0047F3BC-0C99-5845-83BE-EDDAA8B8097A}">
      <dgm:prSet custT="1"/>
      <dgm:spPr/>
      <dgm:t>
        <a:bodyPr/>
        <a:lstStyle/>
        <a:p>
          <a:r>
            <a:rPr lang="en-US" altLang="ja-JP" sz="1800" cap="small" baseline="0"/>
            <a:t>Finding Funding &amp; Jobs</a:t>
          </a:r>
          <a:endParaRPr lang="zh-CN" altLang="en-US" sz="1800" cap="small" baseline="0"/>
        </a:p>
        <a:p>
          <a:r>
            <a:rPr lang="zh-CN" altLang="en-US" sz="1800">
              <a:latin typeface="+mj-ea"/>
              <a:ea typeface="+mj-ea"/>
            </a:rPr>
            <a:t>查找经费资助及就业信息</a:t>
          </a:r>
          <a:r>
            <a:rPr lang="en-US" altLang="ja-JP" sz="1800">
              <a:latin typeface="+mj-ea"/>
              <a:ea typeface="+mj-ea"/>
            </a:rPr>
            <a:t> </a:t>
          </a:r>
          <a:endParaRPr lang="ja-JP" altLang="en-US" sz="1800" dirty="0">
            <a:latin typeface="+mj-ea"/>
            <a:ea typeface="+mj-ea"/>
          </a:endParaRPr>
        </a:p>
      </dgm:t>
    </dgm:pt>
    <dgm:pt modelId="{BE25124B-3116-1F45-9474-D3DE243ABB6C}" type="parTrans" cxnId="{1A0109FC-A027-E140-AEAD-5C40B4BC9BDC}">
      <dgm:prSet/>
      <dgm:spPr/>
      <dgm:t>
        <a:bodyPr/>
        <a:lstStyle/>
        <a:p>
          <a:endParaRPr lang="ja-JP" altLang="en-US"/>
        </a:p>
      </dgm:t>
    </dgm:pt>
    <dgm:pt modelId="{9AAF44D4-EEEE-9B49-A158-C152F8C0E46E}" type="sibTrans" cxnId="{1A0109FC-A027-E140-AEAD-5C40B4BC9BDC}">
      <dgm:prSet/>
      <dgm:spPr/>
      <dgm:t>
        <a:bodyPr/>
        <a:lstStyle/>
        <a:p>
          <a:endParaRPr lang="ja-JP" altLang="en-US"/>
        </a:p>
      </dgm:t>
    </dgm:pt>
    <dgm:pt modelId="{49E479D5-2E28-0A40-BA95-1C60284D594F}">
      <dgm:prSet custT="1"/>
      <dgm:spPr/>
      <dgm:t>
        <a:bodyPr/>
        <a:lstStyle/>
        <a:p>
          <a:r>
            <a:rPr lang="en-US" altLang="ja-JP" sz="1800" cap="small" baseline="0"/>
            <a:t>Meeting new potential research partners</a:t>
          </a:r>
          <a:endParaRPr lang="zh-CN" altLang="en-US" sz="1800" cap="small" baseline="0"/>
        </a:p>
        <a:p>
          <a:r>
            <a:rPr lang="zh-CN" altLang="en-US" sz="1800">
              <a:latin typeface="+mj-ea"/>
              <a:ea typeface="+mj-ea"/>
            </a:rPr>
            <a:t>认识新的研究合作伙伴</a:t>
          </a:r>
          <a:endParaRPr lang="ja-JP" altLang="en-US" sz="1800" dirty="0">
            <a:latin typeface="+mj-ea"/>
            <a:ea typeface="+mj-ea"/>
          </a:endParaRPr>
        </a:p>
      </dgm:t>
    </dgm:pt>
    <dgm:pt modelId="{116A68CA-54DB-5741-A636-2F69DDC2E977}" type="parTrans" cxnId="{21FA17F6-3062-E14D-BD06-BCA1F1CF4F0F}">
      <dgm:prSet/>
      <dgm:spPr/>
      <dgm:t>
        <a:bodyPr/>
        <a:lstStyle/>
        <a:p>
          <a:endParaRPr lang="ja-JP" altLang="en-US"/>
        </a:p>
      </dgm:t>
    </dgm:pt>
    <dgm:pt modelId="{E10067E8-922E-4848-99E9-7215D479627C}" type="sibTrans" cxnId="{21FA17F6-3062-E14D-BD06-BCA1F1CF4F0F}">
      <dgm:prSet/>
      <dgm:spPr/>
      <dgm:t>
        <a:bodyPr/>
        <a:lstStyle/>
        <a:p>
          <a:endParaRPr lang="ja-JP" altLang="en-US"/>
        </a:p>
      </dgm:t>
    </dgm:pt>
    <dgm:pt modelId="{655FB8C6-1B91-3442-8866-1C10BFBF9F05}">
      <dgm:prSet custT="1"/>
      <dgm:spPr/>
      <dgm:t>
        <a:bodyPr/>
        <a:lstStyle/>
        <a:p>
          <a:r>
            <a:rPr lang="en-US" altLang="ja-JP" sz="1800" cap="small" baseline="0" dirty="0"/>
            <a:t>Networking, Sharing Intelligence &amp; Experience</a:t>
          </a:r>
          <a:endParaRPr lang="zh-CN" altLang="en-US" sz="1800" cap="small" baseline="0" dirty="0"/>
        </a:p>
        <a:p>
          <a:r>
            <a:rPr lang="zh-CN" altLang="en-US" sz="1800" dirty="0">
              <a:latin typeface="+mj-ea"/>
              <a:ea typeface="+mj-ea"/>
            </a:rPr>
            <a:t>联络、共享资讯与经验</a:t>
          </a:r>
          <a:endParaRPr lang="ja-JP" altLang="en-US" sz="1800" dirty="0">
            <a:latin typeface="+mj-ea"/>
            <a:ea typeface="+mj-ea"/>
          </a:endParaRPr>
        </a:p>
      </dgm:t>
    </dgm:pt>
    <dgm:pt modelId="{73B897F7-FD26-CE4E-920B-90A71803C618}" type="parTrans" cxnId="{D266C452-8F17-D741-A4E9-72CEE691FE08}">
      <dgm:prSet/>
      <dgm:spPr/>
      <dgm:t>
        <a:bodyPr/>
        <a:lstStyle/>
        <a:p>
          <a:endParaRPr lang="ja-JP" altLang="en-US"/>
        </a:p>
      </dgm:t>
    </dgm:pt>
    <dgm:pt modelId="{DB516DFA-258F-FE4C-BB3A-9BD95159C1F2}" type="sibTrans" cxnId="{D266C452-8F17-D741-A4E9-72CEE691FE08}">
      <dgm:prSet/>
      <dgm:spPr/>
      <dgm:t>
        <a:bodyPr/>
        <a:lstStyle/>
        <a:p>
          <a:endParaRPr lang="ja-JP" altLang="en-US"/>
        </a:p>
      </dgm:t>
    </dgm:pt>
    <dgm:pt modelId="{907C44AB-0099-664B-A697-8CAE5A7694BC}" type="pres">
      <dgm:prSet presAssocID="{7C31905F-1C14-1541-A9C6-1164B39372A1}" presName="linearFlow" presStyleCnt="0">
        <dgm:presLayoutVars>
          <dgm:dir/>
          <dgm:resizeHandles val="exact"/>
        </dgm:presLayoutVars>
      </dgm:prSet>
      <dgm:spPr/>
    </dgm:pt>
    <dgm:pt modelId="{1AF117F5-533A-2A42-ADAC-E4187E5E82AE}" type="pres">
      <dgm:prSet presAssocID="{0BC2C0A3-2841-7341-986A-49387D9468B7}" presName="composite" presStyleCnt="0"/>
      <dgm:spPr/>
    </dgm:pt>
    <dgm:pt modelId="{9B835E5F-1CB0-5147-8982-EFB92FE86294}" type="pres">
      <dgm:prSet presAssocID="{0BC2C0A3-2841-7341-986A-49387D9468B7}" presName="imgShp" presStyleLbl="fgImgPlace1" presStyleIdx="0" presStyleCnt="4"/>
      <dgm:spPr>
        <a:blipFill rotWithShape="0">
          <a:blip xmlns:r="http://schemas.openxmlformats.org/officeDocument/2006/relationships" r:embed="rId1"/>
          <a:stretch>
            <a:fillRect/>
          </a:stretch>
        </a:blipFill>
        <a:ln w="57150">
          <a:solidFill>
            <a:srgbClr val="0070C0"/>
          </a:solidFill>
        </a:ln>
      </dgm:spPr>
    </dgm:pt>
    <dgm:pt modelId="{493BFBCB-9A93-924C-AFBF-B33007A706F1}" type="pres">
      <dgm:prSet presAssocID="{0BC2C0A3-2841-7341-986A-49387D9468B7}" presName="txShp" presStyleLbl="node1" presStyleIdx="0" presStyleCnt="4">
        <dgm:presLayoutVars>
          <dgm:bulletEnabled val="1"/>
        </dgm:presLayoutVars>
      </dgm:prSet>
      <dgm:spPr/>
    </dgm:pt>
    <dgm:pt modelId="{879F7F91-3F26-9D4C-A42B-876EB0E8BFF5}" type="pres">
      <dgm:prSet presAssocID="{A88918CF-E0E6-8C4D-9C8B-3482F717B70D}" presName="spacing" presStyleCnt="0"/>
      <dgm:spPr/>
    </dgm:pt>
    <dgm:pt modelId="{EFCEEF30-E678-C548-96B5-47BDC4C0E6F9}" type="pres">
      <dgm:prSet presAssocID="{0047F3BC-0C99-5845-83BE-EDDAA8B8097A}" presName="composite" presStyleCnt="0"/>
      <dgm:spPr/>
    </dgm:pt>
    <dgm:pt modelId="{0C3E0004-B78D-B343-ACBD-C04E44AFD473}" type="pres">
      <dgm:prSet presAssocID="{0047F3BC-0C99-5845-83BE-EDDAA8B8097A}" presName="imgShp" presStyleLbl="fgImgPlace1" presStyleIdx="1" presStyleCnt="4"/>
      <dgm:spPr>
        <a:blipFill rotWithShape="1">
          <a:blip xmlns:r="http://schemas.openxmlformats.org/officeDocument/2006/relationships" r:embed="rId2"/>
          <a:stretch>
            <a:fillRect/>
          </a:stretch>
        </a:blipFill>
        <a:ln w="57150">
          <a:solidFill>
            <a:srgbClr val="CC3399"/>
          </a:solidFill>
        </a:ln>
      </dgm:spPr>
    </dgm:pt>
    <dgm:pt modelId="{F5B0A008-791E-FC46-9E7C-83F05EC77490}" type="pres">
      <dgm:prSet presAssocID="{0047F3BC-0C99-5845-83BE-EDDAA8B8097A}" presName="txShp" presStyleLbl="node1" presStyleIdx="1" presStyleCnt="4">
        <dgm:presLayoutVars>
          <dgm:bulletEnabled val="1"/>
        </dgm:presLayoutVars>
      </dgm:prSet>
      <dgm:spPr/>
    </dgm:pt>
    <dgm:pt modelId="{55F96AA4-D14C-6C4A-BC1B-BBBD424DAC17}" type="pres">
      <dgm:prSet presAssocID="{9AAF44D4-EEEE-9B49-A158-C152F8C0E46E}" presName="spacing" presStyleCnt="0"/>
      <dgm:spPr/>
    </dgm:pt>
    <dgm:pt modelId="{1360D69A-1886-8849-88C0-C7D5E80FB51C}" type="pres">
      <dgm:prSet presAssocID="{49E479D5-2E28-0A40-BA95-1C60284D594F}" presName="composite" presStyleCnt="0"/>
      <dgm:spPr/>
    </dgm:pt>
    <dgm:pt modelId="{48C2D0B7-599D-B34A-A8C4-455F41561136}" type="pres">
      <dgm:prSet presAssocID="{49E479D5-2E28-0A40-BA95-1C60284D594F}" presName="imgShp" presStyleLbl="fgImgPlace1" presStyleIdx="2" presStyleCnt="4"/>
      <dgm:spPr>
        <a:blipFill rotWithShape="0">
          <a:blip xmlns:r="http://schemas.openxmlformats.org/officeDocument/2006/relationships" r:embed="rId3" cstate="print">
            <a:extLst/>
          </a:blip>
          <a:stretch>
            <a:fillRect/>
          </a:stretch>
        </a:blipFill>
        <a:ln w="57150">
          <a:solidFill>
            <a:srgbClr val="FFC000"/>
          </a:solidFill>
        </a:ln>
      </dgm:spPr>
    </dgm:pt>
    <dgm:pt modelId="{57ADDB86-88DE-8E44-906F-5717DA322B32}" type="pres">
      <dgm:prSet presAssocID="{49E479D5-2E28-0A40-BA95-1C60284D594F}" presName="txShp" presStyleLbl="node1" presStyleIdx="2" presStyleCnt="4">
        <dgm:presLayoutVars>
          <dgm:bulletEnabled val="1"/>
        </dgm:presLayoutVars>
      </dgm:prSet>
      <dgm:spPr/>
    </dgm:pt>
    <dgm:pt modelId="{C46C555B-D8A3-3A41-BE68-580091108FF8}" type="pres">
      <dgm:prSet presAssocID="{E10067E8-922E-4848-99E9-7215D479627C}" presName="spacing" presStyleCnt="0"/>
      <dgm:spPr/>
    </dgm:pt>
    <dgm:pt modelId="{8F63ED6C-FFAE-4245-BC86-86746D407341}" type="pres">
      <dgm:prSet presAssocID="{655FB8C6-1B91-3442-8866-1C10BFBF9F05}" presName="composite" presStyleCnt="0"/>
      <dgm:spPr/>
    </dgm:pt>
    <dgm:pt modelId="{DE1FED5B-EEA5-5D4B-A44E-115B81F4199F}" type="pres">
      <dgm:prSet presAssocID="{655FB8C6-1B91-3442-8866-1C10BFBF9F05}" presName="imgShp" presStyleLbl="fgImgPlace1" presStyleIdx="3" presStyleCnt="4"/>
      <dgm:spPr>
        <a:blipFill rotWithShape="0">
          <a:blip xmlns:r="http://schemas.openxmlformats.org/officeDocument/2006/relationships" r:embed="rId4" cstate="print">
            <a:extLst/>
          </a:blip>
          <a:stretch>
            <a:fillRect/>
          </a:stretch>
        </a:blipFill>
        <a:ln w="57150">
          <a:solidFill>
            <a:schemeClr val="accent3">
              <a:lumMod val="60000"/>
              <a:lumOff val="40000"/>
            </a:schemeClr>
          </a:solidFill>
        </a:ln>
      </dgm:spPr>
    </dgm:pt>
    <dgm:pt modelId="{31D7542E-F583-2342-9680-292B9C9BFAB9}" type="pres">
      <dgm:prSet presAssocID="{655FB8C6-1B91-3442-8866-1C10BFBF9F05}" presName="txShp" presStyleLbl="node1" presStyleIdx="3" presStyleCnt="4">
        <dgm:presLayoutVars>
          <dgm:bulletEnabled val="1"/>
        </dgm:presLayoutVars>
      </dgm:prSet>
      <dgm:spPr/>
    </dgm:pt>
  </dgm:ptLst>
  <dgm:cxnLst>
    <dgm:cxn modelId="{8D16E609-59EB-4C28-8D89-BF8B8B775904}" type="presOf" srcId="{0BC2C0A3-2841-7341-986A-49387D9468B7}" destId="{493BFBCB-9A93-924C-AFBF-B33007A706F1}" srcOrd="0" destOrd="0" presId="urn:microsoft.com/office/officeart/2005/8/layout/vList3#1"/>
    <dgm:cxn modelId="{6B283E38-99A6-47FF-998C-F163CF70D8F9}" type="presOf" srcId="{655FB8C6-1B91-3442-8866-1C10BFBF9F05}" destId="{31D7542E-F583-2342-9680-292B9C9BFAB9}" srcOrd="0" destOrd="0" presId="urn:microsoft.com/office/officeart/2005/8/layout/vList3#1"/>
    <dgm:cxn modelId="{CC9F7448-A58E-C140-82C3-48E19D405841}" srcId="{7C31905F-1C14-1541-A9C6-1164B39372A1}" destId="{0BC2C0A3-2841-7341-986A-49387D9468B7}" srcOrd="0" destOrd="0" parTransId="{05BF2F9A-D6D3-4E47-9A25-A125518A1374}" sibTransId="{A88918CF-E0E6-8C4D-9C8B-3482F717B70D}"/>
    <dgm:cxn modelId="{D266C452-8F17-D741-A4E9-72CEE691FE08}" srcId="{7C31905F-1C14-1541-A9C6-1164B39372A1}" destId="{655FB8C6-1B91-3442-8866-1C10BFBF9F05}" srcOrd="3" destOrd="0" parTransId="{73B897F7-FD26-CE4E-920B-90A71803C618}" sibTransId="{DB516DFA-258F-FE4C-BB3A-9BD95159C1F2}"/>
    <dgm:cxn modelId="{19899C7C-EF74-45A3-870C-25E45776BAE5}" type="presOf" srcId="{0047F3BC-0C99-5845-83BE-EDDAA8B8097A}" destId="{F5B0A008-791E-FC46-9E7C-83F05EC77490}" srcOrd="0" destOrd="0" presId="urn:microsoft.com/office/officeart/2005/8/layout/vList3#1"/>
    <dgm:cxn modelId="{FF555780-21FC-4A7B-903B-38FAF9973561}" type="presOf" srcId="{49E479D5-2E28-0A40-BA95-1C60284D594F}" destId="{57ADDB86-88DE-8E44-906F-5717DA322B32}" srcOrd="0" destOrd="0" presId="urn:microsoft.com/office/officeart/2005/8/layout/vList3#1"/>
    <dgm:cxn modelId="{4E4899CE-26D1-48D1-A86A-FC344A6A505B}" type="presOf" srcId="{7C31905F-1C14-1541-A9C6-1164B39372A1}" destId="{907C44AB-0099-664B-A697-8CAE5A7694BC}" srcOrd="0" destOrd="0" presId="urn:microsoft.com/office/officeart/2005/8/layout/vList3#1"/>
    <dgm:cxn modelId="{21FA17F6-3062-E14D-BD06-BCA1F1CF4F0F}" srcId="{7C31905F-1C14-1541-A9C6-1164B39372A1}" destId="{49E479D5-2E28-0A40-BA95-1C60284D594F}" srcOrd="2" destOrd="0" parTransId="{116A68CA-54DB-5741-A636-2F69DDC2E977}" sibTransId="{E10067E8-922E-4848-99E9-7215D479627C}"/>
    <dgm:cxn modelId="{1A0109FC-A027-E140-AEAD-5C40B4BC9BDC}" srcId="{7C31905F-1C14-1541-A9C6-1164B39372A1}" destId="{0047F3BC-0C99-5845-83BE-EDDAA8B8097A}" srcOrd="1" destOrd="0" parTransId="{BE25124B-3116-1F45-9474-D3DE243ABB6C}" sibTransId="{9AAF44D4-EEEE-9B49-A158-C152F8C0E46E}"/>
    <dgm:cxn modelId="{FE0CBD16-0F41-443E-BABE-9127A973B1BA}" type="presParOf" srcId="{907C44AB-0099-664B-A697-8CAE5A7694BC}" destId="{1AF117F5-533A-2A42-ADAC-E4187E5E82AE}" srcOrd="0" destOrd="0" presId="urn:microsoft.com/office/officeart/2005/8/layout/vList3#1"/>
    <dgm:cxn modelId="{40B336FB-4FFE-44B6-AEA4-76D706F93F25}" type="presParOf" srcId="{1AF117F5-533A-2A42-ADAC-E4187E5E82AE}" destId="{9B835E5F-1CB0-5147-8982-EFB92FE86294}" srcOrd="0" destOrd="0" presId="urn:microsoft.com/office/officeart/2005/8/layout/vList3#1"/>
    <dgm:cxn modelId="{7FA08897-80D4-421B-832D-14834871B4A3}" type="presParOf" srcId="{1AF117F5-533A-2A42-ADAC-E4187E5E82AE}" destId="{493BFBCB-9A93-924C-AFBF-B33007A706F1}" srcOrd="1" destOrd="0" presId="urn:microsoft.com/office/officeart/2005/8/layout/vList3#1"/>
    <dgm:cxn modelId="{1A96F1B4-95FE-4E0B-A758-3E9E126D4D0D}" type="presParOf" srcId="{907C44AB-0099-664B-A697-8CAE5A7694BC}" destId="{879F7F91-3F26-9D4C-A42B-876EB0E8BFF5}" srcOrd="1" destOrd="0" presId="urn:microsoft.com/office/officeart/2005/8/layout/vList3#1"/>
    <dgm:cxn modelId="{8770151F-3756-46C0-B77F-9740920A8E92}" type="presParOf" srcId="{907C44AB-0099-664B-A697-8CAE5A7694BC}" destId="{EFCEEF30-E678-C548-96B5-47BDC4C0E6F9}" srcOrd="2" destOrd="0" presId="urn:microsoft.com/office/officeart/2005/8/layout/vList3#1"/>
    <dgm:cxn modelId="{87E837AB-491F-4AF7-BCD2-8766DE8B3C5A}" type="presParOf" srcId="{EFCEEF30-E678-C548-96B5-47BDC4C0E6F9}" destId="{0C3E0004-B78D-B343-ACBD-C04E44AFD473}" srcOrd="0" destOrd="0" presId="urn:microsoft.com/office/officeart/2005/8/layout/vList3#1"/>
    <dgm:cxn modelId="{FAB5551E-26E7-4885-B88B-8DEFE2CAE873}" type="presParOf" srcId="{EFCEEF30-E678-C548-96B5-47BDC4C0E6F9}" destId="{F5B0A008-791E-FC46-9E7C-83F05EC77490}" srcOrd="1" destOrd="0" presId="urn:microsoft.com/office/officeart/2005/8/layout/vList3#1"/>
    <dgm:cxn modelId="{F7538035-FAEF-46E8-B393-AC3AC14CA526}" type="presParOf" srcId="{907C44AB-0099-664B-A697-8CAE5A7694BC}" destId="{55F96AA4-D14C-6C4A-BC1B-BBBD424DAC17}" srcOrd="3" destOrd="0" presId="urn:microsoft.com/office/officeart/2005/8/layout/vList3#1"/>
    <dgm:cxn modelId="{2E40A9EA-B7C8-4A66-8B0D-E39A11CEDF94}" type="presParOf" srcId="{907C44AB-0099-664B-A697-8CAE5A7694BC}" destId="{1360D69A-1886-8849-88C0-C7D5E80FB51C}" srcOrd="4" destOrd="0" presId="urn:microsoft.com/office/officeart/2005/8/layout/vList3#1"/>
    <dgm:cxn modelId="{D6550FB1-3ED7-4BDA-9C66-164397653A86}" type="presParOf" srcId="{1360D69A-1886-8849-88C0-C7D5E80FB51C}" destId="{48C2D0B7-599D-B34A-A8C4-455F41561136}" srcOrd="0" destOrd="0" presId="urn:microsoft.com/office/officeart/2005/8/layout/vList3#1"/>
    <dgm:cxn modelId="{59B2D939-C162-446C-BB2D-E3C92DC61566}" type="presParOf" srcId="{1360D69A-1886-8849-88C0-C7D5E80FB51C}" destId="{57ADDB86-88DE-8E44-906F-5717DA322B32}" srcOrd="1" destOrd="0" presId="urn:microsoft.com/office/officeart/2005/8/layout/vList3#1"/>
    <dgm:cxn modelId="{FE0FC6E2-958B-4375-846A-C0B12B8A306E}" type="presParOf" srcId="{907C44AB-0099-664B-A697-8CAE5A7694BC}" destId="{C46C555B-D8A3-3A41-BE68-580091108FF8}" srcOrd="5" destOrd="0" presId="urn:microsoft.com/office/officeart/2005/8/layout/vList3#1"/>
    <dgm:cxn modelId="{1E542A0A-752F-4BE6-9060-3986714819E6}" type="presParOf" srcId="{907C44AB-0099-664B-A697-8CAE5A7694BC}" destId="{8F63ED6C-FFAE-4245-BC86-86746D407341}" srcOrd="6" destOrd="0" presId="urn:microsoft.com/office/officeart/2005/8/layout/vList3#1"/>
    <dgm:cxn modelId="{546E6716-D8B2-4AD3-8505-60C3F7C75AA8}" type="presParOf" srcId="{8F63ED6C-FFAE-4245-BC86-86746D407341}" destId="{DE1FED5B-EEA5-5D4B-A44E-115B81F4199F}" srcOrd="0" destOrd="0" presId="urn:microsoft.com/office/officeart/2005/8/layout/vList3#1"/>
    <dgm:cxn modelId="{1B3F597F-A844-4BA3-88C5-2EA7B6961719}" type="presParOf" srcId="{8F63ED6C-FFAE-4245-BC86-86746D407341}" destId="{31D7542E-F583-2342-9680-292B9C9BFAB9}" srcOrd="1" destOrd="0" presId="urn:microsoft.com/office/officeart/2005/8/layout/vList3#1"/>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CD67CD-F267-9943-8BFD-DCB6ED4E1F8E}" type="doc">
      <dgm:prSet loTypeId="urn:microsoft.com/office/officeart/2005/8/layout/vList3#2" loCatId="" qsTypeId="urn:microsoft.com/office/officeart/2005/8/quickstyle/simple1" qsCatId="simple" csTypeId="urn:microsoft.com/office/officeart/2005/8/colors/accent0_1" csCatId="mainScheme" phldr="1"/>
      <dgm:spPr/>
    </dgm:pt>
    <dgm:pt modelId="{1E0A099D-7CB1-0242-A98D-40347F1F0215}">
      <dgm:prSet phldrT="[テキスト]"/>
      <dgm:spPr/>
      <dgm:t>
        <a:bodyPr/>
        <a:lstStyle/>
        <a:p>
          <a:r>
            <a:rPr kumimoji="1" lang="en-US" altLang="ja-JP" u="none" cap="small" baseline="0" dirty="0">
              <a:solidFill>
                <a:srgbClr val="164796"/>
              </a:solidFill>
            </a:rPr>
            <a:t>Website</a:t>
          </a:r>
          <a:r>
            <a:rPr kumimoji="1" lang="en-US" altLang="ja-JP" u="none" dirty="0">
              <a:solidFill>
                <a:srgbClr val="164796"/>
              </a:solidFill>
            </a:rPr>
            <a:t> </a:t>
          </a:r>
        </a:p>
        <a:p>
          <a:r>
            <a:rPr kumimoji="1" lang="zh-CN" altLang="en-US" dirty="0">
              <a:solidFill>
                <a:srgbClr val="164796"/>
              </a:solidFill>
            </a:rPr>
            <a:t>网站</a:t>
          </a:r>
          <a:endParaRPr kumimoji="1" lang="ja-JP" altLang="en-US" dirty="0">
            <a:solidFill>
              <a:srgbClr val="164796"/>
            </a:solidFill>
          </a:endParaRPr>
        </a:p>
      </dgm:t>
      <dgm:extLst/>
    </dgm:pt>
    <dgm:pt modelId="{2FA62433-4036-F549-9012-D4E2B1751C0D}" type="parTrans" cxnId="{6360F355-F4D1-2446-BAA8-55CA6986743D}">
      <dgm:prSet/>
      <dgm:spPr/>
      <dgm:t>
        <a:bodyPr/>
        <a:lstStyle/>
        <a:p>
          <a:endParaRPr kumimoji="1" lang="ja-JP" altLang="en-US"/>
        </a:p>
      </dgm:t>
    </dgm:pt>
    <dgm:pt modelId="{04FDEB0F-CBEF-F14F-9198-8722403AD675}" type="sibTrans" cxnId="{6360F355-F4D1-2446-BAA8-55CA6986743D}">
      <dgm:prSet/>
      <dgm:spPr/>
      <dgm:t>
        <a:bodyPr/>
        <a:lstStyle/>
        <a:p>
          <a:endParaRPr kumimoji="1" lang="ja-JP" altLang="en-US"/>
        </a:p>
      </dgm:t>
    </dgm:pt>
    <dgm:pt modelId="{9A84CCFC-FEF7-9C49-84B5-68E8F4241B9D}">
      <dgm:prSet phldrT="[テキスト]" custT="1"/>
      <dgm:spPr/>
      <dgm:t>
        <a:bodyPr/>
        <a:lstStyle/>
        <a:p>
          <a:r>
            <a:rPr kumimoji="1" lang="en-US" altLang="ja-JP" sz="2400" u="none" cap="small" baseline="0" dirty="0">
              <a:solidFill>
                <a:srgbClr val="164796"/>
              </a:solidFill>
            </a:rPr>
            <a:t>Newsletter</a:t>
          </a:r>
          <a:r>
            <a:rPr kumimoji="1" lang="cs-CZ" altLang="ja-JP" sz="2400" u="none" cap="small" baseline="0" dirty="0">
              <a:solidFill>
                <a:srgbClr val="164796"/>
              </a:solidFill>
            </a:rPr>
            <a:t>,</a:t>
          </a:r>
          <a:r>
            <a:rPr kumimoji="1" lang="en-US" altLang="ja-JP" sz="2400" cap="small" baseline="0" dirty="0">
              <a:solidFill>
                <a:srgbClr val="164796"/>
              </a:solidFill>
            </a:rPr>
            <a:t> Publications</a:t>
          </a:r>
          <a:endParaRPr kumimoji="1" lang="zh-CN" altLang="en-US" sz="2400" i="0" cap="small" baseline="0" dirty="0">
            <a:solidFill>
              <a:srgbClr val="164796"/>
            </a:solidFill>
          </a:endParaRPr>
        </a:p>
        <a:p>
          <a:r>
            <a:rPr kumimoji="1" lang="zh-CN" altLang="en-US" sz="2400" i="0" dirty="0">
              <a:solidFill>
                <a:srgbClr val="164796"/>
              </a:solidFill>
              <a:latin typeface="+mj-ea"/>
              <a:ea typeface="+mj-ea"/>
            </a:rPr>
            <a:t>通讯及其他出版物</a:t>
          </a:r>
          <a:endParaRPr kumimoji="1" lang="ja-JP" altLang="en-US" sz="1800" i="1" dirty="0">
            <a:solidFill>
              <a:srgbClr val="164796"/>
            </a:solidFill>
          </a:endParaRPr>
        </a:p>
      </dgm:t>
      <dgm:extLst/>
    </dgm:pt>
    <dgm:pt modelId="{4B76A4D1-30DA-6C48-8CF6-8AFA89DDF402}" type="parTrans" cxnId="{02DBDE19-FE31-2E45-8838-5C43CAF45CF9}">
      <dgm:prSet/>
      <dgm:spPr/>
      <dgm:t>
        <a:bodyPr/>
        <a:lstStyle/>
        <a:p>
          <a:endParaRPr kumimoji="1" lang="ja-JP" altLang="en-US"/>
        </a:p>
      </dgm:t>
    </dgm:pt>
    <dgm:pt modelId="{D3AD703F-C873-1344-865F-EA4EB8F0230F}" type="sibTrans" cxnId="{02DBDE19-FE31-2E45-8838-5C43CAF45CF9}">
      <dgm:prSet/>
      <dgm:spPr/>
      <dgm:t>
        <a:bodyPr/>
        <a:lstStyle/>
        <a:p>
          <a:endParaRPr kumimoji="1" lang="ja-JP" altLang="en-US"/>
        </a:p>
      </dgm:t>
    </dgm:pt>
    <dgm:pt modelId="{45210453-D51A-8246-957A-9EDD21D67501}">
      <dgm:prSet phldrT="[テキスト]" custT="1"/>
      <dgm:spPr/>
      <dgm:t>
        <a:bodyPr/>
        <a:lstStyle/>
        <a:p>
          <a:r>
            <a:rPr kumimoji="1" lang="en-US" altLang="ja-JP" sz="3200" cap="small" baseline="0" dirty="0" err="1">
              <a:solidFill>
                <a:srgbClr val="164796"/>
              </a:solidFill>
            </a:rPr>
            <a:t>Ev</a:t>
          </a:r>
          <a:r>
            <a:rPr kumimoji="1" lang="cs-CZ" altLang="zh-CN" sz="3200" cap="small" baseline="0" dirty="0" err="1">
              <a:solidFill>
                <a:srgbClr val="164796"/>
              </a:solidFill>
            </a:rPr>
            <a:t>ents</a:t>
          </a:r>
          <a:endParaRPr kumimoji="1" lang="cs-CZ" altLang="zh-CN" sz="3200" cap="small" baseline="0" dirty="0">
            <a:solidFill>
              <a:srgbClr val="164796"/>
            </a:solidFill>
          </a:endParaRPr>
        </a:p>
        <a:p>
          <a:r>
            <a:rPr kumimoji="1" lang="zh-CN" altLang="en-US" sz="3200" dirty="0">
              <a:solidFill>
                <a:srgbClr val="164796"/>
              </a:solidFill>
              <a:latin typeface="+mj-ea"/>
              <a:ea typeface="+mj-ea"/>
            </a:rPr>
            <a:t>活动</a:t>
          </a:r>
          <a:r>
            <a:rPr kumimoji="1" lang="en-US" altLang="ja-JP" sz="3200" dirty="0">
              <a:solidFill>
                <a:srgbClr val="164796"/>
              </a:solidFill>
              <a:latin typeface="+mj-ea"/>
              <a:ea typeface="+mj-ea"/>
            </a:rPr>
            <a:t> </a:t>
          </a:r>
          <a:endParaRPr kumimoji="1" lang="ja-JP" altLang="en-US" sz="3200" dirty="0">
            <a:solidFill>
              <a:srgbClr val="164796"/>
            </a:solidFill>
            <a:latin typeface="+mj-ea"/>
            <a:ea typeface="+mj-ea"/>
          </a:endParaRPr>
        </a:p>
      </dgm:t>
      <dgm:extLst/>
    </dgm:pt>
    <dgm:pt modelId="{F6DEB3CA-BFB4-DA4D-A0B5-7DA42A5C65CE}" type="parTrans" cxnId="{92C9A948-ED02-A548-93FE-CC02DE64CD3C}">
      <dgm:prSet/>
      <dgm:spPr/>
      <dgm:t>
        <a:bodyPr/>
        <a:lstStyle/>
        <a:p>
          <a:endParaRPr kumimoji="1" lang="ja-JP" altLang="en-US"/>
        </a:p>
      </dgm:t>
    </dgm:pt>
    <dgm:pt modelId="{9945248F-060C-5F43-9884-EFCC7823AA36}" type="sibTrans" cxnId="{92C9A948-ED02-A548-93FE-CC02DE64CD3C}">
      <dgm:prSet/>
      <dgm:spPr/>
      <dgm:t>
        <a:bodyPr/>
        <a:lstStyle/>
        <a:p>
          <a:endParaRPr kumimoji="1" lang="ja-JP" altLang="en-US"/>
        </a:p>
      </dgm:t>
    </dgm:pt>
    <dgm:pt modelId="{129AC421-5AD7-4046-AF5F-ADAA4BAB81DD}" type="pres">
      <dgm:prSet presAssocID="{44CD67CD-F267-9943-8BFD-DCB6ED4E1F8E}" presName="linearFlow" presStyleCnt="0">
        <dgm:presLayoutVars>
          <dgm:dir/>
          <dgm:resizeHandles val="exact"/>
        </dgm:presLayoutVars>
      </dgm:prSet>
      <dgm:spPr/>
    </dgm:pt>
    <dgm:pt modelId="{8F7B958D-9E3F-E34D-B023-0AFBEADAF4CE}" type="pres">
      <dgm:prSet presAssocID="{1E0A099D-7CB1-0242-A98D-40347F1F0215}" presName="composite" presStyleCnt="0"/>
      <dgm:spPr/>
    </dgm:pt>
    <dgm:pt modelId="{FC492B20-709B-1644-A3EB-A91F0D07F0FD}" type="pres">
      <dgm:prSet presAssocID="{1E0A099D-7CB1-0242-A98D-40347F1F0215}" presName="imgShp" presStyleLbl="fgImgPlace1" presStyleIdx="0" presStyleCnt="3" custLinFactNeighborY="5228"/>
      <dgm:spPr>
        <a:blipFill>
          <a:blip xmlns:r="http://schemas.openxmlformats.org/officeDocument/2006/relationships" r:embed="rId1">
            <a:extLst/>
          </a:blip>
          <a:srcRect/>
          <a:stretch>
            <a:fillRect l="-30000" r="-30000"/>
          </a:stretch>
        </a:blipFill>
        <a:ln w="57150">
          <a:solidFill>
            <a:srgbClr val="FFC000"/>
          </a:solidFill>
        </a:ln>
      </dgm:spPr>
    </dgm:pt>
    <dgm:pt modelId="{85EA63CA-9BDC-7D47-849F-4190AB727D26}" type="pres">
      <dgm:prSet presAssocID="{1E0A099D-7CB1-0242-A98D-40347F1F0215}" presName="txShp" presStyleLbl="node1" presStyleIdx="0" presStyleCnt="3" custLinFactNeighborX="836" custLinFactNeighborY="-3588">
        <dgm:presLayoutVars>
          <dgm:bulletEnabled val="1"/>
        </dgm:presLayoutVars>
      </dgm:prSet>
      <dgm:spPr/>
    </dgm:pt>
    <dgm:pt modelId="{BD528030-F93B-8048-BABC-4164BFE67CC4}" type="pres">
      <dgm:prSet presAssocID="{04FDEB0F-CBEF-F14F-9198-8722403AD675}" presName="spacing" presStyleCnt="0"/>
      <dgm:spPr/>
    </dgm:pt>
    <dgm:pt modelId="{AB4D9AF5-1F11-754E-AA9B-3BACD77F39D4}" type="pres">
      <dgm:prSet presAssocID="{9A84CCFC-FEF7-9C49-84B5-68E8F4241B9D}" presName="composite" presStyleCnt="0"/>
      <dgm:spPr/>
    </dgm:pt>
    <dgm:pt modelId="{BFC102CD-77E7-A441-A0C6-D7B6AF12DDDA}" type="pres">
      <dgm:prSet presAssocID="{9A84CCFC-FEF7-9C49-84B5-68E8F4241B9D}" presName="imgShp" presStyleLbl="fgImgPlace1" presStyleIdx="1" presStyleCnt="3" custLinFactNeighborX="2094"/>
      <dgm:spPr>
        <a:blipFill rotWithShape="0">
          <a:blip xmlns:r="http://schemas.openxmlformats.org/officeDocument/2006/relationships" r:embed="rId2" cstate="print">
            <a:extLst/>
          </a:blip>
          <a:stretch>
            <a:fillRect/>
          </a:stretch>
        </a:blipFill>
        <a:ln w="57150">
          <a:solidFill>
            <a:srgbClr val="4597A0"/>
          </a:solidFill>
        </a:ln>
      </dgm:spPr>
    </dgm:pt>
    <dgm:pt modelId="{C407EB26-7C7F-7C40-88D0-F8F63C42B123}" type="pres">
      <dgm:prSet presAssocID="{9A84CCFC-FEF7-9C49-84B5-68E8F4241B9D}" presName="txShp" presStyleLbl="node1" presStyleIdx="1" presStyleCnt="3" custLinFactNeighborX="836" custLinFactNeighborY="-1714">
        <dgm:presLayoutVars>
          <dgm:bulletEnabled val="1"/>
        </dgm:presLayoutVars>
      </dgm:prSet>
      <dgm:spPr/>
    </dgm:pt>
    <dgm:pt modelId="{807B7BB1-90C1-7D48-A0BD-0E68C6077450}" type="pres">
      <dgm:prSet presAssocID="{D3AD703F-C873-1344-865F-EA4EB8F0230F}" presName="spacing" presStyleCnt="0"/>
      <dgm:spPr/>
    </dgm:pt>
    <dgm:pt modelId="{3E8409CF-FD70-FF44-A67C-337A1299D00F}" type="pres">
      <dgm:prSet presAssocID="{45210453-D51A-8246-957A-9EDD21D67501}" presName="composite" presStyleCnt="0"/>
      <dgm:spPr/>
    </dgm:pt>
    <dgm:pt modelId="{86184AB5-1653-154A-8F3A-4D23B8C4B7EC}" type="pres">
      <dgm:prSet presAssocID="{45210453-D51A-8246-957A-9EDD21D67501}" presName="imgShp" presStyleLbl="fgImgPlace1" presStyleIdx="2" presStyleCnt="3"/>
      <dgm:spPr>
        <a:blipFill rotWithShape="1">
          <a:blip xmlns:r="http://schemas.openxmlformats.org/officeDocument/2006/relationships" r:embed="rId3"/>
          <a:stretch>
            <a:fillRect/>
          </a:stretch>
        </a:blipFill>
        <a:ln w="57150">
          <a:solidFill>
            <a:srgbClr val="CC3399"/>
          </a:solidFill>
        </a:ln>
      </dgm:spPr>
    </dgm:pt>
    <dgm:pt modelId="{613651B2-D455-8244-BC62-B540664A3CCD}" type="pres">
      <dgm:prSet presAssocID="{45210453-D51A-8246-957A-9EDD21D67501}" presName="txShp" presStyleLbl="node1" presStyleIdx="2" presStyleCnt="3">
        <dgm:presLayoutVars>
          <dgm:bulletEnabled val="1"/>
        </dgm:presLayoutVars>
      </dgm:prSet>
      <dgm:spPr/>
    </dgm:pt>
  </dgm:ptLst>
  <dgm:cxnLst>
    <dgm:cxn modelId="{36B9BB0F-55C5-4712-876B-B30F0F22C1A7}" type="presOf" srcId="{1E0A099D-7CB1-0242-A98D-40347F1F0215}" destId="{85EA63CA-9BDC-7D47-849F-4190AB727D26}" srcOrd="0" destOrd="0" presId="urn:microsoft.com/office/officeart/2005/8/layout/vList3#2"/>
    <dgm:cxn modelId="{15A39713-C5A2-4350-BC09-5B35A42A4E6A}" type="presOf" srcId="{44CD67CD-F267-9943-8BFD-DCB6ED4E1F8E}" destId="{129AC421-5AD7-4046-AF5F-ADAA4BAB81DD}" srcOrd="0" destOrd="0" presId="urn:microsoft.com/office/officeart/2005/8/layout/vList3#2"/>
    <dgm:cxn modelId="{02DBDE19-FE31-2E45-8838-5C43CAF45CF9}" srcId="{44CD67CD-F267-9943-8BFD-DCB6ED4E1F8E}" destId="{9A84CCFC-FEF7-9C49-84B5-68E8F4241B9D}" srcOrd="1" destOrd="0" parTransId="{4B76A4D1-30DA-6C48-8CF6-8AFA89DDF402}" sibTransId="{D3AD703F-C873-1344-865F-EA4EB8F0230F}"/>
    <dgm:cxn modelId="{B99C7C1C-9534-4A03-B20B-B49F3356EEB5}" type="presOf" srcId="{45210453-D51A-8246-957A-9EDD21D67501}" destId="{613651B2-D455-8244-BC62-B540664A3CCD}" srcOrd="0" destOrd="0" presId="urn:microsoft.com/office/officeart/2005/8/layout/vList3#2"/>
    <dgm:cxn modelId="{92C9A948-ED02-A548-93FE-CC02DE64CD3C}" srcId="{44CD67CD-F267-9943-8BFD-DCB6ED4E1F8E}" destId="{45210453-D51A-8246-957A-9EDD21D67501}" srcOrd="2" destOrd="0" parTransId="{F6DEB3CA-BFB4-DA4D-A0B5-7DA42A5C65CE}" sibTransId="{9945248F-060C-5F43-9884-EFCC7823AA36}"/>
    <dgm:cxn modelId="{6360F355-F4D1-2446-BAA8-55CA6986743D}" srcId="{44CD67CD-F267-9943-8BFD-DCB6ED4E1F8E}" destId="{1E0A099D-7CB1-0242-A98D-40347F1F0215}" srcOrd="0" destOrd="0" parTransId="{2FA62433-4036-F549-9012-D4E2B1751C0D}" sibTransId="{04FDEB0F-CBEF-F14F-9198-8722403AD675}"/>
    <dgm:cxn modelId="{EFF99D88-16E5-4BA6-BB6A-0FC9100564ED}" type="presOf" srcId="{9A84CCFC-FEF7-9C49-84B5-68E8F4241B9D}" destId="{C407EB26-7C7F-7C40-88D0-F8F63C42B123}" srcOrd="0" destOrd="0" presId="urn:microsoft.com/office/officeart/2005/8/layout/vList3#2"/>
    <dgm:cxn modelId="{8E6F587E-5A58-4A5A-89BA-61A9FC15B734}" type="presParOf" srcId="{129AC421-5AD7-4046-AF5F-ADAA4BAB81DD}" destId="{8F7B958D-9E3F-E34D-B023-0AFBEADAF4CE}" srcOrd="0" destOrd="0" presId="urn:microsoft.com/office/officeart/2005/8/layout/vList3#2"/>
    <dgm:cxn modelId="{176B45A8-78CF-4392-843D-BDD0590F1846}" type="presParOf" srcId="{8F7B958D-9E3F-E34D-B023-0AFBEADAF4CE}" destId="{FC492B20-709B-1644-A3EB-A91F0D07F0FD}" srcOrd="0" destOrd="0" presId="urn:microsoft.com/office/officeart/2005/8/layout/vList3#2"/>
    <dgm:cxn modelId="{9EAA0830-7507-499A-8678-FD4FB1B8A50E}" type="presParOf" srcId="{8F7B958D-9E3F-E34D-B023-0AFBEADAF4CE}" destId="{85EA63CA-9BDC-7D47-849F-4190AB727D26}" srcOrd="1" destOrd="0" presId="urn:microsoft.com/office/officeart/2005/8/layout/vList3#2"/>
    <dgm:cxn modelId="{42C37B26-76C5-43EF-A1AB-250A9B1E62D3}" type="presParOf" srcId="{129AC421-5AD7-4046-AF5F-ADAA4BAB81DD}" destId="{BD528030-F93B-8048-BABC-4164BFE67CC4}" srcOrd="1" destOrd="0" presId="urn:microsoft.com/office/officeart/2005/8/layout/vList3#2"/>
    <dgm:cxn modelId="{55A80C10-35E0-4047-83EC-1EA7C8139242}" type="presParOf" srcId="{129AC421-5AD7-4046-AF5F-ADAA4BAB81DD}" destId="{AB4D9AF5-1F11-754E-AA9B-3BACD77F39D4}" srcOrd="2" destOrd="0" presId="urn:microsoft.com/office/officeart/2005/8/layout/vList3#2"/>
    <dgm:cxn modelId="{1DA16106-FBF2-4FF8-91F1-BFD58C3DFBAF}" type="presParOf" srcId="{AB4D9AF5-1F11-754E-AA9B-3BACD77F39D4}" destId="{BFC102CD-77E7-A441-A0C6-D7B6AF12DDDA}" srcOrd="0" destOrd="0" presId="urn:microsoft.com/office/officeart/2005/8/layout/vList3#2"/>
    <dgm:cxn modelId="{7CB19B7F-85F2-4E42-940C-35E54D7AF248}" type="presParOf" srcId="{AB4D9AF5-1F11-754E-AA9B-3BACD77F39D4}" destId="{C407EB26-7C7F-7C40-88D0-F8F63C42B123}" srcOrd="1" destOrd="0" presId="urn:microsoft.com/office/officeart/2005/8/layout/vList3#2"/>
    <dgm:cxn modelId="{4471E827-D2D8-4582-A37C-56376C2FB4C2}" type="presParOf" srcId="{129AC421-5AD7-4046-AF5F-ADAA4BAB81DD}" destId="{807B7BB1-90C1-7D48-A0BD-0E68C6077450}" srcOrd="3" destOrd="0" presId="urn:microsoft.com/office/officeart/2005/8/layout/vList3#2"/>
    <dgm:cxn modelId="{A26B9BC7-5570-4429-9B64-84ACB60F5757}" type="presParOf" srcId="{129AC421-5AD7-4046-AF5F-ADAA4BAB81DD}" destId="{3E8409CF-FD70-FF44-A67C-337A1299D00F}" srcOrd="4" destOrd="0" presId="urn:microsoft.com/office/officeart/2005/8/layout/vList3#2"/>
    <dgm:cxn modelId="{BD172F43-B6DB-44BF-BC0B-08CBFFDF922C}" type="presParOf" srcId="{3E8409CF-FD70-FF44-A67C-337A1299D00F}" destId="{86184AB5-1653-154A-8F3A-4D23B8C4B7EC}" srcOrd="0" destOrd="0" presId="urn:microsoft.com/office/officeart/2005/8/layout/vList3#2"/>
    <dgm:cxn modelId="{6A499237-C3A8-42BE-9213-A6C74185B317}" type="presParOf" srcId="{3E8409CF-FD70-FF44-A67C-337A1299D00F}" destId="{613651B2-D455-8244-BC62-B540664A3CCD}" srcOrd="1" destOrd="0" presId="urn:microsoft.com/office/officeart/2005/8/layout/vList3#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1CA3EC-2FF4-4434-AA74-FB3EB5ADB223}"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9FD238C2-9E5C-4786-8FE6-466474E727D3}">
      <dgm:prSet phldrT="[Text]" custT="1"/>
      <dgm:spPr/>
      <dgm:t>
        <a:bodyPr/>
        <a:lstStyle/>
        <a:p>
          <a:r>
            <a:rPr lang="zh-CN" altLang="en-US" sz="1100" dirty="0"/>
            <a:t>初级研究人员</a:t>
          </a:r>
          <a:endParaRPr lang="en-US" sz="1100" dirty="0"/>
        </a:p>
        <a:p>
          <a:r>
            <a:rPr lang="zh-CN" altLang="en-US" sz="1100" dirty="0"/>
            <a:t>（获博士之后</a:t>
          </a:r>
          <a:r>
            <a:rPr lang="en-US" altLang="zh-CN" sz="1100" dirty="0"/>
            <a:t>2-7</a:t>
          </a:r>
          <a:r>
            <a:rPr lang="zh-CN" altLang="en-US" sz="1100" dirty="0"/>
            <a:t>年），最多五年资助</a:t>
          </a:r>
          <a:r>
            <a:rPr lang="en-US" altLang="zh-CN" sz="1100" dirty="0"/>
            <a:t>200</a:t>
          </a:r>
          <a:r>
            <a:rPr lang="zh-CN" altLang="en-US" sz="1100" dirty="0"/>
            <a:t>万欧元</a:t>
          </a:r>
          <a:endParaRPr lang="en-US" sz="1100" dirty="0"/>
        </a:p>
      </dgm:t>
    </dgm:pt>
    <dgm:pt modelId="{22EC3898-B937-498B-85F9-6668A9FD39BC}" type="parTrans" cxnId="{FE00F782-6A4A-436A-B34C-6B64E92578E4}">
      <dgm:prSet/>
      <dgm:spPr/>
      <dgm:t>
        <a:bodyPr/>
        <a:lstStyle/>
        <a:p>
          <a:endParaRPr lang="en-US"/>
        </a:p>
      </dgm:t>
    </dgm:pt>
    <dgm:pt modelId="{CFD583C6-9506-47F1-9C03-E7CA33769F38}" type="sibTrans" cxnId="{FE00F782-6A4A-436A-B34C-6B64E92578E4}">
      <dgm:prSet custT="1"/>
      <dgm:spPr/>
      <dgm:t>
        <a:bodyPr/>
        <a:lstStyle/>
        <a:p>
          <a:r>
            <a:rPr lang="en-US" sz="1100" dirty="0"/>
            <a:t>2-7 years after PhD, grant up to € 2.0 Mio for 5 years</a:t>
          </a:r>
        </a:p>
      </dgm:t>
    </dgm:pt>
    <dgm:pt modelId="{6FC47252-B4B3-4FAF-8C2B-A3608016D5D8}">
      <dgm:prSet phldrT="[Text]" custT="1"/>
      <dgm:spPr/>
      <dgm:t>
        <a:bodyPr/>
        <a:lstStyle/>
        <a:p>
          <a:pPr>
            <a:buAutoNum type="arabicPeriod"/>
          </a:pPr>
          <a:r>
            <a:rPr lang="en-GB" altLang="en-US" sz="1100" b="1" cap="small" dirty="0">
              <a:solidFill>
                <a:srgbClr val="164796"/>
              </a:solidFill>
              <a:latin typeface="Calibri" panose="020F0502020204030204" pitchFamily="34" charset="0"/>
            </a:rPr>
            <a:t>Starting Grants</a:t>
          </a:r>
          <a:endParaRPr lang="en-US" sz="1100" dirty="0">
            <a:solidFill>
              <a:srgbClr val="164796"/>
            </a:solidFill>
          </a:endParaRPr>
        </a:p>
      </dgm:t>
    </dgm:pt>
    <dgm:pt modelId="{B0C96861-5414-4A2A-A0CB-DCB71DAF2056}" type="parTrans" cxnId="{64CF8073-E126-4E51-819D-4DF9836C9C6F}">
      <dgm:prSet/>
      <dgm:spPr/>
      <dgm:t>
        <a:bodyPr/>
        <a:lstStyle/>
        <a:p>
          <a:endParaRPr lang="en-US"/>
        </a:p>
      </dgm:t>
    </dgm:pt>
    <dgm:pt modelId="{1A1C0D73-6E4A-46D5-840F-18993AFF6C57}" type="sibTrans" cxnId="{64CF8073-E126-4E51-819D-4DF9836C9C6F}">
      <dgm:prSet/>
      <dgm:spPr/>
      <dgm:t>
        <a:bodyPr/>
        <a:lstStyle/>
        <a:p>
          <a:endParaRPr lang="en-US"/>
        </a:p>
      </dgm:t>
    </dgm:pt>
    <dgm:pt modelId="{4F511C82-4DF0-4A00-BA6F-AB57501370C7}">
      <dgm:prSet phldrT="[Text]" custT="1"/>
      <dgm:spPr/>
      <dgm:t>
        <a:bodyPr/>
        <a:lstStyle/>
        <a:p>
          <a:r>
            <a:rPr lang="en-US" sz="1100" dirty="0"/>
            <a:t>(7-12 years after PhD), grant up to € 2.75 Mio </a:t>
          </a:r>
        </a:p>
        <a:p>
          <a:r>
            <a:rPr lang="en-US" sz="1100" dirty="0"/>
            <a:t>for 5 years</a:t>
          </a:r>
        </a:p>
      </dgm:t>
    </dgm:pt>
    <dgm:pt modelId="{5BD1CB12-AB0E-4DF9-9EDA-958F05E39DC7}" type="parTrans" cxnId="{BA9ED9E3-7DFE-46E5-B7D0-F2D0AD334DE2}">
      <dgm:prSet/>
      <dgm:spPr/>
      <dgm:t>
        <a:bodyPr/>
        <a:lstStyle/>
        <a:p>
          <a:endParaRPr lang="en-US"/>
        </a:p>
      </dgm:t>
    </dgm:pt>
    <dgm:pt modelId="{E76BB5A0-46C2-4631-9B46-418F7063310D}" type="sibTrans" cxnId="{BA9ED9E3-7DFE-46E5-B7D0-F2D0AD334DE2}">
      <dgm:prSet custT="1"/>
      <dgm:spPr/>
      <dgm:t>
        <a:bodyPr/>
        <a:lstStyle/>
        <a:p>
          <a:r>
            <a:rPr lang="zh-CN" altLang="en-US" sz="1100" dirty="0"/>
            <a:t>中级研究人员</a:t>
          </a:r>
          <a:endParaRPr lang="en-US" sz="1100" dirty="0"/>
        </a:p>
        <a:p>
          <a:r>
            <a:rPr lang="zh-CN" altLang="en-US" sz="1100" dirty="0"/>
            <a:t>（获博士之后</a:t>
          </a:r>
          <a:r>
            <a:rPr lang="en-US" altLang="zh-CN" sz="1100" dirty="0"/>
            <a:t>7-12</a:t>
          </a:r>
          <a:r>
            <a:rPr lang="zh-CN" altLang="en-US" sz="1100" dirty="0"/>
            <a:t>年），最多五年资助</a:t>
          </a:r>
          <a:r>
            <a:rPr lang="en-US" altLang="zh-CN" sz="1100" dirty="0"/>
            <a:t>275</a:t>
          </a:r>
          <a:r>
            <a:rPr lang="zh-CN" altLang="en-US" sz="1100" dirty="0"/>
            <a:t>万欧元</a:t>
          </a:r>
          <a:endParaRPr lang="en-US" sz="1100" dirty="0"/>
        </a:p>
      </dgm:t>
    </dgm:pt>
    <dgm:pt modelId="{F43F5E54-D678-42AB-8A64-874DE5A3A140}">
      <dgm:prSet phldrT="[Text]" custT="1"/>
      <dgm:spPr/>
      <dgm:t>
        <a:bodyPr/>
        <a:lstStyle/>
        <a:p>
          <a:r>
            <a:rPr lang="en-GB" altLang="en-US" sz="1100" b="1" cap="small" dirty="0">
              <a:solidFill>
                <a:srgbClr val="164796"/>
              </a:solidFill>
              <a:latin typeface="Calibri" panose="020F0502020204030204" pitchFamily="34" charset="0"/>
            </a:rPr>
            <a:t>Consolidator Grants</a:t>
          </a:r>
          <a:endParaRPr lang="en-US" sz="1100" dirty="0">
            <a:solidFill>
              <a:srgbClr val="164796"/>
            </a:solidFill>
          </a:endParaRPr>
        </a:p>
      </dgm:t>
    </dgm:pt>
    <dgm:pt modelId="{606C07C1-9509-440F-BC47-CCB05620B815}" type="parTrans" cxnId="{49AE14A7-6D14-487E-A2B5-91D2262BBCED}">
      <dgm:prSet/>
      <dgm:spPr/>
      <dgm:t>
        <a:bodyPr/>
        <a:lstStyle/>
        <a:p>
          <a:endParaRPr lang="en-US"/>
        </a:p>
      </dgm:t>
    </dgm:pt>
    <dgm:pt modelId="{3F24B7FF-745E-4841-B48E-F560F8BB1B8C}" type="sibTrans" cxnId="{49AE14A7-6D14-487E-A2B5-91D2262BBCED}">
      <dgm:prSet/>
      <dgm:spPr/>
      <dgm:t>
        <a:bodyPr/>
        <a:lstStyle/>
        <a:p>
          <a:endParaRPr lang="en-US"/>
        </a:p>
      </dgm:t>
    </dgm:pt>
    <dgm:pt modelId="{894F681E-99F4-4C45-82C3-A3454B3BDC57}">
      <dgm:prSet phldrT="[Text]" custT="1"/>
      <dgm:spPr/>
      <dgm:t>
        <a:bodyPr/>
        <a:lstStyle/>
        <a:p>
          <a:r>
            <a:rPr lang="zh-CN" altLang="en-US" sz="1100" dirty="0"/>
            <a:t>在过去</a:t>
          </a:r>
          <a:r>
            <a:rPr lang="en-US" altLang="zh-CN" sz="1100" dirty="0"/>
            <a:t>10</a:t>
          </a:r>
          <a:r>
            <a:rPr lang="zh-CN" altLang="en-US" sz="1100" dirty="0"/>
            <a:t>年内有显著研究成果，最多五年资助</a:t>
          </a:r>
          <a:r>
            <a:rPr lang="en-US" altLang="zh-CN" sz="1100" dirty="0"/>
            <a:t>350</a:t>
          </a:r>
          <a:r>
            <a:rPr lang="zh-CN" altLang="en-US" sz="1100" dirty="0"/>
            <a:t>万欧元</a:t>
          </a:r>
          <a:endParaRPr lang="en-US" sz="1100" dirty="0"/>
        </a:p>
      </dgm:t>
    </dgm:pt>
    <dgm:pt modelId="{0FBFCA6C-F4E9-4FB1-9EA5-D5945C1ED3E0}" type="parTrans" cxnId="{EE8F2326-454C-45C8-B3A9-F286DAA2A09F}">
      <dgm:prSet/>
      <dgm:spPr/>
      <dgm:t>
        <a:bodyPr/>
        <a:lstStyle/>
        <a:p>
          <a:endParaRPr lang="en-US"/>
        </a:p>
      </dgm:t>
    </dgm:pt>
    <dgm:pt modelId="{0C25F905-2D70-4BF2-B501-197A9425AAA8}" type="sibTrans" cxnId="{EE8F2326-454C-45C8-B3A9-F286DAA2A09F}">
      <dgm:prSet/>
      <dgm:spPr/>
      <dgm:t>
        <a:bodyPr/>
        <a:lstStyle/>
        <a:p>
          <a:r>
            <a:rPr lang="en-US" dirty="0"/>
            <a:t>Significant research</a:t>
          </a:r>
        </a:p>
        <a:p>
          <a:r>
            <a:rPr lang="en-US" dirty="0"/>
            <a:t>achievements in the</a:t>
          </a:r>
        </a:p>
        <a:p>
          <a:r>
            <a:rPr lang="en-US" dirty="0"/>
            <a:t>last 10 years, grant up to € 3.5 Mio </a:t>
          </a:r>
        </a:p>
        <a:p>
          <a:r>
            <a:rPr lang="en-US" dirty="0"/>
            <a:t>for 5 years</a:t>
          </a:r>
        </a:p>
      </dgm:t>
    </dgm:pt>
    <dgm:pt modelId="{88CE01A0-47AC-4209-B3BE-125D58D94BD9}">
      <dgm:prSet phldrT="[Text]" custT="1"/>
      <dgm:spPr/>
      <dgm:t>
        <a:bodyPr/>
        <a:lstStyle/>
        <a:p>
          <a:r>
            <a:rPr lang="en-GB" altLang="en-US" sz="1100" b="1" cap="small" dirty="0">
              <a:solidFill>
                <a:srgbClr val="164796"/>
              </a:solidFill>
              <a:latin typeface="Calibri" panose="020F0502020204030204" pitchFamily="34" charset="0"/>
            </a:rPr>
            <a:t>Advanced Grants</a:t>
          </a:r>
          <a:endParaRPr lang="en-US" sz="1100" dirty="0">
            <a:solidFill>
              <a:srgbClr val="164796"/>
            </a:solidFill>
          </a:endParaRPr>
        </a:p>
      </dgm:t>
    </dgm:pt>
    <dgm:pt modelId="{201711EF-80B9-48EE-9719-C328E83F3320}" type="parTrans" cxnId="{E91308D8-5807-4ED9-8342-FCDB4F26D82C}">
      <dgm:prSet/>
      <dgm:spPr/>
      <dgm:t>
        <a:bodyPr/>
        <a:lstStyle/>
        <a:p>
          <a:endParaRPr lang="en-US"/>
        </a:p>
      </dgm:t>
    </dgm:pt>
    <dgm:pt modelId="{1264CA49-AFDF-4443-824F-C081B6DB9467}" type="sibTrans" cxnId="{E91308D8-5807-4ED9-8342-FCDB4F26D82C}">
      <dgm:prSet/>
      <dgm:spPr/>
      <dgm:t>
        <a:bodyPr/>
        <a:lstStyle/>
        <a:p>
          <a:endParaRPr lang="en-US"/>
        </a:p>
      </dgm:t>
    </dgm:pt>
    <dgm:pt modelId="{606D97A3-D7A0-4270-8130-77CF29610342}">
      <dgm:prSet custT="1"/>
      <dgm:spPr/>
      <dgm:t>
        <a:bodyPr/>
        <a:lstStyle/>
        <a:p>
          <a:r>
            <a:rPr lang="zh-CN" altLang="en-US" sz="1100" b="1" cap="small" dirty="0">
              <a:solidFill>
                <a:srgbClr val="164796"/>
              </a:solidFill>
              <a:latin typeface="+mj-ea"/>
              <a:ea typeface="+mj-ea"/>
            </a:rPr>
            <a:t>初级研究基金 </a:t>
          </a:r>
          <a:endParaRPr lang="en-GB" altLang="en-US" sz="1100" cap="small" dirty="0">
            <a:solidFill>
              <a:srgbClr val="164796"/>
            </a:solidFill>
            <a:latin typeface="+mj-ea"/>
            <a:ea typeface="+mj-ea"/>
          </a:endParaRPr>
        </a:p>
      </dgm:t>
    </dgm:pt>
    <dgm:pt modelId="{9D4A5571-5702-4BB9-BE54-28BDA871EBC1}" type="parTrans" cxnId="{4E36FD0C-FDA6-4300-AC1F-D6145B5C900B}">
      <dgm:prSet/>
      <dgm:spPr/>
      <dgm:t>
        <a:bodyPr/>
        <a:lstStyle/>
        <a:p>
          <a:endParaRPr lang="en-US"/>
        </a:p>
      </dgm:t>
    </dgm:pt>
    <dgm:pt modelId="{6EB2D666-C8CC-41FB-B517-554D6FB4CAE3}" type="sibTrans" cxnId="{4E36FD0C-FDA6-4300-AC1F-D6145B5C900B}">
      <dgm:prSet/>
      <dgm:spPr/>
      <dgm:t>
        <a:bodyPr/>
        <a:lstStyle/>
        <a:p>
          <a:endParaRPr lang="en-US"/>
        </a:p>
      </dgm:t>
    </dgm:pt>
    <dgm:pt modelId="{27BD75ED-3E21-483C-BB4B-40BEA0F545A4}">
      <dgm:prSet custT="1"/>
      <dgm:spPr/>
      <dgm:t>
        <a:bodyPr/>
        <a:lstStyle/>
        <a:p>
          <a:r>
            <a:rPr lang="zh-CN" altLang="en-US" sz="1100" b="1" cap="small" dirty="0">
              <a:solidFill>
                <a:srgbClr val="164796"/>
              </a:solidFill>
              <a:latin typeface="+mj-ea"/>
              <a:ea typeface="+mj-ea"/>
            </a:rPr>
            <a:t>中级研究基金</a:t>
          </a:r>
          <a:r>
            <a:rPr lang="zh-CN" altLang="en-US" sz="1100" b="1" cap="small" dirty="0">
              <a:solidFill>
                <a:srgbClr val="164796"/>
              </a:solidFill>
              <a:latin typeface="Calibri" panose="020F0502020204030204" pitchFamily="34" charset="0"/>
            </a:rPr>
            <a:t> </a:t>
          </a:r>
          <a:endParaRPr lang="en-GB" altLang="en-US" sz="1100" cap="small" dirty="0">
            <a:solidFill>
              <a:srgbClr val="164796"/>
            </a:solidFill>
            <a:latin typeface="Calibri" panose="020F0502020204030204" pitchFamily="34" charset="0"/>
          </a:endParaRPr>
        </a:p>
      </dgm:t>
    </dgm:pt>
    <dgm:pt modelId="{96B3B798-755E-48FF-808B-F165A5D1CA22}" type="parTrans" cxnId="{B333E73F-6AD9-4DDC-89CB-DFEEC4E7C46C}">
      <dgm:prSet/>
      <dgm:spPr/>
      <dgm:t>
        <a:bodyPr/>
        <a:lstStyle/>
        <a:p>
          <a:endParaRPr lang="en-US"/>
        </a:p>
      </dgm:t>
    </dgm:pt>
    <dgm:pt modelId="{1F9FFF63-A608-4FF4-A052-DED1A5D342D2}" type="sibTrans" cxnId="{B333E73F-6AD9-4DDC-89CB-DFEEC4E7C46C}">
      <dgm:prSet/>
      <dgm:spPr/>
      <dgm:t>
        <a:bodyPr/>
        <a:lstStyle/>
        <a:p>
          <a:endParaRPr lang="en-US"/>
        </a:p>
      </dgm:t>
    </dgm:pt>
    <dgm:pt modelId="{2D1F5114-B2F0-4841-9AC4-81B0245B8188}">
      <dgm:prSet custT="1"/>
      <dgm:spPr/>
      <dgm:t>
        <a:bodyPr/>
        <a:lstStyle/>
        <a:p>
          <a:r>
            <a:rPr lang="zh-CN" altLang="en-US" sz="1100" b="1" cap="small" dirty="0">
              <a:solidFill>
                <a:srgbClr val="164796"/>
              </a:solidFill>
              <a:latin typeface="+mj-ea"/>
              <a:ea typeface="+mj-ea"/>
            </a:rPr>
            <a:t>资深研究基金 </a:t>
          </a:r>
          <a:endParaRPr lang="cs-CZ" altLang="en-US" sz="1100" cap="small" dirty="0">
            <a:solidFill>
              <a:srgbClr val="164796"/>
            </a:solidFill>
            <a:latin typeface="+mj-ea"/>
            <a:ea typeface="+mj-ea"/>
          </a:endParaRPr>
        </a:p>
      </dgm:t>
    </dgm:pt>
    <dgm:pt modelId="{31E19A26-D34E-4288-9412-F51608B549D8}" type="parTrans" cxnId="{28E8B36B-AC1F-4C8B-A6B3-3C7DB4FCA550}">
      <dgm:prSet/>
      <dgm:spPr/>
      <dgm:t>
        <a:bodyPr/>
        <a:lstStyle/>
        <a:p>
          <a:endParaRPr lang="en-US"/>
        </a:p>
      </dgm:t>
    </dgm:pt>
    <dgm:pt modelId="{1FC24657-4C1A-45A3-A9C3-125058157ACF}" type="sibTrans" cxnId="{28E8B36B-AC1F-4C8B-A6B3-3C7DB4FCA550}">
      <dgm:prSet/>
      <dgm:spPr/>
      <dgm:t>
        <a:bodyPr/>
        <a:lstStyle/>
        <a:p>
          <a:endParaRPr lang="en-US"/>
        </a:p>
      </dgm:t>
    </dgm:pt>
    <dgm:pt modelId="{53097365-DD32-458A-9270-A53699A05FEF}">
      <dgm:prSet custT="1"/>
      <dgm:spPr/>
      <dgm:t>
        <a:bodyPr/>
        <a:lstStyle/>
        <a:p>
          <a:endParaRPr lang="cs-CZ" altLang="en-US" sz="1100" cap="small" dirty="0">
            <a:solidFill>
              <a:srgbClr val="164796"/>
            </a:solidFill>
            <a:latin typeface="+mj-ea"/>
            <a:ea typeface="+mj-ea"/>
          </a:endParaRPr>
        </a:p>
      </dgm:t>
    </dgm:pt>
    <dgm:pt modelId="{E450D31F-ED3F-4EB1-9059-054F21E2B567}" type="parTrans" cxnId="{BA39F67B-8DF7-4F3F-82B7-37D920522E7A}">
      <dgm:prSet/>
      <dgm:spPr/>
      <dgm:t>
        <a:bodyPr/>
        <a:lstStyle/>
        <a:p>
          <a:endParaRPr lang="en-US"/>
        </a:p>
      </dgm:t>
    </dgm:pt>
    <dgm:pt modelId="{6DC35213-EE36-4331-BDDD-D98C90E1AEAE}" type="sibTrans" cxnId="{BA39F67B-8DF7-4F3F-82B7-37D920522E7A}">
      <dgm:prSet/>
      <dgm:spPr/>
      <dgm:t>
        <a:bodyPr/>
        <a:lstStyle/>
        <a:p>
          <a:endParaRPr lang="en-US"/>
        </a:p>
      </dgm:t>
    </dgm:pt>
    <dgm:pt modelId="{DDE0A7EE-4F9D-456C-858F-6D7068E8F23D}">
      <dgm:prSet custT="1"/>
      <dgm:spPr/>
      <dgm:t>
        <a:bodyPr/>
        <a:lstStyle/>
        <a:p>
          <a:pPr algn="l"/>
          <a:r>
            <a:rPr lang="en-US" altLang="en-US" sz="1100" b="1" cap="small" dirty="0">
              <a:solidFill>
                <a:srgbClr val="164796"/>
              </a:solidFill>
              <a:latin typeface="Calibri" panose="020F0502020204030204" pitchFamily="34" charset="0"/>
            </a:rPr>
            <a:t>Proof of Concept </a:t>
          </a:r>
          <a:endParaRPr lang="en-US" sz="1100" dirty="0"/>
        </a:p>
      </dgm:t>
    </dgm:pt>
    <dgm:pt modelId="{2F0586C3-A719-4F42-821D-33227874267C}" type="parTrans" cxnId="{C5253308-2EE2-4EBE-90A2-CC7589101EDE}">
      <dgm:prSet/>
      <dgm:spPr/>
      <dgm:t>
        <a:bodyPr/>
        <a:lstStyle/>
        <a:p>
          <a:endParaRPr lang="en-US"/>
        </a:p>
      </dgm:t>
    </dgm:pt>
    <dgm:pt modelId="{B263BDA8-BAAC-4EAF-8892-49AB1F0F6891}" type="sibTrans" cxnId="{C5253308-2EE2-4EBE-90A2-CC7589101EDE}">
      <dgm:prSet/>
      <dgm:spPr>
        <a:noFill/>
      </dgm:spPr>
      <dgm:t>
        <a:bodyPr/>
        <a:lstStyle/>
        <a:p>
          <a:endParaRPr lang="en-US"/>
        </a:p>
      </dgm:t>
    </dgm:pt>
    <dgm:pt modelId="{00C775E1-B3FD-4337-9094-EE715E7D11E8}">
      <dgm:prSet/>
      <dgm:spPr/>
      <dgm:t>
        <a:bodyPr/>
        <a:lstStyle/>
        <a:p>
          <a:r>
            <a:rPr lang="en-US" dirty="0"/>
            <a:t>Bridging gap between research and innovation</a:t>
          </a:r>
          <a:br>
            <a:rPr lang="en-US" dirty="0"/>
          </a:br>
          <a:r>
            <a:rPr lang="en-US" dirty="0"/>
            <a:t>up to €150,000 for ERC grant holders</a:t>
          </a:r>
        </a:p>
        <a:p>
          <a:r>
            <a:rPr lang="zh-CN" altLang="en-US" cap="small" dirty="0">
              <a:latin typeface="+mj-ea"/>
              <a:ea typeface="+mj-ea"/>
            </a:rPr>
            <a:t>为欧洲研究委员会资助人员最多提供</a:t>
          </a:r>
          <a:r>
            <a:rPr lang="en-US" altLang="zh-CN" cap="small" dirty="0">
              <a:latin typeface="+mj-ea"/>
              <a:ea typeface="+mj-ea"/>
            </a:rPr>
            <a:t>15</a:t>
          </a:r>
          <a:r>
            <a:rPr lang="zh-CN" altLang="en-US" cap="small" dirty="0">
              <a:latin typeface="+mj-ea"/>
              <a:ea typeface="+mj-ea"/>
            </a:rPr>
            <a:t>万欧元</a:t>
          </a:r>
          <a:endParaRPr lang="en-US" altLang="zh-CN" cap="small" dirty="0">
            <a:latin typeface="+mj-ea"/>
            <a:ea typeface="+mj-ea"/>
          </a:endParaRPr>
        </a:p>
        <a:p>
          <a:r>
            <a:rPr lang="zh-CN" altLang="en-US" cap="small" dirty="0">
              <a:latin typeface="+mj-ea"/>
              <a:ea typeface="+mj-ea"/>
            </a:rPr>
            <a:t>缩小研究和创新间的差距</a:t>
          </a:r>
          <a:endParaRPr lang="en-US" dirty="0"/>
        </a:p>
      </dgm:t>
    </dgm:pt>
    <dgm:pt modelId="{B3D210CF-3BEB-4686-AF91-74DA0E3D0423}" type="parTrans" cxnId="{2687A760-6B5A-4907-A6D7-728D30F6769C}">
      <dgm:prSet/>
      <dgm:spPr/>
      <dgm:t>
        <a:bodyPr/>
        <a:lstStyle/>
        <a:p>
          <a:endParaRPr lang="en-US"/>
        </a:p>
      </dgm:t>
    </dgm:pt>
    <dgm:pt modelId="{C04C2B63-4853-40D9-A773-7F12BD276688}" type="sibTrans" cxnId="{2687A760-6B5A-4907-A6D7-728D30F6769C}">
      <dgm:prSet/>
      <dgm:spPr>
        <a:noFill/>
        <a:ln>
          <a:noFill/>
        </a:ln>
      </dgm:spPr>
      <dgm:t>
        <a:bodyPr/>
        <a:lstStyle/>
        <a:p>
          <a:endParaRPr lang="en-US"/>
        </a:p>
      </dgm:t>
    </dgm:pt>
    <dgm:pt modelId="{03EBEF6A-C0DE-47F7-A47A-07EC7C1A740C}">
      <dgm:prSet/>
      <dgm:spPr/>
      <dgm:t>
        <a:bodyPr/>
        <a:lstStyle/>
        <a:p>
          <a:pPr algn="l"/>
          <a:r>
            <a:rPr lang="zh-CN" altLang="en-US" sz="700" b="1" cap="small" dirty="0">
              <a:solidFill>
                <a:srgbClr val="164796"/>
              </a:solidFill>
              <a:latin typeface="+mj-ea"/>
              <a:ea typeface="+mj-ea"/>
            </a:rPr>
            <a:t> </a:t>
          </a:r>
          <a:endParaRPr lang="cs-CZ" altLang="en-US" sz="700" cap="small" dirty="0">
            <a:solidFill>
              <a:srgbClr val="164796"/>
            </a:solidFill>
            <a:latin typeface="+mj-ea"/>
            <a:ea typeface="+mj-ea"/>
          </a:endParaRPr>
        </a:p>
      </dgm:t>
    </dgm:pt>
    <dgm:pt modelId="{33E76741-200D-4FF2-A1B4-AB1D5DC644A1}" type="parTrans" cxnId="{928E75BF-A8A8-4B80-87C5-C21B1A8B1386}">
      <dgm:prSet/>
      <dgm:spPr/>
      <dgm:t>
        <a:bodyPr/>
        <a:lstStyle/>
        <a:p>
          <a:endParaRPr lang="en-US"/>
        </a:p>
      </dgm:t>
    </dgm:pt>
    <dgm:pt modelId="{A4D8D4B7-A400-48CE-8EFC-B493497081A1}" type="sibTrans" cxnId="{928E75BF-A8A8-4B80-87C5-C21B1A8B1386}">
      <dgm:prSet/>
      <dgm:spPr/>
      <dgm:t>
        <a:bodyPr/>
        <a:lstStyle/>
        <a:p>
          <a:endParaRPr lang="en-US"/>
        </a:p>
      </dgm:t>
    </dgm:pt>
    <dgm:pt modelId="{A09CEF94-4E45-43F0-9E52-58A01BB1C41C}">
      <dgm:prSet custT="1"/>
      <dgm:spPr/>
      <dgm:t>
        <a:bodyPr/>
        <a:lstStyle/>
        <a:p>
          <a:pPr algn="l"/>
          <a:r>
            <a:rPr lang="zh-CN" altLang="en-US" sz="1100" b="1" cap="small" dirty="0">
              <a:solidFill>
                <a:srgbClr val="164796"/>
              </a:solidFill>
              <a:latin typeface="Calibri" panose="020F0502020204030204" pitchFamily="34" charset="0"/>
            </a:rPr>
            <a:t>概念论证</a:t>
          </a:r>
          <a:endParaRPr lang="en-US" altLang="en-US" sz="1100" b="1" cap="small" dirty="0">
            <a:solidFill>
              <a:srgbClr val="164796"/>
            </a:solidFill>
            <a:latin typeface="Calibri" panose="020F0502020204030204" pitchFamily="34" charset="0"/>
          </a:endParaRPr>
        </a:p>
      </dgm:t>
    </dgm:pt>
    <dgm:pt modelId="{CF6B788D-E379-4B01-9510-BDC019502B0B}" type="parTrans" cxnId="{CA8CDFA8-CA7F-495F-93F4-B8218FBB2610}">
      <dgm:prSet/>
      <dgm:spPr/>
      <dgm:t>
        <a:bodyPr/>
        <a:lstStyle/>
        <a:p>
          <a:endParaRPr lang="en-US"/>
        </a:p>
      </dgm:t>
    </dgm:pt>
    <dgm:pt modelId="{C1C7BBEF-C432-4A1C-8432-60912D0A9894}" type="sibTrans" cxnId="{CA8CDFA8-CA7F-495F-93F4-B8218FBB2610}">
      <dgm:prSet/>
      <dgm:spPr/>
      <dgm:t>
        <a:bodyPr/>
        <a:lstStyle/>
        <a:p>
          <a:endParaRPr lang="en-US"/>
        </a:p>
      </dgm:t>
    </dgm:pt>
    <dgm:pt modelId="{59E3A3FF-6085-46B0-9362-522EC62C1BAB}" type="pres">
      <dgm:prSet presAssocID="{E31CA3EC-2FF4-4434-AA74-FB3EB5ADB223}" presName="Name0" presStyleCnt="0">
        <dgm:presLayoutVars>
          <dgm:chMax/>
          <dgm:chPref/>
          <dgm:dir/>
          <dgm:animLvl val="lvl"/>
        </dgm:presLayoutVars>
      </dgm:prSet>
      <dgm:spPr/>
    </dgm:pt>
    <dgm:pt modelId="{346788FA-1D0D-4455-8BC6-5AD4F90A904A}" type="pres">
      <dgm:prSet presAssocID="{9FD238C2-9E5C-4786-8FE6-466474E727D3}" presName="composite" presStyleCnt="0"/>
      <dgm:spPr/>
    </dgm:pt>
    <dgm:pt modelId="{41602F2B-7DF1-42C7-A403-96C4A67B7504}" type="pres">
      <dgm:prSet presAssocID="{9FD238C2-9E5C-4786-8FE6-466474E727D3}" presName="Parent1" presStyleLbl="node1" presStyleIdx="0" presStyleCnt="8">
        <dgm:presLayoutVars>
          <dgm:chMax val="1"/>
          <dgm:chPref val="1"/>
          <dgm:bulletEnabled val="1"/>
        </dgm:presLayoutVars>
      </dgm:prSet>
      <dgm:spPr/>
    </dgm:pt>
    <dgm:pt modelId="{D5282CB2-713E-4C35-BF40-C5276F780E05}" type="pres">
      <dgm:prSet presAssocID="{9FD238C2-9E5C-4786-8FE6-466474E727D3}" presName="Childtext1" presStyleLbl="revTx" presStyleIdx="0" presStyleCnt="4">
        <dgm:presLayoutVars>
          <dgm:chMax val="0"/>
          <dgm:chPref val="0"/>
          <dgm:bulletEnabled val="1"/>
        </dgm:presLayoutVars>
      </dgm:prSet>
      <dgm:spPr/>
    </dgm:pt>
    <dgm:pt modelId="{915494E6-F76A-4986-8340-FEA2E0746E0C}" type="pres">
      <dgm:prSet presAssocID="{9FD238C2-9E5C-4786-8FE6-466474E727D3}" presName="BalanceSpacing" presStyleCnt="0"/>
      <dgm:spPr/>
    </dgm:pt>
    <dgm:pt modelId="{B9FBBDCA-C6D8-456A-BA7C-8302C3E1B8D0}" type="pres">
      <dgm:prSet presAssocID="{9FD238C2-9E5C-4786-8FE6-466474E727D3}" presName="BalanceSpacing1" presStyleCnt="0"/>
      <dgm:spPr/>
    </dgm:pt>
    <dgm:pt modelId="{12490EAB-FBAE-4B2A-9A91-2D0006740B78}" type="pres">
      <dgm:prSet presAssocID="{CFD583C6-9506-47F1-9C03-E7CA33769F38}" presName="Accent1Text" presStyleLbl="node1" presStyleIdx="1" presStyleCnt="8"/>
      <dgm:spPr/>
    </dgm:pt>
    <dgm:pt modelId="{8C8917AB-E315-4E8F-ADAA-24BFCE8F0EFC}" type="pres">
      <dgm:prSet presAssocID="{CFD583C6-9506-47F1-9C03-E7CA33769F38}" presName="spaceBetweenRectangles" presStyleCnt="0"/>
      <dgm:spPr/>
    </dgm:pt>
    <dgm:pt modelId="{AEC0006A-9075-4282-AEA9-897ED7A17B13}" type="pres">
      <dgm:prSet presAssocID="{4F511C82-4DF0-4A00-BA6F-AB57501370C7}" presName="composite" presStyleCnt="0"/>
      <dgm:spPr/>
    </dgm:pt>
    <dgm:pt modelId="{B7EC8D9F-14DF-4EDF-A11C-944E116780C2}" type="pres">
      <dgm:prSet presAssocID="{4F511C82-4DF0-4A00-BA6F-AB57501370C7}" presName="Parent1" presStyleLbl="node1" presStyleIdx="2" presStyleCnt="8">
        <dgm:presLayoutVars>
          <dgm:chMax val="1"/>
          <dgm:chPref val="1"/>
          <dgm:bulletEnabled val="1"/>
        </dgm:presLayoutVars>
      </dgm:prSet>
      <dgm:spPr/>
    </dgm:pt>
    <dgm:pt modelId="{38816ED6-D038-4015-84FB-4FA559259AFD}" type="pres">
      <dgm:prSet presAssocID="{4F511C82-4DF0-4A00-BA6F-AB57501370C7}" presName="Childtext1" presStyleLbl="revTx" presStyleIdx="1" presStyleCnt="4" custScaleX="131427" custLinFactNeighborX="-16709" custLinFactNeighborY="-1194">
        <dgm:presLayoutVars>
          <dgm:chMax val="0"/>
          <dgm:chPref val="0"/>
          <dgm:bulletEnabled val="1"/>
        </dgm:presLayoutVars>
      </dgm:prSet>
      <dgm:spPr/>
    </dgm:pt>
    <dgm:pt modelId="{CA632058-CF1F-4D95-9808-A8E5B0FEC2A1}" type="pres">
      <dgm:prSet presAssocID="{4F511C82-4DF0-4A00-BA6F-AB57501370C7}" presName="BalanceSpacing" presStyleCnt="0"/>
      <dgm:spPr/>
    </dgm:pt>
    <dgm:pt modelId="{50715A99-9180-4CC8-8970-5A8A1C15620F}" type="pres">
      <dgm:prSet presAssocID="{4F511C82-4DF0-4A00-BA6F-AB57501370C7}" presName="BalanceSpacing1" presStyleCnt="0"/>
      <dgm:spPr/>
    </dgm:pt>
    <dgm:pt modelId="{A81DCF5E-DE46-4FC1-BC81-93FD339FD151}" type="pres">
      <dgm:prSet presAssocID="{E76BB5A0-46C2-4631-9B46-418F7063310D}" presName="Accent1Text" presStyleLbl="node1" presStyleIdx="3" presStyleCnt="8"/>
      <dgm:spPr/>
    </dgm:pt>
    <dgm:pt modelId="{EDCCCD1D-A23F-4703-B128-0B392BA716B7}" type="pres">
      <dgm:prSet presAssocID="{E76BB5A0-46C2-4631-9B46-418F7063310D}" presName="spaceBetweenRectangles" presStyleCnt="0"/>
      <dgm:spPr/>
    </dgm:pt>
    <dgm:pt modelId="{82AF3CDB-2282-4DF7-9E67-DE1A7F76DBB9}" type="pres">
      <dgm:prSet presAssocID="{894F681E-99F4-4C45-82C3-A3454B3BDC57}" presName="composite" presStyleCnt="0"/>
      <dgm:spPr/>
    </dgm:pt>
    <dgm:pt modelId="{EF08836D-60F2-4085-8F82-033AF52BF006}" type="pres">
      <dgm:prSet presAssocID="{894F681E-99F4-4C45-82C3-A3454B3BDC57}" presName="Parent1" presStyleLbl="node1" presStyleIdx="4" presStyleCnt="8">
        <dgm:presLayoutVars>
          <dgm:chMax val="1"/>
          <dgm:chPref val="1"/>
          <dgm:bulletEnabled val="1"/>
        </dgm:presLayoutVars>
      </dgm:prSet>
      <dgm:spPr/>
    </dgm:pt>
    <dgm:pt modelId="{AE0D95D8-7625-44F6-A4A0-721A79DAF651}" type="pres">
      <dgm:prSet presAssocID="{894F681E-99F4-4C45-82C3-A3454B3BDC57}" presName="Childtext1" presStyleLbl="revTx" presStyleIdx="2" presStyleCnt="4">
        <dgm:presLayoutVars>
          <dgm:chMax val="0"/>
          <dgm:chPref val="0"/>
          <dgm:bulletEnabled val="1"/>
        </dgm:presLayoutVars>
      </dgm:prSet>
      <dgm:spPr/>
    </dgm:pt>
    <dgm:pt modelId="{4EF41D2E-1654-425A-86DA-38822F15843C}" type="pres">
      <dgm:prSet presAssocID="{894F681E-99F4-4C45-82C3-A3454B3BDC57}" presName="BalanceSpacing" presStyleCnt="0"/>
      <dgm:spPr/>
    </dgm:pt>
    <dgm:pt modelId="{86948172-297C-4E69-BDC7-A51ED5E2B88F}" type="pres">
      <dgm:prSet presAssocID="{894F681E-99F4-4C45-82C3-A3454B3BDC57}" presName="BalanceSpacing1" presStyleCnt="0"/>
      <dgm:spPr/>
    </dgm:pt>
    <dgm:pt modelId="{7D17E10E-B639-4BAE-9730-7D3A97D3915B}" type="pres">
      <dgm:prSet presAssocID="{0C25F905-2D70-4BF2-B501-197A9425AAA8}" presName="Accent1Text" presStyleLbl="node1" presStyleIdx="5" presStyleCnt="8"/>
      <dgm:spPr/>
    </dgm:pt>
    <dgm:pt modelId="{811D1153-21FA-4CD4-8423-E353546CC5B2}" type="pres">
      <dgm:prSet presAssocID="{0C25F905-2D70-4BF2-B501-197A9425AAA8}" presName="spaceBetweenRectangles" presStyleCnt="0"/>
      <dgm:spPr/>
    </dgm:pt>
    <dgm:pt modelId="{5DF90FE2-CF6B-4E7C-97A2-7BEC05D7C670}" type="pres">
      <dgm:prSet presAssocID="{00C775E1-B3FD-4337-9094-EE715E7D11E8}" presName="composite" presStyleCnt="0"/>
      <dgm:spPr/>
    </dgm:pt>
    <dgm:pt modelId="{477EE263-E2D4-4AB0-84BB-CBECFDF2D9C0}" type="pres">
      <dgm:prSet presAssocID="{00C775E1-B3FD-4337-9094-EE715E7D11E8}" presName="Parent1" presStyleLbl="node1" presStyleIdx="6" presStyleCnt="8" custLinFactX="-100000" custLinFactNeighborX="-144340" custLinFactNeighborY="-88965">
        <dgm:presLayoutVars>
          <dgm:chMax val="1"/>
          <dgm:chPref val="1"/>
          <dgm:bulletEnabled val="1"/>
        </dgm:presLayoutVars>
      </dgm:prSet>
      <dgm:spPr/>
    </dgm:pt>
    <dgm:pt modelId="{00BDE456-D236-406B-96D9-4C5317D34DD8}" type="pres">
      <dgm:prSet presAssocID="{00C775E1-B3FD-4337-9094-EE715E7D11E8}" presName="Childtext1" presStyleLbl="revTx" presStyleIdx="3" presStyleCnt="4" custScaleX="75038" custLinFactY="-36015" custLinFactNeighborX="-26933" custLinFactNeighborY="-100000">
        <dgm:presLayoutVars>
          <dgm:chMax val="0"/>
          <dgm:chPref val="0"/>
          <dgm:bulletEnabled val="1"/>
        </dgm:presLayoutVars>
      </dgm:prSet>
      <dgm:spPr/>
    </dgm:pt>
    <dgm:pt modelId="{CF62D4D6-3EC8-4597-975F-22B800AED1E7}" type="pres">
      <dgm:prSet presAssocID="{00C775E1-B3FD-4337-9094-EE715E7D11E8}" presName="BalanceSpacing" presStyleCnt="0"/>
      <dgm:spPr/>
    </dgm:pt>
    <dgm:pt modelId="{CBA515FE-7F4B-4115-8BB6-D6ADE08B7665}" type="pres">
      <dgm:prSet presAssocID="{00C775E1-B3FD-4337-9094-EE715E7D11E8}" presName="BalanceSpacing1" presStyleCnt="0"/>
      <dgm:spPr/>
    </dgm:pt>
    <dgm:pt modelId="{48C276AF-DAFB-4EF2-8642-308DD61D6200}" type="pres">
      <dgm:prSet presAssocID="{C04C2B63-4853-40D9-A773-7F12BD276688}" presName="Accent1Text" presStyleLbl="node1" presStyleIdx="7" presStyleCnt="8"/>
      <dgm:spPr/>
    </dgm:pt>
  </dgm:ptLst>
  <dgm:cxnLst>
    <dgm:cxn modelId="{C5253308-2EE2-4EBE-90A2-CC7589101EDE}" srcId="{00C775E1-B3FD-4337-9094-EE715E7D11E8}" destId="{DDE0A7EE-4F9D-456C-858F-6D7068E8F23D}" srcOrd="0" destOrd="0" parTransId="{2F0586C3-A719-4F42-821D-33227874267C}" sibTransId="{B263BDA8-BAAC-4EAF-8892-49AB1F0F6891}"/>
    <dgm:cxn modelId="{47DDCD0B-486F-4B54-A7D6-2EC90C6C11AE}" type="presOf" srcId="{C04C2B63-4853-40D9-A773-7F12BD276688}" destId="{48C276AF-DAFB-4EF2-8642-308DD61D6200}" srcOrd="0" destOrd="0" presId="urn:microsoft.com/office/officeart/2008/layout/AlternatingHexagons"/>
    <dgm:cxn modelId="{4E36FD0C-FDA6-4300-AC1F-D6145B5C900B}" srcId="{9FD238C2-9E5C-4786-8FE6-466474E727D3}" destId="{606D97A3-D7A0-4270-8130-77CF29610342}" srcOrd="1" destOrd="0" parTransId="{9D4A5571-5702-4BB9-BE54-28BDA871EBC1}" sibTransId="{6EB2D666-C8CC-41FB-B517-554D6FB4CAE3}"/>
    <dgm:cxn modelId="{834DCD11-C643-4092-AB0E-823E87A7E566}" type="presOf" srcId="{2D1F5114-B2F0-4841-9AC4-81B0245B8188}" destId="{AE0D95D8-7625-44F6-A4A0-721A79DAF651}" srcOrd="0" destOrd="1" presId="urn:microsoft.com/office/officeart/2008/layout/AlternatingHexagons"/>
    <dgm:cxn modelId="{FA6A6217-00FC-44A4-853A-64E6416A4F61}" type="presOf" srcId="{DDE0A7EE-4F9D-456C-858F-6D7068E8F23D}" destId="{00BDE456-D236-406B-96D9-4C5317D34DD8}" srcOrd="0" destOrd="0" presId="urn:microsoft.com/office/officeart/2008/layout/AlternatingHexagons"/>
    <dgm:cxn modelId="{EE8F2326-454C-45C8-B3A9-F286DAA2A09F}" srcId="{E31CA3EC-2FF4-4434-AA74-FB3EB5ADB223}" destId="{894F681E-99F4-4C45-82C3-A3454B3BDC57}" srcOrd="2" destOrd="0" parTransId="{0FBFCA6C-F4E9-4FB1-9EA5-D5945C1ED3E0}" sibTransId="{0C25F905-2D70-4BF2-B501-197A9425AAA8}"/>
    <dgm:cxn modelId="{A924A927-3A73-4EFE-9916-AA8BC13ABC45}" type="presOf" srcId="{00C775E1-B3FD-4337-9094-EE715E7D11E8}" destId="{477EE263-E2D4-4AB0-84BB-CBECFDF2D9C0}" srcOrd="0" destOrd="0" presId="urn:microsoft.com/office/officeart/2008/layout/AlternatingHexagons"/>
    <dgm:cxn modelId="{3CEFF439-CF2A-4735-AE30-64406E6AB917}" type="presOf" srcId="{88CE01A0-47AC-4209-B3BE-125D58D94BD9}" destId="{AE0D95D8-7625-44F6-A4A0-721A79DAF651}" srcOrd="0" destOrd="0" presId="urn:microsoft.com/office/officeart/2008/layout/AlternatingHexagons"/>
    <dgm:cxn modelId="{46272E3D-02FF-4DC5-9113-851DD6065972}" type="presOf" srcId="{0C25F905-2D70-4BF2-B501-197A9425AAA8}" destId="{7D17E10E-B639-4BAE-9730-7D3A97D3915B}" srcOrd="0" destOrd="0" presId="urn:microsoft.com/office/officeart/2008/layout/AlternatingHexagons"/>
    <dgm:cxn modelId="{B333E73F-6AD9-4DDC-89CB-DFEEC4E7C46C}" srcId="{4F511C82-4DF0-4A00-BA6F-AB57501370C7}" destId="{27BD75ED-3E21-483C-BB4B-40BEA0F545A4}" srcOrd="1" destOrd="0" parTransId="{96B3B798-755E-48FF-808B-F165A5D1CA22}" sibTransId="{1F9FFF63-A608-4FF4-A052-DED1A5D342D2}"/>
    <dgm:cxn modelId="{43E1715D-5F5D-4476-93C3-273002B23BE7}" type="presOf" srcId="{6FC47252-B4B3-4FAF-8C2B-A3608016D5D8}" destId="{D5282CB2-713E-4C35-BF40-C5276F780E05}" srcOrd="0" destOrd="0" presId="urn:microsoft.com/office/officeart/2008/layout/AlternatingHexagons"/>
    <dgm:cxn modelId="{2687A760-6B5A-4907-A6D7-728D30F6769C}" srcId="{E31CA3EC-2FF4-4434-AA74-FB3EB5ADB223}" destId="{00C775E1-B3FD-4337-9094-EE715E7D11E8}" srcOrd="3" destOrd="0" parTransId="{B3D210CF-3BEB-4686-AF91-74DA0E3D0423}" sibTransId="{C04C2B63-4853-40D9-A773-7F12BD276688}"/>
    <dgm:cxn modelId="{B649DD64-C470-45ED-9FE2-754846279F55}" type="presOf" srcId="{A09CEF94-4E45-43F0-9E52-58A01BB1C41C}" destId="{00BDE456-D236-406B-96D9-4C5317D34DD8}" srcOrd="0" destOrd="1" presId="urn:microsoft.com/office/officeart/2008/layout/AlternatingHexagons"/>
    <dgm:cxn modelId="{28E8B36B-AC1F-4C8B-A6B3-3C7DB4FCA550}" srcId="{894F681E-99F4-4C45-82C3-A3454B3BDC57}" destId="{2D1F5114-B2F0-4841-9AC4-81B0245B8188}" srcOrd="1" destOrd="0" parTransId="{31E19A26-D34E-4288-9412-F51608B549D8}" sibTransId="{1FC24657-4C1A-45A3-A9C3-125058157ACF}"/>
    <dgm:cxn modelId="{64CF8073-E126-4E51-819D-4DF9836C9C6F}" srcId="{9FD238C2-9E5C-4786-8FE6-466474E727D3}" destId="{6FC47252-B4B3-4FAF-8C2B-A3608016D5D8}" srcOrd="0" destOrd="0" parTransId="{B0C96861-5414-4A2A-A0CB-DCB71DAF2056}" sibTransId="{1A1C0D73-6E4A-46D5-840F-18993AFF6C57}"/>
    <dgm:cxn modelId="{E5432875-5A1F-4174-891C-03FF49BE641C}" type="presOf" srcId="{F43F5E54-D678-42AB-8A64-874DE5A3A140}" destId="{38816ED6-D038-4015-84FB-4FA559259AFD}" srcOrd="0" destOrd="0" presId="urn:microsoft.com/office/officeart/2008/layout/AlternatingHexagons"/>
    <dgm:cxn modelId="{6FE1E359-53A0-4810-BFB4-C94DB9DE668E}" type="presOf" srcId="{CFD583C6-9506-47F1-9C03-E7CA33769F38}" destId="{12490EAB-FBAE-4B2A-9A91-2D0006740B78}" srcOrd="0" destOrd="0" presId="urn:microsoft.com/office/officeart/2008/layout/AlternatingHexagons"/>
    <dgm:cxn modelId="{BA39F67B-8DF7-4F3F-82B7-37D920522E7A}" srcId="{894F681E-99F4-4C45-82C3-A3454B3BDC57}" destId="{53097365-DD32-458A-9270-A53699A05FEF}" srcOrd="2" destOrd="0" parTransId="{E450D31F-ED3F-4EB1-9059-054F21E2B567}" sibTransId="{6DC35213-EE36-4331-BDDD-D98C90E1AEAE}"/>
    <dgm:cxn modelId="{701EFF7B-B49A-472B-86B3-8DD79007EADF}" type="presOf" srcId="{03EBEF6A-C0DE-47F7-A47A-07EC7C1A740C}" destId="{00BDE456-D236-406B-96D9-4C5317D34DD8}" srcOrd="0" destOrd="2" presId="urn:microsoft.com/office/officeart/2008/layout/AlternatingHexagons"/>
    <dgm:cxn modelId="{0E1D557C-D194-412B-946A-C5B5F2287506}" type="presOf" srcId="{606D97A3-D7A0-4270-8130-77CF29610342}" destId="{D5282CB2-713E-4C35-BF40-C5276F780E05}" srcOrd="0" destOrd="1" presId="urn:microsoft.com/office/officeart/2008/layout/AlternatingHexagons"/>
    <dgm:cxn modelId="{54E7E181-FC20-40E0-9BD0-301AA6223AB1}" type="presOf" srcId="{E31CA3EC-2FF4-4434-AA74-FB3EB5ADB223}" destId="{59E3A3FF-6085-46B0-9362-522EC62C1BAB}" srcOrd="0" destOrd="0" presId="urn:microsoft.com/office/officeart/2008/layout/AlternatingHexagons"/>
    <dgm:cxn modelId="{FE00F782-6A4A-436A-B34C-6B64E92578E4}" srcId="{E31CA3EC-2FF4-4434-AA74-FB3EB5ADB223}" destId="{9FD238C2-9E5C-4786-8FE6-466474E727D3}" srcOrd="0" destOrd="0" parTransId="{22EC3898-B937-498B-85F9-6668A9FD39BC}" sibTransId="{CFD583C6-9506-47F1-9C03-E7CA33769F38}"/>
    <dgm:cxn modelId="{7F689C83-2E96-4CC9-99E2-E7833EC5A12D}" type="presOf" srcId="{9FD238C2-9E5C-4786-8FE6-466474E727D3}" destId="{41602F2B-7DF1-42C7-A403-96C4A67B7504}" srcOrd="0" destOrd="0" presId="urn:microsoft.com/office/officeart/2008/layout/AlternatingHexagons"/>
    <dgm:cxn modelId="{AA454A8B-6E99-4FB2-851B-28200DE8314A}" type="presOf" srcId="{53097365-DD32-458A-9270-A53699A05FEF}" destId="{AE0D95D8-7625-44F6-A4A0-721A79DAF651}" srcOrd="0" destOrd="2" presId="urn:microsoft.com/office/officeart/2008/layout/AlternatingHexagons"/>
    <dgm:cxn modelId="{BACBCB97-24C9-479F-92D9-155DB30E9C3E}" type="presOf" srcId="{894F681E-99F4-4C45-82C3-A3454B3BDC57}" destId="{EF08836D-60F2-4085-8F82-033AF52BF006}" srcOrd="0" destOrd="0" presId="urn:microsoft.com/office/officeart/2008/layout/AlternatingHexagons"/>
    <dgm:cxn modelId="{F4AB7B99-A0B0-4288-A765-97702BC74ED6}" type="presOf" srcId="{4F511C82-4DF0-4A00-BA6F-AB57501370C7}" destId="{B7EC8D9F-14DF-4EDF-A11C-944E116780C2}" srcOrd="0" destOrd="0" presId="urn:microsoft.com/office/officeart/2008/layout/AlternatingHexagons"/>
    <dgm:cxn modelId="{49AE14A7-6D14-487E-A2B5-91D2262BBCED}" srcId="{4F511C82-4DF0-4A00-BA6F-AB57501370C7}" destId="{F43F5E54-D678-42AB-8A64-874DE5A3A140}" srcOrd="0" destOrd="0" parTransId="{606C07C1-9509-440F-BC47-CCB05620B815}" sibTransId="{3F24B7FF-745E-4841-B48E-F560F8BB1B8C}"/>
    <dgm:cxn modelId="{CA8CDFA8-CA7F-495F-93F4-B8218FBB2610}" srcId="{00C775E1-B3FD-4337-9094-EE715E7D11E8}" destId="{A09CEF94-4E45-43F0-9E52-58A01BB1C41C}" srcOrd="1" destOrd="0" parTransId="{CF6B788D-E379-4B01-9510-BDC019502B0B}" sibTransId="{C1C7BBEF-C432-4A1C-8432-60912D0A9894}"/>
    <dgm:cxn modelId="{928E75BF-A8A8-4B80-87C5-C21B1A8B1386}" srcId="{00C775E1-B3FD-4337-9094-EE715E7D11E8}" destId="{03EBEF6A-C0DE-47F7-A47A-07EC7C1A740C}" srcOrd="2" destOrd="0" parTransId="{33E76741-200D-4FF2-A1B4-AB1D5DC644A1}" sibTransId="{A4D8D4B7-A400-48CE-8EFC-B493497081A1}"/>
    <dgm:cxn modelId="{7A98A3C0-5E1C-40E7-A189-0C011EBA29EC}" type="presOf" srcId="{E76BB5A0-46C2-4631-9B46-418F7063310D}" destId="{A81DCF5E-DE46-4FC1-BC81-93FD339FD151}" srcOrd="0" destOrd="0" presId="urn:microsoft.com/office/officeart/2008/layout/AlternatingHexagons"/>
    <dgm:cxn modelId="{972916D4-ED92-4F26-A30B-FDE5A6DF2341}" type="presOf" srcId="{27BD75ED-3E21-483C-BB4B-40BEA0F545A4}" destId="{38816ED6-D038-4015-84FB-4FA559259AFD}" srcOrd="0" destOrd="1" presId="urn:microsoft.com/office/officeart/2008/layout/AlternatingHexagons"/>
    <dgm:cxn modelId="{E91308D8-5807-4ED9-8342-FCDB4F26D82C}" srcId="{894F681E-99F4-4C45-82C3-A3454B3BDC57}" destId="{88CE01A0-47AC-4209-B3BE-125D58D94BD9}" srcOrd="0" destOrd="0" parTransId="{201711EF-80B9-48EE-9719-C328E83F3320}" sibTransId="{1264CA49-AFDF-4443-824F-C081B6DB9467}"/>
    <dgm:cxn modelId="{BA9ED9E3-7DFE-46E5-B7D0-F2D0AD334DE2}" srcId="{E31CA3EC-2FF4-4434-AA74-FB3EB5ADB223}" destId="{4F511C82-4DF0-4A00-BA6F-AB57501370C7}" srcOrd="1" destOrd="0" parTransId="{5BD1CB12-AB0E-4DF9-9EDA-958F05E39DC7}" sibTransId="{E76BB5A0-46C2-4631-9B46-418F7063310D}"/>
    <dgm:cxn modelId="{8F2A63EF-0C92-4223-9D31-7522F8E3EE43}" type="presParOf" srcId="{59E3A3FF-6085-46B0-9362-522EC62C1BAB}" destId="{346788FA-1D0D-4455-8BC6-5AD4F90A904A}" srcOrd="0" destOrd="0" presId="urn:microsoft.com/office/officeart/2008/layout/AlternatingHexagons"/>
    <dgm:cxn modelId="{B9BA6A83-1764-4080-8D22-E413AE4A5176}" type="presParOf" srcId="{346788FA-1D0D-4455-8BC6-5AD4F90A904A}" destId="{41602F2B-7DF1-42C7-A403-96C4A67B7504}" srcOrd="0" destOrd="0" presId="urn:microsoft.com/office/officeart/2008/layout/AlternatingHexagons"/>
    <dgm:cxn modelId="{DFFD2184-C3BC-4DC3-A92E-29D1D41408CA}" type="presParOf" srcId="{346788FA-1D0D-4455-8BC6-5AD4F90A904A}" destId="{D5282CB2-713E-4C35-BF40-C5276F780E05}" srcOrd="1" destOrd="0" presId="urn:microsoft.com/office/officeart/2008/layout/AlternatingHexagons"/>
    <dgm:cxn modelId="{CFE24CF6-4224-4245-9470-3ECCD0AFE8B0}" type="presParOf" srcId="{346788FA-1D0D-4455-8BC6-5AD4F90A904A}" destId="{915494E6-F76A-4986-8340-FEA2E0746E0C}" srcOrd="2" destOrd="0" presId="urn:microsoft.com/office/officeart/2008/layout/AlternatingHexagons"/>
    <dgm:cxn modelId="{E23111BC-14F7-4020-9FD8-EFFDE847DC87}" type="presParOf" srcId="{346788FA-1D0D-4455-8BC6-5AD4F90A904A}" destId="{B9FBBDCA-C6D8-456A-BA7C-8302C3E1B8D0}" srcOrd="3" destOrd="0" presId="urn:microsoft.com/office/officeart/2008/layout/AlternatingHexagons"/>
    <dgm:cxn modelId="{AE7310D6-6358-4414-8C9B-8D6A8C01716A}" type="presParOf" srcId="{346788FA-1D0D-4455-8BC6-5AD4F90A904A}" destId="{12490EAB-FBAE-4B2A-9A91-2D0006740B78}" srcOrd="4" destOrd="0" presId="urn:microsoft.com/office/officeart/2008/layout/AlternatingHexagons"/>
    <dgm:cxn modelId="{26DC320F-1728-46C5-99D2-10639D8776AA}" type="presParOf" srcId="{59E3A3FF-6085-46B0-9362-522EC62C1BAB}" destId="{8C8917AB-E315-4E8F-ADAA-24BFCE8F0EFC}" srcOrd="1" destOrd="0" presId="urn:microsoft.com/office/officeart/2008/layout/AlternatingHexagons"/>
    <dgm:cxn modelId="{49CDB331-EBBF-47C4-85C1-CD2909A41D79}" type="presParOf" srcId="{59E3A3FF-6085-46B0-9362-522EC62C1BAB}" destId="{AEC0006A-9075-4282-AEA9-897ED7A17B13}" srcOrd="2" destOrd="0" presId="urn:microsoft.com/office/officeart/2008/layout/AlternatingHexagons"/>
    <dgm:cxn modelId="{D669E880-5A0B-45A2-9A57-76D2C804AB8A}" type="presParOf" srcId="{AEC0006A-9075-4282-AEA9-897ED7A17B13}" destId="{B7EC8D9F-14DF-4EDF-A11C-944E116780C2}" srcOrd="0" destOrd="0" presId="urn:microsoft.com/office/officeart/2008/layout/AlternatingHexagons"/>
    <dgm:cxn modelId="{A04DCD4B-9636-46AE-B24D-A741B0F5B42D}" type="presParOf" srcId="{AEC0006A-9075-4282-AEA9-897ED7A17B13}" destId="{38816ED6-D038-4015-84FB-4FA559259AFD}" srcOrd="1" destOrd="0" presId="urn:microsoft.com/office/officeart/2008/layout/AlternatingHexagons"/>
    <dgm:cxn modelId="{48C65F29-EB30-457C-B31F-CCFC52A29989}" type="presParOf" srcId="{AEC0006A-9075-4282-AEA9-897ED7A17B13}" destId="{CA632058-CF1F-4D95-9808-A8E5B0FEC2A1}" srcOrd="2" destOrd="0" presId="urn:microsoft.com/office/officeart/2008/layout/AlternatingHexagons"/>
    <dgm:cxn modelId="{F7BC431E-A62E-4BB2-AE6D-AFF862E8CD89}" type="presParOf" srcId="{AEC0006A-9075-4282-AEA9-897ED7A17B13}" destId="{50715A99-9180-4CC8-8970-5A8A1C15620F}" srcOrd="3" destOrd="0" presId="urn:microsoft.com/office/officeart/2008/layout/AlternatingHexagons"/>
    <dgm:cxn modelId="{FDC193E6-78CE-48AD-8A9A-2DF440745A5C}" type="presParOf" srcId="{AEC0006A-9075-4282-AEA9-897ED7A17B13}" destId="{A81DCF5E-DE46-4FC1-BC81-93FD339FD151}" srcOrd="4" destOrd="0" presId="urn:microsoft.com/office/officeart/2008/layout/AlternatingHexagons"/>
    <dgm:cxn modelId="{C6EB52C3-882A-4179-818A-43DED4C23719}" type="presParOf" srcId="{59E3A3FF-6085-46B0-9362-522EC62C1BAB}" destId="{EDCCCD1D-A23F-4703-B128-0B392BA716B7}" srcOrd="3" destOrd="0" presId="urn:microsoft.com/office/officeart/2008/layout/AlternatingHexagons"/>
    <dgm:cxn modelId="{B1DEAAAE-CA7F-4157-805E-C43887B4AA3F}" type="presParOf" srcId="{59E3A3FF-6085-46B0-9362-522EC62C1BAB}" destId="{82AF3CDB-2282-4DF7-9E67-DE1A7F76DBB9}" srcOrd="4" destOrd="0" presId="urn:microsoft.com/office/officeart/2008/layout/AlternatingHexagons"/>
    <dgm:cxn modelId="{434BA9DD-EAFA-4EC1-8691-F4A31CC8DDF8}" type="presParOf" srcId="{82AF3CDB-2282-4DF7-9E67-DE1A7F76DBB9}" destId="{EF08836D-60F2-4085-8F82-033AF52BF006}" srcOrd="0" destOrd="0" presId="urn:microsoft.com/office/officeart/2008/layout/AlternatingHexagons"/>
    <dgm:cxn modelId="{0424EC13-C1FE-4984-8BD5-D7829C2B0C5A}" type="presParOf" srcId="{82AF3CDB-2282-4DF7-9E67-DE1A7F76DBB9}" destId="{AE0D95D8-7625-44F6-A4A0-721A79DAF651}" srcOrd="1" destOrd="0" presId="urn:microsoft.com/office/officeart/2008/layout/AlternatingHexagons"/>
    <dgm:cxn modelId="{717E9B9A-281B-4397-B0A3-6FCC4FD3F428}" type="presParOf" srcId="{82AF3CDB-2282-4DF7-9E67-DE1A7F76DBB9}" destId="{4EF41D2E-1654-425A-86DA-38822F15843C}" srcOrd="2" destOrd="0" presId="urn:microsoft.com/office/officeart/2008/layout/AlternatingHexagons"/>
    <dgm:cxn modelId="{C4C5AC64-B92E-48EA-85E4-3BF18AC8F94E}" type="presParOf" srcId="{82AF3CDB-2282-4DF7-9E67-DE1A7F76DBB9}" destId="{86948172-297C-4E69-BDC7-A51ED5E2B88F}" srcOrd="3" destOrd="0" presId="urn:microsoft.com/office/officeart/2008/layout/AlternatingHexagons"/>
    <dgm:cxn modelId="{D90A8632-5891-47AD-A9C4-6525A416FE5E}" type="presParOf" srcId="{82AF3CDB-2282-4DF7-9E67-DE1A7F76DBB9}" destId="{7D17E10E-B639-4BAE-9730-7D3A97D3915B}" srcOrd="4" destOrd="0" presId="urn:microsoft.com/office/officeart/2008/layout/AlternatingHexagons"/>
    <dgm:cxn modelId="{29879879-645C-46F7-B018-70FC6A3EDEDA}" type="presParOf" srcId="{59E3A3FF-6085-46B0-9362-522EC62C1BAB}" destId="{811D1153-21FA-4CD4-8423-E353546CC5B2}" srcOrd="5" destOrd="0" presId="urn:microsoft.com/office/officeart/2008/layout/AlternatingHexagons"/>
    <dgm:cxn modelId="{CB9A2EFB-CD2E-4D7D-A488-846C8DCA3410}" type="presParOf" srcId="{59E3A3FF-6085-46B0-9362-522EC62C1BAB}" destId="{5DF90FE2-CF6B-4E7C-97A2-7BEC05D7C670}" srcOrd="6" destOrd="0" presId="urn:microsoft.com/office/officeart/2008/layout/AlternatingHexagons"/>
    <dgm:cxn modelId="{C59CD877-EC23-441E-A84E-9C2403DA6110}" type="presParOf" srcId="{5DF90FE2-CF6B-4E7C-97A2-7BEC05D7C670}" destId="{477EE263-E2D4-4AB0-84BB-CBECFDF2D9C0}" srcOrd="0" destOrd="0" presId="urn:microsoft.com/office/officeart/2008/layout/AlternatingHexagons"/>
    <dgm:cxn modelId="{5C536D8B-7B0E-4D9E-8E67-21712AC2249A}" type="presParOf" srcId="{5DF90FE2-CF6B-4E7C-97A2-7BEC05D7C670}" destId="{00BDE456-D236-406B-96D9-4C5317D34DD8}" srcOrd="1" destOrd="0" presId="urn:microsoft.com/office/officeart/2008/layout/AlternatingHexagons"/>
    <dgm:cxn modelId="{53CB6711-3011-47D2-9F43-5C1ADC6354B3}" type="presParOf" srcId="{5DF90FE2-CF6B-4E7C-97A2-7BEC05D7C670}" destId="{CF62D4D6-3EC8-4597-975F-22B800AED1E7}" srcOrd="2" destOrd="0" presId="urn:microsoft.com/office/officeart/2008/layout/AlternatingHexagons"/>
    <dgm:cxn modelId="{A1C866E0-B971-48F3-8125-188BFF0B447B}" type="presParOf" srcId="{5DF90FE2-CF6B-4E7C-97A2-7BEC05D7C670}" destId="{CBA515FE-7F4B-4115-8BB6-D6ADE08B7665}" srcOrd="3" destOrd="0" presId="urn:microsoft.com/office/officeart/2008/layout/AlternatingHexagons"/>
    <dgm:cxn modelId="{3DB45273-4105-47CC-B795-75059102BA20}" type="presParOf" srcId="{5DF90FE2-CF6B-4E7C-97A2-7BEC05D7C670}" destId="{48C276AF-DAFB-4EF2-8642-308DD61D6200}"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CE2489-FAF7-4D86-BFBB-334B220CE4EC}" type="doc">
      <dgm:prSet loTypeId="urn:microsoft.com/office/officeart/2005/8/layout/orgChart1" loCatId="hierarchy" qsTypeId="urn:microsoft.com/office/officeart/2005/8/quickstyle/simple1" qsCatId="simple" csTypeId="urn:microsoft.com/office/officeart/2005/8/colors/accent5_2" csCatId="accent5" phldr="1"/>
      <dgm:spPr/>
      <dgm:t>
        <a:bodyPr/>
        <a:lstStyle/>
        <a:p>
          <a:endParaRPr lang="en-US"/>
        </a:p>
      </dgm:t>
    </dgm:pt>
    <dgm:pt modelId="{BEF6F629-9F99-4290-8CA3-C9DC4BFCE997}">
      <dgm:prSet phldrT="[Text]"/>
      <dgm:spPr/>
      <dgm:t>
        <a:bodyPr/>
        <a:lstStyle/>
        <a:p>
          <a:r>
            <a:rPr lang="is-IS" dirty="0"/>
            <a:t>MSCA</a:t>
          </a:r>
          <a:endParaRPr lang="en-US" dirty="0"/>
        </a:p>
      </dgm:t>
    </dgm:pt>
    <dgm:pt modelId="{98249906-5E67-49EB-97BD-665F80201EF2}" type="parTrans" cxnId="{54F4ED90-ABF4-4328-A866-B00C95862C2F}">
      <dgm:prSet/>
      <dgm:spPr/>
      <dgm:t>
        <a:bodyPr/>
        <a:lstStyle/>
        <a:p>
          <a:endParaRPr lang="en-US"/>
        </a:p>
      </dgm:t>
    </dgm:pt>
    <dgm:pt modelId="{DB08067D-05B5-49FB-806C-AEF384E93551}" type="sibTrans" cxnId="{54F4ED90-ABF4-4328-A866-B00C95862C2F}">
      <dgm:prSet/>
      <dgm:spPr/>
      <dgm:t>
        <a:bodyPr/>
        <a:lstStyle/>
        <a:p>
          <a:endParaRPr lang="en-US"/>
        </a:p>
      </dgm:t>
    </dgm:pt>
    <dgm:pt modelId="{E5618A5D-A959-492A-A983-99728549E0D3}">
      <dgm:prSet phldrT="[Text]"/>
      <dgm:spPr/>
      <dgm:t>
        <a:bodyPr/>
        <a:lstStyle/>
        <a:p>
          <a:r>
            <a:rPr lang="is-IS" dirty="0" err="1"/>
            <a:t>Training</a:t>
          </a:r>
          <a:endParaRPr lang="en-US" dirty="0"/>
        </a:p>
      </dgm:t>
    </dgm:pt>
    <dgm:pt modelId="{3800B839-0DA1-4DC2-8078-DDFA42C14055}" type="parTrans" cxnId="{18275865-1295-48E7-B4F2-8986BBA8A850}">
      <dgm:prSet/>
      <dgm:spPr/>
      <dgm:t>
        <a:bodyPr/>
        <a:lstStyle/>
        <a:p>
          <a:endParaRPr lang="en-US"/>
        </a:p>
      </dgm:t>
    </dgm:pt>
    <dgm:pt modelId="{1DE2E44B-656E-432D-9D23-D38B2514406A}" type="sibTrans" cxnId="{18275865-1295-48E7-B4F2-8986BBA8A850}">
      <dgm:prSet/>
      <dgm:spPr/>
      <dgm:t>
        <a:bodyPr/>
        <a:lstStyle/>
        <a:p>
          <a:endParaRPr lang="en-US"/>
        </a:p>
      </dgm:t>
    </dgm:pt>
    <dgm:pt modelId="{82CBE93C-1543-430D-836A-47B7B50622B7}">
      <dgm:prSet phldrT="[Text]"/>
      <dgm:spPr/>
      <dgm:t>
        <a:bodyPr/>
        <a:lstStyle/>
        <a:p>
          <a:r>
            <a:rPr lang="is-IS" dirty="0" err="1"/>
            <a:t>Mobility</a:t>
          </a:r>
          <a:endParaRPr lang="en-US" dirty="0"/>
        </a:p>
      </dgm:t>
    </dgm:pt>
    <dgm:pt modelId="{1FB49ACB-2A38-4230-AD46-B747F7FAB58E}" type="parTrans" cxnId="{E3CC7E93-BC38-48A8-AB19-B29C90B4C17F}">
      <dgm:prSet/>
      <dgm:spPr/>
      <dgm:t>
        <a:bodyPr/>
        <a:lstStyle/>
        <a:p>
          <a:endParaRPr lang="en-US"/>
        </a:p>
      </dgm:t>
    </dgm:pt>
    <dgm:pt modelId="{CAF20F5D-0B8C-4364-B0BD-7DD2E978D87A}" type="sibTrans" cxnId="{E3CC7E93-BC38-48A8-AB19-B29C90B4C17F}">
      <dgm:prSet/>
      <dgm:spPr/>
      <dgm:t>
        <a:bodyPr/>
        <a:lstStyle/>
        <a:p>
          <a:endParaRPr lang="en-US"/>
        </a:p>
      </dgm:t>
    </dgm:pt>
    <dgm:pt modelId="{7025535D-12B1-4A0B-BEB8-228E3BEC9898}">
      <dgm:prSet phldrT="[Text]"/>
      <dgm:spPr/>
      <dgm:t>
        <a:bodyPr/>
        <a:lstStyle/>
        <a:p>
          <a:r>
            <a:rPr lang="is-IS" dirty="0" err="1"/>
            <a:t>Career</a:t>
          </a:r>
          <a:endParaRPr lang="en-US" dirty="0"/>
        </a:p>
      </dgm:t>
    </dgm:pt>
    <dgm:pt modelId="{D5E4E529-67C2-42E3-AB4B-DFB92B7CA00C}" type="parTrans" cxnId="{2C0AFC8F-B866-47D6-AA2D-9182907497D2}">
      <dgm:prSet/>
      <dgm:spPr/>
      <dgm:t>
        <a:bodyPr/>
        <a:lstStyle/>
        <a:p>
          <a:endParaRPr lang="en-US"/>
        </a:p>
      </dgm:t>
    </dgm:pt>
    <dgm:pt modelId="{A7B064A1-34A4-46D8-9B21-4FB628A4EB6A}" type="sibTrans" cxnId="{2C0AFC8F-B866-47D6-AA2D-9182907497D2}">
      <dgm:prSet/>
      <dgm:spPr/>
      <dgm:t>
        <a:bodyPr/>
        <a:lstStyle/>
        <a:p>
          <a:endParaRPr lang="en-US"/>
        </a:p>
      </dgm:t>
    </dgm:pt>
    <dgm:pt modelId="{DB7C6B0E-2429-42B4-BD06-29E08505A999}" type="pres">
      <dgm:prSet presAssocID="{7DCE2489-FAF7-4D86-BFBB-334B220CE4EC}" presName="hierChild1" presStyleCnt="0">
        <dgm:presLayoutVars>
          <dgm:orgChart val="1"/>
          <dgm:chPref val="1"/>
          <dgm:dir/>
          <dgm:animOne val="branch"/>
          <dgm:animLvl val="lvl"/>
          <dgm:resizeHandles/>
        </dgm:presLayoutVars>
      </dgm:prSet>
      <dgm:spPr/>
    </dgm:pt>
    <dgm:pt modelId="{FB566257-408E-40A1-A192-BF3EF3357542}" type="pres">
      <dgm:prSet presAssocID="{BEF6F629-9F99-4290-8CA3-C9DC4BFCE997}" presName="hierRoot1" presStyleCnt="0">
        <dgm:presLayoutVars>
          <dgm:hierBranch val="init"/>
        </dgm:presLayoutVars>
      </dgm:prSet>
      <dgm:spPr/>
    </dgm:pt>
    <dgm:pt modelId="{6D22E057-178F-406C-A631-9CEEB813779B}" type="pres">
      <dgm:prSet presAssocID="{BEF6F629-9F99-4290-8CA3-C9DC4BFCE997}" presName="rootComposite1" presStyleCnt="0"/>
      <dgm:spPr/>
    </dgm:pt>
    <dgm:pt modelId="{DC867659-520F-4D32-867F-DE5CC960E1AB}" type="pres">
      <dgm:prSet presAssocID="{BEF6F629-9F99-4290-8CA3-C9DC4BFCE997}" presName="rootText1" presStyleLbl="node0" presStyleIdx="0" presStyleCnt="1">
        <dgm:presLayoutVars>
          <dgm:chPref val="3"/>
        </dgm:presLayoutVars>
      </dgm:prSet>
      <dgm:spPr/>
    </dgm:pt>
    <dgm:pt modelId="{07A65284-8824-4C77-B8CF-D5BC3A684098}" type="pres">
      <dgm:prSet presAssocID="{BEF6F629-9F99-4290-8CA3-C9DC4BFCE997}" presName="rootConnector1" presStyleLbl="node1" presStyleIdx="0" presStyleCnt="0"/>
      <dgm:spPr/>
    </dgm:pt>
    <dgm:pt modelId="{158CDCC2-0B2D-462F-8621-10BB59736573}" type="pres">
      <dgm:prSet presAssocID="{BEF6F629-9F99-4290-8CA3-C9DC4BFCE997}" presName="hierChild2" presStyleCnt="0"/>
      <dgm:spPr/>
    </dgm:pt>
    <dgm:pt modelId="{6EC07FBB-67E0-4C1B-AA13-A668DCBA4112}" type="pres">
      <dgm:prSet presAssocID="{3800B839-0DA1-4DC2-8078-DDFA42C14055}" presName="Name37" presStyleLbl="parChTrans1D2" presStyleIdx="0" presStyleCnt="3"/>
      <dgm:spPr/>
    </dgm:pt>
    <dgm:pt modelId="{BE9D956D-EC71-4B55-8C52-AA0AAEB97C70}" type="pres">
      <dgm:prSet presAssocID="{E5618A5D-A959-492A-A983-99728549E0D3}" presName="hierRoot2" presStyleCnt="0">
        <dgm:presLayoutVars>
          <dgm:hierBranch val="init"/>
        </dgm:presLayoutVars>
      </dgm:prSet>
      <dgm:spPr/>
    </dgm:pt>
    <dgm:pt modelId="{76F733C6-0D5B-4C68-B48F-8112341A81A0}" type="pres">
      <dgm:prSet presAssocID="{E5618A5D-A959-492A-A983-99728549E0D3}" presName="rootComposite" presStyleCnt="0"/>
      <dgm:spPr/>
    </dgm:pt>
    <dgm:pt modelId="{1C9BE3B2-9042-4667-97D6-FF85E5361709}" type="pres">
      <dgm:prSet presAssocID="{E5618A5D-A959-492A-A983-99728549E0D3}" presName="rootText" presStyleLbl="node2" presStyleIdx="0" presStyleCnt="3">
        <dgm:presLayoutVars>
          <dgm:chPref val="3"/>
        </dgm:presLayoutVars>
      </dgm:prSet>
      <dgm:spPr/>
    </dgm:pt>
    <dgm:pt modelId="{6CE227B5-2D9D-4D4B-BADF-6B557818D51E}" type="pres">
      <dgm:prSet presAssocID="{E5618A5D-A959-492A-A983-99728549E0D3}" presName="rootConnector" presStyleLbl="node2" presStyleIdx="0" presStyleCnt="3"/>
      <dgm:spPr/>
    </dgm:pt>
    <dgm:pt modelId="{6C9491EC-8E91-4002-9A7E-332B5E6DCD3D}" type="pres">
      <dgm:prSet presAssocID="{E5618A5D-A959-492A-A983-99728549E0D3}" presName="hierChild4" presStyleCnt="0"/>
      <dgm:spPr/>
    </dgm:pt>
    <dgm:pt modelId="{068663D5-0CEF-415B-9316-13B493DF9998}" type="pres">
      <dgm:prSet presAssocID="{E5618A5D-A959-492A-A983-99728549E0D3}" presName="hierChild5" presStyleCnt="0"/>
      <dgm:spPr/>
    </dgm:pt>
    <dgm:pt modelId="{BFD4442E-38C1-4045-AC1E-64D78F1EBCD9}" type="pres">
      <dgm:prSet presAssocID="{1FB49ACB-2A38-4230-AD46-B747F7FAB58E}" presName="Name37" presStyleLbl="parChTrans1D2" presStyleIdx="1" presStyleCnt="3"/>
      <dgm:spPr/>
    </dgm:pt>
    <dgm:pt modelId="{C922B345-8821-43D5-8B87-7006333D1A33}" type="pres">
      <dgm:prSet presAssocID="{82CBE93C-1543-430D-836A-47B7B50622B7}" presName="hierRoot2" presStyleCnt="0">
        <dgm:presLayoutVars>
          <dgm:hierBranch val="init"/>
        </dgm:presLayoutVars>
      </dgm:prSet>
      <dgm:spPr/>
    </dgm:pt>
    <dgm:pt modelId="{B229BDF0-FD86-4555-8DF7-1F919F985760}" type="pres">
      <dgm:prSet presAssocID="{82CBE93C-1543-430D-836A-47B7B50622B7}" presName="rootComposite" presStyleCnt="0"/>
      <dgm:spPr/>
    </dgm:pt>
    <dgm:pt modelId="{F7F56132-86C7-4280-831D-AC96530BD50F}" type="pres">
      <dgm:prSet presAssocID="{82CBE93C-1543-430D-836A-47B7B50622B7}" presName="rootText" presStyleLbl="node2" presStyleIdx="1" presStyleCnt="3">
        <dgm:presLayoutVars>
          <dgm:chPref val="3"/>
        </dgm:presLayoutVars>
      </dgm:prSet>
      <dgm:spPr/>
    </dgm:pt>
    <dgm:pt modelId="{FACA403F-2F87-4DAE-A4C7-DD5F70CEEC2D}" type="pres">
      <dgm:prSet presAssocID="{82CBE93C-1543-430D-836A-47B7B50622B7}" presName="rootConnector" presStyleLbl="node2" presStyleIdx="1" presStyleCnt="3"/>
      <dgm:spPr/>
    </dgm:pt>
    <dgm:pt modelId="{1B58DDD6-555A-4C4D-AC3D-4F85A0F9911D}" type="pres">
      <dgm:prSet presAssocID="{82CBE93C-1543-430D-836A-47B7B50622B7}" presName="hierChild4" presStyleCnt="0"/>
      <dgm:spPr/>
    </dgm:pt>
    <dgm:pt modelId="{024D43A8-6A5A-41ED-9E56-6D1ADEC2EBDA}" type="pres">
      <dgm:prSet presAssocID="{82CBE93C-1543-430D-836A-47B7B50622B7}" presName="hierChild5" presStyleCnt="0"/>
      <dgm:spPr/>
    </dgm:pt>
    <dgm:pt modelId="{064BF27D-625E-4BA4-93DD-82C7E634786A}" type="pres">
      <dgm:prSet presAssocID="{D5E4E529-67C2-42E3-AB4B-DFB92B7CA00C}" presName="Name37" presStyleLbl="parChTrans1D2" presStyleIdx="2" presStyleCnt="3"/>
      <dgm:spPr/>
    </dgm:pt>
    <dgm:pt modelId="{A9F38BAB-BA1C-4006-8A32-C3A97F00B553}" type="pres">
      <dgm:prSet presAssocID="{7025535D-12B1-4A0B-BEB8-228E3BEC9898}" presName="hierRoot2" presStyleCnt="0">
        <dgm:presLayoutVars>
          <dgm:hierBranch val="init"/>
        </dgm:presLayoutVars>
      </dgm:prSet>
      <dgm:spPr/>
    </dgm:pt>
    <dgm:pt modelId="{28F45B4A-B694-4E07-AE4C-660106092442}" type="pres">
      <dgm:prSet presAssocID="{7025535D-12B1-4A0B-BEB8-228E3BEC9898}" presName="rootComposite" presStyleCnt="0"/>
      <dgm:spPr/>
    </dgm:pt>
    <dgm:pt modelId="{40E885D0-EFC0-4F7E-BD31-4F3CD682762C}" type="pres">
      <dgm:prSet presAssocID="{7025535D-12B1-4A0B-BEB8-228E3BEC9898}" presName="rootText" presStyleLbl="node2" presStyleIdx="2" presStyleCnt="3">
        <dgm:presLayoutVars>
          <dgm:chPref val="3"/>
        </dgm:presLayoutVars>
      </dgm:prSet>
      <dgm:spPr/>
    </dgm:pt>
    <dgm:pt modelId="{1D37F685-B5CC-488D-B7CE-0E638485DC1A}" type="pres">
      <dgm:prSet presAssocID="{7025535D-12B1-4A0B-BEB8-228E3BEC9898}" presName="rootConnector" presStyleLbl="node2" presStyleIdx="2" presStyleCnt="3"/>
      <dgm:spPr/>
    </dgm:pt>
    <dgm:pt modelId="{732AD09C-F39B-4ABE-97EB-CBBF3E7FE219}" type="pres">
      <dgm:prSet presAssocID="{7025535D-12B1-4A0B-BEB8-228E3BEC9898}" presName="hierChild4" presStyleCnt="0"/>
      <dgm:spPr/>
    </dgm:pt>
    <dgm:pt modelId="{B4CAA8B9-787E-48EE-BC64-D4CFB89BE77E}" type="pres">
      <dgm:prSet presAssocID="{7025535D-12B1-4A0B-BEB8-228E3BEC9898}" presName="hierChild5" presStyleCnt="0"/>
      <dgm:spPr/>
    </dgm:pt>
    <dgm:pt modelId="{75E9B1B2-AC51-41FC-8AF9-4E3D0185E5CF}" type="pres">
      <dgm:prSet presAssocID="{BEF6F629-9F99-4290-8CA3-C9DC4BFCE997}" presName="hierChild3" presStyleCnt="0"/>
      <dgm:spPr/>
    </dgm:pt>
  </dgm:ptLst>
  <dgm:cxnLst>
    <dgm:cxn modelId="{E865A21F-B839-4798-B4C8-9FBA60AFCA37}" type="presOf" srcId="{82CBE93C-1543-430D-836A-47B7B50622B7}" destId="{F7F56132-86C7-4280-831D-AC96530BD50F}" srcOrd="0" destOrd="0" presId="urn:microsoft.com/office/officeart/2005/8/layout/orgChart1"/>
    <dgm:cxn modelId="{C78FC628-6D2F-47CB-AA3E-51569843E9CD}" type="presOf" srcId="{7DCE2489-FAF7-4D86-BFBB-334B220CE4EC}" destId="{DB7C6B0E-2429-42B4-BD06-29E08505A999}" srcOrd="0" destOrd="0" presId="urn:microsoft.com/office/officeart/2005/8/layout/orgChart1"/>
    <dgm:cxn modelId="{2FFAEB5D-E7C2-4854-B6BE-B2A1A79EEFA3}" type="presOf" srcId="{7025535D-12B1-4A0B-BEB8-228E3BEC9898}" destId="{40E885D0-EFC0-4F7E-BD31-4F3CD682762C}" srcOrd="0" destOrd="0" presId="urn:microsoft.com/office/officeart/2005/8/layout/orgChart1"/>
    <dgm:cxn modelId="{18275865-1295-48E7-B4F2-8986BBA8A850}" srcId="{BEF6F629-9F99-4290-8CA3-C9DC4BFCE997}" destId="{E5618A5D-A959-492A-A983-99728549E0D3}" srcOrd="0" destOrd="0" parTransId="{3800B839-0DA1-4DC2-8078-DDFA42C14055}" sibTransId="{1DE2E44B-656E-432D-9D23-D38B2514406A}"/>
    <dgm:cxn modelId="{CE86995A-C862-4694-8D2A-834D63FF6EDD}" type="presOf" srcId="{7025535D-12B1-4A0B-BEB8-228E3BEC9898}" destId="{1D37F685-B5CC-488D-B7CE-0E638485DC1A}" srcOrd="1" destOrd="0" presId="urn:microsoft.com/office/officeart/2005/8/layout/orgChart1"/>
    <dgm:cxn modelId="{2C0AFC8F-B866-47D6-AA2D-9182907497D2}" srcId="{BEF6F629-9F99-4290-8CA3-C9DC4BFCE997}" destId="{7025535D-12B1-4A0B-BEB8-228E3BEC9898}" srcOrd="2" destOrd="0" parTransId="{D5E4E529-67C2-42E3-AB4B-DFB92B7CA00C}" sibTransId="{A7B064A1-34A4-46D8-9B21-4FB628A4EB6A}"/>
    <dgm:cxn modelId="{54F4ED90-ABF4-4328-A866-B00C95862C2F}" srcId="{7DCE2489-FAF7-4D86-BFBB-334B220CE4EC}" destId="{BEF6F629-9F99-4290-8CA3-C9DC4BFCE997}" srcOrd="0" destOrd="0" parTransId="{98249906-5E67-49EB-97BD-665F80201EF2}" sibTransId="{DB08067D-05B5-49FB-806C-AEF384E93551}"/>
    <dgm:cxn modelId="{E3CC7E93-BC38-48A8-AB19-B29C90B4C17F}" srcId="{BEF6F629-9F99-4290-8CA3-C9DC4BFCE997}" destId="{82CBE93C-1543-430D-836A-47B7B50622B7}" srcOrd="1" destOrd="0" parTransId="{1FB49ACB-2A38-4230-AD46-B747F7FAB58E}" sibTransId="{CAF20F5D-0B8C-4364-B0BD-7DD2E978D87A}"/>
    <dgm:cxn modelId="{CD0C4B9C-9F1C-42B9-B69B-3BA1977712D8}" type="presOf" srcId="{E5618A5D-A959-492A-A983-99728549E0D3}" destId="{6CE227B5-2D9D-4D4B-BADF-6B557818D51E}" srcOrd="1" destOrd="0" presId="urn:microsoft.com/office/officeart/2005/8/layout/orgChart1"/>
    <dgm:cxn modelId="{C516E2A0-8F44-4BC5-BD99-D0EE5CA1C63D}" type="presOf" srcId="{E5618A5D-A959-492A-A983-99728549E0D3}" destId="{1C9BE3B2-9042-4667-97D6-FF85E5361709}" srcOrd="0" destOrd="0" presId="urn:microsoft.com/office/officeart/2005/8/layout/orgChart1"/>
    <dgm:cxn modelId="{903E97BA-8803-4EC6-B84D-F0F0F6618B74}" type="presOf" srcId="{1FB49ACB-2A38-4230-AD46-B747F7FAB58E}" destId="{BFD4442E-38C1-4045-AC1E-64D78F1EBCD9}" srcOrd="0" destOrd="0" presId="urn:microsoft.com/office/officeart/2005/8/layout/orgChart1"/>
    <dgm:cxn modelId="{827343C8-8787-427E-AC8C-A745EAEAE787}" type="presOf" srcId="{82CBE93C-1543-430D-836A-47B7B50622B7}" destId="{FACA403F-2F87-4DAE-A4C7-DD5F70CEEC2D}" srcOrd="1" destOrd="0" presId="urn:microsoft.com/office/officeart/2005/8/layout/orgChart1"/>
    <dgm:cxn modelId="{A142AAD5-6489-4A4C-A9C9-8CA2AE5BDDCB}" type="presOf" srcId="{BEF6F629-9F99-4290-8CA3-C9DC4BFCE997}" destId="{DC867659-520F-4D32-867F-DE5CC960E1AB}" srcOrd="0" destOrd="0" presId="urn:microsoft.com/office/officeart/2005/8/layout/orgChart1"/>
    <dgm:cxn modelId="{737201E2-9A96-4FB1-AF43-33CC4B511A66}" type="presOf" srcId="{D5E4E529-67C2-42E3-AB4B-DFB92B7CA00C}" destId="{064BF27D-625E-4BA4-93DD-82C7E634786A}" srcOrd="0" destOrd="0" presId="urn:microsoft.com/office/officeart/2005/8/layout/orgChart1"/>
    <dgm:cxn modelId="{FCD389E7-D735-4878-9581-634700EED3FF}" type="presOf" srcId="{3800B839-0DA1-4DC2-8078-DDFA42C14055}" destId="{6EC07FBB-67E0-4C1B-AA13-A668DCBA4112}" srcOrd="0" destOrd="0" presId="urn:microsoft.com/office/officeart/2005/8/layout/orgChart1"/>
    <dgm:cxn modelId="{C6F668EF-13E5-431A-B7EF-16694BFEB3C6}" type="presOf" srcId="{BEF6F629-9F99-4290-8CA3-C9DC4BFCE997}" destId="{07A65284-8824-4C77-B8CF-D5BC3A684098}" srcOrd="1" destOrd="0" presId="urn:microsoft.com/office/officeart/2005/8/layout/orgChart1"/>
    <dgm:cxn modelId="{BD42886D-6878-4B7E-AE44-ED35A4165DFF}" type="presParOf" srcId="{DB7C6B0E-2429-42B4-BD06-29E08505A999}" destId="{FB566257-408E-40A1-A192-BF3EF3357542}" srcOrd="0" destOrd="0" presId="urn:microsoft.com/office/officeart/2005/8/layout/orgChart1"/>
    <dgm:cxn modelId="{0AEB4B6A-0A91-4CE2-93CE-8B52D4C4E51E}" type="presParOf" srcId="{FB566257-408E-40A1-A192-BF3EF3357542}" destId="{6D22E057-178F-406C-A631-9CEEB813779B}" srcOrd="0" destOrd="0" presId="urn:microsoft.com/office/officeart/2005/8/layout/orgChart1"/>
    <dgm:cxn modelId="{79A75E73-B257-4038-B7AD-E8E327680997}" type="presParOf" srcId="{6D22E057-178F-406C-A631-9CEEB813779B}" destId="{DC867659-520F-4D32-867F-DE5CC960E1AB}" srcOrd="0" destOrd="0" presId="urn:microsoft.com/office/officeart/2005/8/layout/orgChart1"/>
    <dgm:cxn modelId="{23232467-6BC9-46C7-9E8C-1E5C7857C73F}" type="presParOf" srcId="{6D22E057-178F-406C-A631-9CEEB813779B}" destId="{07A65284-8824-4C77-B8CF-D5BC3A684098}" srcOrd="1" destOrd="0" presId="urn:microsoft.com/office/officeart/2005/8/layout/orgChart1"/>
    <dgm:cxn modelId="{65BEA564-D4C7-4D50-95B8-B41CB9343BAC}" type="presParOf" srcId="{FB566257-408E-40A1-A192-BF3EF3357542}" destId="{158CDCC2-0B2D-462F-8621-10BB59736573}" srcOrd="1" destOrd="0" presId="urn:microsoft.com/office/officeart/2005/8/layout/orgChart1"/>
    <dgm:cxn modelId="{FA36AF84-C082-4DB7-B5BF-6D0F3FA2F7D3}" type="presParOf" srcId="{158CDCC2-0B2D-462F-8621-10BB59736573}" destId="{6EC07FBB-67E0-4C1B-AA13-A668DCBA4112}" srcOrd="0" destOrd="0" presId="urn:microsoft.com/office/officeart/2005/8/layout/orgChart1"/>
    <dgm:cxn modelId="{A4147AD8-B98F-4168-95BE-3D2B2C5169AB}" type="presParOf" srcId="{158CDCC2-0B2D-462F-8621-10BB59736573}" destId="{BE9D956D-EC71-4B55-8C52-AA0AAEB97C70}" srcOrd="1" destOrd="0" presId="urn:microsoft.com/office/officeart/2005/8/layout/orgChart1"/>
    <dgm:cxn modelId="{D62EA7B8-61A1-438F-A245-54272C4A6150}" type="presParOf" srcId="{BE9D956D-EC71-4B55-8C52-AA0AAEB97C70}" destId="{76F733C6-0D5B-4C68-B48F-8112341A81A0}" srcOrd="0" destOrd="0" presId="urn:microsoft.com/office/officeart/2005/8/layout/orgChart1"/>
    <dgm:cxn modelId="{104CB36A-C598-4C8E-956A-8BE2450ABAB3}" type="presParOf" srcId="{76F733C6-0D5B-4C68-B48F-8112341A81A0}" destId="{1C9BE3B2-9042-4667-97D6-FF85E5361709}" srcOrd="0" destOrd="0" presId="urn:microsoft.com/office/officeart/2005/8/layout/orgChart1"/>
    <dgm:cxn modelId="{8E6C3974-29EC-4810-B1FC-3812BD049777}" type="presParOf" srcId="{76F733C6-0D5B-4C68-B48F-8112341A81A0}" destId="{6CE227B5-2D9D-4D4B-BADF-6B557818D51E}" srcOrd="1" destOrd="0" presId="urn:microsoft.com/office/officeart/2005/8/layout/orgChart1"/>
    <dgm:cxn modelId="{D2411157-7C76-4E1C-9F52-8DD4EAA2D9DE}" type="presParOf" srcId="{BE9D956D-EC71-4B55-8C52-AA0AAEB97C70}" destId="{6C9491EC-8E91-4002-9A7E-332B5E6DCD3D}" srcOrd="1" destOrd="0" presId="urn:microsoft.com/office/officeart/2005/8/layout/orgChart1"/>
    <dgm:cxn modelId="{19392E0A-4270-4EA4-BD03-1D8A77FEBFE2}" type="presParOf" srcId="{BE9D956D-EC71-4B55-8C52-AA0AAEB97C70}" destId="{068663D5-0CEF-415B-9316-13B493DF9998}" srcOrd="2" destOrd="0" presId="urn:microsoft.com/office/officeart/2005/8/layout/orgChart1"/>
    <dgm:cxn modelId="{C63315E0-9712-4549-924F-56E2A4B157A3}" type="presParOf" srcId="{158CDCC2-0B2D-462F-8621-10BB59736573}" destId="{BFD4442E-38C1-4045-AC1E-64D78F1EBCD9}" srcOrd="2" destOrd="0" presId="urn:microsoft.com/office/officeart/2005/8/layout/orgChart1"/>
    <dgm:cxn modelId="{AE6E9F4A-F71A-4954-B225-F19DC2F3E54E}" type="presParOf" srcId="{158CDCC2-0B2D-462F-8621-10BB59736573}" destId="{C922B345-8821-43D5-8B87-7006333D1A33}" srcOrd="3" destOrd="0" presId="urn:microsoft.com/office/officeart/2005/8/layout/orgChart1"/>
    <dgm:cxn modelId="{766801FF-7F46-47A2-A9A1-E5F4BA82505A}" type="presParOf" srcId="{C922B345-8821-43D5-8B87-7006333D1A33}" destId="{B229BDF0-FD86-4555-8DF7-1F919F985760}" srcOrd="0" destOrd="0" presId="urn:microsoft.com/office/officeart/2005/8/layout/orgChart1"/>
    <dgm:cxn modelId="{5785CAC0-B469-4869-917D-02B50F089ACA}" type="presParOf" srcId="{B229BDF0-FD86-4555-8DF7-1F919F985760}" destId="{F7F56132-86C7-4280-831D-AC96530BD50F}" srcOrd="0" destOrd="0" presId="urn:microsoft.com/office/officeart/2005/8/layout/orgChart1"/>
    <dgm:cxn modelId="{DFEEE209-43A1-4E70-B19B-28B84AA87A64}" type="presParOf" srcId="{B229BDF0-FD86-4555-8DF7-1F919F985760}" destId="{FACA403F-2F87-4DAE-A4C7-DD5F70CEEC2D}" srcOrd="1" destOrd="0" presId="urn:microsoft.com/office/officeart/2005/8/layout/orgChart1"/>
    <dgm:cxn modelId="{42421C34-8423-45F7-827B-C447B40B14EC}" type="presParOf" srcId="{C922B345-8821-43D5-8B87-7006333D1A33}" destId="{1B58DDD6-555A-4C4D-AC3D-4F85A0F9911D}" srcOrd="1" destOrd="0" presId="urn:microsoft.com/office/officeart/2005/8/layout/orgChart1"/>
    <dgm:cxn modelId="{260BC72B-4F21-4B36-B30A-D27BF5ECF83D}" type="presParOf" srcId="{C922B345-8821-43D5-8B87-7006333D1A33}" destId="{024D43A8-6A5A-41ED-9E56-6D1ADEC2EBDA}" srcOrd="2" destOrd="0" presId="urn:microsoft.com/office/officeart/2005/8/layout/orgChart1"/>
    <dgm:cxn modelId="{9B5AD83C-1DA0-42C5-BB83-6EA98FF732CB}" type="presParOf" srcId="{158CDCC2-0B2D-462F-8621-10BB59736573}" destId="{064BF27D-625E-4BA4-93DD-82C7E634786A}" srcOrd="4" destOrd="0" presId="urn:microsoft.com/office/officeart/2005/8/layout/orgChart1"/>
    <dgm:cxn modelId="{654404D8-A1CC-4C8D-9FC3-39A1A51058FB}" type="presParOf" srcId="{158CDCC2-0B2D-462F-8621-10BB59736573}" destId="{A9F38BAB-BA1C-4006-8A32-C3A97F00B553}" srcOrd="5" destOrd="0" presId="urn:microsoft.com/office/officeart/2005/8/layout/orgChart1"/>
    <dgm:cxn modelId="{1BF200A9-1F72-48D4-BBBA-DB9100F33546}" type="presParOf" srcId="{A9F38BAB-BA1C-4006-8A32-C3A97F00B553}" destId="{28F45B4A-B694-4E07-AE4C-660106092442}" srcOrd="0" destOrd="0" presId="urn:microsoft.com/office/officeart/2005/8/layout/orgChart1"/>
    <dgm:cxn modelId="{2ADB7020-D287-4688-B93B-6078E91E8D04}" type="presParOf" srcId="{28F45B4A-B694-4E07-AE4C-660106092442}" destId="{40E885D0-EFC0-4F7E-BD31-4F3CD682762C}" srcOrd="0" destOrd="0" presId="urn:microsoft.com/office/officeart/2005/8/layout/orgChart1"/>
    <dgm:cxn modelId="{3D1D6746-1256-4E6D-AB63-91EEC90D6276}" type="presParOf" srcId="{28F45B4A-B694-4E07-AE4C-660106092442}" destId="{1D37F685-B5CC-488D-B7CE-0E638485DC1A}" srcOrd="1" destOrd="0" presId="urn:microsoft.com/office/officeart/2005/8/layout/orgChart1"/>
    <dgm:cxn modelId="{83C570C2-D493-4038-BAF7-5A455827B105}" type="presParOf" srcId="{A9F38BAB-BA1C-4006-8A32-C3A97F00B553}" destId="{732AD09C-F39B-4ABE-97EB-CBBF3E7FE219}" srcOrd="1" destOrd="0" presId="urn:microsoft.com/office/officeart/2005/8/layout/orgChart1"/>
    <dgm:cxn modelId="{D3A63630-9CC9-4C66-97C0-B80DA9571255}" type="presParOf" srcId="{A9F38BAB-BA1C-4006-8A32-C3A97F00B553}" destId="{B4CAA8B9-787E-48EE-BC64-D4CFB89BE77E}" srcOrd="2" destOrd="0" presId="urn:microsoft.com/office/officeart/2005/8/layout/orgChart1"/>
    <dgm:cxn modelId="{47DB00E0-EE4D-47E5-B5AC-8FE170A6B028}" type="presParOf" srcId="{FB566257-408E-40A1-A192-BF3EF3357542}" destId="{75E9B1B2-AC51-41FC-8AF9-4E3D0185E5CF}"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F2F720-7FD2-4E5A-8B83-B6CAE645A4C0}"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6A5D15E2-75CE-4D33-B930-3721BC269932}">
      <dgm:prSet phldrT="[Text]"/>
      <dgm:spPr/>
      <dgm:t>
        <a:bodyPr/>
        <a:lstStyle/>
        <a:p>
          <a:r>
            <a:rPr lang="is-IS" dirty="0"/>
            <a:t>RISE</a:t>
          </a:r>
          <a:endParaRPr lang="en-US" dirty="0"/>
        </a:p>
      </dgm:t>
    </dgm:pt>
    <dgm:pt modelId="{B3E48B80-37EB-48A1-9FE4-8DF8EDD2C221}" type="parTrans" cxnId="{F48DB7E7-D41D-42D1-BCA0-E221350D5309}">
      <dgm:prSet/>
      <dgm:spPr/>
      <dgm:t>
        <a:bodyPr/>
        <a:lstStyle/>
        <a:p>
          <a:endParaRPr lang="en-US"/>
        </a:p>
      </dgm:t>
    </dgm:pt>
    <dgm:pt modelId="{18B6D299-AABF-4705-834C-1142F90058D0}" type="sibTrans" cxnId="{F48DB7E7-D41D-42D1-BCA0-E221350D5309}">
      <dgm:prSet/>
      <dgm:spPr/>
      <dgm:t>
        <a:bodyPr/>
        <a:lstStyle/>
        <a:p>
          <a:endParaRPr lang="en-US"/>
        </a:p>
      </dgm:t>
    </dgm:pt>
    <dgm:pt modelId="{B0BCAAFC-12BE-4800-9963-05D15A12E0B9}">
      <dgm:prSet phldrT="[Text]"/>
      <dgm:spPr/>
      <dgm:t>
        <a:bodyPr/>
        <a:lstStyle/>
        <a:p>
          <a:r>
            <a:rPr lang="is-IS" dirty="0"/>
            <a:t>ITN</a:t>
          </a:r>
          <a:endParaRPr lang="en-US" dirty="0"/>
        </a:p>
      </dgm:t>
    </dgm:pt>
    <dgm:pt modelId="{00FA1A65-E728-4D8B-BAB8-29E327CA5E87}" type="parTrans" cxnId="{7D33A01B-BA46-4518-A0EF-3972A918CCEF}">
      <dgm:prSet/>
      <dgm:spPr/>
      <dgm:t>
        <a:bodyPr/>
        <a:lstStyle/>
        <a:p>
          <a:endParaRPr lang="en-US"/>
        </a:p>
      </dgm:t>
    </dgm:pt>
    <dgm:pt modelId="{B73B2AF8-D973-4923-A33C-6A7B283C52C5}" type="sibTrans" cxnId="{7D33A01B-BA46-4518-A0EF-3972A918CCEF}">
      <dgm:prSet/>
      <dgm:spPr/>
      <dgm:t>
        <a:bodyPr/>
        <a:lstStyle/>
        <a:p>
          <a:endParaRPr lang="en-US"/>
        </a:p>
      </dgm:t>
    </dgm:pt>
    <dgm:pt modelId="{EB1584CF-B591-43C0-9BCF-0A363C419A19}">
      <dgm:prSet phldrT="[Text]"/>
      <dgm:spPr/>
      <dgm:t>
        <a:bodyPr/>
        <a:lstStyle/>
        <a:p>
          <a:r>
            <a:rPr lang="is-IS" dirty="0"/>
            <a:t>COFUND</a:t>
          </a:r>
          <a:endParaRPr lang="en-US" dirty="0"/>
        </a:p>
      </dgm:t>
    </dgm:pt>
    <dgm:pt modelId="{A3099DD5-69C2-482C-B94B-38C950376F96}" type="parTrans" cxnId="{13C3353F-E1E6-4844-A6AE-7707066A8124}">
      <dgm:prSet/>
      <dgm:spPr/>
      <dgm:t>
        <a:bodyPr/>
        <a:lstStyle/>
        <a:p>
          <a:endParaRPr lang="en-US"/>
        </a:p>
      </dgm:t>
    </dgm:pt>
    <dgm:pt modelId="{954EF9CF-6D36-4C95-9EB6-DB35DA1D9F62}" type="sibTrans" cxnId="{13C3353F-E1E6-4844-A6AE-7707066A8124}">
      <dgm:prSet/>
      <dgm:spPr/>
      <dgm:t>
        <a:bodyPr/>
        <a:lstStyle/>
        <a:p>
          <a:endParaRPr lang="en-US"/>
        </a:p>
      </dgm:t>
    </dgm:pt>
    <dgm:pt modelId="{82FBBF63-AA24-4BB7-9B45-B07914E4D15D}">
      <dgm:prSet phldrT="[Text]"/>
      <dgm:spPr/>
      <dgm:t>
        <a:bodyPr/>
        <a:lstStyle/>
        <a:p>
          <a:r>
            <a:rPr lang="is-IS" dirty="0"/>
            <a:t>IF</a:t>
          </a:r>
          <a:endParaRPr lang="en-US" dirty="0"/>
        </a:p>
      </dgm:t>
    </dgm:pt>
    <dgm:pt modelId="{9D8E2F25-3B2C-405A-935F-E525F5B1F7CE}" type="parTrans" cxnId="{ED9DBC2C-5F2E-4F8B-9C76-8425914AF7EC}">
      <dgm:prSet/>
      <dgm:spPr/>
      <dgm:t>
        <a:bodyPr/>
        <a:lstStyle/>
        <a:p>
          <a:endParaRPr lang="en-US"/>
        </a:p>
      </dgm:t>
    </dgm:pt>
    <dgm:pt modelId="{8B938325-7B1C-49C6-9BA7-684EC2267099}" type="sibTrans" cxnId="{ED9DBC2C-5F2E-4F8B-9C76-8425914AF7EC}">
      <dgm:prSet/>
      <dgm:spPr/>
      <dgm:t>
        <a:bodyPr/>
        <a:lstStyle/>
        <a:p>
          <a:endParaRPr lang="en-US"/>
        </a:p>
      </dgm:t>
    </dgm:pt>
    <dgm:pt modelId="{65648027-03D1-461F-A4F4-0FB907192DA0}">
      <dgm:prSet phldrT="[Text]"/>
      <dgm:spPr/>
      <dgm:t>
        <a:bodyPr/>
        <a:lstStyle/>
        <a:p>
          <a:r>
            <a:rPr lang="is-IS" dirty="0"/>
            <a:t>Research </a:t>
          </a:r>
          <a:r>
            <a:rPr lang="is-IS" dirty="0" err="1"/>
            <a:t>and</a:t>
          </a:r>
          <a:r>
            <a:rPr lang="is-IS" dirty="0"/>
            <a:t> </a:t>
          </a:r>
          <a:r>
            <a:rPr lang="is-IS" dirty="0" err="1"/>
            <a:t>Innovation</a:t>
          </a:r>
          <a:r>
            <a:rPr lang="is-IS" dirty="0"/>
            <a:t> </a:t>
          </a:r>
          <a:r>
            <a:rPr lang="is-IS" dirty="0" err="1"/>
            <a:t>Staff</a:t>
          </a:r>
          <a:r>
            <a:rPr lang="is-IS" dirty="0"/>
            <a:t> Exchange</a:t>
          </a:r>
          <a:endParaRPr lang="en-US" dirty="0"/>
        </a:p>
      </dgm:t>
    </dgm:pt>
    <dgm:pt modelId="{1191212D-B589-45D7-8F7C-3924060C0A07}" type="parTrans" cxnId="{0D1B7776-F380-4CAD-B1B9-07AE7D4D231D}">
      <dgm:prSet/>
      <dgm:spPr/>
      <dgm:t>
        <a:bodyPr/>
        <a:lstStyle/>
        <a:p>
          <a:endParaRPr lang="en-US"/>
        </a:p>
      </dgm:t>
    </dgm:pt>
    <dgm:pt modelId="{04BE1EE0-3074-4022-B238-4CD945584282}" type="sibTrans" cxnId="{0D1B7776-F380-4CAD-B1B9-07AE7D4D231D}">
      <dgm:prSet/>
      <dgm:spPr/>
      <dgm:t>
        <a:bodyPr/>
        <a:lstStyle/>
        <a:p>
          <a:endParaRPr lang="en-US"/>
        </a:p>
      </dgm:t>
    </dgm:pt>
    <dgm:pt modelId="{1D9B6D9C-F272-4A30-89AD-609136407241}">
      <dgm:prSet phldrT="[Text]"/>
      <dgm:spPr/>
      <dgm:t>
        <a:bodyPr/>
        <a:lstStyle/>
        <a:p>
          <a:r>
            <a:rPr lang="is-IS" dirty="0" err="1"/>
            <a:t>Innovative</a:t>
          </a:r>
          <a:r>
            <a:rPr lang="is-IS" dirty="0"/>
            <a:t> </a:t>
          </a:r>
          <a:r>
            <a:rPr lang="is-IS" dirty="0" err="1"/>
            <a:t>Training</a:t>
          </a:r>
          <a:r>
            <a:rPr lang="is-IS" dirty="0"/>
            <a:t> </a:t>
          </a:r>
          <a:r>
            <a:rPr lang="is-IS" dirty="0" err="1"/>
            <a:t>Networks</a:t>
          </a:r>
          <a:endParaRPr lang="en-US" dirty="0"/>
        </a:p>
      </dgm:t>
    </dgm:pt>
    <dgm:pt modelId="{D19DD036-F11F-4363-9590-25B7AE697BB7}" type="parTrans" cxnId="{46F967AD-6F91-45D3-AF4D-654A2B05C313}">
      <dgm:prSet/>
      <dgm:spPr/>
      <dgm:t>
        <a:bodyPr/>
        <a:lstStyle/>
        <a:p>
          <a:endParaRPr lang="en-US"/>
        </a:p>
      </dgm:t>
    </dgm:pt>
    <dgm:pt modelId="{A94EED69-6252-481A-BB41-FC19898D8D96}" type="sibTrans" cxnId="{46F967AD-6F91-45D3-AF4D-654A2B05C313}">
      <dgm:prSet/>
      <dgm:spPr/>
      <dgm:t>
        <a:bodyPr/>
        <a:lstStyle/>
        <a:p>
          <a:endParaRPr lang="en-US"/>
        </a:p>
      </dgm:t>
    </dgm:pt>
    <dgm:pt modelId="{DD04BA5E-7BB7-4ED6-AF66-E7128BF90E10}">
      <dgm:prSet phldrT="[Text]"/>
      <dgm:spPr/>
      <dgm:t>
        <a:bodyPr/>
        <a:lstStyle/>
        <a:p>
          <a:r>
            <a:rPr lang="is-IS" dirty="0" err="1"/>
            <a:t>Co-financing</a:t>
          </a:r>
          <a:r>
            <a:rPr lang="is-IS" dirty="0"/>
            <a:t> </a:t>
          </a:r>
          <a:r>
            <a:rPr lang="is-IS" dirty="0" err="1"/>
            <a:t>fellowships</a:t>
          </a:r>
          <a:r>
            <a:rPr lang="is-IS" dirty="0"/>
            <a:t> or </a:t>
          </a:r>
          <a:r>
            <a:rPr lang="is-IS" dirty="0" err="1"/>
            <a:t>doctoral</a:t>
          </a:r>
          <a:r>
            <a:rPr lang="is-IS" dirty="0"/>
            <a:t> </a:t>
          </a:r>
          <a:r>
            <a:rPr lang="is-IS" dirty="0" err="1"/>
            <a:t>programmes</a:t>
          </a:r>
          <a:r>
            <a:rPr lang="is-IS" dirty="0"/>
            <a:t> with </a:t>
          </a:r>
          <a:r>
            <a:rPr lang="is-IS" dirty="0" err="1"/>
            <a:t>transnational</a:t>
          </a:r>
          <a:r>
            <a:rPr lang="is-IS" dirty="0"/>
            <a:t> </a:t>
          </a:r>
          <a:r>
            <a:rPr lang="is-IS" dirty="0" err="1"/>
            <a:t>mobility</a:t>
          </a:r>
          <a:endParaRPr lang="en-US" dirty="0"/>
        </a:p>
      </dgm:t>
    </dgm:pt>
    <dgm:pt modelId="{E491AECA-EDAC-4AC4-918F-C826D20A47AA}" type="parTrans" cxnId="{67B71321-02A1-4E3A-B9B1-2A8A4AB14BAB}">
      <dgm:prSet/>
      <dgm:spPr/>
      <dgm:t>
        <a:bodyPr/>
        <a:lstStyle/>
        <a:p>
          <a:endParaRPr lang="en-US"/>
        </a:p>
      </dgm:t>
    </dgm:pt>
    <dgm:pt modelId="{09F8672A-81AF-454B-9074-12E33B378973}" type="sibTrans" cxnId="{67B71321-02A1-4E3A-B9B1-2A8A4AB14BAB}">
      <dgm:prSet/>
      <dgm:spPr/>
      <dgm:t>
        <a:bodyPr/>
        <a:lstStyle/>
        <a:p>
          <a:endParaRPr lang="en-US"/>
        </a:p>
      </dgm:t>
    </dgm:pt>
    <dgm:pt modelId="{2B20A8FC-2074-42FC-872A-047E3DC3BD68}">
      <dgm:prSet phldrT="[Text]"/>
      <dgm:spPr/>
      <dgm:t>
        <a:bodyPr/>
        <a:lstStyle/>
        <a:p>
          <a:r>
            <a:rPr lang="is-IS" dirty="0" err="1"/>
            <a:t>Individual</a:t>
          </a:r>
          <a:r>
            <a:rPr lang="is-IS" dirty="0"/>
            <a:t> </a:t>
          </a:r>
          <a:r>
            <a:rPr lang="is-IS" dirty="0" err="1"/>
            <a:t>Fellowships</a:t>
          </a:r>
          <a:r>
            <a:rPr lang="is-IS" dirty="0"/>
            <a:t>.</a:t>
          </a:r>
          <a:br>
            <a:rPr lang="is-IS" dirty="0"/>
          </a:br>
          <a:r>
            <a:rPr lang="is-IS" b="1" dirty="0" err="1"/>
            <a:t>Deadline</a:t>
          </a:r>
          <a:r>
            <a:rPr lang="is-IS" b="1" dirty="0"/>
            <a:t> 11 September 2019 – 17:00 </a:t>
          </a:r>
          <a:r>
            <a:rPr lang="is-IS" b="1" dirty="0" err="1"/>
            <a:t>Brussels</a:t>
          </a:r>
          <a:r>
            <a:rPr lang="is-IS" b="1" dirty="0"/>
            <a:t> Time – 23:00 Beijing Time.</a:t>
          </a:r>
          <a:endParaRPr lang="en-US" b="1" dirty="0"/>
        </a:p>
      </dgm:t>
    </dgm:pt>
    <dgm:pt modelId="{CDAFA8E7-0333-49C6-A3D5-E72EA5BB3764}" type="parTrans" cxnId="{E7D19FD4-A407-40CB-A8A5-5EE7767D76BC}">
      <dgm:prSet/>
      <dgm:spPr/>
      <dgm:t>
        <a:bodyPr/>
        <a:lstStyle/>
        <a:p>
          <a:endParaRPr lang="en-US"/>
        </a:p>
      </dgm:t>
    </dgm:pt>
    <dgm:pt modelId="{D719C577-7F9F-4F42-AAB3-24023BA244DE}" type="sibTrans" cxnId="{E7D19FD4-A407-40CB-A8A5-5EE7767D76BC}">
      <dgm:prSet/>
      <dgm:spPr/>
      <dgm:t>
        <a:bodyPr/>
        <a:lstStyle/>
        <a:p>
          <a:endParaRPr lang="en-US"/>
        </a:p>
      </dgm:t>
    </dgm:pt>
    <dgm:pt modelId="{12BFD5F2-6E01-424B-BC5A-8F64615D30C1}" type="pres">
      <dgm:prSet presAssocID="{16F2F720-7FD2-4E5A-8B83-B6CAE645A4C0}" presName="linear" presStyleCnt="0">
        <dgm:presLayoutVars>
          <dgm:dir/>
          <dgm:animLvl val="lvl"/>
          <dgm:resizeHandles val="exact"/>
        </dgm:presLayoutVars>
      </dgm:prSet>
      <dgm:spPr/>
    </dgm:pt>
    <dgm:pt modelId="{0C6DEC23-2B8D-4415-ADC8-9F1D4F60BCFC}" type="pres">
      <dgm:prSet presAssocID="{6A5D15E2-75CE-4D33-B930-3721BC269932}" presName="parentLin" presStyleCnt="0"/>
      <dgm:spPr/>
    </dgm:pt>
    <dgm:pt modelId="{8A206BE3-DC82-41D2-BEB0-B750C23B1902}" type="pres">
      <dgm:prSet presAssocID="{6A5D15E2-75CE-4D33-B930-3721BC269932}" presName="parentLeftMargin" presStyleLbl="node1" presStyleIdx="0" presStyleCnt="4"/>
      <dgm:spPr/>
    </dgm:pt>
    <dgm:pt modelId="{985B9FED-C0F7-452E-897B-B099E7D06D79}" type="pres">
      <dgm:prSet presAssocID="{6A5D15E2-75CE-4D33-B930-3721BC269932}" presName="parentText" presStyleLbl="node1" presStyleIdx="0" presStyleCnt="4">
        <dgm:presLayoutVars>
          <dgm:chMax val="0"/>
          <dgm:bulletEnabled val="1"/>
        </dgm:presLayoutVars>
      </dgm:prSet>
      <dgm:spPr/>
    </dgm:pt>
    <dgm:pt modelId="{5FB25CA9-2C8E-4A02-9CAA-EF90B48B7F7E}" type="pres">
      <dgm:prSet presAssocID="{6A5D15E2-75CE-4D33-B930-3721BC269932}" presName="negativeSpace" presStyleCnt="0"/>
      <dgm:spPr/>
    </dgm:pt>
    <dgm:pt modelId="{6B52E203-10B9-4E3A-A383-BBBD5FA754ED}" type="pres">
      <dgm:prSet presAssocID="{6A5D15E2-75CE-4D33-B930-3721BC269932}" presName="childText" presStyleLbl="conFgAcc1" presStyleIdx="0" presStyleCnt="4">
        <dgm:presLayoutVars>
          <dgm:bulletEnabled val="1"/>
        </dgm:presLayoutVars>
      </dgm:prSet>
      <dgm:spPr/>
    </dgm:pt>
    <dgm:pt modelId="{5AE21776-F3E2-4178-9428-AFB142DAD93B}" type="pres">
      <dgm:prSet presAssocID="{18B6D299-AABF-4705-834C-1142F90058D0}" presName="spaceBetweenRectangles" presStyleCnt="0"/>
      <dgm:spPr/>
    </dgm:pt>
    <dgm:pt modelId="{B9C3AC5F-A42C-48DF-812F-C0A528A805F2}" type="pres">
      <dgm:prSet presAssocID="{B0BCAAFC-12BE-4800-9963-05D15A12E0B9}" presName="parentLin" presStyleCnt="0"/>
      <dgm:spPr/>
    </dgm:pt>
    <dgm:pt modelId="{C26060A5-4D13-446F-AB2A-89F15DBE8370}" type="pres">
      <dgm:prSet presAssocID="{B0BCAAFC-12BE-4800-9963-05D15A12E0B9}" presName="parentLeftMargin" presStyleLbl="node1" presStyleIdx="0" presStyleCnt="4"/>
      <dgm:spPr/>
    </dgm:pt>
    <dgm:pt modelId="{2BBFC1FE-6719-4994-96B4-80611580892E}" type="pres">
      <dgm:prSet presAssocID="{B0BCAAFC-12BE-4800-9963-05D15A12E0B9}" presName="parentText" presStyleLbl="node1" presStyleIdx="1" presStyleCnt="4">
        <dgm:presLayoutVars>
          <dgm:chMax val="0"/>
          <dgm:bulletEnabled val="1"/>
        </dgm:presLayoutVars>
      </dgm:prSet>
      <dgm:spPr/>
    </dgm:pt>
    <dgm:pt modelId="{5D216818-1FED-44C6-8F65-EE41B377301D}" type="pres">
      <dgm:prSet presAssocID="{B0BCAAFC-12BE-4800-9963-05D15A12E0B9}" presName="negativeSpace" presStyleCnt="0"/>
      <dgm:spPr/>
    </dgm:pt>
    <dgm:pt modelId="{E8B4E2A5-6EB5-4AE2-886F-9D08366FD97B}" type="pres">
      <dgm:prSet presAssocID="{B0BCAAFC-12BE-4800-9963-05D15A12E0B9}" presName="childText" presStyleLbl="conFgAcc1" presStyleIdx="1" presStyleCnt="4">
        <dgm:presLayoutVars>
          <dgm:bulletEnabled val="1"/>
        </dgm:presLayoutVars>
      </dgm:prSet>
      <dgm:spPr/>
    </dgm:pt>
    <dgm:pt modelId="{5692E406-BE97-4117-961D-7750AE83B070}" type="pres">
      <dgm:prSet presAssocID="{B73B2AF8-D973-4923-A33C-6A7B283C52C5}" presName="spaceBetweenRectangles" presStyleCnt="0"/>
      <dgm:spPr/>
    </dgm:pt>
    <dgm:pt modelId="{C5C01F6D-40BF-4B6C-BF44-85C8ED81BC61}" type="pres">
      <dgm:prSet presAssocID="{EB1584CF-B591-43C0-9BCF-0A363C419A19}" presName="parentLin" presStyleCnt="0"/>
      <dgm:spPr/>
    </dgm:pt>
    <dgm:pt modelId="{A74DB7F7-498D-4FB3-9147-46F19423BA95}" type="pres">
      <dgm:prSet presAssocID="{EB1584CF-B591-43C0-9BCF-0A363C419A19}" presName="parentLeftMargin" presStyleLbl="node1" presStyleIdx="1" presStyleCnt="4"/>
      <dgm:spPr/>
    </dgm:pt>
    <dgm:pt modelId="{955E17BC-4B09-40ED-BFAD-92E65EFDA985}" type="pres">
      <dgm:prSet presAssocID="{EB1584CF-B591-43C0-9BCF-0A363C419A19}" presName="parentText" presStyleLbl="node1" presStyleIdx="2" presStyleCnt="4">
        <dgm:presLayoutVars>
          <dgm:chMax val="0"/>
          <dgm:bulletEnabled val="1"/>
        </dgm:presLayoutVars>
      </dgm:prSet>
      <dgm:spPr/>
    </dgm:pt>
    <dgm:pt modelId="{18A43E26-77C7-4E5B-BB06-D61CD6642044}" type="pres">
      <dgm:prSet presAssocID="{EB1584CF-B591-43C0-9BCF-0A363C419A19}" presName="negativeSpace" presStyleCnt="0"/>
      <dgm:spPr/>
    </dgm:pt>
    <dgm:pt modelId="{FAEEB737-2C6C-4F8B-8F63-0EC4E4FA3443}" type="pres">
      <dgm:prSet presAssocID="{EB1584CF-B591-43C0-9BCF-0A363C419A19}" presName="childText" presStyleLbl="conFgAcc1" presStyleIdx="2" presStyleCnt="4">
        <dgm:presLayoutVars>
          <dgm:bulletEnabled val="1"/>
        </dgm:presLayoutVars>
      </dgm:prSet>
      <dgm:spPr/>
    </dgm:pt>
    <dgm:pt modelId="{5E2A6D4A-09B0-4629-968E-D516CC2DBBBE}" type="pres">
      <dgm:prSet presAssocID="{954EF9CF-6D36-4C95-9EB6-DB35DA1D9F62}" presName="spaceBetweenRectangles" presStyleCnt="0"/>
      <dgm:spPr/>
    </dgm:pt>
    <dgm:pt modelId="{C2A3B5C0-0B69-40F7-B49C-D96F8B190BD8}" type="pres">
      <dgm:prSet presAssocID="{82FBBF63-AA24-4BB7-9B45-B07914E4D15D}" presName="parentLin" presStyleCnt="0"/>
      <dgm:spPr/>
    </dgm:pt>
    <dgm:pt modelId="{68F283EE-B624-4339-82D8-74033AE6B4BA}" type="pres">
      <dgm:prSet presAssocID="{82FBBF63-AA24-4BB7-9B45-B07914E4D15D}" presName="parentLeftMargin" presStyleLbl="node1" presStyleIdx="2" presStyleCnt="4"/>
      <dgm:spPr/>
    </dgm:pt>
    <dgm:pt modelId="{02CC1CE5-CADC-4152-8D89-87C81F684C62}" type="pres">
      <dgm:prSet presAssocID="{82FBBF63-AA24-4BB7-9B45-B07914E4D15D}" presName="parentText" presStyleLbl="node1" presStyleIdx="3" presStyleCnt="4">
        <dgm:presLayoutVars>
          <dgm:chMax val="0"/>
          <dgm:bulletEnabled val="1"/>
        </dgm:presLayoutVars>
      </dgm:prSet>
      <dgm:spPr/>
    </dgm:pt>
    <dgm:pt modelId="{B3882D85-53B0-4AB6-896B-A1249C28C749}" type="pres">
      <dgm:prSet presAssocID="{82FBBF63-AA24-4BB7-9B45-B07914E4D15D}" presName="negativeSpace" presStyleCnt="0"/>
      <dgm:spPr/>
    </dgm:pt>
    <dgm:pt modelId="{274C10CF-A375-48A5-A9B4-55FB38547D12}" type="pres">
      <dgm:prSet presAssocID="{82FBBF63-AA24-4BB7-9B45-B07914E4D15D}" presName="childText" presStyleLbl="conFgAcc1" presStyleIdx="3" presStyleCnt="4">
        <dgm:presLayoutVars>
          <dgm:bulletEnabled val="1"/>
        </dgm:presLayoutVars>
      </dgm:prSet>
      <dgm:spPr/>
    </dgm:pt>
  </dgm:ptLst>
  <dgm:cxnLst>
    <dgm:cxn modelId="{9BCFC607-8928-4CC8-8C07-40F8F0649194}" type="presOf" srcId="{B0BCAAFC-12BE-4800-9963-05D15A12E0B9}" destId="{2BBFC1FE-6719-4994-96B4-80611580892E}" srcOrd="1" destOrd="0" presId="urn:microsoft.com/office/officeart/2005/8/layout/list1"/>
    <dgm:cxn modelId="{62A5030C-EEA9-4341-8535-C16A512B58E2}" type="presOf" srcId="{82FBBF63-AA24-4BB7-9B45-B07914E4D15D}" destId="{02CC1CE5-CADC-4152-8D89-87C81F684C62}" srcOrd="1" destOrd="0" presId="urn:microsoft.com/office/officeart/2005/8/layout/list1"/>
    <dgm:cxn modelId="{9B07D515-ABC8-4008-9169-69EB256B5D57}" type="presOf" srcId="{82FBBF63-AA24-4BB7-9B45-B07914E4D15D}" destId="{68F283EE-B624-4339-82D8-74033AE6B4BA}" srcOrd="0" destOrd="0" presId="urn:microsoft.com/office/officeart/2005/8/layout/list1"/>
    <dgm:cxn modelId="{7D33A01B-BA46-4518-A0EF-3972A918CCEF}" srcId="{16F2F720-7FD2-4E5A-8B83-B6CAE645A4C0}" destId="{B0BCAAFC-12BE-4800-9963-05D15A12E0B9}" srcOrd="1" destOrd="0" parTransId="{00FA1A65-E728-4D8B-BAB8-29E327CA5E87}" sibTransId="{B73B2AF8-D973-4923-A33C-6A7B283C52C5}"/>
    <dgm:cxn modelId="{67B71321-02A1-4E3A-B9B1-2A8A4AB14BAB}" srcId="{EB1584CF-B591-43C0-9BCF-0A363C419A19}" destId="{DD04BA5E-7BB7-4ED6-AF66-E7128BF90E10}" srcOrd="0" destOrd="0" parTransId="{E491AECA-EDAC-4AC4-918F-C826D20A47AA}" sibTransId="{09F8672A-81AF-454B-9074-12E33B378973}"/>
    <dgm:cxn modelId="{ED9DBC2C-5F2E-4F8B-9C76-8425914AF7EC}" srcId="{16F2F720-7FD2-4E5A-8B83-B6CAE645A4C0}" destId="{82FBBF63-AA24-4BB7-9B45-B07914E4D15D}" srcOrd="3" destOrd="0" parTransId="{9D8E2F25-3B2C-405A-935F-E525F5B1F7CE}" sibTransId="{8B938325-7B1C-49C6-9BA7-684EC2267099}"/>
    <dgm:cxn modelId="{04C06D31-4E9E-4C2A-927C-C365E832A154}" type="presOf" srcId="{EB1584CF-B591-43C0-9BCF-0A363C419A19}" destId="{955E17BC-4B09-40ED-BFAD-92E65EFDA985}" srcOrd="1" destOrd="0" presId="urn:microsoft.com/office/officeart/2005/8/layout/list1"/>
    <dgm:cxn modelId="{AE354034-2DB2-46D0-9DA7-F538D82BC961}" type="presOf" srcId="{65648027-03D1-461F-A4F4-0FB907192DA0}" destId="{6B52E203-10B9-4E3A-A383-BBBD5FA754ED}" srcOrd="0" destOrd="0" presId="urn:microsoft.com/office/officeart/2005/8/layout/list1"/>
    <dgm:cxn modelId="{13C3353F-E1E6-4844-A6AE-7707066A8124}" srcId="{16F2F720-7FD2-4E5A-8B83-B6CAE645A4C0}" destId="{EB1584CF-B591-43C0-9BCF-0A363C419A19}" srcOrd="2" destOrd="0" parTransId="{A3099DD5-69C2-482C-B94B-38C950376F96}" sibTransId="{954EF9CF-6D36-4C95-9EB6-DB35DA1D9F62}"/>
    <dgm:cxn modelId="{0572C965-BC17-4708-8799-41A93D983C76}" type="presOf" srcId="{B0BCAAFC-12BE-4800-9963-05D15A12E0B9}" destId="{C26060A5-4D13-446F-AB2A-89F15DBE8370}" srcOrd="0" destOrd="0" presId="urn:microsoft.com/office/officeart/2005/8/layout/list1"/>
    <dgm:cxn modelId="{0D1B7776-F380-4CAD-B1B9-07AE7D4D231D}" srcId="{6A5D15E2-75CE-4D33-B930-3721BC269932}" destId="{65648027-03D1-461F-A4F4-0FB907192DA0}" srcOrd="0" destOrd="0" parTransId="{1191212D-B589-45D7-8F7C-3924060C0A07}" sibTransId="{04BE1EE0-3074-4022-B238-4CD945584282}"/>
    <dgm:cxn modelId="{7A3AD777-43C6-489A-8367-2721966ECD6B}" type="presOf" srcId="{1D9B6D9C-F272-4A30-89AD-609136407241}" destId="{E8B4E2A5-6EB5-4AE2-886F-9D08366FD97B}" srcOrd="0" destOrd="0" presId="urn:microsoft.com/office/officeart/2005/8/layout/list1"/>
    <dgm:cxn modelId="{0D75EA57-1B57-4378-8A79-B165FF423473}" type="presOf" srcId="{6A5D15E2-75CE-4D33-B930-3721BC269932}" destId="{985B9FED-C0F7-452E-897B-B099E7D06D79}" srcOrd="1" destOrd="0" presId="urn:microsoft.com/office/officeart/2005/8/layout/list1"/>
    <dgm:cxn modelId="{381E4EA8-23D0-409D-98DF-B1EB66B11905}" type="presOf" srcId="{6A5D15E2-75CE-4D33-B930-3721BC269932}" destId="{8A206BE3-DC82-41D2-BEB0-B750C23B1902}" srcOrd="0" destOrd="0" presId="urn:microsoft.com/office/officeart/2005/8/layout/list1"/>
    <dgm:cxn modelId="{46F967AD-6F91-45D3-AF4D-654A2B05C313}" srcId="{B0BCAAFC-12BE-4800-9963-05D15A12E0B9}" destId="{1D9B6D9C-F272-4A30-89AD-609136407241}" srcOrd="0" destOrd="0" parTransId="{D19DD036-F11F-4363-9590-25B7AE697BB7}" sibTransId="{A94EED69-6252-481A-BB41-FC19898D8D96}"/>
    <dgm:cxn modelId="{9451E6C2-2B8A-4732-AA8F-816C6B7003ED}" type="presOf" srcId="{2B20A8FC-2074-42FC-872A-047E3DC3BD68}" destId="{274C10CF-A375-48A5-A9B4-55FB38547D12}" srcOrd="0" destOrd="0" presId="urn:microsoft.com/office/officeart/2005/8/layout/list1"/>
    <dgm:cxn modelId="{4FA48BCF-CECC-46F8-92F3-F9CC2B255C30}" type="presOf" srcId="{EB1584CF-B591-43C0-9BCF-0A363C419A19}" destId="{A74DB7F7-498D-4FB3-9147-46F19423BA95}" srcOrd="0" destOrd="0" presId="urn:microsoft.com/office/officeart/2005/8/layout/list1"/>
    <dgm:cxn modelId="{E7D19FD4-A407-40CB-A8A5-5EE7767D76BC}" srcId="{82FBBF63-AA24-4BB7-9B45-B07914E4D15D}" destId="{2B20A8FC-2074-42FC-872A-047E3DC3BD68}" srcOrd="0" destOrd="0" parTransId="{CDAFA8E7-0333-49C6-A3D5-E72EA5BB3764}" sibTransId="{D719C577-7F9F-4F42-AAB3-24023BA244DE}"/>
    <dgm:cxn modelId="{46D980DD-ABDF-440D-9127-EB9050FE6B05}" type="presOf" srcId="{16F2F720-7FD2-4E5A-8B83-B6CAE645A4C0}" destId="{12BFD5F2-6E01-424B-BC5A-8F64615D30C1}" srcOrd="0" destOrd="0" presId="urn:microsoft.com/office/officeart/2005/8/layout/list1"/>
    <dgm:cxn modelId="{F48DB7E7-D41D-42D1-BCA0-E221350D5309}" srcId="{16F2F720-7FD2-4E5A-8B83-B6CAE645A4C0}" destId="{6A5D15E2-75CE-4D33-B930-3721BC269932}" srcOrd="0" destOrd="0" parTransId="{B3E48B80-37EB-48A1-9FE4-8DF8EDD2C221}" sibTransId="{18B6D299-AABF-4705-834C-1142F90058D0}"/>
    <dgm:cxn modelId="{5C0F8BF8-7374-4B43-B21A-90DD685E3C0B}" type="presOf" srcId="{DD04BA5E-7BB7-4ED6-AF66-E7128BF90E10}" destId="{FAEEB737-2C6C-4F8B-8F63-0EC4E4FA3443}" srcOrd="0" destOrd="0" presId="urn:microsoft.com/office/officeart/2005/8/layout/list1"/>
    <dgm:cxn modelId="{F023D5F0-9B41-42D9-A88A-9F050848950E}" type="presParOf" srcId="{12BFD5F2-6E01-424B-BC5A-8F64615D30C1}" destId="{0C6DEC23-2B8D-4415-ADC8-9F1D4F60BCFC}" srcOrd="0" destOrd="0" presId="urn:microsoft.com/office/officeart/2005/8/layout/list1"/>
    <dgm:cxn modelId="{0B9D4F1F-6A86-4CAD-998B-09A99A1D8035}" type="presParOf" srcId="{0C6DEC23-2B8D-4415-ADC8-9F1D4F60BCFC}" destId="{8A206BE3-DC82-41D2-BEB0-B750C23B1902}" srcOrd="0" destOrd="0" presId="urn:microsoft.com/office/officeart/2005/8/layout/list1"/>
    <dgm:cxn modelId="{41039DE9-B77C-46E0-9152-3B0F4BFC2734}" type="presParOf" srcId="{0C6DEC23-2B8D-4415-ADC8-9F1D4F60BCFC}" destId="{985B9FED-C0F7-452E-897B-B099E7D06D79}" srcOrd="1" destOrd="0" presId="urn:microsoft.com/office/officeart/2005/8/layout/list1"/>
    <dgm:cxn modelId="{9E955B03-A22B-490C-B8DB-46CA9BE2AD99}" type="presParOf" srcId="{12BFD5F2-6E01-424B-BC5A-8F64615D30C1}" destId="{5FB25CA9-2C8E-4A02-9CAA-EF90B48B7F7E}" srcOrd="1" destOrd="0" presId="urn:microsoft.com/office/officeart/2005/8/layout/list1"/>
    <dgm:cxn modelId="{00C8E181-5F26-40F9-8D04-52C889DAD477}" type="presParOf" srcId="{12BFD5F2-6E01-424B-BC5A-8F64615D30C1}" destId="{6B52E203-10B9-4E3A-A383-BBBD5FA754ED}" srcOrd="2" destOrd="0" presId="urn:microsoft.com/office/officeart/2005/8/layout/list1"/>
    <dgm:cxn modelId="{810AD431-F3F1-4946-B0F1-F6D7107206DF}" type="presParOf" srcId="{12BFD5F2-6E01-424B-BC5A-8F64615D30C1}" destId="{5AE21776-F3E2-4178-9428-AFB142DAD93B}" srcOrd="3" destOrd="0" presId="urn:microsoft.com/office/officeart/2005/8/layout/list1"/>
    <dgm:cxn modelId="{29E20E52-7B87-479C-854A-BCDBDA9A89A1}" type="presParOf" srcId="{12BFD5F2-6E01-424B-BC5A-8F64615D30C1}" destId="{B9C3AC5F-A42C-48DF-812F-C0A528A805F2}" srcOrd="4" destOrd="0" presId="urn:microsoft.com/office/officeart/2005/8/layout/list1"/>
    <dgm:cxn modelId="{512C55A8-6F83-49AB-A7E1-37C97C43B302}" type="presParOf" srcId="{B9C3AC5F-A42C-48DF-812F-C0A528A805F2}" destId="{C26060A5-4D13-446F-AB2A-89F15DBE8370}" srcOrd="0" destOrd="0" presId="urn:microsoft.com/office/officeart/2005/8/layout/list1"/>
    <dgm:cxn modelId="{38D5769C-D509-4478-8820-8F07175B384C}" type="presParOf" srcId="{B9C3AC5F-A42C-48DF-812F-C0A528A805F2}" destId="{2BBFC1FE-6719-4994-96B4-80611580892E}" srcOrd="1" destOrd="0" presId="urn:microsoft.com/office/officeart/2005/8/layout/list1"/>
    <dgm:cxn modelId="{FF0FA80A-9D50-4A24-9E07-6FB8EE64820F}" type="presParOf" srcId="{12BFD5F2-6E01-424B-BC5A-8F64615D30C1}" destId="{5D216818-1FED-44C6-8F65-EE41B377301D}" srcOrd="5" destOrd="0" presId="urn:microsoft.com/office/officeart/2005/8/layout/list1"/>
    <dgm:cxn modelId="{EB410530-835D-4C32-8098-5C5A783E52BF}" type="presParOf" srcId="{12BFD5F2-6E01-424B-BC5A-8F64615D30C1}" destId="{E8B4E2A5-6EB5-4AE2-886F-9D08366FD97B}" srcOrd="6" destOrd="0" presId="urn:microsoft.com/office/officeart/2005/8/layout/list1"/>
    <dgm:cxn modelId="{B8DBE679-D1E9-4876-9551-CD5575B74C7F}" type="presParOf" srcId="{12BFD5F2-6E01-424B-BC5A-8F64615D30C1}" destId="{5692E406-BE97-4117-961D-7750AE83B070}" srcOrd="7" destOrd="0" presId="urn:microsoft.com/office/officeart/2005/8/layout/list1"/>
    <dgm:cxn modelId="{7507ECD0-A9D5-423A-9E39-A0F90E82EA0C}" type="presParOf" srcId="{12BFD5F2-6E01-424B-BC5A-8F64615D30C1}" destId="{C5C01F6D-40BF-4B6C-BF44-85C8ED81BC61}" srcOrd="8" destOrd="0" presId="urn:microsoft.com/office/officeart/2005/8/layout/list1"/>
    <dgm:cxn modelId="{04080FC5-0322-4002-8076-AC5921D2EE18}" type="presParOf" srcId="{C5C01F6D-40BF-4B6C-BF44-85C8ED81BC61}" destId="{A74DB7F7-498D-4FB3-9147-46F19423BA95}" srcOrd="0" destOrd="0" presId="urn:microsoft.com/office/officeart/2005/8/layout/list1"/>
    <dgm:cxn modelId="{E55A1156-AE03-495C-96DB-4ED2198A1735}" type="presParOf" srcId="{C5C01F6D-40BF-4B6C-BF44-85C8ED81BC61}" destId="{955E17BC-4B09-40ED-BFAD-92E65EFDA985}" srcOrd="1" destOrd="0" presId="urn:microsoft.com/office/officeart/2005/8/layout/list1"/>
    <dgm:cxn modelId="{9EAD3203-5695-4FF8-8E34-C4C459EF1D6F}" type="presParOf" srcId="{12BFD5F2-6E01-424B-BC5A-8F64615D30C1}" destId="{18A43E26-77C7-4E5B-BB06-D61CD6642044}" srcOrd="9" destOrd="0" presId="urn:microsoft.com/office/officeart/2005/8/layout/list1"/>
    <dgm:cxn modelId="{25334866-9ED1-4B28-B519-A296E1D1DB2F}" type="presParOf" srcId="{12BFD5F2-6E01-424B-BC5A-8F64615D30C1}" destId="{FAEEB737-2C6C-4F8B-8F63-0EC4E4FA3443}" srcOrd="10" destOrd="0" presId="urn:microsoft.com/office/officeart/2005/8/layout/list1"/>
    <dgm:cxn modelId="{59CF300E-48E3-49DC-9D27-03A79910A04C}" type="presParOf" srcId="{12BFD5F2-6E01-424B-BC5A-8F64615D30C1}" destId="{5E2A6D4A-09B0-4629-968E-D516CC2DBBBE}" srcOrd="11" destOrd="0" presId="urn:microsoft.com/office/officeart/2005/8/layout/list1"/>
    <dgm:cxn modelId="{666E0D8B-4F66-4127-B7C1-41903EBAAB57}" type="presParOf" srcId="{12BFD5F2-6E01-424B-BC5A-8F64615D30C1}" destId="{C2A3B5C0-0B69-40F7-B49C-D96F8B190BD8}" srcOrd="12" destOrd="0" presId="urn:microsoft.com/office/officeart/2005/8/layout/list1"/>
    <dgm:cxn modelId="{2DC60B12-50E3-4448-B0FF-82CDA5683265}" type="presParOf" srcId="{C2A3B5C0-0B69-40F7-B49C-D96F8B190BD8}" destId="{68F283EE-B624-4339-82D8-74033AE6B4BA}" srcOrd="0" destOrd="0" presId="urn:microsoft.com/office/officeart/2005/8/layout/list1"/>
    <dgm:cxn modelId="{D0ACD1B1-43FC-45B5-B757-47FBA3FC03B6}" type="presParOf" srcId="{C2A3B5C0-0B69-40F7-B49C-D96F8B190BD8}" destId="{02CC1CE5-CADC-4152-8D89-87C81F684C62}" srcOrd="1" destOrd="0" presId="urn:microsoft.com/office/officeart/2005/8/layout/list1"/>
    <dgm:cxn modelId="{9BC61844-3099-4290-A3CA-54EBCE1E5D26}" type="presParOf" srcId="{12BFD5F2-6E01-424B-BC5A-8F64615D30C1}" destId="{B3882D85-53B0-4AB6-896B-A1249C28C749}" srcOrd="13" destOrd="0" presId="urn:microsoft.com/office/officeart/2005/8/layout/list1"/>
    <dgm:cxn modelId="{CB61244B-EECC-4DC3-866E-A65B74F74193}" type="presParOf" srcId="{12BFD5F2-6E01-424B-BC5A-8F64615D30C1}" destId="{274C10CF-A375-48A5-A9B4-55FB38547D1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4D3EA5-DB1E-42E4-A218-DBDE5A64F8DE}" type="doc">
      <dgm:prSet loTypeId="urn:microsoft.com/office/officeart/2005/8/layout/equation2" loCatId="relationship" qsTypeId="urn:microsoft.com/office/officeart/2005/8/quickstyle/simple1" qsCatId="simple" csTypeId="urn:microsoft.com/office/officeart/2005/8/colors/accent5_2" csCatId="accent5" phldr="1"/>
      <dgm:spPr/>
    </dgm:pt>
    <dgm:pt modelId="{84A9DC2A-D205-4EDC-858F-BF80EEB8E89F}">
      <dgm:prSet phldrT="[Text]"/>
      <dgm:spPr/>
      <dgm:t>
        <a:bodyPr/>
        <a:lstStyle/>
        <a:p>
          <a:r>
            <a:rPr lang="is-IS" b="1" dirty="0" err="1"/>
            <a:t>Individual</a:t>
          </a:r>
          <a:br>
            <a:rPr lang="is-IS" b="1" dirty="0"/>
          </a:br>
          <a:br>
            <a:rPr lang="is-IS" dirty="0"/>
          </a:br>
          <a:r>
            <a:rPr lang="is-IS" dirty="0" err="1"/>
            <a:t>Experienced</a:t>
          </a:r>
          <a:r>
            <a:rPr lang="is-IS" dirty="0"/>
            <a:t> </a:t>
          </a:r>
          <a:r>
            <a:rPr lang="is-IS" dirty="0" err="1"/>
            <a:t>Researchers</a:t>
          </a:r>
          <a:endParaRPr lang="en-US" dirty="0"/>
        </a:p>
      </dgm:t>
    </dgm:pt>
    <dgm:pt modelId="{3E794AA8-9498-469F-BF4A-E0194901E8AD}" type="parTrans" cxnId="{FB12C890-7621-4575-946E-3738B3CC268A}">
      <dgm:prSet/>
      <dgm:spPr/>
      <dgm:t>
        <a:bodyPr/>
        <a:lstStyle/>
        <a:p>
          <a:endParaRPr lang="en-US"/>
        </a:p>
      </dgm:t>
    </dgm:pt>
    <dgm:pt modelId="{B15B168C-3FE8-4626-B973-1B19E5E91F9B}" type="sibTrans" cxnId="{FB12C890-7621-4575-946E-3738B3CC268A}">
      <dgm:prSet/>
      <dgm:spPr/>
      <dgm:t>
        <a:bodyPr/>
        <a:lstStyle/>
        <a:p>
          <a:endParaRPr lang="en-US"/>
        </a:p>
      </dgm:t>
    </dgm:pt>
    <dgm:pt modelId="{1E73003A-2736-41F6-97CB-01D81BCF39B0}">
      <dgm:prSet phldrT="[Text]"/>
      <dgm:spPr/>
      <dgm:t>
        <a:bodyPr/>
        <a:lstStyle/>
        <a:p>
          <a:r>
            <a:rPr lang="is-IS" b="1" dirty="0"/>
            <a:t>Host Institution</a:t>
          </a:r>
          <a:br>
            <a:rPr lang="is-IS" dirty="0"/>
          </a:br>
          <a:r>
            <a:rPr lang="is-IS" dirty="0" err="1"/>
            <a:t>Academic</a:t>
          </a:r>
          <a:r>
            <a:rPr lang="is-IS" dirty="0"/>
            <a:t> or </a:t>
          </a:r>
          <a:r>
            <a:rPr lang="is-IS" dirty="0" err="1"/>
            <a:t>Non-Academic</a:t>
          </a:r>
          <a:endParaRPr lang="en-US" dirty="0"/>
        </a:p>
      </dgm:t>
    </dgm:pt>
    <dgm:pt modelId="{CC00EEBE-EAB3-426A-8557-B6718865906F}" type="parTrans" cxnId="{47F272A8-BF82-4171-8493-365FC16DA05D}">
      <dgm:prSet/>
      <dgm:spPr/>
      <dgm:t>
        <a:bodyPr/>
        <a:lstStyle/>
        <a:p>
          <a:endParaRPr lang="en-US"/>
        </a:p>
      </dgm:t>
    </dgm:pt>
    <dgm:pt modelId="{0779DD62-1BD1-4C16-AB30-B7DBA9D9A792}" type="sibTrans" cxnId="{47F272A8-BF82-4171-8493-365FC16DA05D}">
      <dgm:prSet/>
      <dgm:spPr/>
      <dgm:t>
        <a:bodyPr/>
        <a:lstStyle/>
        <a:p>
          <a:endParaRPr lang="en-US"/>
        </a:p>
      </dgm:t>
    </dgm:pt>
    <dgm:pt modelId="{6E16242D-ECFE-4C39-AA4A-CFE02FE865A4}">
      <dgm:prSet phldrT="[Text]"/>
      <dgm:spPr/>
      <dgm:t>
        <a:bodyPr/>
        <a:lstStyle/>
        <a:p>
          <a:r>
            <a:rPr lang="is-IS" dirty="0"/>
            <a:t>A </a:t>
          </a:r>
          <a:r>
            <a:rPr lang="is-IS" dirty="0" err="1"/>
            <a:t>personal</a:t>
          </a:r>
          <a:r>
            <a:rPr lang="is-IS" dirty="0"/>
            <a:t> </a:t>
          </a:r>
          <a:r>
            <a:rPr lang="is-IS" dirty="0" err="1"/>
            <a:t>fellowship</a:t>
          </a:r>
          <a:r>
            <a:rPr lang="is-IS" dirty="0"/>
            <a:t> </a:t>
          </a:r>
          <a:r>
            <a:rPr lang="is-IS" dirty="0" err="1"/>
            <a:t>to</a:t>
          </a:r>
          <a:r>
            <a:rPr lang="is-IS" dirty="0"/>
            <a:t> </a:t>
          </a:r>
          <a:r>
            <a:rPr lang="is-IS" dirty="0" err="1"/>
            <a:t>support</a:t>
          </a:r>
          <a:r>
            <a:rPr lang="is-IS" dirty="0"/>
            <a:t> </a:t>
          </a:r>
          <a:r>
            <a:rPr lang="is-IS" dirty="0" err="1"/>
            <a:t>mobility</a:t>
          </a:r>
          <a:r>
            <a:rPr lang="is-IS" dirty="0"/>
            <a:t>, </a:t>
          </a:r>
          <a:r>
            <a:rPr lang="is-IS" dirty="0" err="1"/>
            <a:t>fully</a:t>
          </a:r>
          <a:r>
            <a:rPr lang="is-IS" dirty="0"/>
            <a:t> </a:t>
          </a:r>
          <a:r>
            <a:rPr lang="is-IS" dirty="0" err="1"/>
            <a:t>funded</a:t>
          </a:r>
          <a:endParaRPr lang="en-US" dirty="0"/>
        </a:p>
      </dgm:t>
    </dgm:pt>
    <dgm:pt modelId="{8E9C3A0B-F416-4C31-A21C-82AF378C825B}" type="parTrans" cxnId="{F7393E09-6DD0-4B99-8CEB-1CF0D0A85547}">
      <dgm:prSet/>
      <dgm:spPr/>
      <dgm:t>
        <a:bodyPr/>
        <a:lstStyle/>
        <a:p>
          <a:endParaRPr lang="en-US"/>
        </a:p>
      </dgm:t>
    </dgm:pt>
    <dgm:pt modelId="{9AE237D8-C819-4EBF-AAFE-B930B4C2F7F8}" type="sibTrans" cxnId="{F7393E09-6DD0-4B99-8CEB-1CF0D0A85547}">
      <dgm:prSet/>
      <dgm:spPr/>
      <dgm:t>
        <a:bodyPr/>
        <a:lstStyle/>
        <a:p>
          <a:endParaRPr lang="en-US"/>
        </a:p>
      </dgm:t>
    </dgm:pt>
    <dgm:pt modelId="{5D2B4766-953D-43C7-B6EA-BCC3A35C52C1}" type="pres">
      <dgm:prSet presAssocID="{264D3EA5-DB1E-42E4-A218-DBDE5A64F8DE}" presName="Name0" presStyleCnt="0">
        <dgm:presLayoutVars>
          <dgm:dir/>
          <dgm:resizeHandles val="exact"/>
        </dgm:presLayoutVars>
      </dgm:prSet>
      <dgm:spPr/>
    </dgm:pt>
    <dgm:pt modelId="{31EDF34E-08C7-439B-B216-5315FFB91868}" type="pres">
      <dgm:prSet presAssocID="{264D3EA5-DB1E-42E4-A218-DBDE5A64F8DE}" presName="vNodes" presStyleCnt="0"/>
      <dgm:spPr/>
    </dgm:pt>
    <dgm:pt modelId="{F84DA663-062A-4FBC-AA24-94CB8A690EA4}" type="pres">
      <dgm:prSet presAssocID="{84A9DC2A-D205-4EDC-858F-BF80EEB8E89F}" presName="node" presStyleLbl="node1" presStyleIdx="0" presStyleCnt="3">
        <dgm:presLayoutVars>
          <dgm:bulletEnabled val="1"/>
        </dgm:presLayoutVars>
      </dgm:prSet>
      <dgm:spPr/>
    </dgm:pt>
    <dgm:pt modelId="{01F009F6-ACA7-45B1-96C2-EFFF30BDA4EA}" type="pres">
      <dgm:prSet presAssocID="{B15B168C-3FE8-4626-B973-1B19E5E91F9B}" presName="spacerT" presStyleCnt="0"/>
      <dgm:spPr/>
    </dgm:pt>
    <dgm:pt modelId="{C308D6FE-D784-46CD-A904-6539A048A777}" type="pres">
      <dgm:prSet presAssocID="{B15B168C-3FE8-4626-B973-1B19E5E91F9B}" presName="sibTrans" presStyleLbl="sibTrans2D1" presStyleIdx="0" presStyleCnt="2"/>
      <dgm:spPr/>
    </dgm:pt>
    <dgm:pt modelId="{C0E59A5A-2CF5-4FF8-ABCC-05390387E211}" type="pres">
      <dgm:prSet presAssocID="{B15B168C-3FE8-4626-B973-1B19E5E91F9B}" presName="spacerB" presStyleCnt="0"/>
      <dgm:spPr/>
    </dgm:pt>
    <dgm:pt modelId="{C45160B6-9C15-4763-B1D8-9E0C26C2F636}" type="pres">
      <dgm:prSet presAssocID="{1E73003A-2736-41F6-97CB-01D81BCF39B0}" presName="node" presStyleLbl="node1" presStyleIdx="1" presStyleCnt="3">
        <dgm:presLayoutVars>
          <dgm:bulletEnabled val="1"/>
        </dgm:presLayoutVars>
      </dgm:prSet>
      <dgm:spPr/>
    </dgm:pt>
    <dgm:pt modelId="{617DBC21-7D47-4DA4-AAEC-2F588F254F5D}" type="pres">
      <dgm:prSet presAssocID="{264D3EA5-DB1E-42E4-A218-DBDE5A64F8DE}" presName="sibTransLast" presStyleLbl="sibTrans2D1" presStyleIdx="1" presStyleCnt="2"/>
      <dgm:spPr/>
    </dgm:pt>
    <dgm:pt modelId="{F3080BB8-1AAB-49F5-BEDE-026495682699}" type="pres">
      <dgm:prSet presAssocID="{264D3EA5-DB1E-42E4-A218-DBDE5A64F8DE}" presName="connectorText" presStyleLbl="sibTrans2D1" presStyleIdx="1" presStyleCnt="2"/>
      <dgm:spPr/>
    </dgm:pt>
    <dgm:pt modelId="{BB255F65-2A04-418B-A9CF-2D9C99B0230A}" type="pres">
      <dgm:prSet presAssocID="{264D3EA5-DB1E-42E4-A218-DBDE5A64F8DE}" presName="lastNode" presStyleLbl="node1" presStyleIdx="2" presStyleCnt="3">
        <dgm:presLayoutVars>
          <dgm:bulletEnabled val="1"/>
        </dgm:presLayoutVars>
      </dgm:prSet>
      <dgm:spPr/>
    </dgm:pt>
  </dgm:ptLst>
  <dgm:cxnLst>
    <dgm:cxn modelId="{F7393E09-6DD0-4B99-8CEB-1CF0D0A85547}" srcId="{264D3EA5-DB1E-42E4-A218-DBDE5A64F8DE}" destId="{6E16242D-ECFE-4C39-AA4A-CFE02FE865A4}" srcOrd="2" destOrd="0" parTransId="{8E9C3A0B-F416-4C31-A21C-82AF378C825B}" sibTransId="{9AE237D8-C819-4EBF-AAFE-B930B4C2F7F8}"/>
    <dgm:cxn modelId="{90987E0D-57E0-44FF-911F-66A9325AB6A0}" type="presOf" srcId="{84A9DC2A-D205-4EDC-858F-BF80EEB8E89F}" destId="{F84DA663-062A-4FBC-AA24-94CB8A690EA4}" srcOrd="0" destOrd="0" presId="urn:microsoft.com/office/officeart/2005/8/layout/equation2"/>
    <dgm:cxn modelId="{E5D54D13-BF95-4306-A2DF-0BC25B757CAD}" type="presOf" srcId="{B15B168C-3FE8-4626-B973-1B19E5E91F9B}" destId="{C308D6FE-D784-46CD-A904-6539A048A777}" srcOrd="0" destOrd="0" presId="urn:microsoft.com/office/officeart/2005/8/layout/equation2"/>
    <dgm:cxn modelId="{D90FC719-C417-4485-9071-091C49450FEE}" type="presOf" srcId="{1E73003A-2736-41F6-97CB-01D81BCF39B0}" destId="{C45160B6-9C15-4763-B1D8-9E0C26C2F636}" srcOrd="0" destOrd="0" presId="urn:microsoft.com/office/officeart/2005/8/layout/equation2"/>
    <dgm:cxn modelId="{6D0A8F53-96A5-4577-82F8-18084C9D9ED6}" type="presOf" srcId="{264D3EA5-DB1E-42E4-A218-DBDE5A64F8DE}" destId="{5D2B4766-953D-43C7-B6EA-BCC3A35C52C1}" srcOrd="0" destOrd="0" presId="urn:microsoft.com/office/officeart/2005/8/layout/equation2"/>
    <dgm:cxn modelId="{0387DE55-DE60-4B44-9DDE-BF65BE1BB56A}" type="presOf" srcId="{6E16242D-ECFE-4C39-AA4A-CFE02FE865A4}" destId="{BB255F65-2A04-418B-A9CF-2D9C99B0230A}" srcOrd="0" destOrd="0" presId="urn:microsoft.com/office/officeart/2005/8/layout/equation2"/>
    <dgm:cxn modelId="{BA92D876-69C8-47A7-B043-2A4AD9E72B50}" type="presOf" srcId="{0779DD62-1BD1-4C16-AB30-B7DBA9D9A792}" destId="{F3080BB8-1AAB-49F5-BEDE-026495682699}" srcOrd="1" destOrd="0" presId="urn:microsoft.com/office/officeart/2005/8/layout/equation2"/>
    <dgm:cxn modelId="{A1003A5A-5B46-45E0-8C17-E8FBD3E7D8FF}" type="presOf" srcId="{0779DD62-1BD1-4C16-AB30-B7DBA9D9A792}" destId="{617DBC21-7D47-4DA4-AAEC-2F588F254F5D}" srcOrd="0" destOrd="0" presId="urn:microsoft.com/office/officeart/2005/8/layout/equation2"/>
    <dgm:cxn modelId="{FB12C890-7621-4575-946E-3738B3CC268A}" srcId="{264D3EA5-DB1E-42E4-A218-DBDE5A64F8DE}" destId="{84A9DC2A-D205-4EDC-858F-BF80EEB8E89F}" srcOrd="0" destOrd="0" parTransId="{3E794AA8-9498-469F-BF4A-E0194901E8AD}" sibTransId="{B15B168C-3FE8-4626-B973-1B19E5E91F9B}"/>
    <dgm:cxn modelId="{47F272A8-BF82-4171-8493-365FC16DA05D}" srcId="{264D3EA5-DB1E-42E4-A218-DBDE5A64F8DE}" destId="{1E73003A-2736-41F6-97CB-01D81BCF39B0}" srcOrd="1" destOrd="0" parTransId="{CC00EEBE-EAB3-426A-8557-B6718865906F}" sibTransId="{0779DD62-1BD1-4C16-AB30-B7DBA9D9A792}"/>
    <dgm:cxn modelId="{FE772CD3-A37B-400C-97B3-02B265FCAD56}" type="presParOf" srcId="{5D2B4766-953D-43C7-B6EA-BCC3A35C52C1}" destId="{31EDF34E-08C7-439B-B216-5315FFB91868}" srcOrd="0" destOrd="0" presId="urn:microsoft.com/office/officeart/2005/8/layout/equation2"/>
    <dgm:cxn modelId="{712BF96B-26C1-4CB4-80E4-87FBF15D5D3A}" type="presParOf" srcId="{31EDF34E-08C7-439B-B216-5315FFB91868}" destId="{F84DA663-062A-4FBC-AA24-94CB8A690EA4}" srcOrd="0" destOrd="0" presId="urn:microsoft.com/office/officeart/2005/8/layout/equation2"/>
    <dgm:cxn modelId="{973023E4-7FAE-4A82-8FA2-BE84D3BD2E6D}" type="presParOf" srcId="{31EDF34E-08C7-439B-B216-5315FFB91868}" destId="{01F009F6-ACA7-45B1-96C2-EFFF30BDA4EA}" srcOrd="1" destOrd="0" presId="urn:microsoft.com/office/officeart/2005/8/layout/equation2"/>
    <dgm:cxn modelId="{C6D107F0-0159-4601-B9EE-3C881434CCD8}" type="presParOf" srcId="{31EDF34E-08C7-439B-B216-5315FFB91868}" destId="{C308D6FE-D784-46CD-A904-6539A048A777}" srcOrd="2" destOrd="0" presId="urn:microsoft.com/office/officeart/2005/8/layout/equation2"/>
    <dgm:cxn modelId="{AC5BC9A8-B84A-46CB-BD3F-A03A2B62B238}" type="presParOf" srcId="{31EDF34E-08C7-439B-B216-5315FFB91868}" destId="{C0E59A5A-2CF5-4FF8-ABCC-05390387E211}" srcOrd="3" destOrd="0" presId="urn:microsoft.com/office/officeart/2005/8/layout/equation2"/>
    <dgm:cxn modelId="{0B173D1D-8D75-49C3-8C29-D6FCFEB9D9DC}" type="presParOf" srcId="{31EDF34E-08C7-439B-B216-5315FFB91868}" destId="{C45160B6-9C15-4763-B1D8-9E0C26C2F636}" srcOrd="4" destOrd="0" presId="urn:microsoft.com/office/officeart/2005/8/layout/equation2"/>
    <dgm:cxn modelId="{4EE4BF1A-85C5-4E98-A864-20E9610DFAAB}" type="presParOf" srcId="{5D2B4766-953D-43C7-B6EA-BCC3A35C52C1}" destId="{617DBC21-7D47-4DA4-AAEC-2F588F254F5D}" srcOrd="1" destOrd="0" presId="urn:microsoft.com/office/officeart/2005/8/layout/equation2"/>
    <dgm:cxn modelId="{39B37A7F-E13D-48F7-AC1D-82B5D86240E3}" type="presParOf" srcId="{617DBC21-7D47-4DA4-AAEC-2F588F254F5D}" destId="{F3080BB8-1AAB-49F5-BEDE-026495682699}" srcOrd="0" destOrd="0" presId="urn:microsoft.com/office/officeart/2005/8/layout/equation2"/>
    <dgm:cxn modelId="{EF8B4733-FBDF-4871-B49D-1B50A0E125BB}" type="presParOf" srcId="{5D2B4766-953D-43C7-B6EA-BCC3A35C52C1}" destId="{BB255F65-2A04-418B-A9CF-2D9C99B0230A}"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FA4794-D949-468E-97DF-72CD1A216096}" type="doc">
      <dgm:prSet loTypeId="urn:microsoft.com/office/officeart/2005/8/layout/hierarchy4" loCatId="relationship" qsTypeId="urn:microsoft.com/office/officeart/2005/8/quickstyle/simple1" qsCatId="simple" csTypeId="urn:microsoft.com/office/officeart/2005/8/colors/accent5_2" csCatId="accent5" phldr="1"/>
      <dgm:spPr/>
      <dgm:t>
        <a:bodyPr/>
        <a:lstStyle/>
        <a:p>
          <a:endParaRPr lang="en-US"/>
        </a:p>
      </dgm:t>
    </dgm:pt>
    <dgm:pt modelId="{DE00CFE1-542D-43C5-ACC0-1B5F78BA6805}">
      <dgm:prSet phldrT="[Text]"/>
      <dgm:spPr/>
      <dgm:t>
        <a:bodyPr/>
        <a:lstStyle/>
        <a:p>
          <a:r>
            <a:rPr lang="is-IS" dirty="0"/>
            <a:t>At </a:t>
          </a:r>
          <a:r>
            <a:rPr lang="is-IS" dirty="0" err="1"/>
            <a:t>the</a:t>
          </a:r>
          <a:r>
            <a:rPr lang="is-IS" dirty="0"/>
            <a:t> </a:t>
          </a:r>
          <a:r>
            <a:rPr lang="is-IS" dirty="0" err="1"/>
            <a:t>time</a:t>
          </a:r>
          <a:r>
            <a:rPr lang="is-IS" dirty="0"/>
            <a:t> of CALL DEADLINE</a:t>
          </a:r>
          <a:endParaRPr lang="en-US" dirty="0"/>
        </a:p>
      </dgm:t>
    </dgm:pt>
    <dgm:pt modelId="{8B681015-9A40-486A-9D73-149E3D5DDDB8}" type="parTrans" cxnId="{D634CDB6-DED5-4FC1-B78A-11AE8A1A6E31}">
      <dgm:prSet/>
      <dgm:spPr/>
      <dgm:t>
        <a:bodyPr/>
        <a:lstStyle/>
        <a:p>
          <a:endParaRPr lang="en-US"/>
        </a:p>
      </dgm:t>
    </dgm:pt>
    <dgm:pt modelId="{FAD6D1A6-776D-4153-AD6E-04EC83408FC8}" type="sibTrans" cxnId="{D634CDB6-DED5-4FC1-B78A-11AE8A1A6E31}">
      <dgm:prSet/>
      <dgm:spPr/>
      <dgm:t>
        <a:bodyPr/>
        <a:lstStyle/>
        <a:p>
          <a:endParaRPr lang="en-US"/>
        </a:p>
      </dgm:t>
    </dgm:pt>
    <dgm:pt modelId="{86EE5611-6229-468F-B23C-2C30684B2B8E}">
      <dgm:prSet phldrT="[Text]"/>
      <dgm:spPr/>
      <dgm:t>
        <a:bodyPr/>
        <a:lstStyle/>
        <a:p>
          <a:r>
            <a:rPr lang="is-IS" dirty="0" err="1"/>
            <a:t>Doctoral</a:t>
          </a:r>
          <a:r>
            <a:rPr lang="is-IS" dirty="0"/>
            <a:t> </a:t>
          </a:r>
          <a:r>
            <a:rPr lang="is-IS" dirty="0" err="1"/>
            <a:t>track</a:t>
          </a:r>
          <a:endParaRPr lang="en-US" dirty="0"/>
        </a:p>
      </dgm:t>
    </dgm:pt>
    <dgm:pt modelId="{4AE9D284-06C2-47D8-A433-255AB5B95493}" type="parTrans" cxnId="{8EF169A2-36C2-41AF-8BC3-F1C0B2CA123F}">
      <dgm:prSet/>
      <dgm:spPr/>
      <dgm:t>
        <a:bodyPr/>
        <a:lstStyle/>
        <a:p>
          <a:endParaRPr lang="en-US"/>
        </a:p>
      </dgm:t>
    </dgm:pt>
    <dgm:pt modelId="{99ECFD46-CA98-49D3-BAEC-2BD80BB35CF5}" type="sibTrans" cxnId="{8EF169A2-36C2-41AF-8BC3-F1C0B2CA123F}">
      <dgm:prSet/>
      <dgm:spPr/>
      <dgm:t>
        <a:bodyPr/>
        <a:lstStyle/>
        <a:p>
          <a:endParaRPr lang="en-US"/>
        </a:p>
      </dgm:t>
    </dgm:pt>
    <dgm:pt modelId="{73CBC022-42C1-4119-B4AB-0BB2CE32EB66}">
      <dgm:prSet phldrT="[Text]"/>
      <dgm:spPr/>
      <dgm:t>
        <a:bodyPr/>
        <a:lstStyle/>
        <a:p>
          <a:r>
            <a:rPr lang="is-IS" dirty="0" err="1"/>
            <a:t>Non-Doctoral</a:t>
          </a:r>
          <a:r>
            <a:rPr lang="is-IS" dirty="0"/>
            <a:t> </a:t>
          </a:r>
          <a:r>
            <a:rPr lang="is-IS" dirty="0" err="1"/>
            <a:t>track</a:t>
          </a:r>
          <a:endParaRPr lang="en-US" dirty="0"/>
        </a:p>
      </dgm:t>
    </dgm:pt>
    <dgm:pt modelId="{E12FFE71-51EB-4EA0-944B-04B5C8639FF7}" type="parTrans" cxnId="{66713BE6-CFAF-4ABE-BA66-2D5EC1995CFC}">
      <dgm:prSet/>
      <dgm:spPr/>
      <dgm:t>
        <a:bodyPr/>
        <a:lstStyle/>
        <a:p>
          <a:endParaRPr lang="en-US"/>
        </a:p>
      </dgm:t>
    </dgm:pt>
    <dgm:pt modelId="{16627D5C-BA11-4D48-BE73-B9429AAFFAA4}" type="sibTrans" cxnId="{66713BE6-CFAF-4ABE-BA66-2D5EC1995CFC}">
      <dgm:prSet/>
      <dgm:spPr/>
      <dgm:t>
        <a:bodyPr/>
        <a:lstStyle/>
        <a:p>
          <a:endParaRPr lang="en-US"/>
        </a:p>
      </dgm:t>
    </dgm:pt>
    <dgm:pt modelId="{0B81EF21-EC58-4383-8B51-AAE8EA1BDFB2}">
      <dgm:prSet phldrT="[Text]"/>
      <dgm:spPr/>
      <dgm:t>
        <a:bodyPr/>
        <a:lstStyle/>
        <a:p>
          <a:r>
            <a:rPr lang="is-IS" dirty="0"/>
            <a:t>NOT </a:t>
          </a:r>
          <a:r>
            <a:rPr lang="is-IS" dirty="0" err="1"/>
            <a:t>PhD</a:t>
          </a:r>
          <a:r>
            <a:rPr lang="is-IS" dirty="0"/>
            <a:t> </a:t>
          </a:r>
          <a:r>
            <a:rPr lang="is-IS" dirty="0" err="1"/>
            <a:t>Student</a:t>
          </a:r>
          <a:endParaRPr lang="en-US" dirty="0"/>
        </a:p>
      </dgm:t>
    </dgm:pt>
    <dgm:pt modelId="{A41531BF-8AA1-442A-9F57-DEBFCB43F050}" type="parTrans" cxnId="{5B52B069-463D-450F-B6D6-B089735286AF}">
      <dgm:prSet/>
      <dgm:spPr/>
      <dgm:t>
        <a:bodyPr/>
        <a:lstStyle/>
        <a:p>
          <a:endParaRPr lang="en-US"/>
        </a:p>
      </dgm:t>
    </dgm:pt>
    <dgm:pt modelId="{38638850-DA77-405D-A810-CF85F3002277}" type="sibTrans" cxnId="{5B52B069-463D-450F-B6D6-B089735286AF}">
      <dgm:prSet/>
      <dgm:spPr/>
      <dgm:t>
        <a:bodyPr/>
        <a:lstStyle/>
        <a:p>
          <a:endParaRPr lang="en-US"/>
        </a:p>
      </dgm:t>
    </dgm:pt>
    <dgm:pt modelId="{97F758DE-1087-4D17-8BEC-13F7D38F7321}">
      <dgm:prSet phldrT="[Text]"/>
      <dgm:spPr/>
      <dgm:t>
        <a:bodyPr/>
        <a:lstStyle/>
        <a:p>
          <a:r>
            <a:rPr lang="is-IS" dirty="0" err="1"/>
            <a:t>Have</a:t>
          </a:r>
          <a:r>
            <a:rPr lang="is-IS" dirty="0"/>
            <a:t> </a:t>
          </a:r>
          <a:r>
            <a:rPr lang="is-IS" dirty="0" err="1"/>
            <a:t>PhD</a:t>
          </a:r>
          <a:r>
            <a:rPr lang="is-IS" dirty="0"/>
            <a:t> </a:t>
          </a:r>
          <a:r>
            <a:rPr lang="is-IS" dirty="0" err="1"/>
            <a:t>Degree</a:t>
          </a:r>
          <a:endParaRPr lang="en-US" dirty="0"/>
        </a:p>
      </dgm:t>
    </dgm:pt>
    <dgm:pt modelId="{7E8F107F-61F2-4B32-B734-47CD31C8DEDD}" type="parTrans" cxnId="{067BBE22-2083-490B-874E-A2626C590D55}">
      <dgm:prSet/>
      <dgm:spPr/>
      <dgm:t>
        <a:bodyPr/>
        <a:lstStyle/>
        <a:p>
          <a:endParaRPr lang="en-US"/>
        </a:p>
      </dgm:t>
    </dgm:pt>
    <dgm:pt modelId="{EEC5EB05-ED95-482F-8E2B-DE38DD72F33E}" type="sibTrans" cxnId="{067BBE22-2083-490B-874E-A2626C590D55}">
      <dgm:prSet/>
      <dgm:spPr/>
      <dgm:t>
        <a:bodyPr/>
        <a:lstStyle/>
        <a:p>
          <a:endParaRPr lang="en-US"/>
        </a:p>
      </dgm:t>
    </dgm:pt>
    <dgm:pt modelId="{D329B93D-1568-44BB-802D-5B3E7DA9B1C9}">
      <dgm:prSet phldrT="[Text]"/>
      <dgm:spPr/>
      <dgm:t>
        <a:bodyPr/>
        <a:lstStyle/>
        <a:p>
          <a:r>
            <a:rPr lang="is-IS" dirty="0" err="1"/>
            <a:t>After</a:t>
          </a:r>
          <a:r>
            <a:rPr lang="is-IS" dirty="0"/>
            <a:t> Masters </a:t>
          </a:r>
          <a:r>
            <a:rPr lang="is-IS" dirty="0" err="1"/>
            <a:t>have</a:t>
          </a:r>
          <a:r>
            <a:rPr lang="is-IS" dirty="0"/>
            <a:t> </a:t>
          </a:r>
          <a:r>
            <a:rPr lang="is-IS" dirty="0" err="1"/>
            <a:t>four</a:t>
          </a:r>
          <a:r>
            <a:rPr lang="is-IS" dirty="0"/>
            <a:t> </a:t>
          </a:r>
          <a:r>
            <a:rPr lang="is-IS" dirty="0" err="1"/>
            <a:t>years</a:t>
          </a:r>
          <a:r>
            <a:rPr lang="is-IS" dirty="0"/>
            <a:t> of full </a:t>
          </a:r>
          <a:r>
            <a:rPr lang="is-IS" dirty="0" err="1"/>
            <a:t>time</a:t>
          </a:r>
          <a:r>
            <a:rPr lang="is-IS" dirty="0"/>
            <a:t> </a:t>
          </a:r>
          <a:r>
            <a:rPr lang="is-IS" dirty="0" err="1"/>
            <a:t>equivalent</a:t>
          </a:r>
          <a:r>
            <a:rPr lang="is-IS" dirty="0"/>
            <a:t> </a:t>
          </a:r>
          <a:r>
            <a:rPr lang="is-IS" dirty="0" err="1"/>
            <a:t>research</a:t>
          </a:r>
          <a:r>
            <a:rPr lang="is-IS" dirty="0"/>
            <a:t> experience.</a:t>
          </a:r>
          <a:endParaRPr lang="en-US" dirty="0"/>
        </a:p>
      </dgm:t>
    </dgm:pt>
    <dgm:pt modelId="{1904B2BD-4641-4839-9C1B-3FEF7A684CE1}" type="parTrans" cxnId="{32444EEF-1274-4F7F-8C2C-96B72E40CC30}">
      <dgm:prSet/>
      <dgm:spPr/>
      <dgm:t>
        <a:bodyPr/>
        <a:lstStyle/>
        <a:p>
          <a:endParaRPr lang="en-US"/>
        </a:p>
      </dgm:t>
    </dgm:pt>
    <dgm:pt modelId="{A7DC6E09-7FBA-49F4-AE29-08AE34F3F2B8}" type="sibTrans" cxnId="{32444EEF-1274-4F7F-8C2C-96B72E40CC30}">
      <dgm:prSet/>
      <dgm:spPr/>
      <dgm:t>
        <a:bodyPr/>
        <a:lstStyle/>
        <a:p>
          <a:endParaRPr lang="en-US"/>
        </a:p>
      </dgm:t>
    </dgm:pt>
    <dgm:pt modelId="{755E2D42-91A8-406B-A65A-6478B7D30016}" type="pres">
      <dgm:prSet presAssocID="{D5FA4794-D949-468E-97DF-72CD1A216096}" presName="Name0" presStyleCnt="0">
        <dgm:presLayoutVars>
          <dgm:chPref val="1"/>
          <dgm:dir/>
          <dgm:animOne val="branch"/>
          <dgm:animLvl val="lvl"/>
          <dgm:resizeHandles/>
        </dgm:presLayoutVars>
      </dgm:prSet>
      <dgm:spPr/>
    </dgm:pt>
    <dgm:pt modelId="{8FA5F543-E267-4104-A6F8-24B9E98F45BC}" type="pres">
      <dgm:prSet presAssocID="{DE00CFE1-542D-43C5-ACC0-1B5F78BA6805}" presName="vertOne" presStyleCnt="0"/>
      <dgm:spPr/>
    </dgm:pt>
    <dgm:pt modelId="{B6CC1677-A08E-4F4D-B239-3D6C7428683A}" type="pres">
      <dgm:prSet presAssocID="{DE00CFE1-542D-43C5-ACC0-1B5F78BA6805}" presName="txOne" presStyleLbl="node0" presStyleIdx="0" presStyleCnt="1">
        <dgm:presLayoutVars>
          <dgm:chPref val="3"/>
        </dgm:presLayoutVars>
      </dgm:prSet>
      <dgm:spPr/>
    </dgm:pt>
    <dgm:pt modelId="{C7A28C59-AFD2-421B-B88E-3F99DA37B7E5}" type="pres">
      <dgm:prSet presAssocID="{DE00CFE1-542D-43C5-ACC0-1B5F78BA6805}" presName="parTransOne" presStyleCnt="0"/>
      <dgm:spPr/>
    </dgm:pt>
    <dgm:pt modelId="{B5568471-30F1-4930-ADAD-D2BA167C8B06}" type="pres">
      <dgm:prSet presAssocID="{DE00CFE1-542D-43C5-ACC0-1B5F78BA6805}" presName="horzOne" presStyleCnt="0"/>
      <dgm:spPr/>
    </dgm:pt>
    <dgm:pt modelId="{70C9022E-F242-447C-AED3-C9C23EB556B9}" type="pres">
      <dgm:prSet presAssocID="{86EE5611-6229-468F-B23C-2C30684B2B8E}" presName="vertTwo" presStyleCnt="0"/>
      <dgm:spPr/>
    </dgm:pt>
    <dgm:pt modelId="{22D72BB8-0C47-4A36-8005-A0AB34CD663F}" type="pres">
      <dgm:prSet presAssocID="{86EE5611-6229-468F-B23C-2C30684B2B8E}" presName="txTwo" presStyleLbl="node2" presStyleIdx="0" presStyleCnt="2">
        <dgm:presLayoutVars>
          <dgm:chPref val="3"/>
        </dgm:presLayoutVars>
      </dgm:prSet>
      <dgm:spPr/>
    </dgm:pt>
    <dgm:pt modelId="{550BDA0F-2580-4E0D-8066-E88871DE9E82}" type="pres">
      <dgm:prSet presAssocID="{86EE5611-6229-468F-B23C-2C30684B2B8E}" presName="parTransTwo" presStyleCnt="0"/>
      <dgm:spPr/>
    </dgm:pt>
    <dgm:pt modelId="{F45E1774-4CA1-4A8E-9896-17A6578FC3FC}" type="pres">
      <dgm:prSet presAssocID="{86EE5611-6229-468F-B23C-2C30684B2B8E}" presName="horzTwo" presStyleCnt="0"/>
      <dgm:spPr/>
    </dgm:pt>
    <dgm:pt modelId="{298399DD-AEFA-4894-BABB-2661017731F0}" type="pres">
      <dgm:prSet presAssocID="{97F758DE-1087-4D17-8BEC-13F7D38F7321}" presName="vertThree" presStyleCnt="0"/>
      <dgm:spPr/>
    </dgm:pt>
    <dgm:pt modelId="{BB161AD5-9582-487C-B42C-F93A0DA10466}" type="pres">
      <dgm:prSet presAssocID="{97F758DE-1087-4D17-8BEC-13F7D38F7321}" presName="txThree" presStyleLbl="node3" presStyleIdx="0" presStyleCnt="2">
        <dgm:presLayoutVars>
          <dgm:chPref val="3"/>
        </dgm:presLayoutVars>
      </dgm:prSet>
      <dgm:spPr/>
    </dgm:pt>
    <dgm:pt modelId="{BE6B5619-4D43-4079-8DAA-2E996F10C8E9}" type="pres">
      <dgm:prSet presAssocID="{97F758DE-1087-4D17-8BEC-13F7D38F7321}" presName="parTransThree" presStyleCnt="0"/>
      <dgm:spPr/>
    </dgm:pt>
    <dgm:pt modelId="{57BED282-36E6-46B6-AC5E-28973D88CF74}" type="pres">
      <dgm:prSet presAssocID="{97F758DE-1087-4D17-8BEC-13F7D38F7321}" presName="horzThree" presStyleCnt="0"/>
      <dgm:spPr/>
    </dgm:pt>
    <dgm:pt modelId="{5DF442D0-853B-4909-B4DF-1D08A9276DD0}" type="pres">
      <dgm:prSet presAssocID="{0B81EF21-EC58-4383-8B51-AAE8EA1BDFB2}" presName="vertFour" presStyleCnt="0">
        <dgm:presLayoutVars>
          <dgm:chPref val="3"/>
        </dgm:presLayoutVars>
      </dgm:prSet>
      <dgm:spPr/>
    </dgm:pt>
    <dgm:pt modelId="{0AC0E02D-F8CA-41CD-A1D2-CB0C857EC01D}" type="pres">
      <dgm:prSet presAssocID="{0B81EF21-EC58-4383-8B51-AAE8EA1BDFB2}" presName="txFour" presStyleLbl="node4" presStyleIdx="0" presStyleCnt="1">
        <dgm:presLayoutVars>
          <dgm:chPref val="3"/>
        </dgm:presLayoutVars>
      </dgm:prSet>
      <dgm:spPr/>
    </dgm:pt>
    <dgm:pt modelId="{C6A034A6-EE60-419B-A7D6-26E4371152C6}" type="pres">
      <dgm:prSet presAssocID="{0B81EF21-EC58-4383-8B51-AAE8EA1BDFB2}" presName="horzFour" presStyleCnt="0"/>
      <dgm:spPr/>
    </dgm:pt>
    <dgm:pt modelId="{8C8EE9D4-3F11-4801-B0A3-DFB21F949BA0}" type="pres">
      <dgm:prSet presAssocID="{99ECFD46-CA98-49D3-BAEC-2BD80BB35CF5}" presName="sibSpaceTwo" presStyleCnt="0"/>
      <dgm:spPr/>
    </dgm:pt>
    <dgm:pt modelId="{1182A7F7-D9AA-4EC6-9AB8-699E73540EA5}" type="pres">
      <dgm:prSet presAssocID="{73CBC022-42C1-4119-B4AB-0BB2CE32EB66}" presName="vertTwo" presStyleCnt="0"/>
      <dgm:spPr/>
    </dgm:pt>
    <dgm:pt modelId="{184268B8-01DC-493E-B8D2-F3C302C4189B}" type="pres">
      <dgm:prSet presAssocID="{73CBC022-42C1-4119-B4AB-0BB2CE32EB66}" presName="txTwo" presStyleLbl="node2" presStyleIdx="1" presStyleCnt="2">
        <dgm:presLayoutVars>
          <dgm:chPref val="3"/>
        </dgm:presLayoutVars>
      </dgm:prSet>
      <dgm:spPr/>
    </dgm:pt>
    <dgm:pt modelId="{BE72DCA3-71D1-445D-923F-B7B84A41E2D7}" type="pres">
      <dgm:prSet presAssocID="{73CBC022-42C1-4119-B4AB-0BB2CE32EB66}" presName="parTransTwo" presStyleCnt="0"/>
      <dgm:spPr/>
    </dgm:pt>
    <dgm:pt modelId="{10D02E37-4B21-4896-AC17-5196D74B4B04}" type="pres">
      <dgm:prSet presAssocID="{73CBC022-42C1-4119-B4AB-0BB2CE32EB66}" presName="horzTwo" presStyleCnt="0"/>
      <dgm:spPr/>
    </dgm:pt>
    <dgm:pt modelId="{CEC72C31-C7D4-4B5F-9020-1B90C576A96F}" type="pres">
      <dgm:prSet presAssocID="{D329B93D-1568-44BB-802D-5B3E7DA9B1C9}" presName="vertThree" presStyleCnt="0"/>
      <dgm:spPr/>
    </dgm:pt>
    <dgm:pt modelId="{56913EEC-65C8-418C-800E-867BAB374134}" type="pres">
      <dgm:prSet presAssocID="{D329B93D-1568-44BB-802D-5B3E7DA9B1C9}" presName="txThree" presStyleLbl="node3" presStyleIdx="1" presStyleCnt="2">
        <dgm:presLayoutVars>
          <dgm:chPref val="3"/>
        </dgm:presLayoutVars>
      </dgm:prSet>
      <dgm:spPr/>
    </dgm:pt>
    <dgm:pt modelId="{D76A641C-8AF1-42CF-AC19-02BD9CFB6B6F}" type="pres">
      <dgm:prSet presAssocID="{D329B93D-1568-44BB-802D-5B3E7DA9B1C9}" presName="horzThree" presStyleCnt="0"/>
      <dgm:spPr/>
    </dgm:pt>
  </dgm:ptLst>
  <dgm:cxnLst>
    <dgm:cxn modelId="{7403F300-2467-4409-B731-23BFC20B1967}" type="presOf" srcId="{97F758DE-1087-4D17-8BEC-13F7D38F7321}" destId="{BB161AD5-9582-487C-B42C-F93A0DA10466}" srcOrd="0" destOrd="0" presId="urn:microsoft.com/office/officeart/2005/8/layout/hierarchy4"/>
    <dgm:cxn modelId="{1F3C6A07-3F5C-466A-AC58-9647EEDCF84D}" type="presOf" srcId="{73CBC022-42C1-4119-B4AB-0BB2CE32EB66}" destId="{184268B8-01DC-493E-B8D2-F3C302C4189B}" srcOrd="0" destOrd="0" presId="urn:microsoft.com/office/officeart/2005/8/layout/hierarchy4"/>
    <dgm:cxn modelId="{6B449B07-6076-4E58-A4CF-25CD2B816827}" type="presOf" srcId="{DE00CFE1-542D-43C5-ACC0-1B5F78BA6805}" destId="{B6CC1677-A08E-4F4D-B239-3D6C7428683A}" srcOrd="0" destOrd="0" presId="urn:microsoft.com/office/officeart/2005/8/layout/hierarchy4"/>
    <dgm:cxn modelId="{067BBE22-2083-490B-874E-A2626C590D55}" srcId="{86EE5611-6229-468F-B23C-2C30684B2B8E}" destId="{97F758DE-1087-4D17-8BEC-13F7D38F7321}" srcOrd="0" destOrd="0" parTransId="{7E8F107F-61F2-4B32-B734-47CD31C8DEDD}" sibTransId="{EEC5EB05-ED95-482F-8E2B-DE38DD72F33E}"/>
    <dgm:cxn modelId="{0F645F28-AB37-45CD-8BB2-323824591814}" type="presOf" srcId="{D5FA4794-D949-468E-97DF-72CD1A216096}" destId="{755E2D42-91A8-406B-A65A-6478B7D30016}" srcOrd="0" destOrd="0" presId="urn:microsoft.com/office/officeart/2005/8/layout/hierarchy4"/>
    <dgm:cxn modelId="{5B52B069-463D-450F-B6D6-B089735286AF}" srcId="{97F758DE-1087-4D17-8BEC-13F7D38F7321}" destId="{0B81EF21-EC58-4383-8B51-AAE8EA1BDFB2}" srcOrd="0" destOrd="0" parTransId="{A41531BF-8AA1-442A-9F57-DEBFCB43F050}" sibTransId="{38638850-DA77-405D-A810-CF85F3002277}"/>
    <dgm:cxn modelId="{76542C76-2520-4B7E-8B10-50927C310BA3}" type="presOf" srcId="{D329B93D-1568-44BB-802D-5B3E7DA9B1C9}" destId="{56913EEC-65C8-418C-800E-867BAB374134}" srcOrd="0" destOrd="0" presId="urn:microsoft.com/office/officeart/2005/8/layout/hierarchy4"/>
    <dgm:cxn modelId="{6EE06E9C-554E-4EED-B328-A6F997D7C5E1}" type="presOf" srcId="{86EE5611-6229-468F-B23C-2C30684B2B8E}" destId="{22D72BB8-0C47-4A36-8005-A0AB34CD663F}" srcOrd="0" destOrd="0" presId="urn:microsoft.com/office/officeart/2005/8/layout/hierarchy4"/>
    <dgm:cxn modelId="{8EF169A2-36C2-41AF-8BC3-F1C0B2CA123F}" srcId="{DE00CFE1-542D-43C5-ACC0-1B5F78BA6805}" destId="{86EE5611-6229-468F-B23C-2C30684B2B8E}" srcOrd="0" destOrd="0" parTransId="{4AE9D284-06C2-47D8-A433-255AB5B95493}" sibTransId="{99ECFD46-CA98-49D3-BAEC-2BD80BB35CF5}"/>
    <dgm:cxn modelId="{D634CDB6-DED5-4FC1-B78A-11AE8A1A6E31}" srcId="{D5FA4794-D949-468E-97DF-72CD1A216096}" destId="{DE00CFE1-542D-43C5-ACC0-1B5F78BA6805}" srcOrd="0" destOrd="0" parTransId="{8B681015-9A40-486A-9D73-149E3D5DDDB8}" sibTransId="{FAD6D1A6-776D-4153-AD6E-04EC83408FC8}"/>
    <dgm:cxn modelId="{0D3EB1BF-9F89-43BD-9035-37BEFECD5DD9}" type="presOf" srcId="{0B81EF21-EC58-4383-8B51-AAE8EA1BDFB2}" destId="{0AC0E02D-F8CA-41CD-A1D2-CB0C857EC01D}" srcOrd="0" destOrd="0" presId="urn:microsoft.com/office/officeart/2005/8/layout/hierarchy4"/>
    <dgm:cxn modelId="{66713BE6-CFAF-4ABE-BA66-2D5EC1995CFC}" srcId="{DE00CFE1-542D-43C5-ACC0-1B5F78BA6805}" destId="{73CBC022-42C1-4119-B4AB-0BB2CE32EB66}" srcOrd="1" destOrd="0" parTransId="{E12FFE71-51EB-4EA0-944B-04B5C8639FF7}" sibTransId="{16627D5C-BA11-4D48-BE73-B9429AAFFAA4}"/>
    <dgm:cxn modelId="{32444EEF-1274-4F7F-8C2C-96B72E40CC30}" srcId="{73CBC022-42C1-4119-B4AB-0BB2CE32EB66}" destId="{D329B93D-1568-44BB-802D-5B3E7DA9B1C9}" srcOrd="0" destOrd="0" parTransId="{1904B2BD-4641-4839-9C1B-3FEF7A684CE1}" sibTransId="{A7DC6E09-7FBA-49F4-AE29-08AE34F3F2B8}"/>
    <dgm:cxn modelId="{42355871-46A9-4CF7-A6B9-4A6D590E5F0E}" type="presParOf" srcId="{755E2D42-91A8-406B-A65A-6478B7D30016}" destId="{8FA5F543-E267-4104-A6F8-24B9E98F45BC}" srcOrd="0" destOrd="0" presId="urn:microsoft.com/office/officeart/2005/8/layout/hierarchy4"/>
    <dgm:cxn modelId="{0ACA99E2-9E96-427F-8E56-11211F984B3F}" type="presParOf" srcId="{8FA5F543-E267-4104-A6F8-24B9E98F45BC}" destId="{B6CC1677-A08E-4F4D-B239-3D6C7428683A}" srcOrd="0" destOrd="0" presId="urn:microsoft.com/office/officeart/2005/8/layout/hierarchy4"/>
    <dgm:cxn modelId="{68B7A099-D223-4C6F-B29A-422E3674F3D6}" type="presParOf" srcId="{8FA5F543-E267-4104-A6F8-24B9E98F45BC}" destId="{C7A28C59-AFD2-421B-B88E-3F99DA37B7E5}" srcOrd="1" destOrd="0" presId="urn:microsoft.com/office/officeart/2005/8/layout/hierarchy4"/>
    <dgm:cxn modelId="{1F9ACF4F-53B4-4094-A407-B21E68A3ACF0}" type="presParOf" srcId="{8FA5F543-E267-4104-A6F8-24B9E98F45BC}" destId="{B5568471-30F1-4930-ADAD-D2BA167C8B06}" srcOrd="2" destOrd="0" presId="urn:microsoft.com/office/officeart/2005/8/layout/hierarchy4"/>
    <dgm:cxn modelId="{11E2A662-5A6D-4566-8CAE-4C47DAA408C0}" type="presParOf" srcId="{B5568471-30F1-4930-ADAD-D2BA167C8B06}" destId="{70C9022E-F242-447C-AED3-C9C23EB556B9}" srcOrd="0" destOrd="0" presId="urn:microsoft.com/office/officeart/2005/8/layout/hierarchy4"/>
    <dgm:cxn modelId="{78A4EFFF-5D02-4AAD-8183-5704826C64A1}" type="presParOf" srcId="{70C9022E-F242-447C-AED3-C9C23EB556B9}" destId="{22D72BB8-0C47-4A36-8005-A0AB34CD663F}" srcOrd="0" destOrd="0" presId="urn:microsoft.com/office/officeart/2005/8/layout/hierarchy4"/>
    <dgm:cxn modelId="{93AE116D-A329-42D0-80A3-59B27937575E}" type="presParOf" srcId="{70C9022E-F242-447C-AED3-C9C23EB556B9}" destId="{550BDA0F-2580-4E0D-8066-E88871DE9E82}" srcOrd="1" destOrd="0" presId="urn:microsoft.com/office/officeart/2005/8/layout/hierarchy4"/>
    <dgm:cxn modelId="{30DDCEC1-496A-4877-9F18-F669C762D574}" type="presParOf" srcId="{70C9022E-F242-447C-AED3-C9C23EB556B9}" destId="{F45E1774-4CA1-4A8E-9896-17A6578FC3FC}" srcOrd="2" destOrd="0" presId="urn:microsoft.com/office/officeart/2005/8/layout/hierarchy4"/>
    <dgm:cxn modelId="{675F01DE-3ED2-4D7C-8DDD-4103C33A83AD}" type="presParOf" srcId="{F45E1774-4CA1-4A8E-9896-17A6578FC3FC}" destId="{298399DD-AEFA-4894-BABB-2661017731F0}" srcOrd="0" destOrd="0" presId="urn:microsoft.com/office/officeart/2005/8/layout/hierarchy4"/>
    <dgm:cxn modelId="{08CF0D8F-1E79-4D87-9370-1E571612E235}" type="presParOf" srcId="{298399DD-AEFA-4894-BABB-2661017731F0}" destId="{BB161AD5-9582-487C-B42C-F93A0DA10466}" srcOrd="0" destOrd="0" presId="urn:microsoft.com/office/officeart/2005/8/layout/hierarchy4"/>
    <dgm:cxn modelId="{B41C9E8D-5749-4437-A7B3-0D6850FD8DD6}" type="presParOf" srcId="{298399DD-AEFA-4894-BABB-2661017731F0}" destId="{BE6B5619-4D43-4079-8DAA-2E996F10C8E9}" srcOrd="1" destOrd="0" presId="urn:microsoft.com/office/officeart/2005/8/layout/hierarchy4"/>
    <dgm:cxn modelId="{96369696-7BB8-4073-8018-4EF1298D93DB}" type="presParOf" srcId="{298399DD-AEFA-4894-BABB-2661017731F0}" destId="{57BED282-36E6-46B6-AC5E-28973D88CF74}" srcOrd="2" destOrd="0" presId="urn:microsoft.com/office/officeart/2005/8/layout/hierarchy4"/>
    <dgm:cxn modelId="{E71118B4-24D6-4B04-82EA-2EAEA12D886E}" type="presParOf" srcId="{57BED282-36E6-46B6-AC5E-28973D88CF74}" destId="{5DF442D0-853B-4909-B4DF-1D08A9276DD0}" srcOrd="0" destOrd="0" presId="urn:microsoft.com/office/officeart/2005/8/layout/hierarchy4"/>
    <dgm:cxn modelId="{1BE3035B-D021-4580-948B-B65393A78B66}" type="presParOf" srcId="{5DF442D0-853B-4909-B4DF-1D08A9276DD0}" destId="{0AC0E02D-F8CA-41CD-A1D2-CB0C857EC01D}" srcOrd="0" destOrd="0" presId="urn:microsoft.com/office/officeart/2005/8/layout/hierarchy4"/>
    <dgm:cxn modelId="{89F7B2E9-513C-4C54-BC96-2971D2C4CE33}" type="presParOf" srcId="{5DF442D0-853B-4909-B4DF-1D08A9276DD0}" destId="{C6A034A6-EE60-419B-A7D6-26E4371152C6}" srcOrd="1" destOrd="0" presId="urn:microsoft.com/office/officeart/2005/8/layout/hierarchy4"/>
    <dgm:cxn modelId="{FDE215DB-32CB-4817-BB7D-22DCBBDB57BB}" type="presParOf" srcId="{B5568471-30F1-4930-ADAD-D2BA167C8B06}" destId="{8C8EE9D4-3F11-4801-B0A3-DFB21F949BA0}" srcOrd="1" destOrd="0" presId="urn:microsoft.com/office/officeart/2005/8/layout/hierarchy4"/>
    <dgm:cxn modelId="{C33AB4A7-F35C-4724-B262-ADE907FEC9B1}" type="presParOf" srcId="{B5568471-30F1-4930-ADAD-D2BA167C8B06}" destId="{1182A7F7-D9AA-4EC6-9AB8-699E73540EA5}" srcOrd="2" destOrd="0" presId="urn:microsoft.com/office/officeart/2005/8/layout/hierarchy4"/>
    <dgm:cxn modelId="{6B1A82EF-8379-4BC1-8928-59F728DE089A}" type="presParOf" srcId="{1182A7F7-D9AA-4EC6-9AB8-699E73540EA5}" destId="{184268B8-01DC-493E-B8D2-F3C302C4189B}" srcOrd="0" destOrd="0" presId="urn:microsoft.com/office/officeart/2005/8/layout/hierarchy4"/>
    <dgm:cxn modelId="{100BF279-6A21-48DF-A6F9-3C692F243D11}" type="presParOf" srcId="{1182A7F7-D9AA-4EC6-9AB8-699E73540EA5}" destId="{BE72DCA3-71D1-445D-923F-B7B84A41E2D7}" srcOrd="1" destOrd="0" presId="urn:microsoft.com/office/officeart/2005/8/layout/hierarchy4"/>
    <dgm:cxn modelId="{59F16915-486A-4999-8585-FDB05F5A322C}" type="presParOf" srcId="{1182A7F7-D9AA-4EC6-9AB8-699E73540EA5}" destId="{10D02E37-4B21-4896-AC17-5196D74B4B04}" srcOrd="2" destOrd="0" presId="urn:microsoft.com/office/officeart/2005/8/layout/hierarchy4"/>
    <dgm:cxn modelId="{14E04182-67B8-432B-828D-7714EBDE168E}" type="presParOf" srcId="{10D02E37-4B21-4896-AC17-5196D74B4B04}" destId="{CEC72C31-C7D4-4B5F-9020-1B90C576A96F}" srcOrd="0" destOrd="0" presId="urn:microsoft.com/office/officeart/2005/8/layout/hierarchy4"/>
    <dgm:cxn modelId="{1871CE40-1C03-4AC8-BD6F-5926AB3B209C}" type="presParOf" srcId="{CEC72C31-C7D4-4B5F-9020-1B90C576A96F}" destId="{56913EEC-65C8-418C-800E-867BAB374134}" srcOrd="0" destOrd="0" presId="urn:microsoft.com/office/officeart/2005/8/layout/hierarchy4"/>
    <dgm:cxn modelId="{8E44530D-CCA0-45A8-8023-AA4D65AACCA1}" type="presParOf" srcId="{CEC72C31-C7D4-4B5F-9020-1B90C576A96F}" destId="{D76A641C-8AF1-42CF-AC19-02BD9CFB6B6F}"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91984-3AEE-4DDF-8E96-03BB01F0F376}">
      <dsp:nvSpPr>
        <dsp:cNvPr id="0" name=""/>
        <dsp:cNvSpPr/>
      </dsp:nvSpPr>
      <dsp:spPr>
        <a:xfrm>
          <a:off x="3569623" y="299582"/>
          <a:ext cx="1532929" cy="153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is-IS" sz="2300" kern="1200" dirty="0"/>
            <a:t>EXCELLENCE</a:t>
          </a:r>
          <a:endParaRPr lang="en-US" sz="2300" kern="1200" dirty="0"/>
        </a:p>
      </dsp:txBody>
      <dsp:txXfrm>
        <a:off x="3569623" y="299582"/>
        <a:ext cx="1532929" cy="1532929"/>
      </dsp:txXfrm>
    </dsp:sp>
    <dsp:sp modelId="{37289908-E282-41B2-8D5D-22A88E98D8A1}">
      <dsp:nvSpPr>
        <dsp:cNvPr id="0" name=""/>
        <dsp:cNvSpPr/>
      </dsp:nvSpPr>
      <dsp:spPr>
        <a:xfrm>
          <a:off x="1236812" y="-1462"/>
          <a:ext cx="3622375" cy="3622375"/>
        </a:xfrm>
        <a:prstGeom prst="circularArrow">
          <a:avLst>
            <a:gd name="adj1" fmla="val 8252"/>
            <a:gd name="adj2" fmla="val 576426"/>
            <a:gd name="adj3" fmla="val 2962443"/>
            <a:gd name="adj4" fmla="val 52669"/>
            <a:gd name="adj5" fmla="val 96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5FD201-CC20-499B-8D79-627DADA00A16}">
      <dsp:nvSpPr>
        <dsp:cNvPr id="0" name=""/>
        <dsp:cNvSpPr/>
      </dsp:nvSpPr>
      <dsp:spPr>
        <a:xfrm>
          <a:off x="2281535" y="2530616"/>
          <a:ext cx="1532929" cy="153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is-IS" sz="2300" kern="1200" dirty="0"/>
            <a:t>CREATIVITY</a:t>
          </a:r>
          <a:endParaRPr lang="en-US" sz="2300" kern="1200" dirty="0"/>
        </a:p>
      </dsp:txBody>
      <dsp:txXfrm>
        <a:off x="2281535" y="2530616"/>
        <a:ext cx="1532929" cy="1532929"/>
      </dsp:txXfrm>
    </dsp:sp>
    <dsp:sp modelId="{7318E0C9-52AA-4952-A379-14F0183B6D10}">
      <dsp:nvSpPr>
        <dsp:cNvPr id="0" name=""/>
        <dsp:cNvSpPr/>
      </dsp:nvSpPr>
      <dsp:spPr>
        <a:xfrm>
          <a:off x="1236812" y="-1462"/>
          <a:ext cx="3622375" cy="3622375"/>
        </a:xfrm>
        <a:prstGeom prst="circularArrow">
          <a:avLst>
            <a:gd name="adj1" fmla="val 8252"/>
            <a:gd name="adj2" fmla="val 576426"/>
            <a:gd name="adj3" fmla="val 10170905"/>
            <a:gd name="adj4" fmla="val 7261132"/>
            <a:gd name="adj5" fmla="val 96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A06B31-7B03-4BBD-8FBD-D5549E74768B}">
      <dsp:nvSpPr>
        <dsp:cNvPr id="0" name=""/>
        <dsp:cNvSpPr/>
      </dsp:nvSpPr>
      <dsp:spPr>
        <a:xfrm>
          <a:off x="993446" y="299582"/>
          <a:ext cx="1532929" cy="153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is-IS" sz="2300" kern="1200" dirty="0"/>
            <a:t>DIVERSITY</a:t>
          </a:r>
          <a:endParaRPr lang="en-US" sz="2300" kern="1200" dirty="0"/>
        </a:p>
      </dsp:txBody>
      <dsp:txXfrm>
        <a:off x="993446" y="299582"/>
        <a:ext cx="1532929" cy="1532929"/>
      </dsp:txXfrm>
    </dsp:sp>
    <dsp:sp modelId="{D4E43DB0-F159-480C-B663-77EBD21D102B}">
      <dsp:nvSpPr>
        <dsp:cNvPr id="0" name=""/>
        <dsp:cNvSpPr/>
      </dsp:nvSpPr>
      <dsp:spPr>
        <a:xfrm>
          <a:off x="1236812" y="-1462"/>
          <a:ext cx="3622375" cy="3622375"/>
        </a:xfrm>
        <a:prstGeom prst="circularArrow">
          <a:avLst>
            <a:gd name="adj1" fmla="val 8252"/>
            <a:gd name="adj2" fmla="val 576426"/>
            <a:gd name="adj3" fmla="val 16855401"/>
            <a:gd name="adj4" fmla="val 14968173"/>
            <a:gd name="adj5" fmla="val 96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75561-8B22-4EF9-ABD7-9C0D007B84D3}">
      <dsp:nvSpPr>
        <dsp:cNvPr id="0" name=""/>
        <dsp:cNvSpPr/>
      </dsp:nvSpPr>
      <dsp:spPr>
        <a:xfrm>
          <a:off x="5370277" y="2958118"/>
          <a:ext cx="91440" cy="345966"/>
        </a:xfrm>
        <a:custGeom>
          <a:avLst/>
          <a:gdLst/>
          <a:ahLst/>
          <a:cxnLst/>
          <a:rect l="0" t="0" r="0" b="0"/>
          <a:pathLst>
            <a:path>
              <a:moveTo>
                <a:pt x="45720" y="0"/>
              </a:moveTo>
              <a:lnTo>
                <a:pt x="45720" y="345966"/>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4414CB-FBE6-4512-B92D-079F6AA474DD}">
      <dsp:nvSpPr>
        <dsp:cNvPr id="0" name=""/>
        <dsp:cNvSpPr/>
      </dsp:nvSpPr>
      <dsp:spPr>
        <a:xfrm>
          <a:off x="5370277" y="1856776"/>
          <a:ext cx="91440" cy="345966"/>
        </a:xfrm>
        <a:custGeom>
          <a:avLst/>
          <a:gdLst/>
          <a:ahLst/>
          <a:cxnLst/>
          <a:rect l="0" t="0" r="0" b="0"/>
          <a:pathLst>
            <a:path>
              <a:moveTo>
                <a:pt x="45720" y="0"/>
              </a:moveTo>
              <a:lnTo>
                <a:pt x="45720" y="345966"/>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0815A9-FEBF-4819-922E-E8F17A0B1241}">
      <dsp:nvSpPr>
        <dsp:cNvPr id="0" name=""/>
        <dsp:cNvSpPr/>
      </dsp:nvSpPr>
      <dsp:spPr>
        <a:xfrm>
          <a:off x="4325560" y="755434"/>
          <a:ext cx="1090437" cy="345966"/>
        </a:xfrm>
        <a:custGeom>
          <a:avLst/>
          <a:gdLst/>
          <a:ahLst/>
          <a:cxnLst/>
          <a:rect l="0" t="0" r="0" b="0"/>
          <a:pathLst>
            <a:path>
              <a:moveTo>
                <a:pt x="0" y="0"/>
              </a:moveTo>
              <a:lnTo>
                <a:pt x="0" y="235765"/>
              </a:lnTo>
              <a:lnTo>
                <a:pt x="1090437" y="235765"/>
              </a:lnTo>
              <a:lnTo>
                <a:pt x="1090437" y="345966"/>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4666E1-CEFF-45ED-92BE-99D7E14D2833}">
      <dsp:nvSpPr>
        <dsp:cNvPr id="0" name=""/>
        <dsp:cNvSpPr/>
      </dsp:nvSpPr>
      <dsp:spPr>
        <a:xfrm>
          <a:off x="3235122" y="1856776"/>
          <a:ext cx="726958" cy="345966"/>
        </a:xfrm>
        <a:custGeom>
          <a:avLst/>
          <a:gdLst/>
          <a:ahLst/>
          <a:cxnLst/>
          <a:rect l="0" t="0" r="0" b="0"/>
          <a:pathLst>
            <a:path>
              <a:moveTo>
                <a:pt x="0" y="0"/>
              </a:moveTo>
              <a:lnTo>
                <a:pt x="0" y="235765"/>
              </a:lnTo>
              <a:lnTo>
                <a:pt x="726958" y="235765"/>
              </a:lnTo>
              <a:lnTo>
                <a:pt x="726958" y="345966"/>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EEE0ED-B913-4FFD-9D8C-324C75661D51}">
      <dsp:nvSpPr>
        <dsp:cNvPr id="0" name=""/>
        <dsp:cNvSpPr/>
      </dsp:nvSpPr>
      <dsp:spPr>
        <a:xfrm>
          <a:off x="2508163" y="1856776"/>
          <a:ext cx="726958" cy="345966"/>
        </a:xfrm>
        <a:custGeom>
          <a:avLst/>
          <a:gdLst/>
          <a:ahLst/>
          <a:cxnLst/>
          <a:rect l="0" t="0" r="0" b="0"/>
          <a:pathLst>
            <a:path>
              <a:moveTo>
                <a:pt x="726958" y="0"/>
              </a:moveTo>
              <a:lnTo>
                <a:pt x="726958" y="235765"/>
              </a:lnTo>
              <a:lnTo>
                <a:pt x="0" y="235765"/>
              </a:lnTo>
              <a:lnTo>
                <a:pt x="0" y="345966"/>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8FA010-0C04-4F87-8074-5D3B51C9FDB5}">
      <dsp:nvSpPr>
        <dsp:cNvPr id="0" name=""/>
        <dsp:cNvSpPr/>
      </dsp:nvSpPr>
      <dsp:spPr>
        <a:xfrm>
          <a:off x="3235122" y="755434"/>
          <a:ext cx="1090437" cy="345966"/>
        </a:xfrm>
        <a:custGeom>
          <a:avLst/>
          <a:gdLst/>
          <a:ahLst/>
          <a:cxnLst/>
          <a:rect l="0" t="0" r="0" b="0"/>
          <a:pathLst>
            <a:path>
              <a:moveTo>
                <a:pt x="1090437" y="0"/>
              </a:moveTo>
              <a:lnTo>
                <a:pt x="1090437" y="235765"/>
              </a:lnTo>
              <a:lnTo>
                <a:pt x="0" y="235765"/>
              </a:lnTo>
              <a:lnTo>
                <a:pt x="0" y="345966"/>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D92690-57AE-4AAF-9A17-C3400C644A81}">
      <dsp:nvSpPr>
        <dsp:cNvPr id="0" name=""/>
        <dsp:cNvSpPr/>
      </dsp:nvSpPr>
      <dsp:spPr>
        <a:xfrm>
          <a:off x="3730775" y="58"/>
          <a:ext cx="1189568" cy="7553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404956-0F37-40CD-8916-AB13142B2808}">
      <dsp:nvSpPr>
        <dsp:cNvPr id="0" name=""/>
        <dsp:cNvSpPr/>
      </dsp:nvSpPr>
      <dsp:spPr>
        <a:xfrm>
          <a:off x="3862950" y="125623"/>
          <a:ext cx="1189568" cy="75537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s-IS" sz="1100" b="1" kern="1200" dirty="0"/>
            <a:t>2 TYPES OF IF</a:t>
          </a:r>
          <a:endParaRPr lang="en-US" sz="1100" b="1" kern="1200" dirty="0"/>
        </a:p>
      </dsp:txBody>
      <dsp:txXfrm>
        <a:off x="3885074" y="147747"/>
        <a:ext cx="1145320" cy="711127"/>
      </dsp:txXfrm>
    </dsp:sp>
    <dsp:sp modelId="{0BC31F33-7873-4F83-9704-69563589EB8A}">
      <dsp:nvSpPr>
        <dsp:cNvPr id="0" name=""/>
        <dsp:cNvSpPr/>
      </dsp:nvSpPr>
      <dsp:spPr>
        <a:xfrm>
          <a:off x="2640338" y="1101400"/>
          <a:ext cx="1189568" cy="7553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FDA5D5-F6C6-4800-AFB6-6C36EC5E4DF4}">
      <dsp:nvSpPr>
        <dsp:cNvPr id="0" name=""/>
        <dsp:cNvSpPr/>
      </dsp:nvSpPr>
      <dsp:spPr>
        <a:xfrm>
          <a:off x="2772512" y="1226965"/>
          <a:ext cx="1189568" cy="75537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s-IS" sz="1100" b="1" kern="1200" dirty="0"/>
            <a:t>EUROPEAN FELLOWSHIP</a:t>
          </a:r>
          <a:endParaRPr lang="en-US" sz="1100" b="1" kern="1200" dirty="0"/>
        </a:p>
      </dsp:txBody>
      <dsp:txXfrm>
        <a:off x="2794636" y="1249089"/>
        <a:ext cx="1145320" cy="711127"/>
      </dsp:txXfrm>
    </dsp:sp>
    <dsp:sp modelId="{941DE69D-6150-416D-A88F-CC84F325476D}">
      <dsp:nvSpPr>
        <dsp:cNvPr id="0" name=""/>
        <dsp:cNvSpPr/>
      </dsp:nvSpPr>
      <dsp:spPr>
        <a:xfrm>
          <a:off x="1913379" y="2202742"/>
          <a:ext cx="1189568" cy="7553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50F225-BDC2-406D-AF73-924999612194}">
      <dsp:nvSpPr>
        <dsp:cNvPr id="0" name=""/>
        <dsp:cNvSpPr/>
      </dsp:nvSpPr>
      <dsp:spPr>
        <a:xfrm>
          <a:off x="2045554" y="2328307"/>
          <a:ext cx="1189568" cy="75537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s-IS" sz="1100" b="1" kern="1200" dirty="0"/>
            <a:t>FROM WORLD TO EUROPE</a:t>
          </a:r>
          <a:endParaRPr lang="en-US" sz="1100" b="1" kern="1200" dirty="0"/>
        </a:p>
      </dsp:txBody>
      <dsp:txXfrm>
        <a:off x="2067678" y="2350431"/>
        <a:ext cx="1145320" cy="711127"/>
      </dsp:txXfrm>
    </dsp:sp>
    <dsp:sp modelId="{3DF8D813-AF78-4E1A-9BE4-DA26DB7AB53E}">
      <dsp:nvSpPr>
        <dsp:cNvPr id="0" name=""/>
        <dsp:cNvSpPr/>
      </dsp:nvSpPr>
      <dsp:spPr>
        <a:xfrm>
          <a:off x="3367296" y="2202742"/>
          <a:ext cx="1189568" cy="7553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E2D5F3-1293-43F2-BF88-69B73D5A20E7}">
      <dsp:nvSpPr>
        <dsp:cNvPr id="0" name=""/>
        <dsp:cNvSpPr/>
      </dsp:nvSpPr>
      <dsp:spPr>
        <a:xfrm>
          <a:off x="3499470" y="2328307"/>
          <a:ext cx="1189568" cy="75537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s-IS" sz="1100" b="1" kern="1200" dirty="0"/>
            <a:t>FROM ONE EUROPEAN COUNTRY TO ANOTHER</a:t>
          </a:r>
          <a:endParaRPr lang="en-US" sz="1100" b="1" kern="1200" dirty="0"/>
        </a:p>
      </dsp:txBody>
      <dsp:txXfrm>
        <a:off x="3521594" y="2350431"/>
        <a:ext cx="1145320" cy="711127"/>
      </dsp:txXfrm>
    </dsp:sp>
    <dsp:sp modelId="{02AA6420-7995-47B3-B4F0-D006C1AB1B29}">
      <dsp:nvSpPr>
        <dsp:cNvPr id="0" name=""/>
        <dsp:cNvSpPr/>
      </dsp:nvSpPr>
      <dsp:spPr>
        <a:xfrm>
          <a:off x="4821213" y="1101400"/>
          <a:ext cx="1189568" cy="7553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CD3ECE-AB46-45F0-8E40-35D22A7D7806}">
      <dsp:nvSpPr>
        <dsp:cNvPr id="0" name=""/>
        <dsp:cNvSpPr/>
      </dsp:nvSpPr>
      <dsp:spPr>
        <a:xfrm>
          <a:off x="4953387" y="1226965"/>
          <a:ext cx="1189568" cy="75537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s-IS" sz="1100" b="1" kern="1200" dirty="0"/>
            <a:t>GLOBAL FELLOWSHIP</a:t>
          </a:r>
          <a:endParaRPr lang="en-US" sz="1100" b="1" kern="1200" dirty="0"/>
        </a:p>
      </dsp:txBody>
      <dsp:txXfrm>
        <a:off x="4975511" y="1249089"/>
        <a:ext cx="1145320" cy="711127"/>
      </dsp:txXfrm>
    </dsp:sp>
    <dsp:sp modelId="{A63629EE-04DB-4AE8-AAD8-194D5510E279}">
      <dsp:nvSpPr>
        <dsp:cNvPr id="0" name=""/>
        <dsp:cNvSpPr/>
      </dsp:nvSpPr>
      <dsp:spPr>
        <a:xfrm>
          <a:off x="4821213" y="2202742"/>
          <a:ext cx="1189568" cy="7553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B687F0-F31B-4177-A3A6-18032BE0F14D}">
      <dsp:nvSpPr>
        <dsp:cNvPr id="0" name=""/>
        <dsp:cNvSpPr/>
      </dsp:nvSpPr>
      <dsp:spPr>
        <a:xfrm>
          <a:off x="4953387" y="2328307"/>
          <a:ext cx="1189568" cy="75537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s-IS" sz="1100" b="1" kern="1200" dirty="0"/>
            <a:t>FROM EUROPE TO THE WORLD (INCLUDING CHINA)</a:t>
          </a:r>
          <a:endParaRPr lang="en-US" sz="1100" b="1" kern="1200" dirty="0"/>
        </a:p>
      </dsp:txBody>
      <dsp:txXfrm>
        <a:off x="4975511" y="2350431"/>
        <a:ext cx="1145320" cy="711127"/>
      </dsp:txXfrm>
    </dsp:sp>
    <dsp:sp modelId="{5C9B84C0-55A5-45AE-965D-6DBE609F970C}">
      <dsp:nvSpPr>
        <dsp:cNvPr id="0" name=""/>
        <dsp:cNvSpPr/>
      </dsp:nvSpPr>
      <dsp:spPr>
        <a:xfrm>
          <a:off x="4821213" y="3304084"/>
          <a:ext cx="1189568" cy="7553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5DEDE3-0929-44BB-88C8-70CB59565673}">
      <dsp:nvSpPr>
        <dsp:cNvPr id="0" name=""/>
        <dsp:cNvSpPr/>
      </dsp:nvSpPr>
      <dsp:spPr>
        <a:xfrm>
          <a:off x="4953387" y="3429649"/>
          <a:ext cx="1189568" cy="75537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s-IS" sz="1100" b="1" kern="1200" dirty="0"/>
            <a:t>INCUDES 12 MONTHS  BACK IN EUROPE</a:t>
          </a:r>
          <a:endParaRPr lang="en-US" sz="1100" b="1" kern="1200" dirty="0"/>
        </a:p>
      </dsp:txBody>
      <dsp:txXfrm>
        <a:off x="4975511" y="3451773"/>
        <a:ext cx="1145320" cy="7111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165A7-A7E3-4349-9634-870BF1A7F882}">
      <dsp:nvSpPr>
        <dsp:cNvPr id="0" name=""/>
        <dsp:cNvSpPr/>
      </dsp:nvSpPr>
      <dsp:spPr>
        <a:xfrm>
          <a:off x="744" y="145603"/>
          <a:ext cx="2902148" cy="174128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is-IS" sz="1400" kern="1200" dirty="0"/>
            <a:t>STANDARD EF</a:t>
          </a:r>
          <a:endParaRPr lang="en-US" sz="1400" kern="1200" dirty="0"/>
        </a:p>
        <a:p>
          <a:pPr marL="57150" lvl="1" indent="-57150" algn="l" defTabSz="488950">
            <a:lnSpc>
              <a:spcPct val="90000"/>
            </a:lnSpc>
            <a:spcBef>
              <a:spcPct val="0"/>
            </a:spcBef>
            <a:spcAft>
              <a:spcPct val="15000"/>
            </a:spcAft>
            <a:buChar char="•"/>
          </a:pPr>
          <a:r>
            <a:rPr lang="en-US" sz="1100" kern="1200" dirty="0"/>
            <a:t>For those coming to or moving within Europe</a:t>
          </a:r>
        </a:p>
        <a:p>
          <a:pPr marL="57150" lvl="1" indent="-57150" algn="l" defTabSz="488950">
            <a:lnSpc>
              <a:spcPct val="90000"/>
            </a:lnSpc>
            <a:spcBef>
              <a:spcPct val="0"/>
            </a:spcBef>
            <a:spcAft>
              <a:spcPct val="15000"/>
            </a:spcAft>
            <a:buChar char="•"/>
          </a:pPr>
          <a:r>
            <a:rPr lang="en-US" sz="1100" kern="1200" dirty="0"/>
            <a:t>Mobility Rule: Can only apply with a host in a country where you have lived for no more than 12 months in the 3 years before the call deadline (14th September 2016)</a:t>
          </a:r>
        </a:p>
      </dsp:txBody>
      <dsp:txXfrm>
        <a:off x="744" y="145603"/>
        <a:ext cx="2902148" cy="1741289"/>
      </dsp:txXfrm>
    </dsp:sp>
    <dsp:sp modelId="{E5D28B6D-B961-4020-9965-4960D5E3B382}">
      <dsp:nvSpPr>
        <dsp:cNvPr id="0" name=""/>
        <dsp:cNvSpPr/>
      </dsp:nvSpPr>
      <dsp:spPr>
        <a:xfrm>
          <a:off x="3193107" y="145603"/>
          <a:ext cx="2902148" cy="174128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is-IS" sz="1400" kern="1200" dirty="0"/>
            <a:t>CAREER RESTART</a:t>
          </a:r>
          <a:endParaRPr lang="en-US" sz="1400" kern="1200" dirty="0"/>
        </a:p>
        <a:p>
          <a:pPr marL="57150" lvl="1" indent="-57150" algn="l" defTabSz="488950">
            <a:lnSpc>
              <a:spcPct val="90000"/>
            </a:lnSpc>
            <a:spcBef>
              <a:spcPct val="0"/>
            </a:spcBef>
            <a:spcAft>
              <a:spcPct val="15000"/>
            </a:spcAft>
            <a:buChar char="•"/>
          </a:pPr>
          <a:r>
            <a:rPr lang="en-US" sz="1100" kern="1200" dirty="0"/>
            <a:t>For those coming to or moving within Europe</a:t>
          </a:r>
        </a:p>
        <a:p>
          <a:pPr marL="57150" lvl="1" indent="-57150" algn="l" defTabSz="488950">
            <a:lnSpc>
              <a:spcPct val="90000"/>
            </a:lnSpc>
            <a:spcBef>
              <a:spcPct val="0"/>
            </a:spcBef>
            <a:spcAft>
              <a:spcPct val="15000"/>
            </a:spcAft>
            <a:buChar char="•"/>
          </a:pPr>
          <a:r>
            <a:rPr lang="en-US" sz="1100" kern="1200" dirty="0"/>
            <a:t>For people who have taken a career break (any reason) for at least 12 months before call deadline</a:t>
          </a:r>
        </a:p>
        <a:p>
          <a:pPr marL="57150" lvl="1" indent="-57150" algn="l" defTabSz="488950">
            <a:lnSpc>
              <a:spcPct val="90000"/>
            </a:lnSpc>
            <a:spcBef>
              <a:spcPct val="0"/>
            </a:spcBef>
            <a:spcAft>
              <a:spcPct val="15000"/>
            </a:spcAft>
            <a:buChar char="•"/>
          </a:pPr>
          <a:r>
            <a:rPr lang="en-US" sz="1100" kern="1200" dirty="0"/>
            <a:t>Can only apply with a host in a country where you have lived for no more than 3 years  in the 5 years before the call deadline</a:t>
          </a:r>
        </a:p>
      </dsp:txBody>
      <dsp:txXfrm>
        <a:off x="3193107" y="145603"/>
        <a:ext cx="2902148" cy="1741289"/>
      </dsp:txXfrm>
    </dsp:sp>
    <dsp:sp modelId="{72CCCD06-6616-410A-9251-C32C29ED22E2}">
      <dsp:nvSpPr>
        <dsp:cNvPr id="0" name=""/>
        <dsp:cNvSpPr/>
      </dsp:nvSpPr>
      <dsp:spPr>
        <a:xfrm>
          <a:off x="744" y="2177107"/>
          <a:ext cx="2902148" cy="174128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SOCIETY &amp; ENTERPRISE</a:t>
          </a:r>
        </a:p>
        <a:p>
          <a:pPr marL="57150" lvl="1" indent="-57150" algn="l" defTabSz="488950">
            <a:lnSpc>
              <a:spcPct val="90000"/>
            </a:lnSpc>
            <a:spcBef>
              <a:spcPct val="0"/>
            </a:spcBef>
            <a:spcAft>
              <a:spcPct val="15000"/>
            </a:spcAft>
            <a:buChar char="•"/>
          </a:pPr>
          <a:r>
            <a:rPr lang="en-US" sz="1100" kern="1200" dirty="0"/>
            <a:t>For those coming to or moving within Europe</a:t>
          </a:r>
        </a:p>
        <a:p>
          <a:pPr marL="57150" lvl="1" indent="-57150" algn="l" defTabSz="488950">
            <a:lnSpc>
              <a:spcPct val="90000"/>
            </a:lnSpc>
            <a:spcBef>
              <a:spcPct val="0"/>
            </a:spcBef>
            <a:spcAft>
              <a:spcPct val="15000"/>
            </a:spcAft>
            <a:buChar char="•"/>
          </a:pPr>
          <a:r>
            <a:rPr lang="en-US" sz="1100" kern="1200" dirty="0"/>
            <a:t>The host must be a non-academic organisation e.g. a company, an NGO, a voluntary organization…</a:t>
          </a:r>
        </a:p>
        <a:p>
          <a:pPr marL="57150" lvl="1" indent="-57150" algn="l" defTabSz="488950">
            <a:lnSpc>
              <a:spcPct val="90000"/>
            </a:lnSpc>
            <a:spcBef>
              <a:spcPct val="0"/>
            </a:spcBef>
            <a:spcAft>
              <a:spcPct val="15000"/>
            </a:spcAft>
            <a:buChar char="•"/>
          </a:pPr>
          <a:r>
            <a:rPr lang="en-US" sz="1100" kern="1200"/>
            <a:t>Can only apply with a host in a country where you have lived for no more than 3 years  in the 5 years before the call deadline</a:t>
          </a:r>
          <a:endParaRPr lang="en-US" sz="1100" kern="1200" dirty="0"/>
        </a:p>
      </dsp:txBody>
      <dsp:txXfrm>
        <a:off x="744" y="2177107"/>
        <a:ext cx="2902148" cy="1741289"/>
      </dsp:txXfrm>
    </dsp:sp>
    <dsp:sp modelId="{92D5A926-90FD-443C-8F6F-7CDA19FEA93D}">
      <dsp:nvSpPr>
        <dsp:cNvPr id="0" name=""/>
        <dsp:cNvSpPr/>
      </dsp:nvSpPr>
      <dsp:spPr>
        <a:xfrm>
          <a:off x="3193107" y="2177107"/>
          <a:ext cx="2902148" cy="174128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is-IS" sz="1400" kern="1200" dirty="0"/>
            <a:t>REINTEGRATION</a:t>
          </a:r>
          <a:endParaRPr lang="en-US" sz="1400" kern="1200" dirty="0"/>
        </a:p>
        <a:p>
          <a:pPr marL="57150" lvl="1" indent="-57150" algn="l" defTabSz="488950">
            <a:lnSpc>
              <a:spcPct val="90000"/>
            </a:lnSpc>
            <a:spcBef>
              <a:spcPct val="0"/>
            </a:spcBef>
            <a:spcAft>
              <a:spcPct val="15000"/>
            </a:spcAft>
            <a:buChar char="•"/>
          </a:pPr>
          <a:r>
            <a:rPr lang="en-US" sz="1100" kern="1200" dirty="0"/>
            <a:t>For those who wish to (or recently have) relocated to Europe from outside</a:t>
          </a:r>
        </a:p>
        <a:p>
          <a:pPr marL="57150" lvl="1" indent="-57150" algn="l" defTabSz="488950">
            <a:lnSpc>
              <a:spcPct val="90000"/>
            </a:lnSpc>
            <a:spcBef>
              <a:spcPct val="0"/>
            </a:spcBef>
            <a:spcAft>
              <a:spcPct val="15000"/>
            </a:spcAft>
            <a:buChar char="•"/>
          </a:pPr>
          <a:r>
            <a:rPr lang="en-US" sz="1100" kern="1200" dirty="0"/>
            <a:t>Must be a European citizen or previous long-term resident  (&gt; 5 years of research work in Europe)</a:t>
          </a:r>
        </a:p>
        <a:p>
          <a:pPr marL="57150" lvl="1" indent="-57150" algn="l" defTabSz="488950">
            <a:lnSpc>
              <a:spcPct val="90000"/>
            </a:lnSpc>
            <a:spcBef>
              <a:spcPct val="0"/>
            </a:spcBef>
            <a:spcAft>
              <a:spcPct val="15000"/>
            </a:spcAft>
            <a:buChar char="•"/>
          </a:pPr>
          <a:r>
            <a:rPr lang="en-US" sz="1100" kern="1200" dirty="0"/>
            <a:t>Can only apply with a host in a country where you have lived for no more than 3 years  in the 5 years before the call deadline</a:t>
          </a:r>
        </a:p>
      </dsp:txBody>
      <dsp:txXfrm>
        <a:off x="3193107" y="2177107"/>
        <a:ext cx="2902148" cy="17412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165A7-A7E3-4349-9634-870BF1A7F882}">
      <dsp:nvSpPr>
        <dsp:cNvPr id="0" name=""/>
        <dsp:cNvSpPr/>
      </dsp:nvSpPr>
      <dsp:spPr>
        <a:xfrm>
          <a:off x="0" y="389701"/>
          <a:ext cx="6096000" cy="328459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is-IS" sz="1700" kern="1200" dirty="0" err="1"/>
            <a:t>Newest</a:t>
          </a:r>
          <a:r>
            <a:rPr lang="is-IS" sz="1700" kern="1200" dirty="0"/>
            <a:t> </a:t>
          </a:r>
          <a:r>
            <a:rPr lang="en-US" sz="1700" kern="1200" noProof="0" dirty="0"/>
            <a:t>“</a:t>
          </a:r>
          <a:r>
            <a:rPr lang="is-IS" sz="1700" kern="1200" dirty="0" err="1"/>
            <a:t>panel</a:t>
          </a:r>
          <a:r>
            <a:rPr lang="is-IS" sz="1700" kern="1200" dirty="0"/>
            <a:t>“</a:t>
          </a:r>
          <a:endParaRPr lang="en-US" sz="1700" kern="1200" dirty="0"/>
        </a:p>
        <a:p>
          <a:pPr marL="114300" lvl="1" indent="-114300" algn="l" defTabSz="577850">
            <a:lnSpc>
              <a:spcPct val="90000"/>
            </a:lnSpc>
            <a:spcBef>
              <a:spcPct val="0"/>
            </a:spcBef>
            <a:spcAft>
              <a:spcPct val="15000"/>
            </a:spcAft>
            <a:buChar char="•"/>
          </a:pPr>
          <a:r>
            <a:rPr lang="en-US" sz="1300" kern="1200" dirty="0"/>
            <a:t>Not strictly Marie Curie Fellowship but a second opportunity for researchers that had good application to go to do special fellowship in a Widening Country.</a:t>
          </a:r>
        </a:p>
        <a:p>
          <a:pPr marL="114300" lvl="1" indent="-114300" algn="l" defTabSz="577850">
            <a:lnSpc>
              <a:spcPct val="90000"/>
            </a:lnSpc>
            <a:spcBef>
              <a:spcPct val="0"/>
            </a:spcBef>
            <a:spcAft>
              <a:spcPct val="15000"/>
            </a:spcAft>
            <a:buChar char="•"/>
          </a:pPr>
          <a:r>
            <a:rPr lang="en-US" sz="1300" kern="1200" dirty="0"/>
            <a:t>Otherwise the same or very similar requirements and benefits as MSCA Individual Fellowship.</a:t>
          </a:r>
        </a:p>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r>
            <a:rPr lang="en-US" sz="1300" b="1" kern="1200" dirty="0"/>
            <a:t>Aim: </a:t>
          </a:r>
          <a:r>
            <a:rPr lang="en-US" sz="1300" b="1" kern="1200" dirty="0" err="1"/>
            <a:t>healp</a:t>
          </a:r>
          <a:r>
            <a:rPr lang="en-US" sz="1300" b="1" kern="1200" dirty="0"/>
            <a:t> spread excellence and close the research and innovation gap within Europe</a:t>
          </a:r>
        </a:p>
        <a:p>
          <a:pPr marL="228600" lvl="2" indent="-114300" algn="l" defTabSz="577850">
            <a:lnSpc>
              <a:spcPct val="90000"/>
            </a:lnSpc>
            <a:spcBef>
              <a:spcPct val="0"/>
            </a:spcBef>
            <a:spcAft>
              <a:spcPct val="15000"/>
            </a:spcAft>
            <a:buChar char="•"/>
          </a:pPr>
          <a:r>
            <a:rPr lang="en-US" sz="1300" kern="1200" dirty="0"/>
            <a:t>No restriction to nationality applies.</a:t>
          </a:r>
        </a:p>
        <a:p>
          <a:pPr marL="228600" lvl="2" indent="-114300" algn="l" defTabSz="577850">
            <a:lnSpc>
              <a:spcPct val="90000"/>
            </a:lnSpc>
            <a:spcBef>
              <a:spcPct val="0"/>
            </a:spcBef>
            <a:spcAft>
              <a:spcPct val="15000"/>
            </a:spcAft>
            <a:buChar char="•"/>
          </a:pPr>
          <a:r>
            <a:rPr lang="en-US" sz="1300" kern="1200" dirty="0"/>
            <a:t>Normal award criteria, scoring and thresholds for MSCA – IF will apply.</a:t>
          </a:r>
        </a:p>
        <a:p>
          <a:pPr marL="228600" lvl="2" indent="-114300" algn="l" defTabSz="577850">
            <a:lnSpc>
              <a:spcPct val="90000"/>
            </a:lnSpc>
            <a:spcBef>
              <a:spcPct val="0"/>
            </a:spcBef>
            <a:spcAft>
              <a:spcPct val="15000"/>
            </a:spcAft>
            <a:buChar char="•"/>
          </a:pPr>
          <a:r>
            <a:rPr lang="en-US" sz="1300" kern="1200" dirty="0"/>
            <a:t>Single ranking list</a:t>
          </a:r>
        </a:p>
        <a:p>
          <a:pPr marL="228600" lvl="2" indent="-114300" algn="l" defTabSz="577850">
            <a:lnSpc>
              <a:spcPct val="90000"/>
            </a:lnSpc>
            <a:spcBef>
              <a:spcPct val="0"/>
            </a:spcBef>
            <a:spcAft>
              <a:spcPct val="15000"/>
            </a:spcAft>
            <a:buChar char="•"/>
          </a:pPr>
          <a:r>
            <a:rPr lang="en-US" sz="1300" kern="1200" dirty="0"/>
            <a:t>At submission stage applicants are asked in section 5 (Part A – Call Specific Questions) whether or not they wish to be considered for this funding opportunity</a:t>
          </a:r>
        </a:p>
        <a:p>
          <a:pPr marL="228600" lvl="2" indent="-114300" algn="l" defTabSz="577850">
            <a:lnSpc>
              <a:spcPct val="90000"/>
            </a:lnSpc>
            <a:spcBef>
              <a:spcPct val="0"/>
            </a:spcBef>
            <a:spcAft>
              <a:spcPct val="15000"/>
            </a:spcAft>
            <a:buChar char="•"/>
          </a:pPr>
          <a:endParaRPr lang="en-US" sz="1300" kern="1200" dirty="0"/>
        </a:p>
      </dsp:txBody>
      <dsp:txXfrm>
        <a:off x="0" y="389701"/>
        <a:ext cx="6096000" cy="32845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06D45-1F1B-457A-BF32-6E127981F1F3}">
      <dsp:nvSpPr>
        <dsp:cNvPr id="0" name=""/>
        <dsp:cNvSpPr/>
      </dsp:nvSpPr>
      <dsp:spPr>
        <a:xfrm>
          <a:off x="6982" y="0"/>
          <a:ext cx="2086994" cy="5755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Researchers apply with European Host</a:t>
          </a:r>
        </a:p>
      </dsp:txBody>
      <dsp:txXfrm>
        <a:off x="23839" y="16857"/>
        <a:ext cx="2053280" cy="541839"/>
      </dsp:txXfrm>
    </dsp:sp>
    <dsp:sp modelId="{1F07306A-F9C7-4098-B326-3D6C55D770DE}">
      <dsp:nvSpPr>
        <dsp:cNvPr id="0" name=""/>
        <dsp:cNvSpPr/>
      </dsp:nvSpPr>
      <dsp:spPr>
        <a:xfrm>
          <a:off x="2302676" y="28989"/>
          <a:ext cx="442442" cy="517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302676" y="132504"/>
        <a:ext cx="309709" cy="310544"/>
      </dsp:txXfrm>
    </dsp:sp>
    <dsp:sp modelId="{3127A232-EB6E-41B6-A014-B1A7094FDBD9}">
      <dsp:nvSpPr>
        <dsp:cNvPr id="0" name=""/>
        <dsp:cNvSpPr/>
      </dsp:nvSpPr>
      <dsp:spPr>
        <a:xfrm>
          <a:off x="2928774" y="0"/>
          <a:ext cx="2086994" cy="5755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Host signs contract with EC</a:t>
          </a:r>
        </a:p>
      </dsp:txBody>
      <dsp:txXfrm>
        <a:off x="2945631" y="16857"/>
        <a:ext cx="2053280" cy="541839"/>
      </dsp:txXfrm>
    </dsp:sp>
    <dsp:sp modelId="{14D5BA0E-7408-44C8-8C9A-E3C55C852A7E}">
      <dsp:nvSpPr>
        <dsp:cNvPr id="0" name=""/>
        <dsp:cNvSpPr/>
      </dsp:nvSpPr>
      <dsp:spPr>
        <a:xfrm>
          <a:off x="5224468" y="28989"/>
          <a:ext cx="442442" cy="517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224468" y="132504"/>
        <a:ext cx="309709" cy="310544"/>
      </dsp:txXfrm>
    </dsp:sp>
    <dsp:sp modelId="{331403D4-CB37-435A-B262-DCADC2636C62}">
      <dsp:nvSpPr>
        <dsp:cNvPr id="0" name=""/>
        <dsp:cNvSpPr/>
      </dsp:nvSpPr>
      <dsp:spPr>
        <a:xfrm>
          <a:off x="5850567" y="0"/>
          <a:ext cx="2086994" cy="5755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Host employs researcher</a:t>
          </a:r>
        </a:p>
      </dsp:txBody>
      <dsp:txXfrm>
        <a:off x="5867424" y="16857"/>
        <a:ext cx="2053280" cy="5418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60CD2-BC67-4B24-AD6C-7C77426BAD08}">
      <dsp:nvSpPr>
        <dsp:cNvPr id="0" name=""/>
        <dsp:cNvSpPr/>
      </dsp:nvSpPr>
      <dsp:spPr>
        <a:xfrm>
          <a:off x="2214607" y="1311046"/>
          <a:ext cx="1666396" cy="144150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US" sz="5800" kern="1200" dirty="0"/>
            <a:t> </a:t>
          </a:r>
        </a:p>
      </dsp:txBody>
      <dsp:txXfrm>
        <a:off x="2490752" y="1549923"/>
        <a:ext cx="1114106" cy="963746"/>
      </dsp:txXfrm>
    </dsp:sp>
    <dsp:sp modelId="{44C43905-1437-4262-AE47-0D06CD2E5E3F}">
      <dsp:nvSpPr>
        <dsp:cNvPr id="0" name=""/>
        <dsp:cNvSpPr/>
      </dsp:nvSpPr>
      <dsp:spPr>
        <a:xfrm>
          <a:off x="3258092" y="621385"/>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3F0F7-C5E3-47CB-BE53-2D548DB72477}">
      <dsp:nvSpPr>
        <dsp:cNvPr id="0" name=""/>
        <dsp:cNvSpPr/>
      </dsp:nvSpPr>
      <dsp:spPr>
        <a:xfrm>
          <a:off x="2368106" y="0"/>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EURAXESS Jobs</a:t>
          </a:r>
        </a:p>
      </dsp:txBody>
      <dsp:txXfrm>
        <a:off x="2594415" y="195784"/>
        <a:ext cx="912982" cy="789836"/>
      </dsp:txXfrm>
    </dsp:sp>
    <dsp:sp modelId="{2AB8157B-8CDC-4C58-99A6-BA18FF514A9F}">
      <dsp:nvSpPr>
        <dsp:cNvPr id="0" name=""/>
        <dsp:cNvSpPr/>
      </dsp:nvSpPr>
      <dsp:spPr>
        <a:xfrm>
          <a:off x="3991865" y="163413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747F1-1C16-44C4-A9C0-9ABB8D59D965}">
      <dsp:nvSpPr>
        <dsp:cNvPr id="0" name=""/>
        <dsp:cNvSpPr/>
      </dsp:nvSpPr>
      <dsp:spPr>
        <a:xfrm>
          <a:off x="3620521" y="726643"/>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EURAXESS Partnering tools</a:t>
          </a:r>
        </a:p>
      </dsp:txBody>
      <dsp:txXfrm>
        <a:off x="3846830" y="922427"/>
        <a:ext cx="912982" cy="789836"/>
      </dsp:txXfrm>
    </dsp:sp>
    <dsp:sp modelId="{AE67BEF5-19E3-4C6E-928A-88D61F43B097}">
      <dsp:nvSpPr>
        <dsp:cNvPr id="0" name=""/>
        <dsp:cNvSpPr/>
      </dsp:nvSpPr>
      <dsp:spPr>
        <a:xfrm>
          <a:off x="3482139" y="2777337"/>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4D15FB-F106-4A3E-9C27-1AD1410AE4F1}">
      <dsp:nvSpPr>
        <dsp:cNvPr id="0" name=""/>
        <dsp:cNvSpPr/>
      </dsp:nvSpPr>
      <dsp:spPr>
        <a:xfrm>
          <a:off x="3620521" y="2155139"/>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EURAXESS China</a:t>
          </a:r>
        </a:p>
      </dsp:txBody>
      <dsp:txXfrm>
        <a:off x="3846830" y="2350923"/>
        <a:ext cx="912982" cy="789836"/>
      </dsp:txXfrm>
    </dsp:sp>
    <dsp:sp modelId="{F8B2A01D-ED63-465B-A95D-A864463C5F94}">
      <dsp:nvSpPr>
        <dsp:cNvPr id="0" name=""/>
        <dsp:cNvSpPr/>
      </dsp:nvSpPr>
      <dsp:spPr>
        <a:xfrm>
          <a:off x="2217708" y="2896006"/>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715FC2-C73A-4AAF-879D-C6CCE213847D}">
      <dsp:nvSpPr>
        <dsp:cNvPr id="0" name=""/>
        <dsp:cNvSpPr/>
      </dsp:nvSpPr>
      <dsp:spPr>
        <a:xfrm>
          <a:off x="2368106" y="2882595"/>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Special  </a:t>
          </a:r>
          <a:r>
            <a:rPr lang="en-US" sz="1300" kern="1200" dirty="0" err="1"/>
            <a:t>Organisation</a:t>
          </a:r>
          <a:r>
            <a:rPr lang="en-US" sz="1300" kern="1200" dirty="0"/>
            <a:t> Networks</a:t>
          </a:r>
        </a:p>
      </dsp:txBody>
      <dsp:txXfrm>
        <a:off x="2594415" y="3078379"/>
        <a:ext cx="912982" cy="789836"/>
      </dsp:txXfrm>
    </dsp:sp>
    <dsp:sp modelId="{9DC42AF1-1E6C-442D-AAFB-C61889B0F5E4}">
      <dsp:nvSpPr>
        <dsp:cNvPr id="0" name=""/>
        <dsp:cNvSpPr/>
      </dsp:nvSpPr>
      <dsp:spPr>
        <a:xfrm>
          <a:off x="1109878" y="2155952"/>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EURAXESS Hosting Database</a:t>
          </a:r>
        </a:p>
      </dsp:txBody>
      <dsp:txXfrm>
        <a:off x="1336187" y="2351736"/>
        <a:ext cx="912982" cy="78983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60CD2-BC67-4B24-AD6C-7C77426BAD08}">
      <dsp:nvSpPr>
        <dsp:cNvPr id="0" name=""/>
        <dsp:cNvSpPr/>
      </dsp:nvSpPr>
      <dsp:spPr>
        <a:xfrm>
          <a:off x="1134923" y="593652"/>
          <a:ext cx="1693076" cy="146429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930" tIns="74930" rIns="74930" bIns="74930" numCol="1" spcCol="1270" anchor="ctr" anchorCtr="0">
          <a:noAutofit/>
        </a:bodyPr>
        <a:lstStyle/>
        <a:p>
          <a:pPr marL="0" lvl="0" indent="0" algn="ctr" defTabSz="2622550">
            <a:lnSpc>
              <a:spcPct val="90000"/>
            </a:lnSpc>
            <a:spcBef>
              <a:spcPct val="0"/>
            </a:spcBef>
            <a:spcAft>
              <a:spcPct val="35000"/>
            </a:spcAft>
            <a:buNone/>
          </a:pPr>
          <a:r>
            <a:rPr lang="en-US" sz="5900" kern="1200" dirty="0"/>
            <a:t> </a:t>
          </a:r>
        </a:p>
      </dsp:txBody>
      <dsp:txXfrm>
        <a:off x="1415462" y="836283"/>
        <a:ext cx="1131998" cy="979034"/>
      </dsp:txXfrm>
    </dsp:sp>
    <dsp:sp modelId="{AE67BEF5-19E3-4C6E-928A-88D61F43B097}">
      <dsp:nvSpPr>
        <dsp:cNvPr id="0" name=""/>
        <dsp:cNvSpPr/>
      </dsp:nvSpPr>
      <dsp:spPr>
        <a:xfrm>
          <a:off x="2940627" y="921838"/>
          <a:ext cx="638880" cy="5502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3F0F7-C5E3-47CB-BE53-2D548DB72477}">
      <dsp:nvSpPr>
        <dsp:cNvPr id="0" name=""/>
        <dsp:cNvSpPr/>
      </dsp:nvSpPr>
      <dsp:spPr>
        <a:xfrm>
          <a:off x="2563324" y="0"/>
          <a:ext cx="1387292" cy="1200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Search </a:t>
          </a:r>
          <a:r>
            <a:rPr lang="en-US" sz="1300" kern="1200" dirty="0" err="1"/>
            <a:t>Organisation</a:t>
          </a:r>
          <a:r>
            <a:rPr lang="en-US" sz="1300" kern="1200" dirty="0"/>
            <a:t> DB of the EU</a:t>
          </a:r>
        </a:p>
      </dsp:txBody>
      <dsp:txXfrm>
        <a:off x="2793229" y="198898"/>
        <a:ext cx="927482" cy="802391"/>
      </dsp:txXfrm>
    </dsp:sp>
    <dsp:sp modelId="{F8B2A01D-ED63-465B-A95D-A864463C5F94}">
      <dsp:nvSpPr>
        <dsp:cNvPr id="0" name=""/>
        <dsp:cNvSpPr/>
      </dsp:nvSpPr>
      <dsp:spPr>
        <a:xfrm>
          <a:off x="2422539" y="2083376"/>
          <a:ext cx="638880" cy="5502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A7FD32-61DC-4702-BE5C-62F5D7710E9A}">
      <dsp:nvSpPr>
        <dsp:cNvPr id="0" name=""/>
        <dsp:cNvSpPr/>
      </dsp:nvSpPr>
      <dsp:spPr>
        <a:xfrm>
          <a:off x="2563324" y="1451074"/>
          <a:ext cx="1387292" cy="1200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Funding Portal Partner Search</a:t>
          </a:r>
        </a:p>
      </dsp:txBody>
      <dsp:txXfrm>
        <a:off x="2793229" y="1649972"/>
        <a:ext cx="927482" cy="802391"/>
      </dsp:txXfrm>
    </dsp:sp>
    <dsp:sp modelId="{5CADDA18-5BF1-4374-8723-05CC82AE039C}">
      <dsp:nvSpPr>
        <dsp:cNvPr id="0" name=""/>
        <dsp:cNvSpPr/>
      </dsp:nvSpPr>
      <dsp:spPr>
        <a:xfrm>
          <a:off x="1290912" y="2190172"/>
          <a:ext cx="1387292" cy="1200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Research CORDIS Project DB</a:t>
          </a:r>
        </a:p>
      </dsp:txBody>
      <dsp:txXfrm>
        <a:off x="1520817" y="2389070"/>
        <a:ext cx="927482" cy="8023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71ECD-9DD7-4E3F-B600-D6642D0017A2}">
      <dsp:nvSpPr>
        <dsp:cNvPr id="0" name=""/>
        <dsp:cNvSpPr/>
      </dsp:nvSpPr>
      <dsp:spPr>
        <a:xfrm rot="10800000">
          <a:off x="962817" y="995"/>
          <a:ext cx="3177166" cy="6502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26"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Make contacts when attending conferences</a:t>
          </a:r>
        </a:p>
      </dsp:txBody>
      <dsp:txXfrm rot="10800000">
        <a:off x="1125370" y="995"/>
        <a:ext cx="3014613" cy="650214"/>
      </dsp:txXfrm>
    </dsp:sp>
    <dsp:sp modelId="{B914968F-CA11-46F4-8F99-FAA16ABB0FF0}">
      <dsp:nvSpPr>
        <dsp:cNvPr id="0" name=""/>
        <dsp:cNvSpPr/>
      </dsp:nvSpPr>
      <dsp:spPr>
        <a:xfrm>
          <a:off x="637710" y="995"/>
          <a:ext cx="650214" cy="65021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A0B3C4-8CC4-4F07-8B92-F6FDC0814E4C}">
      <dsp:nvSpPr>
        <dsp:cNvPr id="0" name=""/>
        <dsp:cNvSpPr/>
      </dsp:nvSpPr>
      <dsp:spPr>
        <a:xfrm rot="10800000">
          <a:off x="962817" y="845303"/>
          <a:ext cx="3177166" cy="6502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26"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Cold approach colleagues you are aware of in your field  - make sure to study the etiquette</a:t>
          </a:r>
        </a:p>
      </dsp:txBody>
      <dsp:txXfrm rot="10800000">
        <a:off x="1125370" y="845303"/>
        <a:ext cx="3014613" cy="650214"/>
      </dsp:txXfrm>
    </dsp:sp>
    <dsp:sp modelId="{FA1A10BB-6B2E-4265-B48C-25EAB38EEF59}">
      <dsp:nvSpPr>
        <dsp:cNvPr id="0" name=""/>
        <dsp:cNvSpPr/>
      </dsp:nvSpPr>
      <dsp:spPr>
        <a:xfrm>
          <a:off x="637710" y="845303"/>
          <a:ext cx="650214" cy="65021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D2994B-88C2-468C-86E2-BF94982AB628}">
      <dsp:nvSpPr>
        <dsp:cNvPr id="0" name=""/>
        <dsp:cNvSpPr/>
      </dsp:nvSpPr>
      <dsp:spPr>
        <a:xfrm rot="10800000">
          <a:off x="962817" y="1689611"/>
          <a:ext cx="3177166" cy="6502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26"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dirty="0"/>
            <a:t>Ask your professor or colleagues that have international experience to put you in touch with their international contacts</a:t>
          </a:r>
        </a:p>
      </dsp:txBody>
      <dsp:txXfrm rot="10800000">
        <a:off x="1125370" y="1689611"/>
        <a:ext cx="3014613" cy="650214"/>
      </dsp:txXfrm>
    </dsp:sp>
    <dsp:sp modelId="{36557E31-2BFF-447C-A857-436B982A6A9D}">
      <dsp:nvSpPr>
        <dsp:cNvPr id="0" name=""/>
        <dsp:cNvSpPr/>
      </dsp:nvSpPr>
      <dsp:spPr>
        <a:xfrm>
          <a:off x="637710" y="1689611"/>
          <a:ext cx="650214" cy="65021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11FD82-0ADA-41FB-8147-3815ACEECC33}">
      <dsp:nvSpPr>
        <dsp:cNvPr id="0" name=""/>
        <dsp:cNvSpPr/>
      </dsp:nvSpPr>
      <dsp:spPr>
        <a:xfrm rot="10800000">
          <a:off x="962817" y="2533919"/>
          <a:ext cx="3177166" cy="6502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26"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Make your self visible to get noticed – actively participate in events, find online communities, publish your research</a:t>
          </a:r>
        </a:p>
      </dsp:txBody>
      <dsp:txXfrm rot="10800000">
        <a:off x="1125370" y="2533919"/>
        <a:ext cx="3014613" cy="650214"/>
      </dsp:txXfrm>
    </dsp:sp>
    <dsp:sp modelId="{CCFB0D24-5780-49C6-A2FC-632C334A8C2A}">
      <dsp:nvSpPr>
        <dsp:cNvPr id="0" name=""/>
        <dsp:cNvSpPr/>
      </dsp:nvSpPr>
      <dsp:spPr>
        <a:xfrm>
          <a:off x="637710" y="2533919"/>
          <a:ext cx="650214" cy="65021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19817-C87A-4231-95D4-781D46A5B5AC}">
      <dsp:nvSpPr>
        <dsp:cNvPr id="0" name=""/>
        <dsp:cNvSpPr/>
      </dsp:nvSpPr>
      <dsp:spPr>
        <a:xfrm>
          <a:off x="2593325" y="2187952"/>
          <a:ext cx="2118971" cy="1029624"/>
        </a:xfrm>
        <a:prstGeom prst="roundRect">
          <a:avLst>
            <a:gd name="adj" fmla="val 10000"/>
          </a:avLst>
        </a:prstGeom>
        <a:blipFill dpi="0" rotWithShape="0">
          <a:blip xmlns:r="http://schemas.openxmlformats.org/officeDocument/2006/relationships" r:embed="rId1"/>
          <a:srcRect/>
          <a:stretch>
            <a:fillRect r="-30000" b="-45000"/>
          </a:stretch>
        </a:blipFill>
        <a:ln w="381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b" anchorCtr="0">
          <a:noAutofit/>
        </a:bodyPr>
        <a:lstStyle/>
        <a:p>
          <a:pPr marL="57150" lvl="1" indent="-57150" algn="r" defTabSz="488950">
            <a:lnSpc>
              <a:spcPct val="90000"/>
            </a:lnSpc>
            <a:spcBef>
              <a:spcPct val="0"/>
            </a:spcBef>
            <a:spcAft>
              <a:spcPct val="15000"/>
            </a:spcAft>
            <a:buNone/>
          </a:pPr>
          <a:endParaRPr lang="en-US" sz="1100" kern="1200" dirty="0">
            <a:solidFill>
              <a:srgbClr val="164796"/>
            </a:solidFill>
          </a:endParaRPr>
        </a:p>
      </dsp:txBody>
      <dsp:txXfrm>
        <a:off x="3251634" y="2467975"/>
        <a:ext cx="1438046" cy="726984"/>
      </dsp:txXfrm>
    </dsp:sp>
    <dsp:sp modelId="{29A011CF-E08D-40D4-8EA7-0B6B66461928}">
      <dsp:nvSpPr>
        <dsp:cNvPr id="0" name=""/>
        <dsp:cNvSpPr/>
      </dsp:nvSpPr>
      <dsp:spPr>
        <a:xfrm>
          <a:off x="-41" y="2187952"/>
          <a:ext cx="2118971" cy="1029624"/>
        </a:xfrm>
        <a:prstGeom prst="roundRect">
          <a:avLst>
            <a:gd name="adj" fmla="val 10000"/>
          </a:avLst>
        </a:prstGeom>
        <a:blipFill dpi="0" rotWithShape="0">
          <a:blip xmlns:r="http://schemas.openxmlformats.org/officeDocument/2006/relationships" r:embed="rId2"/>
          <a:srcRect/>
          <a:stretch>
            <a:fillRect l="-4000" t="-2000" r="1000" b="-5000"/>
          </a:stretch>
        </a:blipFill>
        <a:ln w="38100" cap="flat" cmpd="sng" algn="ctr">
          <a:solidFill>
            <a:srgbClr val="CC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b" anchorCtr="0">
          <a:noAutofit/>
        </a:bodyPr>
        <a:lstStyle/>
        <a:p>
          <a:pPr marL="57150" lvl="1" indent="-57150" algn="l" defTabSz="488950">
            <a:lnSpc>
              <a:spcPct val="90000"/>
            </a:lnSpc>
            <a:spcBef>
              <a:spcPct val="0"/>
            </a:spcBef>
            <a:spcAft>
              <a:spcPct val="15000"/>
            </a:spcAft>
            <a:buNone/>
          </a:pPr>
          <a:endParaRPr lang="en-US" sz="1100" kern="1200" dirty="0">
            <a:solidFill>
              <a:srgbClr val="164796"/>
            </a:solidFill>
          </a:endParaRPr>
        </a:p>
      </dsp:txBody>
      <dsp:txXfrm>
        <a:off x="22576" y="2467975"/>
        <a:ext cx="1438046" cy="726984"/>
      </dsp:txXfrm>
    </dsp:sp>
    <dsp:sp modelId="{04ECDBF8-E759-4A73-AD7E-268DF450EDBE}">
      <dsp:nvSpPr>
        <dsp:cNvPr id="0" name=""/>
        <dsp:cNvSpPr/>
      </dsp:nvSpPr>
      <dsp:spPr>
        <a:xfrm>
          <a:off x="2593325" y="0"/>
          <a:ext cx="2118971" cy="1029624"/>
        </a:xfrm>
        <a:prstGeom prst="roundRect">
          <a:avLst>
            <a:gd name="adj" fmla="val 10000"/>
          </a:avLst>
        </a:prstGeom>
        <a:blipFill dpi="0" rotWithShape="0">
          <a:blip xmlns:r="http://schemas.openxmlformats.org/officeDocument/2006/relationships" r:embed="rId3"/>
          <a:srcRect/>
          <a:stretch>
            <a:fillRect t="-9000" r="-10000" b="-10000"/>
          </a:stretch>
        </a:blipFill>
        <a:ln w="38100" cap="flat" cmpd="sng" algn="ctr">
          <a:solidFill>
            <a:srgbClr val="253F8E"/>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r" defTabSz="488950">
            <a:lnSpc>
              <a:spcPct val="100000"/>
            </a:lnSpc>
            <a:spcBef>
              <a:spcPct val="0"/>
            </a:spcBef>
            <a:spcAft>
              <a:spcPct val="15000"/>
            </a:spcAft>
            <a:buNone/>
          </a:pPr>
          <a:endParaRPr lang="en-US" sz="1100" kern="1200" dirty="0">
            <a:solidFill>
              <a:srgbClr val="164796"/>
            </a:solidFill>
            <a:latin typeface="+mj-lt"/>
          </a:endParaRPr>
        </a:p>
        <a:p>
          <a:pPr marL="57150" lvl="1" indent="-57150" algn="l" defTabSz="488950">
            <a:lnSpc>
              <a:spcPct val="100000"/>
            </a:lnSpc>
            <a:spcBef>
              <a:spcPct val="0"/>
            </a:spcBef>
            <a:spcAft>
              <a:spcPct val="15000"/>
            </a:spcAft>
            <a:buNone/>
          </a:pPr>
          <a:endParaRPr lang="en-US" sz="1100" kern="1200" dirty="0">
            <a:solidFill>
              <a:srgbClr val="164796"/>
            </a:solidFill>
            <a:latin typeface="+mj-lt"/>
          </a:endParaRPr>
        </a:p>
      </dsp:txBody>
      <dsp:txXfrm>
        <a:off x="3251634" y="22617"/>
        <a:ext cx="1438046" cy="726984"/>
      </dsp:txXfrm>
    </dsp:sp>
    <dsp:sp modelId="{5D984F12-5111-4FE2-B69C-35FA4BF39852}">
      <dsp:nvSpPr>
        <dsp:cNvPr id="0" name=""/>
        <dsp:cNvSpPr/>
      </dsp:nvSpPr>
      <dsp:spPr>
        <a:xfrm>
          <a:off x="-41" y="0"/>
          <a:ext cx="2118971" cy="1029624"/>
        </a:xfrm>
        <a:prstGeom prst="roundRect">
          <a:avLst>
            <a:gd name="adj" fmla="val 10000"/>
          </a:avLst>
        </a:prstGeom>
        <a:blipFill dpi="0" rotWithShape="0">
          <a:blip xmlns:r="http://schemas.openxmlformats.org/officeDocument/2006/relationships" r:embed="rId4"/>
          <a:srcRect/>
          <a:stretch>
            <a:fillRect t="-9000" b="-10000"/>
          </a:stretch>
        </a:blipFill>
        <a:ln w="38100" cap="flat" cmpd="sng" algn="ctr">
          <a:solidFill>
            <a:srgbClr val="008EA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100000"/>
            </a:lnSpc>
            <a:spcBef>
              <a:spcPct val="0"/>
            </a:spcBef>
            <a:spcAft>
              <a:spcPct val="15000"/>
            </a:spcAft>
            <a:buNone/>
          </a:pPr>
          <a:endParaRPr lang="en-US" sz="1100" kern="1200" dirty="0">
            <a:solidFill>
              <a:srgbClr val="164796"/>
            </a:solidFill>
          </a:endParaRPr>
        </a:p>
      </dsp:txBody>
      <dsp:txXfrm>
        <a:off x="22576" y="22617"/>
        <a:ext cx="1438046" cy="726984"/>
      </dsp:txXfrm>
    </dsp:sp>
    <dsp:sp modelId="{E32B00BA-A2BF-4BB8-88B6-FD5A0C7A3EA9}">
      <dsp:nvSpPr>
        <dsp:cNvPr id="0" name=""/>
        <dsp:cNvSpPr/>
      </dsp:nvSpPr>
      <dsp:spPr>
        <a:xfrm>
          <a:off x="930741" y="183401"/>
          <a:ext cx="1393210" cy="1393210"/>
        </a:xfrm>
        <a:prstGeom prst="pieWedge">
          <a:avLst/>
        </a:prstGeom>
        <a:solidFill>
          <a:srgbClr val="008EA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EURAXESS PORTAL</a:t>
          </a:r>
        </a:p>
      </dsp:txBody>
      <dsp:txXfrm>
        <a:off x="1338803" y="591463"/>
        <a:ext cx="985148" cy="985148"/>
      </dsp:txXfrm>
    </dsp:sp>
    <dsp:sp modelId="{102A1790-59D8-4534-ACD2-11D0B5B612C1}">
      <dsp:nvSpPr>
        <dsp:cNvPr id="0" name=""/>
        <dsp:cNvSpPr/>
      </dsp:nvSpPr>
      <dsp:spPr>
        <a:xfrm rot="5400000">
          <a:off x="2388303" y="183401"/>
          <a:ext cx="1393210" cy="1393210"/>
        </a:xfrm>
        <a:prstGeom prst="pieWedge">
          <a:avLst/>
        </a:prstGeom>
        <a:solidFill>
          <a:srgbClr val="253F8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is-IS" sz="1100" kern="1200" dirty="0"/>
            <a:t>EUROPEAN RESEARCH AREA</a:t>
          </a:r>
          <a:endParaRPr lang="en-US" sz="1100" kern="1200" dirty="0"/>
        </a:p>
      </dsp:txBody>
      <dsp:txXfrm rot="-5400000">
        <a:off x="2388303" y="591463"/>
        <a:ext cx="985148" cy="985148"/>
      </dsp:txXfrm>
    </dsp:sp>
    <dsp:sp modelId="{6DAE5DE7-00A1-4A0F-AC6F-3CE3503DD5EF}">
      <dsp:nvSpPr>
        <dsp:cNvPr id="0" name=""/>
        <dsp:cNvSpPr/>
      </dsp:nvSpPr>
      <dsp:spPr>
        <a:xfrm rot="10800000">
          <a:off x="2388303" y="1640964"/>
          <a:ext cx="1393210" cy="1393210"/>
        </a:xfrm>
        <a:prstGeom prst="pieWedge">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EURAXESS WORLDWIDE</a:t>
          </a:r>
        </a:p>
      </dsp:txBody>
      <dsp:txXfrm rot="10800000">
        <a:off x="2388303" y="1640964"/>
        <a:ext cx="985148" cy="985148"/>
      </dsp:txXfrm>
    </dsp:sp>
    <dsp:sp modelId="{0080994C-E3C8-46B7-B622-BBFFF6200E3A}">
      <dsp:nvSpPr>
        <dsp:cNvPr id="0" name=""/>
        <dsp:cNvSpPr/>
      </dsp:nvSpPr>
      <dsp:spPr>
        <a:xfrm rot="16200000">
          <a:off x="930741" y="1640964"/>
          <a:ext cx="1393210" cy="1393210"/>
        </a:xfrm>
        <a:prstGeom prst="pieWedge">
          <a:avLst/>
        </a:prstGeom>
        <a:solidFill>
          <a:srgbClr val="CC339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EURAXESS CENTRES</a:t>
          </a:r>
        </a:p>
      </dsp:txBody>
      <dsp:txXfrm rot="5400000">
        <a:off x="1338803" y="1640964"/>
        <a:ext cx="985148" cy="985148"/>
      </dsp:txXfrm>
    </dsp:sp>
    <dsp:sp modelId="{B28FF7A8-1232-40D3-84D4-E07D71831F24}">
      <dsp:nvSpPr>
        <dsp:cNvPr id="0" name=""/>
        <dsp:cNvSpPr/>
      </dsp:nvSpPr>
      <dsp:spPr>
        <a:xfrm>
          <a:off x="2115614" y="1319206"/>
          <a:ext cx="481027" cy="41828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DBBFD2-B29D-4BE9-8A37-1EFBD2EA9358}">
      <dsp:nvSpPr>
        <dsp:cNvPr id="0" name=""/>
        <dsp:cNvSpPr/>
      </dsp:nvSpPr>
      <dsp:spPr>
        <a:xfrm rot="10800000">
          <a:off x="2115614" y="1480085"/>
          <a:ext cx="481027" cy="41828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BFBCB-9A93-924C-AFBF-B33007A706F1}">
      <dsp:nvSpPr>
        <dsp:cNvPr id="0" name=""/>
        <dsp:cNvSpPr/>
      </dsp:nvSpPr>
      <dsp:spPr>
        <a:xfrm rot="10800000">
          <a:off x="1393587" y="973"/>
          <a:ext cx="4716366" cy="822520"/>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709" tIns="68580" rIns="128016" bIns="68580" numCol="1" spcCol="1270" anchor="ctr" anchorCtr="0">
          <a:noAutofit/>
        </a:bodyPr>
        <a:lstStyle/>
        <a:p>
          <a:pPr marL="0" lvl="0" indent="0" algn="ctr" defTabSz="800100" rtl="0">
            <a:lnSpc>
              <a:spcPct val="90000"/>
            </a:lnSpc>
            <a:spcBef>
              <a:spcPct val="0"/>
            </a:spcBef>
            <a:spcAft>
              <a:spcPct val="35000"/>
            </a:spcAft>
            <a:buNone/>
          </a:pPr>
          <a:r>
            <a:rPr lang="fr-FR" sz="1800" kern="1200" cap="small" baseline="0" dirty="0" err="1"/>
            <a:t>Find</a:t>
          </a:r>
          <a:r>
            <a:rPr lang="cs-CZ" sz="1800" kern="1200" cap="small" baseline="0" dirty="0"/>
            <a:t>ing</a:t>
          </a:r>
          <a:r>
            <a:rPr lang="fr-FR" sz="1800" kern="1200" cap="small" baseline="0" dirty="0"/>
            <a:t> information to move </a:t>
          </a:r>
          <a:r>
            <a:rPr lang="fr-FR" sz="1800" kern="1200" cap="small" baseline="0" dirty="0" err="1"/>
            <a:t>between</a:t>
          </a:r>
          <a:r>
            <a:rPr lang="fr-FR" sz="1800" kern="1200" cap="small" baseline="0" dirty="0"/>
            <a:t> China and Europe</a:t>
          </a:r>
          <a:endParaRPr lang="zh-CN" altLang="en-US" sz="1800" kern="1200" cap="small" baseline="0" dirty="0"/>
        </a:p>
        <a:p>
          <a:pPr marL="0" lvl="0" indent="0" algn="ctr" defTabSz="800100" rtl="0">
            <a:lnSpc>
              <a:spcPct val="90000"/>
            </a:lnSpc>
            <a:spcBef>
              <a:spcPct val="0"/>
            </a:spcBef>
            <a:spcAft>
              <a:spcPct val="35000"/>
            </a:spcAft>
            <a:buNone/>
          </a:pPr>
          <a:r>
            <a:rPr lang="zh-CN" altLang="en-US" sz="1800" kern="1200" dirty="0">
              <a:latin typeface="+mj-ea"/>
              <a:ea typeface="+mj-ea"/>
            </a:rPr>
            <a:t>查找中国和欧洲的来往信息</a:t>
          </a:r>
          <a:endParaRPr lang="fr-FR" sz="1800" kern="1200" dirty="0">
            <a:latin typeface="+mj-ea"/>
            <a:ea typeface="+mj-ea"/>
          </a:endParaRPr>
        </a:p>
      </dsp:txBody>
      <dsp:txXfrm rot="10800000">
        <a:off x="1599217" y="973"/>
        <a:ext cx="4510736" cy="822520"/>
      </dsp:txXfrm>
    </dsp:sp>
    <dsp:sp modelId="{9B835E5F-1CB0-5147-8982-EFB92FE86294}">
      <dsp:nvSpPr>
        <dsp:cNvPr id="0" name=""/>
        <dsp:cNvSpPr/>
      </dsp:nvSpPr>
      <dsp:spPr>
        <a:xfrm>
          <a:off x="982326" y="973"/>
          <a:ext cx="822520" cy="822520"/>
        </a:xfrm>
        <a:prstGeom prst="ellipse">
          <a:avLst/>
        </a:prstGeom>
        <a:blipFill rotWithShape="0">
          <a:blip xmlns:r="http://schemas.openxmlformats.org/officeDocument/2006/relationships" r:embed="rId1"/>
          <a:stretch>
            <a:fillRect/>
          </a:stretch>
        </a:blipFill>
        <a:ln w="5715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F5B0A008-791E-FC46-9E7C-83F05EC77490}">
      <dsp:nvSpPr>
        <dsp:cNvPr id="0" name=""/>
        <dsp:cNvSpPr/>
      </dsp:nvSpPr>
      <dsp:spPr>
        <a:xfrm rot="10800000">
          <a:off x="1393587" y="1069022"/>
          <a:ext cx="4716366" cy="822520"/>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709" tIns="68580" rIns="128016" bIns="68580" numCol="1" spcCol="1270" anchor="ctr" anchorCtr="0">
          <a:noAutofit/>
        </a:bodyPr>
        <a:lstStyle/>
        <a:p>
          <a:pPr marL="0" lvl="0" indent="0" algn="ctr" defTabSz="800100">
            <a:lnSpc>
              <a:spcPct val="90000"/>
            </a:lnSpc>
            <a:spcBef>
              <a:spcPct val="0"/>
            </a:spcBef>
            <a:spcAft>
              <a:spcPct val="35000"/>
            </a:spcAft>
            <a:buNone/>
          </a:pPr>
          <a:r>
            <a:rPr lang="en-US" altLang="ja-JP" sz="1800" kern="1200" cap="small" baseline="0"/>
            <a:t>Finding Funding &amp; Jobs</a:t>
          </a:r>
          <a:endParaRPr lang="zh-CN" altLang="en-US" sz="1800" kern="1200" cap="small" baseline="0"/>
        </a:p>
        <a:p>
          <a:pPr marL="0" lvl="0" indent="0" algn="ctr" defTabSz="800100">
            <a:lnSpc>
              <a:spcPct val="90000"/>
            </a:lnSpc>
            <a:spcBef>
              <a:spcPct val="0"/>
            </a:spcBef>
            <a:spcAft>
              <a:spcPct val="35000"/>
            </a:spcAft>
            <a:buNone/>
          </a:pPr>
          <a:r>
            <a:rPr lang="zh-CN" altLang="en-US" sz="1800" kern="1200">
              <a:latin typeface="+mj-ea"/>
              <a:ea typeface="+mj-ea"/>
            </a:rPr>
            <a:t>查找经费资助及就业信息</a:t>
          </a:r>
          <a:r>
            <a:rPr lang="en-US" altLang="ja-JP" sz="1800" kern="1200">
              <a:latin typeface="+mj-ea"/>
              <a:ea typeface="+mj-ea"/>
            </a:rPr>
            <a:t> </a:t>
          </a:r>
          <a:endParaRPr lang="ja-JP" altLang="en-US" sz="1800" kern="1200" dirty="0">
            <a:latin typeface="+mj-ea"/>
            <a:ea typeface="+mj-ea"/>
          </a:endParaRPr>
        </a:p>
      </dsp:txBody>
      <dsp:txXfrm rot="10800000">
        <a:off x="1599217" y="1069022"/>
        <a:ext cx="4510736" cy="822520"/>
      </dsp:txXfrm>
    </dsp:sp>
    <dsp:sp modelId="{0C3E0004-B78D-B343-ACBD-C04E44AFD473}">
      <dsp:nvSpPr>
        <dsp:cNvPr id="0" name=""/>
        <dsp:cNvSpPr/>
      </dsp:nvSpPr>
      <dsp:spPr>
        <a:xfrm>
          <a:off x="982326" y="1069022"/>
          <a:ext cx="822520" cy="822520"/>
        </a:xfrm>
        <a:prstGeom prst="ellipse">
          <a:avLst/>
        </a:prstGeom>
        <a:blipFill rotWithShape="1">
          <a:blip xmlns:r="http://schemas.openxmlformats.org/officeDocument/2006/relationships" r:embed="rId2"/>
          <a:stretch>
            <a:fillRect/>
          </a:stretch>
        </a:blipFill>
        <a:ln w="57150" cap="flat" cmpd="sng" algn="ctr">
          <a:solidFill>
            <a:srgbClr val="CC3399"/>
          </a:solidFill>
          <a:prstDash val="solid"/>
        </a:ln>
        <a:effectLst/>
      </dsp:spPr>
      <dsp:style>
        <a:lnRef idx="2">
          <a:scrgbClr r="0" g="0" b="0"/>
        </a:lnRef>
        <a:fillRef idx="1">
          <a:scrgbClr r="0" g="0" b="0"/>
        </a:fillRef>
        <a:effectRef idx="0">
          <a:scrgbClr r="0" g="0" b="0"/>
        </a:effectRef>
        <a:fontRef idx="minor"/>
      </dsp:style>
    </dsp:sp>
    <dsp:sp modelId="{57ADDB86-88DE-8E44-906F-5717DA322B32}">
      <dsp:nvSpPr>
        <dsp:cNvPr id="0" name=""/>
        <dsp:cNvSpPr/>
      </dsp:nvSpPr>
      <dsp:spPr>
        <a:xfrm rot="10800000">
          <a:off x="1393587" y="2137072"/>
          <a:ext cx="4716366" cy="822520"/>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709" tIns="68580" rIns="128016" bIns="68580" numCol="1" spcCol="1270" anchor="ctr" anchorCtr="0">
          <a:noAutofit/>
        </a:bodyPr>
        <a:lstStyle/>
        <a:p>
          <a:pPr marL="0" lvl="0" indent="0" algn="ctr" defTabSz="800100">
            <a:lnSpc>
              <a:spcPct val="90000"/>
            </a:lnSpc>
            <a:spcBef>
              <a:spcPct val="0"/>
            </a:spcBef>
            <a:spcAft>
              <a:spcPct val="35000"/>
            </a:spcAft>
            <a:buNone/>
          </a:pPr>
          <a:r>
            <a:rPr lang="en-US" altLang="ja-JP" sz="1800" kern="1200" cap="small" baseline="0"/>
            <a:t>Meeting new potential research partners</a:t>
          </a:r>
          <a:endParaRPr lang="zh-CN" altLang="en-US" sz="1800" kern="1200" cap="small" baseline="0"/>
        </a:p>
        <a:p>
          <a:pPr marL="0" lvl="0" indent="0" algn="ctr" defTabSz="800100">
            <a:lnSpc>
              <a:spcPct val="90000"/>
            </a:lnSpc>
            <a:spcBef>
              <a:spcPct val="0"/>
            </a:spcBef>
            <a:spcAft>
              <a:spcPct val="35000"/>
            </a:spcAft>
            <a:buNone/>
          </a:pPr>
          <a:r>
            <a:rPr lang="zh-CN" altLang="en-US" sz="1800" kern="1200">
              <a:latin typeface="+mj-ea"/>
              <a:ea typeface="+mj-ea"/>
            </a:rPr>
            <a:t>认识新的研究合作伙伴</a:t>
          </a:r>
          <a:endParaRPr lang="ja-JP" altLang="en-US" sz="1800" kern="1200" dirty="0">
            <a:latin typeface="+mj-ea"/>
            <a:ea typeface="+mj-ea"/>
          </a:endParaRPr>
        </a:p>
      </dsp:txBody>
      <dsp:txXfrm rot="10800000">
        <a:off x="1599217" y="2137072"/>
        <a:ext cx="4510736" cy="822520"/>
      </dsp:txXfrm>
    </dsp:sp>
    <dsp:sp modelId="{48C2D0B7-599D-B34A-A8C4-455F41561136}">
      <dsp:nvSpPr>
        <dsp:cNvPr id="0" name=""/>
        <dsp:cNvSpPr/>
      </dsp:nvSpPr>
      <dsp:spPr>
        <a:xfrm>
          <a:off x="982326" y="2137072"/>
          <a:ext cx="822520" cy="822520"/>
        </a:xfrm>
        <a:prstGeom prst="ellipse">
          <a:avLst/>
        </a:prstGeom>
        <a:blipFill rotWithShape="0">
          <a:blip xmlns:r="http://schemas.openxmlformats.org/officeDocument/2006/relationships" r:embed="rId3" cstate="print">
            <a:extLst/>
          </a:blip>
          <a:stretch>
            <a:fillRect/>
          </a:stretch>
        </a:blipFill>
        <a:ln w="5715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31D7542E-F583-2342-9680-292B9C9BFAB9}">
      <dsp:nvSpPr>
        <dsp:cNvPr id="0" name=""/>
        <dsp:cNvSpPr/>
      </dsp:nvSpPr>
      <dsp:spPr>
        <a:xfrm rot="10800000">
          <a:off x="1393587" y="3205121"/>
          <a:ext cx="4716366" cy="822520"/>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709" tIns="68580" rIns="128016" bIns="68580" numCol="1" spcCol="1270" anchor="ctr" anchorCtr="0">
          <a:noAutofit/>
        </a:bodyPr>
        <a:lstStyle/>
        <a:p>
          <a:pPr marL="0" lvl="0" indent="0" algn="ctr" defTabSz="800100">
            <a:lnSpc>
              <a:spcPct val="90000"/>
            </a:lnSpc>
            <a:spcBef>
              <a:spcPct val="0"/>
            </a:spcBef>
            <a:spcAft>
              <a:spcPct val="35000"/>
            </a:spcAft>
            <a:buNone/>
          </a:pPr>
          <a:r>
            <a:rPr lang="en-US" altLang="ja-JP" sz="1800" kern="1200" cap="small" baseline="0" dirty="0"/>
            <a:t>Networking, Sharing Intelligence &amp; Experience</a:t>
          </a:r>
          <a:endParaRPr lang="zh-CN" altLang="en-US" sz="1800" kern="1200" cap="small" baseline="0" dirty="0"/>
        </a:p>
        <a:p>
          <a:pPr marL="0" lvl="0" indent="0" algn="ctr" defTabSz="800100">
            <a:lnSpc>
              <a:spcPct val="90000"/>
            </a:lnSpc>
            <a:spcBef>
              <a:spcPct val="0"/>
            </a:spcBef>
            <a:spcAft>
              <a:spcPct val="35000"/>
            </a:spcAft>
            <a:buNone/>
          </a:pPr>
          <a:r>
            <a:rPr lang="zh-CN" altLang="en-US" sz="1800" kern="1200" dirty="0">
              <a:latin typeface="+mj-ea"/>
              <a:ea typeface="+mj-ea"/>
            </a:rPr>
            <a:t>联络、共享资讯与经验</a:t>
          </a:r>
          <a:endParaRPr lang="ja-JP" altLang="en-US" sz="1800" kern="1200" dirty="0">
            <a:latin typeface="+mj-ea"/>
            <a:ea typeface="+mj-ea"/>
          </a:endParaRPr>
        </a:p>
      </dsp:txBody>
      <dsp:txXfrm rot="10800000">
        <a:off x="1599217" y="3205121"/>
        <a:ext cx="4510736" cy="822520"/>
      </dsp:txXfrm>
    </dsp:sp>
    <dsp:sp modelId="{DE1FED5B-EEA5-5D4B-A44E-115B81F4199F}">
      <dsp:nvSpPr>
        <dsp:cNvPr id="0" name=""/>
        <dsp:cNvSpPr/>
      </dsp:nvSpPr>
      <dsp:spPr>
        <a:xfrm>
          <a:off x="982326" y="3205121"/>
          <a:ext cx="822520" cy="822520"/>
        </a:xfrm>
        <a:prstGeom prst="ellipse">
          <a:avLst/>
        </a:prstGeom>
        <a:blipFill rotWithShape="0">
          <a:blip xmlns:r="http://schemas.openxmlformats.org/officeDocument/2006/relationships" r:embed="rId4" cstate="print">
            <a:extLst/>
          </a:blip>
          <a:stretch>
            <a:fillRect/>
          </a:stretch>
        </a:blipFill>
        <a:ln w="571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A63CA-9BDC-7D47-849F-4190AB727D26}">
      <dsp:nvSpPr>
        <dsp:cNvPr id="0" name=""/>
        <dsp:cNvSpPr/>
      </dsp:nvSpPr>
      <dsp:spPr>
        <a:xfrm rot="10800000">
          <a:off x="1533929" y="0"/>
          <a:ext cx="4828609" cy="110933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185" tIns="99060" rIns="184912" bIns="99060" numCol="1" spcCol="1270" anchor="ctr" anchorCtr="0">
          <a:noAutofit/>
        </a:bodyPr>
        <a:lstStyle/>
        <a:p>
          <a:pPr marL="0" lvl="0" indent="0" algn="ctr" defTabSz="1155700">
            <a:lnSpc>
              <a:spcPct val="90000"/>
            </a:lnSpc>
            <a:spcBef>
              <a:spcPct val="0"/>
            </a:spcBef>
            <a:spcAft>
              <a:spcPct val="35000"/>
            </a:spcAft>
            <a:buNone/>
          </a:pPr>
          <a:r>
            <a:rPr kumimoji="1" lang="en-US" altLang="ja-JP" sz="2600" u="none" kern="1200" cap="small" baseline="0" dirty="0">
              <a:solidFill>
                <a:srgbClr val="164796"/>
              </a:solidFill>
            </a:rPr>
            <a:t>Website</a:t>
          </a:r>
          <a:r>
            <a:rPr kumimoji="1" lang="en-US" altLang="ja-JP" sz="2600" u="none" kern="1200" dirty="0">
              <a:solidFill>
                <a:srgbClr val="164796"/>
              </a:solidFill>
            </a:rPr>
            <a:t> </a:t>
          </a:r>
        </a:p>
        <a:p>
          <a:pPr marL="0" lvl="0" indent="0" algn="ctr" defTabSz="1155700">
            <a:lnSpc>
              <a:spcPct val="90000"/>
            </a:lnSpc>
            <a:spcBef>
              <a:spcPct val="0"/>
            </a:spcBef>
            <a:spcAft>
              <a:spcPct val="35000"/>
            </a:spcAft>
            <a:buNone/>
          </a:pPr>
          <a:r>
            <a:rPr kumimoji="1" lang="zh-CN" altLang="en-US" sz="2600" kern="1200" dirty="0">
              <a:solidFill>
                <a:srgbClr val="164796"/>
              </a:solidFill>
            </a:rPr>
            <a:t>网站</a:t>
          </a:r>
          <a:endParaRPr kumimoji="1" lang="ja-JP" altLang="en-US" sz="2600" kern="1200" dirty="0">
            <a:solidFill>
              <a:srgbClr val="164796"/>
            </a:solidFill>
          </a:endParaRPr>
        </a:p>
      </dsp:txBody>
      <dsp:txXfrm rot="10800000">
        <a:off x="1811262" y="0"/>
        <a:ext cx="4551276" cy="1109333"/>
      </dsp:txXfrm>
    </dsp:sp>
    <dsp:sp modelId="{FC492B20-709B-1644-A3EB-A91F0D07F0FD}">
      <dsp:nvSpPr>
        <dsp:cNvPr id="0" name=""/>
        <dsp:cNvSpPr/>
      </dsp:nvSpPr>
      <dsp:spPr>
        <a:xfrm>
          <a:off x="938895" y="59504"/>
          <a:ext cx="1109333" cy="1109333"/>
        </a:xfrm>
        <a:prstGeom prst="ellipse">
          <a:avLst/>
        </a:prstGeom>
        <a:blipFill>
          <a:blip xmlns:r="http://schemas.openxmlformats.org/officeDocument/2006/relationships" r:embed="rId1">
            <a:extLst/>
          </a:blip>
          <a:srcRect/>
          <a:stretch>
            <a:fillRect l="-30000" r="-30000"/>
          </a:stretch>
        </a:blipFill>
        <a:ln w="5715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C407EB26-7C7F-7C40-88D0-F8F63C42B123}">
      <dsp:nvSpPr>
        <dsp:cNvPr id="0" name=""/>
        <dsp:cNvSpPr/>
      </dsp:nvSpPr>
      <dsp:spPr>
        <a:xfrm rot="10800000">
          <a:off x="1533929" y="1422972"/>
          <a:ext cx="4828609" cy="110933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185" tIns="91440" rIns="170688" bIns="91440" numCol="1" spcCol="1270" anchor="ctr" anchorCtr="0">
          <a:noAutofit/>
        </a:bodyPr>
        <a:lstStyle/>
        <a:p>
          <a:pPr marL="0" lvl="0" indent="0" algn="ctr" defTabSz="1066800">
            <a:lnSpc>
              <a:spcPct val="90000"/>
            </a:lnSpc>
            <a:spcBef>
              <a:spcPct val="0"/>
            </a:spcBef>
            <a:spcAft>
              <a:spcPct val="35000"/>
            </a:spcAft>
            <a:buNone/>
          </a:pPr>
          <a:r>
            <a:rPr kumimoji="1" lang="en-US" altLang="ja-JP" sz="2400" u="none" kern="1200" cap="small" baseline="0" dirty="0">
              <a:solidFill>
                <a:srgbClr val="164796"/>
              </a:solidFill>
            </a:rPr>
            <a:t>Newsletter</a:t>
          </a:r>
          <a:r>
            <a:rPr kumimoji="1" lang="cs-CZ" altLang="ja-JP" sz="2400" u="none" kern="1200" cap="small" baseline="0" dirty="0">
              <a:solidFill>
                <a:srgbClr val="164796"/>
              </a:solidFill>
            </a:rPr>
            <a:t>,</a:t>
          </a:r>
          <a:r>
            <a:rPr kumimoji="1" lang="en-US" altLang="ja-JP" sz="2400" kern="1200" cap="small" baseline="0" dirty="0">
              <a:solidFill>
                <a:srgbClr val="164796"/>
              </a:solidFill>
            </a:rPr>
            <a:t> Publications</a:t>
          </a:r>
          <a:endParaRPr kumimoji="1" lang="zh-CN" altLang="en-US" sz="2400" i="0" kern="1200" cap="small" baseline="0" dirty="0">
            <a:solidFill>
              <a:srgbClr val="164796"/>
            </a:solidFill>
          </a:endParaRPr>
        </a:p>
        <a:p>
          <a:pPr marL="0" lvl="0" indent="0" algn="ctr" defTabSz="1066800">
            <a:lnSpc>
              <a:spcPct val="90000"/>
            </a:lnSpc>
            <a:spcBef>
              <a:spcPct val="0"/>
            </a:spcBef>
            <a:spcAft>
              <a:spcPct val="35000"/>
            </a:spcAft>
            <a:buNone/>
          </a:pPr>
          <a:r>
            <a:rPr kumimoji="1" lang="zh-CN" altLang="en-US" sz="2400" i="0" kern="1200" dirty="0">
              <a:solidFill>
                <a:srgbClr val="164796"/>
              </a:solidFill>
              <a:latin typeface="+mj-ea"/>
              <a:ea typeface="+mj-ea"/>
            </a:rPr>
            <a:t>通讯及其他出版物</a:t>
          </a:r>
          <a:endParaRPr kumimoji="1" lang="ja-JP" altLang="en-US" sz="1800" i="1" kern="1200" dirty="0">
            <a:solidFill>
              <a:srgbClr val="164796"/>
            </a:solidFill>
          </a:endParaRPr>
        </a:p>
      </dsp:txBody>
      <dsp:txXfrm rot="10800000">
        <a:off x="1811262" y="1422972"/>
        <a:ext cx="4551276" cy="1109333"/>
      </dsp:txXfrm>
    </dsp:sp>
    <dsp:sp modelId="{BFC102CD-77E7-A441-A0C6-D7B6AF12DDDA}">
      <dsp:nvSpPr>
        <dsp:cNvPr id="0" name=""/>
        <dsp:cNvSpPr/>
      </dsp:nvSpPr>
      <dsp:spPr>
        <a:xfrm>
          <a:off x="962124" y="1441986"/>
          <a:ext cx="1109333" cy="1109333"/>
        </a:xfrm>
        <a:prstGeom prst="ellipse">
          <a:avLst/>
        </a:prstGeom>
        <a:blipFill rotWithShape="0">
          <a:blip xmlns:r="http://schemas.openxmlformats.org/officeDocument/2006/relationships" r:embed="rId2" cstate="print">
            <a:extLst/>
          </a:blip>
          <a:stretch>
            <a:fillRect/>
          </a:stretch>
        </a:blipFill>
        <a:ln w="57150" cap="flat" cmpd="sng" algn="ctr">
          <a:solidFill>
            <a:srgbClr val="4597A0"/>
          </a:solidFill>
          <a:prstDash val="solid"/>
        </a:ln>
        <a:effectLst/>
      </dsp:spPr>
      <dsp:style>
        <a:lnRef idx="2">
          <a:scrgbClr r="0" g="0" b="0"/>
        </a:lnRef>
        <a:fillRef idx="1">
          <a:scrgbClr r="0" g="0" b="0"/>
        </a:fillRef>
        <a:effectRef idx="0">
          <a:scrgbClr r="0" g="0" b="0"/>
        </a:effectRef>
        <a:fontRef idx="minor"/>
      </dsp:style>
    </dsp:sp>
    <dsp:sp modelId="{613651B2-D455-8244-BC62-B540664A3CCD}">
      <dsp:nvSpPr>
        <dsp:cNvPr id="0" name=""/>
        <dsp:cNvSpPr/>
      </dsp:nvSpPr>
      <dsp:spPr>
        <a:xfrm rot="10800000">
          <a:off x="1493562" y="2882464"/>
          <a:ext cx="4828609" cy="110933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185" tIns="121920" rIns="227584"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cap="small" baseline="0" dirty="0" err="1">
              <a:solidFill>
                <a:srgbClr val="164796"/>
              </a:solidFill>
            </a:rPr>
            <a:t>Ev</a:t>
          </a:r>
          <a:r>
            <a:rPr kumimoji="1" lang="cs-CZ" altLang="zh-CN" sz="3200" kern="1200" cap="small" baseline="0" dirty="0" err="1">
              <a:solidFill>
                <a:srgbClr val="164796"/>
              </a:solidFill>
            </a:rPr>
            <a:t>ents</a:t>
          </a:r>
          <a:endParaRPr kumimoji="1" lang="cs-CZ" altLang="zh-CN" sz="3200" kern="1200" cap="small" baseline="0" dirty="0">
            <a:solidFill>
              <a:srgbClr val="164796"/>
            </a:solidFill>
          </a:endParaRPr>
        </a:p>
        <a:p>
          <a:pPr marL="0" lvl="0" indent="0" algn="ctr" defTabSz="1422400">
            <a:lnSpc>
              <a:spcPct val="90000"/>
            </a:lnSpc>
            <a:spcBef>
              <a:spcPct val="0"/>
            </a:spcBef>
            <a:spcAft>
              <a:spcPct val="35000"/>
            </a:spcAft>
            <a:buNone/>
          </a:pPr>
          <a:r>
            <a:rPr kumimoji="1" lang="zh-CN" altLang="en-US" sz="3200" kern="1200" dirty="0">
              <a:solidFill>
                <a:srgbClr val="164796"/>
              </a:solidFill>
              <a:latin typeface="+mj-ea"/>
              <a:ea typeface="+mj-ea"/>
            </a:rPr>
            <a:t>活动</a:t>
          </a:r>
          <a:r>
            <a:rPr kumimoji="1" lang="en-US" altLang="ja-JP" sz="3200" kern="1200" dirty="0">
              <a:solidFill>
                <a:srgbClr val="164796"/>
              </a:solidFill>
              <a:latin typeface="+mj-ea"/>
              <a:ea typeface="+mj-ea"/>
            </a:rPr>
            <a:t> </a:t>
          </a:r>
          <a:endParaRPr kumimoji="1" lang="ja-JP" altLang="en-US" sz="3200" kern="1200" dirty="0">
            <a:solidFill>
              <a:srgbClr val="164796"/>
            </a:solidFill>
            <a:latin typeface="+mj-ea"/>
            <a:ea typeface="+mj-ea"/>
          </a:endParaRPr>
        </a:p>
      </dsp:txBody>
      <dsp:txXfrm rot="10800000">
        <a:off x="1770895" y="2882464"/>
        <a:ext cx="4551276" cy="1109333"/>
      </dsp:txXfrm>
    </dsp:sp>
    <dsp:sp modelId="{86184AB5-1653-154A-8F3A-4D23B8C4B7EC}">
      <dsp:nvSpPr>
        <dsp:cNvPr id="0" name=""/>
        <dsp:cNvSpPr/>
      </dsp:nvSpPr>
      <dsp:spPr>
        <a:xfrm>
          <a:off x="938895" y="2882464"/>
          <a:ext cx="1109333" cy="1109333"/>
        </a:xfrm>
        <a:prstGeom prst="ellipse">
          <a:avLst/>
        </a:prstGeom>
        <a:blipFill rotWithShape="1">
          <a:blip xmlns:r="http://schemas.openxmlformats.org/officeDocument/2006/relationships" r:embed="rId3"/>
          <a:stretch>
            <a:fillRect/>
          </a:stretch>
        </a:blipFill>
        <a:ln w="57150" cap="flat" cmpd="sng" algn="ctr">
          <a:solidFill>
            <a:srgbClr val="CC3399"/>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02F2B-7DF1-42C7-A403-96C4A67B7504}">
      <dsp:nvSpPr>
        <dsp:cNvPr id="0" name=""/>
        <dsp:cNvSpPr/>
      </dsp:nvSpPr>
      <dsp:spPr>
        <a:xfrm rot="5400000">
          <a:off x="4058492" y="106896"/>
          <a:ext cx="1602654" cy="13943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初级研究人员</a:t>
          </a:r>
          <a:endParaRPr lang="en-US" sz="1100" kern="1200" dirty="0"/>
        </a:p>
        <a:p>
          <a:pPr marL="0" lvl="0" indent="0" algn="ctr" defTabSz="488950">
            <a:lnSpc>
              <a:spcPct val="90000"/>
            </a:lnSpc>
            <a:spcBef>
              <a:spcPct val="0"/>
            </a:spcBef>
            <a:spcAft>
              <a:spcPct val="35000"/>
            </a:spcAft>
            <a:buNone/>
          </a:pPr>
          <a:r>
            <a:rPr lang="zh-CN" altLang="en-US" sz="1100" kern="1200" dirty="0"/>
            <a:t>（获博士之后</a:t>
          </a:r>
          <a:r>
            <a:rPr lang="en-US" altLang="zh-CN" sz="1100" kern="1200" dirty="0"/>
            <a:t>2-7</a:t>
          </a:r>
          <a:r>
            <a:rPr lang="zh-CN" altLang="en-US" sz="1100" kern="1200" dirty="0"/>
            <a:t>年），最多五年资助</a:t>
          </a:r>
          <a:r>
            <a:rPr lang="en-US" altLang="zh-CN" sz="1100" kern="1200" dirty="0"/>
            <a:t>200</a:t>
          </a:r>
          <a:r>
            <a:rPr lang="zh-CN" altLang="en-US" sz="1100" kern="1200" dirty="0"/>
            <a:t>万欧元</a:t>
          </a:r>
          <a:endParaRPr lang="en-US" sz="1100" kern="1200" dirty="0"/>
        </a:p>
      </dsp:txBody>
      <dsp:txXfrm rot="-5400000">
        <a:off x="4379944" y="252471"/>
        <a:ext cx="959749" cy="1103160"/>
      </dsp:txXfrm>
    </dsp:sp>
    <dsp:sp modelId="{D5282CB2-713E-4C35-BF40-C5276F780E05}">
      <dsp:nvSpPr>
        <dsp:cNvPr id="0" name=""/>
        <dsp:cNvSpPr/>
      </dsp:nvSpPr>
      <dsp:spPr>
        <a:xfrm>
          <a:off x="5599284" y="323254"/>
          <a:ext cx="1788562" cy="96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altLang="en-US" sz="1100" b="1" kern="1200" cap="small" dirty="0">
              <a:solidFill>
                <a:srgbClr val="164796"/>
              </a:solidFill>
              <a:latin typeface="Calibri" panose="020F0502020204030204" pitchFamily="34" charset="0"/>
            </a:rPr>
            <a:t>Starting Grants</a:t>
          </a:r>
          <a:endParaRPr lang="en-US" sz="1100" kern="1200" dirty="0">
            <a:solidFill>
              <a:srgbClr val="164796"/>
            </a:solidFill>
          </a:endParaRPr>
        </a:p>
        <a:p>
          <a:pPr marL="0" lvl="0" indent="0" algn="l" defTabSz="488950">
            <a:lnSpc>
              <a:spcPct val="90000"/>
            </a:lnSpc>
            <a:spcBef>
              <a:spcPct val="0"/>
            </a:spcBef>
            <a:spcAft>
              <a:spcPct val="35000"/>
            </a:spcAft>
            <a:buNone/>
          </a:pPr>
          <a:r>
            <a:rPr lang="zh-CN" altLang="en-US" sz="1100" b="1" kern="1200" cap="small" dirty="0">
              <a:solidFill>
                <a:srgbClr val="164796"/>
              </a:solidFill>
              <a:latin typeface="+mj-ea"/>
              <a:ea typeface="+mj-ea"/>
            </a:rPr>
            <a:t>初级研究基金 </a:t>
          </a:r>
          <a:endParaRPr lang="en-GB" altLang="en-US" sz="1100" kern="1200" cap="small" dirty="0">
            <a:solidFill>
              <a:srgbClr val="164796"/>
            </a:solidFill>
            <a:latin typeface="+mj-ea"/>
            <a:ea typeface="+mj-ea"/>
          </a:endParaRPr>
        </a:p>
      </dsp:txBody>
      <dsp:txXfrm>
        <a:off x="5599284" y="323254"/>
        <a:ext cx="1788562" cy="961592"/>
      </dsp:txXfrm>
    </dsp:sp>
    <dsp:sp modelId="{12490EAB-FBAE-4B2A-9A91-2D0006740B78}">
      <dsp:nvSpPr>
        <dsp:cNvPr id="0" name=""/>
        <dsp:cNvSpPr/>
      </dsp:nvSpPr>
      <dsp:spPr>
        <a:xfrm rot="5400000">
          <a:off x="2552637" y="106896"/>
          <a:ext cx="1602654" cy="13943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a:t>2-7 years after PhD, grant up to € 2.0 Mio for 5 years</a:t>
          </a:r>
        </a:p>
      </dsp:txBody>
      <dsp:txXfrm rot="-5400000">
        <a:off x="2874089" y="252471"/>
        <a:ext cx="959749" cy="1103160"/>
      </dsp:txXfrm>
    </dsp:sp>
    <dsp:sp modelId="{B7EC8D9F-14DF-4EDF-A11C-944E116780C2}">
      <dsp:nvSpPr>
        <dsp:cNvPr id="0" name=""/>
        <dsp:cNvSpPr/>
      </dsp:nvSpPr>
      <dsp:spPr>
        <a:xfrm rot="5400000">
          <a:off x="3438670" y="1467229"/>
          <a:ext cx="1602654" cy="13943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(7-12 years after PhD), grant up to € 2.75 Mio </a:t>
          </a:r>
        </a:p>
        <a:p>
          <a:pPr marL="0" lvl="0" indent="0" algn="ctr" defTabSz="488950">
            <a:lnSpc>
              <a:spcPct val="90000"/>
            </a:lnSpc>
            <a:spcBef>
              <a:spcPct val="0"/>
            </a:spcBef>
            <a:spcAft>
              <a:spcPct val="35000"/>
            </a:spcAft>
            <a:buNone/>
          </a:pPr>
          <a:r>
            <a:rPr lang="en-US" sz="1100" kern="1200" dirty="0"/>
            <a:t>for 5 years</a:t>
          </a:r>
        </a:p>
      </dsp:txBody>
      <dsp:txXfrm rot="-5400000">
        <a:off x="3760122" y="1612804"/>
        <a:ext cx="959749" cy="1103160"/>
      </dsp:txXfrm>
    </dsp:sp>
    <dsp:sp modelId="{38816ED6-D038-4015-84FB-4FA559259AFD}">
      <dsp:nvSpPr>
        <dsp:cNvPr id="0" name=""/>
        <dsp:cNvSpPr/>
      </dsp:nvSpPr>
      <dsp:spPr>
        <a:xfrm>
          <a:off x="1193089" y="1672106"/>
          <a:ext cx="2274826" cy="96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GB" altLang="en-US" sz="1100" b="1" kern="1200" cap="small" dirty="0">
              <a:solidFill>
                <a:srgbClr val="164796"/>
              </a:solidFill>
              <a:latin typeface="Calibri" panose="020F0502020204030204" pitchFamily="34" charset="0"/>
            </a:rPr>
            <a:t>Consolidator Grants</a:t>
          </a:r>
          <a:endParaRPr lang="en-US" sz="1100" kern="1200" dirty="0">
            <a:solidFill>
              <a:srgbClr val="164796"/>
            </a:solidFill>
          </a:endParaRPr>
        </a:p>
        <a:p>
          <a:pPr marL="0" lvl="0" indent="0" algn="r" defTabSz="488950">
            <a:lnSpc>
              <a:spcPct val="90000"/>
            </a:lnSpc>
            <a:spcBef>
              <a:spcPct val="0"/>
            </a:spcBef>
            <a:spcAft>
              <a:spcPct val="35000"/>
            </a:spcAft>
            <a:buNone/>
          </a:pPr>
          <a:r>
            <a:rPr lang="zh-CN" altLang="en-US" sz="1100" b="1" kern="1200" cap="small" dirty="0">
              <a:solidFill>
                <a:srgbClr val="164796"/>
              </a:solidFill>
              <a:latin typeface="+mj-ea"/>
              <a:ea typeface="+mj-ea"/>
            </a:rPr>
            <a:t>中级研究基金</a:t>
          </a:r>
          <a:r>
            <a:rPr lang="zh-CN" altLang="en-US" sz="1100" b="1" kern="1200" cap="small" dirty="0">
              <a:solidFill>
                <a:srgbClr val="164796"/>
              </a:solidFill>
              <a:latin typeface="Calibri" panose="020F0502020204030204" pitchFamily="34" charset="0"/>
            </a:rPr>
            <a:t> </a:t>
          </a:r>
          <a:endParaRPr lang="en-GB" altLang="en-US" sz="1100" kern="1200" cap="small" dirty="0">
            <a:solidFill>
              <a:srgbClr val="164796"/>
            </a:solidFill>
            <a:latin typeface="Calibri" panose="020F0502020204030204" pitchFamily="34" charset="0"/>
          </a:endParaRPr>
        </a:p>
      </dsp:txBody>
      <dsp:txXfrm>
        <a:off x="1193089" y="1672106"/>
        <a:ext cx="2274826" cy="961592"/>
      </dsp:txXfrm>
    </dsp:sp>
    <dsp:sp modelId="{A81DCF5E-DE46-4FC1-BC81-93FD339FD151}">
      <dsp:nvSpPr>
        <dsp:cNvPr id="0" name=""/>
        <dsp:cNvSpPr/>
      </dsp:nvSpPr>
      <dsp:spPr>
        <a:xfrm rot="5400000">
          <a:off x="4944524" y="1467229"/>
          <a:ext cx="1602654" cy="13943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中级研究人员</a:t>
          </a:r>
          <a:endParaRPr lang="en-US" sz="1100" kern="1200" dirty="0"/>
        </a:p>
        <a:p>
          <a:pPr marL="0" lvl="0" indent="0" algn="ctr" defTabSz="488950">
            <a:lnSpc>
              <a:spcPct val="90000"/>
            </a:lnSpc>
            <a:spcBef>
              <a:spcPct val="0"/>
            </a:spcBef>
            <a:spcAft>
              <a:spcPct val="35000"/>
            </a:spcAft>
            <a:buNone/>
          </a:pPr>
          <a:r>
            <a:rPr lang="zh-CN" altLang="en-US" sz="1100" kern="1200" dirty="0"/>
            <a:t>（获博士之后</a:t>
          </a:r>
          <a:r>
            <a:rPr lang="en-US" altLang="zh-CN" sz="1100" kern="1200" dirty="0"/>
            <a:t>7-12</a:t>
          </a:r>
          <a:r>
            <a:rPr lang="zh-CN" altLang="en-US" sz="1100" kern="1200" dirty="0"/>
            <a:t>年），最多五年资助</a:t>
          </a:r>
          <a:r>
            <a:rPr lang="en-US" altLang="zh-CN" sz="1100" kern="1200" dirty="0"/>
            <a:t>275</a:t>
          </a:r>
          <a:r>
            <a:rPr lang="zh-CN" altLang="en-US" sz="1100" kern="1200" dirty="0"/>
            <a:t>万欧元</a:t>
          </a:r>
          <a:endParaRPr lang="en-US" sz="1100" kern="1200" dirty="0"/>
        </a:p>
      </dsp:txBody>
      <dsp:txXfrm rot="-5400000">
        <a:off x="5265976" y="1612804"/>
        <a:ext cx="959749" cy="1103160"/>
      </dsp:txXfrm>
    </dsp:sp>
    <dsp:sp modelId="{EF08836D-60F2-4085-8F82-033AF52BF006}">
      <dsp:nvSpPr>
        <dsp:cNvPr id="0" name=""/>
        <dsp:cNvSpPr/>
      </dsp:nvSpPr>
      <dsp:spPr>
        <a:xfrm rot="5400000">
          <a:off x="4058492" y="2827562"/>
          <a:ext cx="1602654" cy="13943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在过去</a:t>
          </a:r>
          <a:r>
            <a:rPr lang="en-US" altLang="zh-CN" sz="1100" kern="1200" dirty="0"/>
            <a:t>10</a:t>
          </a:r>
          <a:r>
            <a:rPr lang="zh-CN" altLang="en-US" sz="1100" kern="1200" dirty="0"/>
            <a:t>年内有显著研究成果，最多五年资助</a:t>
          </a:r>
          <a:r>
            <a:rPr lang="en-US" altLang="zh-CN" sz="1100" kern="1200" dirty="0"/>
            <a:t>350</a:t>
          </a:r>
          <a:r>
            <a:rPr lang="zh-CN" altLang="en-US" sz="1100" kern="1200" dirty="0"/>
            <a:t>万欧元</a:t>
          </a:r>
          <a:endParaRPr lang="en-US" sz="1100" kern="1200" dirty="0"/>
        </a:p>
      </dsp:txBody>
      <dsp:txXfrm rot="-5400000">
        <a:off x="4379944" y="2973137"/>
        <a:ext cx="959749" cy="1103160"/>
      </dsp:txXfrm>
    </dsp:sp>
    <dsp:sp modelId="{AE0D95D8-7625-44F6-A4A0-721A79DAF651}">
      <dsp:nvSpPr>
        <dsp:cNvPr id="0" name=""/>
        <dsp:cNvSpPr/>
      </dsp:nvSpPr>
      <dsp:spPr>
        <a:xfrm>
          <a:off x="5599284" y="3043921"/>
          <a:ext cx="1788562" cy="96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altLang="en-US" sz="1100" b="1" kern="1200" cap="small" dirty="0">
              <a:solidFill>
                <a:srgbClr val="164796"/>
              </a:solidFill>
              <a:latin typeface="Calibri" panose="020F0502020204030204" pitchFamily="34" charset="0"/>
            </a:rPr>
            <a:t>Advanced Grants</a:t>
          </a:r>
          <a:endParaRPr lang="en-US" sz="1100" kern="1200" dirty="0">
            <a:solidFill>
              <a:srgbClr val="164796"/>
            </a:solidFill>
          </a:endParaRPr>
        </a:p>
        <a:p>
          <a:pPr marL="0" lvl="0" indent="0" algn="l" defTabSz="488950">
            <a:lnSpc>
              <a:spcPct val="90000"/>
            </a:lnSpc>
            <a:spcBef>
              <a:spcPct val="0"/>
            </a:spcBef>
            <a:spcAft>
              <a:spcPct val="35000"/>
            </a:spcAft>
            <a:buNone/>
          </a:pPr>
          <a:r>
            <a:rPr lang="zh-CN" altLang="en-US" sz="1100" b="1" kern="1200" cap="small" dirty="0">
              <a:solidFill>
                <a:srgbClr val="164796"/>
              </a:solidFill>
              <a:latin typeface="+mj-ea"/>
              <a:ea typeface="+mj-ea"/>
            </a:rPr>
            <a:t>资深研究基金 </a:t>
          </a:r>
          <a:endParaRPr lang="cs-CZ" altLang="en-US" sz="1100" kern="1200" cap="small" dirty="0">
            <a:solidFill>
              <a:srgbClr val="164796"/>
            </a:solidFill>
            <a:latin typeface="+mj-ea"/>
            <a:ea typeface="+mj-ea"/>
          </a:endParaRPr>
        </a:p>
        <a:p>
          <a:pPr marL="0" lvl="0" indent="0" algn="l" defTabSz="488950">
            <a:lnSpc>
              <a:spcPct val="90000"/>
            </a:lnSpc>
            <a:spcBef>
              <a:spcPct val="0"/>
            </a:spcBef>
            <a:spcAft>
              <a:spcPct val="35000"/>
            </a:spcAft>
            <a:buNone/>
          </a:pPr>
          <a:endParaRPr lang="cs-CZ" altLang="en-US" sz="1100" kern="1200" cap="small" dirty="0">
            <a:solidFill>
              <a:srgbClr val="164796"/>
            </a:solidFill>
            <a:latin typeface="+mj-ea"/>
            <a:ea typeface="+mj-ea"/>
          </a:endParaRPr>
        </a:p>
      </dsp:txBody>
      <dsp:txXfrm>
        <a:off x="5599284" y="3043921"/>
        <a:ext cx="1788562" cy="961592"/>
      </dsp:txXfrm>
    </dsp:sp>
    <dsp:sp modelId="{7D17E10E-B639-4BAE-9730-7D3A97D3915B}">
      <dsp:nvSpPr>
        <dsp:cNvPr id="0" name=""/>
        <dsp:cNvSpPr/>
      </dsp:nvSpPr>
      <dsp:spPr>
        <a:xfrm rot="5400000">
          <a:off x="2552637" y="2827562"/>
          <a:ext cx="1602654" cy="13943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dirty="0"/>
            <a:t>Significant research</a:t>
          </a:r>
        </a:p>
        <a:p>
          <a:pPr marL="0" lvl="0" indent="0" algn="ctr" defTabSz="400050">
            <a:lnSpc>
              <a:spcPct val="90000"/>
            </a:lnSpc>
            <a:spcBef>
              <a:spcPct val="0"/>
            </a:spcBef>
            <a:spcAft>
              <a:spcPct val="35000"/>
            </a:spcAft>
            <a:buNone/>
          </a:pPr>
          <a:r>
            <a:rPr lang="en-US" sz="900" kern="1200" dirty="0"/>
            <a:t>achievements in the</a:t>
          </a:r>
        </a:p>
        <a:p>
          <a:pPr marL="0" lvl="0" indent="0" algn="ctr" defTabSz="400050">
            <a:lnSpc>
              <a:spcPct val="90000"/>
            </a:lnSpc>
            <a:spcBef>
              <a:spcPct val="0"/>
            </a:spcBef>
            <a:spcAft>
              <a:spcPct val="35000"/>
            </a:spcAft>
            <a:buNone/>
          </a:pPr>
          <a:r>
            <a:rPr lang="en-US" sz="900" kern="1200" dirty="0"/>
            <a:t>last 10 years, grant up to € 3.5 Mio </a:t>
          </a:r>
        </a:p>
        <a:p>
          <a:pPr marL="0" lvl="0" indent="0" algn="ctr" defTabSz="400050">
            <a:lnSpc>
              <a:spcPct val="90000"/>
            </a:lnSpc>
            <a:spcBef>
              <a:spcPct val="0"/>
            </a:spcBef>
            <a:spcAft>
              <a:spcPct val="35000"/>
            </a:spcAft>
            <a:buNone/>
          </a:pPr>
          <a:r>
            <a:rPr lang="en-US" sz="900" kern="1200" dirty="0"/>
            <a:t>for 5 years</a:t>
          </a:r>
        </a:p>
      </dsp:txBody>
      <dsp:txXfrm rot="-5400000">
        <a:off x="2874089" y="2973137"/>
        <a:ext cx="959749" cy="1103160"/>
      </dsp:txXfrm>
    </dsp:sp>
    <dsp:sp modelId="{477EE263-E2D4-4AB0-84BB-CBECFDF2D9C0}">
      <dsp:nvSpPr>
        <dsp:cNvPr id="0" name=""/>
        <dsp:cNvSpPr/>
      </dsp:nvSpPr>
      <dsp:spPr>
        <a:xfrm rot="5400000">
          <a:off x="-104172" y="2762094"/>
          <a:ext cx="1602654" cy="13943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Bridging gap between research and innovation</a:t>
          </a:r>
          <a:br>
            <a:rPr lang="en-US" sz="700" kern="1200" dirty="0"/>
          </a:br>
          <a:r>
            <a:rPr lang="en-US" sz="700" kern="1200" dirty="0"/>
            <a:t>up to €150,000 for ERC grant holders</a:t>
          </a:r>
        </a:p>
        <a:p>
          <a:pPr marL="0" lvl="0" indent="0" algn="ctr" defTabSz="311150">
            <a:lnSpc>
              <a:spcPct val="90000"/>
            </a:lnSpc>
            <a:spcBef>
              <a:spcPct val="0"/>
            </a:spcBef>
            <a:spcAft>
              <a:spcPct val="35000"/>
            </a:spcAft>
            <a:buNone/>
          </a:pPr>
          <a:r>
            <a:rPr lang="zh-CN" altLang="en-US" sz="700" kern="1200" cap="small" dirty="0">
              <a:latin typeface="+mj-ea"/>
              <a:ea typeface="+mj-ea"/>
            </a:rPr>
            <a:t>为欧洲研究委员会资助人员最多提供</a:t>
          </a:r>
          <a:r>
            <a:rPr lang="en-US" altLang="zh-CN" sz="700" kern="1200" cap="small" dirty="0">
              <a:latin typeface="+mj-ea"/>
              <a:ea typeface="+mj-ea"/>
            </a:rPr>
            <a:t>15</a:t>
          </a:r>
          <a:r>
            <a:rPr lang="zh-CN" altLang="en-US" sz="700" kern="1200" cap="small" dirty="0">
              <a:latin typeface="+mj-ea"/>
              <a:ea typeface="+mj-ea"/>
            </a:rPr>
            <a:t>万欧元</a:t>
          </a:r>
          <a:endParaRPr lang="en-US" altLang="zh-CN" sz="700" kern="1200" cap="small" dirty="0">
            <a:latin typeface="+mj-ea"/>
            <a:ea typeface="+mj-ea"/>
          </a:endParaRPr>
        </a:p>
        <a:p>
          <a:pPr marL="0" lvl="0" indent="0" algn="ctr" defTabSz="311150">
            <a:lnSpc>
              <a:spcPct val="90000"/>
            </a:lnSpc>
            <a:spcBef>
              <a:spcPct val="0"/>
            </a:spcBef>
            <a:spcAft>
              <a:spcPct val="35000"/>
            </a:spcAft>
            <a:buNone/>
          </a:pPr>
          <a:r>
            <a:rPr lang="zh-CN" altLang="en-US" sz="700" kern="1200" cap="small" dirty="0">
              <a:latin typeface="+mj-ea"/>
              <a:ea typeface="+mj-ea"/>
            </a:rPr>
            <a:t>缩小研究和创新间的差距</a:t>
          </a:r>
          <a:endParaRPr lang="en-US" sz="700" kern="1200" dirty="0"/>
        </a:p>
      </dsp:txBody>
      <dsp:txXfrm rot="-5400000">
        <a:off x="217280" y="2907669"/>
        <a:ext cx="959749" cy="1103160"/>
      </dsp:txXfrm>
    </dsp:sp>
    <dsp:sp modelId="{00BDE456-D236-406B-96D9-4C5317D34DD8}">
      <dsp:nvSpPr>
        <dsp:cNvPr id="0" name=""/>
        <dsp:cNvSpPr/>
      </dsp:nvSpPr>
      <dsp:spPr>
        <a:xfrm>
          <a:off x="1368145" y="3096344"/>
          <a:ext cx="1298807" cy="96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altLang="en-US" sz="1100" b="1" kern="1200" cap="small" dirty="0">
              <a:solidFill>
                <a:srgbClr val="164796"/>
              </a:solidFill>
              <a:latin typeface="Calibri" panose="020F0502020204030204" pitchFamily="34" charset="0"/>
            </a:rPr>
            <a:t>Proof of Concept </a:t>
          </a:r>
          <a:endParaRPr lang="en-US" sz="1100" kern="1200" dirty="0"/>
        </a:p>
        <a:p>
          <a:pPr marL="0" lvl="0" indent="0" algn="l" defTabSz="488950">
            <a:lnSpc>
              <a:spcPct val="90000"/>
            </a:lnSpc>
            <a:spcBef>
              <a:spcPct val="0"/>
            </a:spcBef>
            <a:spcAft>
              <a:spcPct val="35000"/>
            </a:spcAft>
            <a:buNone/>
          </a:pPr>
          <a:r>
            <a:rPr lang="zh-CN" altLang="en-US" sz="1100" b="1" kern="1200" cap="small" dirty="0">
              <a:solidFill>
                <a:srgbClr val="164796"/>
              </a:solidFill>
              <a:latin typeface="Calibri" panose="020F0502020204030204" pitchFamily="34" charset="0"/>
            </a:rPr>
            <a:t>概念论证</a:t>
          </a:r>
          <a:endParaRPr lang="en-US" altLang="en-US" sz="1100" b="1" kern="1200" cap="small" dirty="0">
            <a:solidFill>
              <a:srgbClr val="164796"/>
            </a:solidFill>
            <a:latin typeface="Calibri" panose="020F0502020204030204" pitchFamily="34" charset="0"/>
          </a:endParaRPr>
        </a:p>
        <a:p>
          <a:pPr marL="0" lvl="0" indent="0" algn="l" defTabSz="311150">
            <a:lnSpc>
              <a:spcPct val="90000"/>
            </a:lnSpc>
            <a:spcBef>
              <a:spcPct val="0"/>
            </a:spcBef>
            <a:spcAft>
              <a:spcPct val="35000"/>
            </a:spcAft>
            <a:buNone/>
          </a:pPr>
          <a:r>
            <a:rPr lang="zh-CN" altLang="en-US" sz="700" b="1" kern="1200" cap="small" dirty="0">
              <a:solidFill>
                <a:srgbClr val="164796"/>
              </a:solidFill>
              <a:latin typeface="+mj-ea"/>
              <a:ea typeface="+mj-ea"/>
            </a:rPr>
            <a:t> </a:t>
          </a:r>
          <a:endParaRPr lang="cs-CZ" altLang="en-US" sz="700" kern="1200" cap="small" dirty="0">
            <a:solidFill>
              <a:srgbClr val="164796"/>
            </a:solidFill>
            <a:latin typeface="+mj-ea"/>
            <a:ea typeface="+mj-ea"/>
          </a:endParaRPr>
        </a:p>
      </dsp:txBody>
      <dsp:txXfrm>
        <a:off x="1368145" y="3096344"/>
        <a:ext cx="1298807" cy="961592"/>
      </dsp:txXfrm>
    </dsp:sp>
    <dsp:sp modelId="{48C276AF-DAFB-4EF2-8642-308DD61D6200}">
      <dsp:nvSpPr>
        <dsp:cNvPr id="0" name=""/>
        <dsp:cNvSpPr/>
      </dsp:nvSpPr>
      <dsp:spPr>
        <a:xfrm rot="5400000">
          <a:off x="4808534" y="4187896"/>
          <a:ext cx="1602654" cy="1394309"/>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5129986" y="4333471"/>
        <a:ext cx="959749" cy="1103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BF27D-625E-4BA4-93DD-82C7E634786A}">
      <dsp:nvSpPr>
        <dsp:cNvPr id="0" name=""/>
        <dsp:cNvSpPr/>
      </dsp:nvSpPr>
      <dsp:spPr>
        <a:xfrm>
          <a:off x="3048000" y="1844867"/>
          <a:ext cx="2156482" cy="374265"/>
        </a:xfrm>
        <a:custGeom>
          <a:avLst/>
          <a:gdLst/>
          <a:ahLst/>
          <a:cxnLst/>
          <a:rect l="0" t="0" r="0" b="0"/>
          <a:pathLst>
            <a:path>
              <a:moveTo>
                <a:pt x="0" y="0"/>
              </a:moveTo>
              <a:lnTo>
                <a:pt x="0" y="187132"/>
              </a:lnTo>
              <a:lnTo>
                <a:pt x="2156482" y="187132"/>
              </a:lnTo>
              <a:lnTo>
                <a:pt x="2156482" y="37426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D4442E-38C1-4045-AC1E-64D78F1EBCD9}">
      <dsp:nvSpPr>
        <dsp:cNvPr id="0" name=""/>
        <dsp:cNvSpPr/>
      </dsp:nvSpPr>
      <dsp:spPr>
        <a:xfrm>
          <a:off x="3002280" y="1844867"/>
          <a:ext cx="91440" cy="374265"/>
        </a:xfrm>
        <a:custGeom>
          <a:avLst/>
          <a:gdLst/>
          <a:ahLst/>
          <a:cxnLst/>
          <a:rect l="0" t="0" r="0" b="0"/>
          <a:pathLst>
            <a:path>
              <a:moveTo>
                <a:pt x="45720" y="0"/>
              </a:moveTo>
              <a:lnTo>
                <a:pt x="45720" y="37426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C07FBB-67E0-4C1B-AA13-A668DCBA4112}">
      <dsp:nvSpPr>
        <dsp:cNvPr id="0" name=""/>
        <dsp:cNvSpPr/>
      </dsp:nvSpPr>
      <dsp:spPr>
        <a:xfrm>
          <a:off x="891517" y="1844867"/>
          <a:ext cx="2156482" cy="374265"/>
        </a:xfrm>
        <a:custGeom>
          <a:avLst/>
          <a:gdLst/>
          <a:ahLst/>
          <a:cxnLst/>
          <a:rect l="0" t="0" r="0" b="0"/>
          <a:pathLst>
            <a:path>
              <a:moveTo>
                <a:pt x="2156482" y="0"/>
              </a:moveTo>
              <a:lnTo>
                <a:pt x="2156482" y="187132"/>
              </a:lnTo>
              <a:lnTo>
                <a:pt x="0" y="187132"/>
              </a:lnTo>
              <a:lnTo>
                <a:pt x="0" y="37426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67659-520F-4D32-867F-DE5CC960E1AB}">
      <dsp:nvSpPr>
        <dsp:cNvPr id="0" name=""/>
        <dsp:cNvSpPr/>
      </dsp:nvSpPr>
      <dsp:spPr>
        <a:xfrm>
          <a:off x="2156891" y="953758"/>
          <a:ext cx="1782216" cy="89110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s-IS" sz="4000" kern="1200" dirty="0"/>
            <a:t>MSCA</a:t>
          </a:r>
          <a:endParaRPr lang="en-US" sz="4000" kern="1200" dirty="0"/>
        </a:p>
      </dsp:txBody>
      <dsp:txXfrm>
        <a:off x="2156891" y="953758"/>
        <a:ext cx="1782216" cy="891108"/>
      </dsp:txXfrm>
    </dsp:sp>
    <dsp:sp modelId="{1C9BE3B2-9042-4667-97D6-FF85E5361709}">
      <dsp:nvSpPr>
        <dsp:cNvPr id="0" name=""/>
        <dsp:cNvSpPr/>
      </dsp:nvSpPr>
      <dsp:spPr>
        <a:xfrm>
          <a:off x="409" y="2219132"/>
          <a:ext cx="1782216" cy="89110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s-IS" sz="4000" kern="1200" dirty="0" err="1"/>
            <a:t>Training</a:t>
          </a:r>
          <a:endParaRPr lang="en-US" sz="4000" kern="1200" dirty="0"/>
        </a:p>
      </dsp:txBody>
      <dsp:txXfrm>
        <a:off x="409" y="2219132"/>
        <a:ext cx="1782216" cy="891108"/>
      </dsp:txXfrm>
    </dsp:sp>
    <dsp:sp modelId="{F7F56132-86C7-4280-831D-AC96530BD50F}">
      <dsp:nvSpPr>
        <dsp:cNvPr id="0" name=""/>
        <dsp:cNvSpPr/>
      </dsp:nvSpPr>
      <dsp:spPr>
        <a:xfrm>
          <a:off x="2156891" y="2219132"/>
          <a:ext cx="1782216" cy="89110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s-IS" sz="4000" kern="1200" dirty="0" err="1"/>
            <a:t>Mobility</a:t>
          </a:r>
          <a:endParaRPr lang="en-US" sz="4000" kern="1200" dirty="0"/>
        </a:p>
      </dsp:txBody>
      <dsp:txXfrm>
        <a:off x="2156891" y="2219132"/>
        <a:ext cx="1782216" cy="891108"/>
      </dsp:txXfrm>
    </dsp:sp>
    <dsp:sp modelId="{40E885D0-EFC0-4F7E-BD31-4F3CD682762C}">
      <dsp:nvSpPr>
        <dsp:cNvPr id="0" name=""/>
        <dsp:cNvSpPr/>
      </dsp:nvSpPr>
      <dsp:spPr>
        <a:xfrm>
          <a:off x="4313373" y="2219132"/>
          <a:ext cx="1782216" cy="89110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s-IS" sz="4000" kern="1200" dirty="0" err="1"/>
            <a:t>Career</a:t>
          </a:r>
          <a:endParaRPr lang="en-US" sz="4000" kern="1200" dirty="0"/>
        </a:p>
      </dsp:txBody>
      <dsp:txXfrm>
        <a:off x="4313373" y="2219132"/>
        <a:ext cx="1782216" cy="891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2E203-10B9-4E3A-A383-BBBD5FA754ED}">
      <dsp:nvSpPr>
        <dsp:cNvPr id="0" name=""/>
        <dsp:cNvSpPr/>
      </dsp:nvSpPr>
      <dsp:spPr>
        <a:xfrm>
          <a:off x="0" y="254751"/>
          <a:ext cx="6096000" cy="552825"/>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70764" rIns="473117" bIns="92456" numCol="1" spcCol="1270" anchor="t" anchorCtr="0">
          <a:noAutofit/>
        </a:bodyPr>
        <a:lstStyle/>
        <a:p>
          <a:pPr marL="114300" lvl="1" indent="-114300" algn="l" defTabSz="577850">
            <a:lnSpc>
              <a:spcPct val="90000"/>
            </a:lnSpc>
            <a:spcBef>
              <a:spcPct val="0"/>
            </a:spcBef>
            <a:spcAft>
              <a:spcPct val="15000"/>
            </a:spcAft>
            <a:buChar char="•"/>
          </a:pPr>
          <a:r>
            <a:rPr lang="is-IS" sz="1300" kern="1200" dirty="0"/>
            <a:t>Research </a:t>
          </a:r>
          <a:r>
            <a:rPr lang="is-IS" sz="1300" kern="1200" dirty="0" err="1"/>
            <a:t>and</a:t>
          </a:r>
          <a:r>
            <a:rPr lang="is-IS" sz="1300" kern="1200" dirty="0"/>
            <a:t> </a:t>
          </a:r>
          <a:r>
            <a:rPr lang="is-IS" sz="1300" kern="1200" dirty="0" err="1"/>
            <a:t>Innovation</a:t>
          </a:r>
          <a:r>
            <a:rPr lang="is-IS" sz="1300" kern="1200" dirty="0"/>
            <a:t> </a:t>
          </a:r>
          <a:r>
            <a:rPr lang="is-IS" sz="1300" kern="1200" dirty="0" err="1"/>
            <a:t>Staff</a:t>
          </a:r>
          <a:r>
            <a:rPr lang="is-IS" sz="1300" kern="1200" dirty="0"/>
            <a:t> Exchange</a:t>
          </a:r>
          <a:endParaRPr lang="en-US" sz="1300" kern="1200" dirty="0"/>
        </a:p>
      </dsp:txBody>
      <dsp:txXfrm>
        <a:off x="0" y="254751"/>
        <a:ext cx="6096000" cy="552825"/>
      </dsp:txXfrm>
    </dsp:sp>
    <dsp:sp modelId="{985B9FED-C0F7-452E-897B-B099E7D06D79}">
      <dsp:nvSpPr>
        <dsp:cNvPr id="0" name=""/>
        <dsp:cNvSpPr/>
      </dsp:nvSpPr>
      <dsp:spPr>
        <a:xfrm>
          <a:off x="304800" y="62871"/>
          <a:ext cx="4267200" cy="383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pPr>
          <a:r>
            <a:rPr lang="is-IS" sz="1300" kern="1200" dirty="0"/>
            <a:t>RISE</a:t>
          </a:r>
          <a:endParaRPr lang="en-US" sz="1300" kern="1200" dirty="0"/>
        </a:p>
      </dsp:txBody>
      <dsp:txXfrm>
        <a:off x="323534" y="81605"/>
        <a:ext cx="4229732" cy="346292"/>
      </dsp:txXfrm>
    </dsp:sp>
    <dsp:sp modelId="{E8B4E2A5-6EB5-4AE2-886F-9D08366FD97B}">
      <dsp:nvSpPr>
        <dsp:cNvPr id="0" name=""/>
        <dsp:cNvSpPr/>
      </dsp:nvSpPr>
      <dsp:spPr>
        <a:xfrm>
          <a:off x="0" y="1069657"/>
          <a:ext cx="6096000" cy="552825"/>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70764" rIns="473117" bIns="92456" numCol="1" spcCol="1270" anchor="t" anchorCtr="0">
          <a:noAutofit/>
        </a:bodyPr>
        <a:lstStyle/>
        <a:p>
          <a:pPr marL="114300" lvl="1" indent="-114300" algn="l" defTabSz="577850">
            <a:lnSpc>
              <a:spcPct val="90000"/>
            </a:lnSpc>
            <a:spcBef>
              <a:spcPct val="0"/>
            </a:spcBef>
            <a:spcAft>
              <a:spcPct val="15000"/>
            </a:spcAft>
            <a:buChar char="•"/>
          </a:pPr>
          <a:r>
            <a:rPr lang="is-IS" sz="1300" kern="1200" dirty="0" err="1"/>
            <a:t>Innovative</a:t>
          </a:r>
          <a:r>
            <a:rPr lang="is-IS" sz="1300" kern="1200" dirty="0"/>
            <a:t> </a:t>
          </a:r>
          <a:r>
            <a:rPr lang="is-IS" sz="1300" kern="1200" dirty="0" err="1"/>
            <a:t>Training</a:t>
          </a:r>
          <a:r>
            <a:rPr lang="is-IS" sz="1300" kern="1200" dirty="0"/>
            <a:t> </a:t>
          </a:r>
          <a:r>
            <a:rPr lang="is-IS" sz="1300" kern="1200" dirty="0" err="1"/>
            <a:t>Networks</a:t>
          </a:r>
          <a:endParaRPr lang="en-US" sz="1300" kern="1200" dirty="0"/>
        </a:p>
      </dsp:txBody>
      <dsp:txXfrm>
        <a:off x="0" y="1069657"/>
        <a:ext cx="6096000" cy="552825"/>
      </dsp:txXfrm>
    </dsp:sp>
    <dsp:sp modelId="{2BBFC1FE-6719-4994-96B4-80611580892E}">
      <dsp:nvSpPr>
        <dsp:cNvPr id="0" name=""/>
        <dsp:cNvSpPr/>
      </dsp:nvSpPr>
      <dsp:spPr>
        <a:xfrm>
          <a:off x="304800" y="877777"/>
          <a:ext cx="4267200" cy="383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pPr>
          <a:r>
            <a:rPr lang="is-IS" sz="1300" kern="1200" dirty="0"/>
            <a:t>ITN</a:t>
          </a:r>
          <a:endParaRPr lang="en-US" sz="1300" kern="1200" dirty="0"/>
        </a:p>
      </dsp:txBody>
      <dsp:txXfrm>
        <a:off x="323534" y="896511"/>
        <a:ext cx="4229732" cy="346292"/>
      </dsp:txXfrm>
    </dsp:sp>
    <dsp:sp modelId="{FAEEB737-2C6C-4F8B-8F63-0EC4E4FA3443}">
      <dsp:nvSpPr>
        <dsp:cNvPr id="0" name=""/>
        <dsp:cNvSpPr/>
      </dsp:nvSpPr>
      <dsp:spPr>
        <a:xfrm>
          <a:off x="0" y="1884562"/>
          <a:ext cx="6096000" cy="7371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70764" rIns="473117" bIns="92456" numCol="1" spcCol="1270" anchor="t" anchorCtr="0">
          <a:noAutofit/>
        </a:bodyPr>
        <a:lstStyle/>
        <a:p>
          <a:pPr marL="114300" lvl="1" indent="-114300" algn="l" defTabSz="577850">
            <a:lnSpc>
              <a:spcPct val="90000"/>
            </a:lnSpc>
            <a:spcBef>
              <a:spcPct val="0"/>
            </a:spcBef>
            <a:spcAft>
              <a:spcPct val="15000"/>
            </a:spcAft>
            <a:buChar char="•"/>
          </a:pPr>
          <a:r>
            <a:rPr lang="is-IS" sz="1300" kern="1200" dirty="0" err="1"/>
            <a:t>Co-financing</a:t>
          </a:r>
          <a:r>
            <a:rPr lang="is-IS" sz="1300" kern="1200" dirty="0"/>
            <a:t> </a:t>
          </a:r>
          <a:r>
            <a:rPr lang="is-IS" sz="1300" kern="1200" dirty="0" err="1"/>
            <a:t>fellowships</a:t>
          </a:r>
          <a:r>
            <a:rPr lang="is-IS" sz="1300" kern="1200" dirty="0"/>
            <a:t> or </a:t>
          </a:r>
          <a:r>
            <a:rPr lang="is-IS" sz="1300" kern="1200" dirty="0" err="1"/>
            <a:t>doctoral</a:t>
          </a:r>
          <a:r>
            <a:rPr lang="is-IS" sz="1300" kern="1200" dirty="0"/>
            <a:t> </a:t>
          </a:r>
          <a:r>
            <a:rPr lang="is-IS" sz="1300" kern="1200" dirty="0" err="1"/>
            <a:t>programmes</a:t>
          </a:r>
          <a:r>
            <a:rPr lang="is-IS" sz="1300" kern="1200" dirty="0"/>
            <a:t> with </a:t>
          </a:r>
          <a:r>
            <a:rPr lang="is-IS" sz="1300" kern="1200" dirty="0" err="1"/>
            <a:t>transnational</a:t>
          </a:r>
          <a:r>
            <a:rPr lang="is-IS" sz="1300" kern="1200" dirty="0"/>
            <a:t> </a:t>
          </a:r>
          <a:r>
            <a:rPr lang="is-IS" sz="1300" kern="1200" dirty="0" err="1"/>
            <a:t>mobility</a:t>
          </a:r>
          <a:endParaRPr lang="en-US" sz="1300" kern="1200" dirty="0"/>
        </a:p>
      </dsp:txBody>
      <dsp:txXfrm>
        <a:off x="0" y="1884562"/>
        <a:ext cx="6096000" cy="737100"/>
      </dsp:txXfrm>
    </dsp:sp>
    <dsp:sp modelId="{955E17BC-4B09-40ED-BFAD-92E65EFDA985}">
      <dsp:nvSpPr>
        <dsp:cNvPr id="0" name=""/>
        <dsp:cNvSpPr/>
      </dsp:nvSpPr>
      <dsp:spPr>
        <a:xfrm>
          <a:off x="304800" y="1692682"/>
          <a:ext cx="4267200" cy="383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pPr>
          <a:r>
            <a:rPr lang="is-IS" sz="1300" kern="1200" dirty="0"/>
            <a:t>COFUND</a:t>
          </a:r>
          <a:endParaRPr lang="en-US" sz="1300" kern="1200" dirty="0"/>
        </a:p>
      </dsp:txBody>
      <dsp:txXfrm>
        <a:off x="323534" y="1711416"/>
        <a:ext cx="4229732" cy="346292"/>
      </dsp:txXfrm>
    </dsp:sp>
    <dsp:sp modelId="{274C10CF-A375-48A5-A9B4-55FB38547D12}">
      <dsp:nvSpPr>
        <dsp:cNvPr id="0" name=""/>
        <dsp:cNvSpPr/>
      </dsp:nvSpPr>
      <dsp:spPr>
        <a:xfrm>
          <a:off x="0" y="2883742"/>
          <a:ext cx="6096000" cy="7371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70764" rIns="473117" bIns="92456" numCol="1" spcCol="1270" anchor="t" anchorCtr="0">
          <a:noAutofit/>
        </a:bodyPr>
        <a:lstStyle/>
        <a:p>
          <a:pPr marL="114300" lvl="1" indent="-114300" algn="l" defTabSz="577850">
            <a:lnSpc>
              <a:spcPct val="90000"/>
            </a:lnSpc>
            <a:spcBef>
              <a:spcPct val="0"/>
            </a:spcBef>
            <a:spcAft>
              <a:spcPct val="15000"/>
            </a:spcAft>
            <a:buChar char="•"/>
          </a:pPr>
          <a:r>
            <a:rPr lang="is-IS" sz="1300" kern="1200" dirty="0" err="1"/>
            <a:t>Individual</a:t>
          </a:r>
          <a:r>
            <a:rPr lang="is-IS" sz="1300" kern="1200" dirty="0"/>
            <a:t> </a:t>
          </a:r>
          <a:r>
            <a:rPr lang="is-IS" sz="1300" kern="1200" dirty="0" err="1"/>
            <a:t>Fellowships</a:t>
          </a:r>
          <a:r>
            <a:rPr lang="is-IS" sz="1300" kern="1200" dirty="0"/>
            <a:t>.</a:t>
          </a:r>
          <a:br>
            <a:rPr lang="is-IS" sz="1300" kern="1200" dirty="0"/>
          </a:br>
          <a:r>
            <a:rPr lang="is-IS" sz="1300" b="1" kern="1200" dirty="0" err="1"/>
            <a:t>Deadline</a:t>
          </a:r>
          <a:r>
            <a:rPr lang="is-IS" sz="1300" b="1" kern="1200" dirty="0"/>
            <a:t> 11 September 2019 – 17:00 </a:t>
          </a:r>
          <a:r>
            <a:rPr lang="is-IS" sz="1300" b="1" kern="1200" dirty="0" err="1"/>
            <a:t>Brussels</a:t>
          </a:r>
          <a:r>
            <a:rPr lang="is-IS" sz="1300" b="1" kern="1200" dirty="0"/>
            <a:t> Time – 23:00 Beijing Time.</a:t>
          </a:r>
          <a:endParaRPr lang="en-US" sz="1300" b="1" kern="1200" dirty="0"/>
        </a:p>
      </dsp:txBody>
      <dsp:txXfrm>
        <a:off x="0" y="2883742"/>
        <a:ext cx="6096000" cy="737100"/>
      </dsp:txXfrm>
    </dsp:sp>
    <dsp:sp modelId="{02CC1CE5-CADC-4152-8D89-87C81F684C62}">
      <dsp:nvSpPr>
        <dsp:cNvPr id="0" name=""/>
        <dsp:cNvSpPr/>
      </dsp:nvSpPr>
      <dsp:spPr>
        <a:xfrm>
          <a:off x="304800" y="2691862"/>
          <a:ext cx="4267200" cy="383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pPr>
          <a:r>
            <a:rPr lang="is-IS" sz="1300" kern="1200" dirty="0"/>
            <a:t>IF</a:t>
          </a:r>
          <a:endParaRPr lang="en-US" sz="1300" kern="1200" dirty="0"/>
        </a:p>
      </dsp:txBody>
      <dsp:txXfrm>
        <a:off x="323534" y="2710596"/>
        <a:ext cx="4229732"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DA663-062A-4FBC-AA24-94CB8A690EA4}">
      <dsp:nvSpPr>
        <dsp:cNvPr id="0" name=""/>
        <dsp:cNvSpPr/>
      </dsp:nvSpPr>
      <dsp:spPr>
        <a:xfrm>
          <a:off x="864691" y="876"/>
          <a:ext cx="1212949" cy="121294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s-IS" sz="1100" b="1" kern="1200" dirty="0" err="1"/>
            <a:t>Individual</a:t>
          </a:r>
          <a:br>
            <a:rPr lang="is-IS" sz="1100" b="1" kern="1200" dirty="0"/>
          </a:br>
          <a:br>
            <a:rPr lang="is-IS" sz="1100" kern="1200" dirty="0"/>
          </a:br>
          <a:r>
            <a:rPr lang="is-IS" sz="1100" kern="1200" dirty="0" err="1"/>
            <a:t>Experienced</a:t>
          </a:r>
          <a:r>
            <a:rPr lang="is-IS" sz="1100" kern="1200" dirty="0"/>
            <a:t> </a:t>
          </a:r>
          <a:r>
            <a:rPr lang="is-IS" sz="1100" kern="1200" dirty="0" err="1"/>
            <a:t>Researchers</a:t>
          </a:r>
          <a:endParaRPr lang="en-US" sz="1100" kern="1200" dirty="0"/>
        </a:p>
      </dsp:txBody>
      <dsp:txXfrm>
        <a:off x="1042323" y="178508"/>
        <a:ext cx="857685" cy="857685"/>
      </dsp:txXfrm>
    </dsp:sp>
    <dsp:sp modelId="{C308D6FE-D784-46CD-A904-6539A048A777}">
      <dsp:nvSpPr>
        <dsp:cNvPr id="0" name=""/>
        <dsp:cNvSpPr/>
      </dsp:nvSpPr>
      <dsp:spPr>
        <a:xfrm>
          <a:off x="1119410" y="1312316"/>
          <a:ext cx="703510" cy="703510"/>
        </a:xfrm>
        <a:prstGeom prst="mathPlus">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212660" y="1581338"/>
        <a:ext cx="517010" cy="165466"/>
      </dsp:txXfrm>
    </dsp:sp>
    <dsp:sp modelId="{C45160B6-9C15-4763-B1D8-9E0C26C2F636}">
      <dsp:nvSpPr>
        <dsp:cNvPr id="0" name=""/>
        <dsp:cNvSpPr/>
      </dsp:nvSpPr>
      <dsp:spPr>
        <a:xfrm>
          <a:off x="864691" y="2114318"/>
          <a:ext cx="1212949" cy="121294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s-IS" sz="1100" b="1" kern="1200" dirty="0"/>
            <a:t>Host Institution</a:t>
          </a:r>
          <a:br>
            <a:rPr lang="is-IS" sz="1100" kern="1200" dirty="0"/>
          </a:br>
          <a:r>
            <a:rPr lang="is-IS" sz="1100" kern="1200" dirty="0" err="1"/>
            <a:t>Academic</a:t>
          </a:r>
          <a:r>
            <a:rPr lang="is-IS" sz="1100" kern="1200" dirty="0"/>
            <a:t> or </a:t>
          </a:r>
          <a:r>
            <a:rPr lang="is-IS" sz="1100" kern="1200" dirty="0" err="1"/>
            <a:t>Non-Academic</a:t>
          </a:r>
          <a:endParaRPr lang="en-US" sz="1100" kern="1200" dirty="0"/>
        </a:p>
      </dsp:txBody>
      <dsp:txXfrm>
        <a:off x="1042323" y="2291950"/>
        <a:ext cx="857685" cy="857685"/>
      </dsp:txXfrm>
    </dsp:sp>
    <dsp:sp modelId="{617DBC21-7D47-4DA4-AAEC-2F588F254F5D}">
      <dsp:nvSpPr>
        <dsp:cNvPr id="0" name=""/>
        <dsp:cNvSpPr/>
      </dsp:nvSpPr>
      <dsp:spPr>
        <a:xfrm>
          <a:off x="2259583" y="1438463"/>
          <a:ext cx="385717" cy="451217"/>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59583" y="1528706"/>
        <a:ext cx="270002" cy="270731"/>
      </dsp:txXfrm>
    </dsp:sp>
    <dsp:sp modelId="{BB255F65-2A04-418B-A9CF-2D9C99B0230A}">
      <dsp:nvSpPr>
        <dsp:cNvPr id="0" name=""/>
        <dsp:cNvSpPr/>
      </dsp:nvSpPr>
      <dsp:spPr>
        <a:xfrm>
          <a:off x="2805410" y="451122"/>
          <a:ext cx="2425898" cy="242589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is-IS" sz="2300" kern="1200" dirty="0"/>
            <a:t>A </a:t>
          </a:r>
          <a:r>
            <a:rPr lang="is-IS" sz="2300" kern="1200" dirty="0" err="1"/>
            <a:t>personal</a:t>
          </a:r>
          <a:r>
            <a:rPr lang="is-IS" sz="2300" kern="1200" dirty="0"/>
            <a:t> </a:t>
          </a:r>
          <a:r>
            <a:rPr lang="is-IS" sz="2300" kern="1200" dirty="0" err="1"/>
            <a:t>fellowship</a:t>
          </a:r>
          <a:r>
            <a:rPr lang="is-IS" sz="2300" kern="1200" dirty="0"/>
            <a:t> </a:t>
          </a:r>
          <a:r>
            <a:rPr lang="is-IS" sz="2300" kern="1200" dirty="0" err="1"/>
            <a:t>to</a:t>
          </a:r>
          <a:r>
            <a:rPr lang="is-IS" sz="2300" kern="1200" dirty="0"/>
            <a:t> </a:t>
          </a:r>
          <a:r>
            <a:rPr lang="is-IS" sz="2300" kern="1200" dirty="0" err="1"/>
            <a:t>support</a:t>
          </a:r>
          <a:r>
            <a:rPr lang="is-IS" sz="2300" kern="1200" dirty="0"/>
            <a:t> </a:t>
          </a:r>
          <a:r>
            <a:rPr lang="is-IS" sz="2300" kern="1200" dirty="0" err="1"/>
            <a:t>mobility</a:t>
          </a:r>
          <a:r>
            <a:rPr lang="is-IS" sz="2300" kern="1200" dirty="0"/>
            <a:t>, </a:t>
          </a:r>
          <a:r>
            <a:rPr lang="is-IS" sz="2300" kern="1200" dirty="0" err="1"/>
            <a:t>fully</a:t>
          </a:r>
          <a:r>
            <a:rPr lang="is-IS" sz="2300" kern="1200" dirty="0"/>
            <a:t> </a:t>
          </a:r>
          <a:r>
            <a:rPr lang="is-IS" sz="2300" kern="1200" dirty="0" err="1"/>
            <a:t>funded</a:t>
          </a:r>
          <a:endParaRPr lang="en-US" sz="2300" kern="1200" dirty="0"/>
        </a:p>
      </dsp:txBody>
      <dsp:txXfrm>
        <a:off x="3160675" y="806387"/>
        <a:ext cx="1715368" cy="17153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C1677-A08E-4F4D-B239-3D6C7428683A}">
      <dsp:nvSpPr>
        <dsp:cNvPr id="0" name=""/>
        <dsp:cNvSpPr/>
      </dsp:nvSpPr>
      <dsp:spPr>
        <a:xfrm>
          <a:off x="2250" y="251"/>
          <a:ext cx="6091499" cy="85624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is-IS" sz="3700" kern="1200" dirty="0"/>
            <a:t>At </a:t>
          </a:r>
          <a:r>
            <a:rPr lang="is-IS" sz="3700" kern="1200" dirty="0" err="1"/>
            <a:t>the</a:t>
          </a:r>
          <a:r>
            <a:rPr lang="is-IS" sz="3700" kern="1200" dirty="0"/>
            <a:t> </a:t>
          </a:r>
          <a:r>
            <a:rPr lang="is-IS" sz="3700" kern="1200" dirty="0" err="1"/>
            <a:t>time</a:t>
          </a:r>
          <a:r>
            <a:rPr lang="is-IS" sz="3700" kern="1200" dirty="0"/>
            <a:t> of CALL DEADLINE</a:t>
          </a:r>
          <a:endParaRPr lang="en-US" sz="3700" kern="1200" dirty="0"/>
        </a:p>
      </dsp:txBody>
      <dsp:txXfrm>
        <a:off x="27328" y="25329"/>
        <a:ext cx="6041343" cy="806085"/>
      </dsp:txXfrm>
    </dsp:sp>
    <dsp:sp modelId="{22D72BB8-0C47-4A36-8005-A0AB34CD663F}">
      <dsp:nvSpPr>
        <dsp:cNvPr id="0" name=""/>
        <dsp:cNvSpPr/>
      </dsp:nvSpPr>
      <dsp:spPr>
        <a:xfrm>
          <a:off x="2250" y="936253"/>
          <a:ext cx="2922984" cy="85624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s-IS" sz="2700" kern="1200" dirty="0" err="1"/>
            <a:t>Doctoral</a:t>
          </a:r>
          <a:r>
            <a:rPr lang="is-IS" sz="2700" kern="1200" dirty="0"/>
            <a:t> </a:t>
          </a:r>
          <a:r>
            <a:rPr lang="is-IS" sz="2700" kern="1200" dirty="0" err="1"/>
            <a:t>track</a:t>
          </a:r>
          <a:endParaRPr lang="en-US" sz="2700" kern="1200" dirty="0"/>
        </a:p>
      </dsp:txBody>
      <dsp:txXfrm>
        <a:off x="27328" y="961331"/>
        <a:ext cx="2872828" cy="806085"/>
      </dsp:txXfrm>
    </dsp:sp>
    <dsp:sp modelId="{BB161AD5-9582-487C-B42C-F93A0DA10466}">
      <dsp:nvSpPr>
        <dsp:cNvPr id="0" name=""/>
        <dsp:cNvSpPr/>
      </dsp:nvSpPr>
      <dsp:spPr>
        <a:xfrm>
          <a:off x="2250" y="1872254"/>
          <a:ext cx="2922984" cy="85624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s-IS" sz="1600" kern="1200" dirty="0" err="1"/>
            <a:t>Have</a:t>
          </a:r>
          <a:r>
            <a:rPr lang="is-IS" sz="1600" kern="1200" dirty="0"/>
            <a:t> </a:t>
          </a:r>
          <a:r>
            <a:rPr lang="is-IS" sz="1600" kern="1200" dirty="0" err="1"/>
            <a:t>PhD</a:t>
          </a:r>
          <a:r>
            <a:rPr lang="is-IS" sz="1600" kern="1200" dirty="0"/>
            <a:t> </a:t>
          </a:r>
          <a:r>
            <a:rPr lang="is-IS" sz="1600" kern="1200" dirty="0" err="1"/>
            <a:t>Degree</a:t>
          </a:r>
          <a:endParaRPr lang="en-US" sz="1600" kern="1200" dirty="0"/>
        </a:p>
      </dsp:txBody>
      <dsp:txXfrm>
        <a:off x="27328" y="1897332"/>
        <a:ext cx="2872828" cy="806085"/>
      </dsp:txXfrm>
    </dsp:sp>
    <dsp:sp modelId="{0AC0E02D-F8CA-41CD-A1D2-CB0C857EC01D}">
      <dsp:nvSpPr>
        <dsp:cNvPr id="0" name=""/>
        <dsp:cNvSpPr/>
      </dsp:nvSpPr>
      <dsp:spPr>
        <a:xfrm>
          <a:off x="2250" y="2808256"/>
          <a:ext cx="2922984" cy="85624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s-IS" sz="1600" kern="1200" dirty="0"/>
            <a:t>NOT </a:t>
          </a:r>
          <a:r>
            <a:rPr lang="is-IS" sz="1600" kern="1200" dirty="0" err="1"/>
            <a:t>PhD</a:t>
          </a:r>
          <a:r>
            <a:rPr lang="is-IS" sz="1600" kern="1200" dirty="0"/>
            <a:t> </a:t>
          </a:r>
          <a:r>
            <a:rPr lang="is-IS" sz="1600" kern="1200" dirty="0" err="1"/>
            <a:t>Student</a:t>
          </a:r>
          <a:endParaRPr lang="en-US" sz="1600" kern="1200" dirty="0"/>
        </a:p>
      </dsp:txBody>
      <dsp:txXfrm>
        <a:off x="27328" y="2833334"/>
        <a:ext cx="2872828" cy="806085"/>
      </dsp:txXfrm>
    </dsp:sp>
    <dsp:sp modelId="{184268B8-01DC-493E-B8D2-F3C302C4189B}">
      <dsp:nvSpPr>
        <dsp:cNvPr id="0" name=""/>
        <dsp:cNvSpPr/>
      </dsp:nvSpPr>
      <dsp:spPr>
        <a:xfrm>
          <a:off x="3170765" y="936253"/>
          <a:ext cx="2922984" cy="85624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s-IS" sz="2700" kern="1200" dirty="0" err="1"/>
            <a:t>Non-Doctoral</a:t>
          </a:r>
          <a:r>
            <a:rPr lang="is-IS" sz="2700" kern="1200" dirty="0"/>
            <a:t> </a:t>
          </a:r>
          <a:r>
            <a:rPr lang="is-IS" sz="2700" kern="1200" dirty="0" err="1"/>
            <a:t>track</a:t>
          </a:r>
          <a:endParaRPr lang="en-US" sz="2700" kern="1200" dirty="0"/>
        </a:p>
      </dsp:txBody>
      <dsp:txXfrm>
        <a:off x="3195843" y="961331"/>
        <a:ext cx="2872828" cy="806085"/>
      </dsp:txXfrm>
    </dsp:sp>
    <dsp:sp modelId="{56913EEC-65C8-418C-800E-867BAB374134}">
      <dsp:nvSpPr>
        <dsp:cNvPr id="0" name=""/>
        <dsp:cNvSpPr/>
      </dsp:nvSpPr>
      <dsp:spPr>
        <a:xfrm>
          <a:off x="3170765" y="1872254"/>
          <a:ext cx="2922984" cy="85624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s-IS" sz="1600" kern="1200" dirty="0" err="1"/>
            <a:t>After</a:t>
          </a:r>
          <a:r>
            <a:rPr lang="is-IS" sz="1600" kern="1200" dirty="0"/>
            <a:t> Masters </a:t>
          </a:r>
          <a:r>
            <a:rPr lang="is-IS" sz="1600" kern="1200" dirty="0" err="1"/>
            <a:t>have</a:t>
          </a:r>
          <a:r>
            <a:rPr lang="is-IS" sz="1600" kern="1200" dirty="0"/>
            <a:t> </a:t>
          </a:r>
          <a:r>
            <a:rPr lang="is-IS" sz="1600" kern="1200" dirty="0" err="1"/>
            <a:t>four</a:t>
          </a:r>
          <a:r>
            <a:rPr lang="is-IS" sz="1600" kern="1200" dirty="0"/>
            <a:t> </a:t>
          </a:r>
          <a:r>
            <a:rPr lang="is-IS" sz="1600" kern="1200" dirty="0" err="1"/>
            <a:t>years</a:t>
          </a:r>
          <a:r>
            <a:rPr lang="is-IS" sz="1600" kern="1200" dirty="0"/>
            <a:t> of full </a:t>
          </a:r>
          <a:r>
            <a:rPr lang="is-IS" sz="1600" kern="1200" dirty="0" err="1"/>
            <a:t>time</a:t>
          </a:r>
          <a:r>
            <a:rPr lang="is-IS" sz="1600" kern="1200" dirty="0"/>
            <a:t> </a:t>
          </a:r>
          <a:r>
            <a:rPr lang="is-IS" sz="1600" kern="1200" dirty="0" err="1"/>
            <a:t>equivalent</a:t>
          </a:r>
          <a:r>
            <a:rPr lang="is-IS" sz="1600" kern="1200" dirty="0"/>
            <a:t> </a:t>
          </a:r>
          <a:r>
            <a:rPr lang="is-IS" sz="1600" kern="1200" dirty="0" err="1"/>
            <a:t>research</a:t>
          </a:r>
          <a:r>
            <a:rPr lang="is-IS" sz="1600" kern="1200" dirty="0"/>
            <a:t> experience.</a:t>
          </a:r>
          <a:endParaRPr lang="en-US" sz="1600" kern="1200" dirty="0"/>
        </a:p>
      </dsp:txBody>
      <dsp:txXfrm>
        <a:off x="3195843" y="1897332"/>
        <a:ext cx="2872828" cy="806085"/>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1EE6B0-26B9-4337-ACA9-C0F4EA8D8349}" type="datetimeFigureOut">
              <a:rPr lang="en-US" smtClean="0"/>
              <a:t>4/18/2019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21D4D0-8A79-4CE8-91A6-3A3E81B362AD}" type="slidenum">
              <a:rPr lang="en-US" smtClean="0"/>
              <a:t>‹#›</a:t>
            </a:fld>
            <a:endParaRPr lang="en-US"/>
          </a:p>
        </p:txBody>
      </p:sp>
    </p:spTree>
    <p:extLst>
      <p:ext uri="{BB962C8B-B14F-4D97-AF65-F5344CB8AC3E}">
        <p14:creationId xmlns:p14="http://schemas.microsoft.com/office/powerpoint/2010/main" val="1655420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1</a:t>
            </a:fld>
            <a:endParaRPr lang="en-US"/>
          </a:p>
        </p:txBody>
      </p:sp>
    </p:spTree>
    <p:extLst>
      <p:ext uri="{BB962C8B-B14F-4D97-AF65-F5344CB8AC3E}">
        <p14:creationId xmlns:p14="http://schemas.microsoft.com/office/powerpoint/2010/main" val="6011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17</a:t>
            </a:fld>
            <a:endParaRPr lang="en-US"/>
          </a:p>
        </p:txBody>
      </p:sp>
    </p:spTree>
    <p:extLst>
      <p:ext uri="{BB962C8B-B14F-4D97-AF65-F5344CB8AC3E}">
        <p14:creationId xmlns:p14="http://schemas.microsoft.com/office/powerpoint/2010/main" val="49331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20</a:t>
            </a:fld>
            <a:endParaRPr lang="en-US"/>
          </a:p>
        </p:txBody>
      </p:sp>
    </p:spTree>
    <p:extLst>
      <p:ext uri="{BB962C8B-B14F-4D97-AF65-F5344CB8AC3E}">
        <p14:creationId xmlns:p14="http://schemas.microsoft.com/office/powerpoint/2010/main" val="621062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21</a:t>
            </a:fld>
            <a:endParaRPr lang="en-US"/>
          </a:p>
        </p:txBody>
      </p:sp>
    </p:spTree>
    <p:extLst>
      <p:ext uri="{BB962C8B-B14F-4D97-AF65-F5344CB8AC3E}">
        <p14:creationId xmlns:p14="http://schemas.microsoft.com/office/powerpoint/2010/main" val="4078244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err="1"/>
              <a:t>All</a:t>
            </a:r>
            <a:r>
              <a:rPr lang="is-IS" dirty="0"/>
              <a:t> AREAS of </a:t>
            </a:r>
            <a:r>
              <a:rPr lang="is-IS" dirty="0" err="1"/>
              <a:t>researchers</a:t>
            </a:r>
            <a:endParaRPr lang="is-IS" dirty="0"/>
          </a:p>
          <a:p>
            <a:r>
              <a:rPr lang="is-IS" dirty="0" err="1"/>
              <a:t>Different</a:t>
            </a:r>
            <a:r>
              <a:rPr lang="is-IS" dirty="0"/>
              <a:t> from other kind of </a:t>
            </a:r>
            <a:r>
              <a:rPr lang="is-IS" dirty="0" err="1"/>
              <a:t>funding</a:t>
            </a:r>
            <a:r>
              <a:rPr lang="is-IS" dirty="0"/>
              <a:t> – </a:t>
            </a:r>
            <a:r>
              <a:rPr lang="is-IS" dirty="0" err="1"/>
              <a:t>less</a:t>
            </a:r>
            <a:r>
              <a:rPr lang="is-IS" dirty="0"/>
              <a:t> </a:t>
            </a:r>
            <a:r>
              <a:rPr lang="is-IS" dirty="0" err="1"/>
              <a:t>focus</a:t>
            </a:r>
            <a:r>
              <a:rPr lang="is-IS" dirty="0"/>
              <a:t> on </a:t>
            </a:r>
            <a:r>
              <a:rPr lang="is-IS" dirty="0" err="1"/>
              <a:t>the</a:t>
            </a:r>
            <a:r>
              <a:rPr lang="is-IS" dirty="0"/>
              <a:t> </a:t>
            </a:r>
            <a:r>
              <a:rPr lang="is-IS" dirty="0" err="1"/>
              <a:t>research</a:t>
            </a:r>
            <a:r>
              <a:rPr lang="is-IS" dirty="0"/>
              <a:t> (</a:t>
            </a:r>
            <a:r>
              <a:rPr lang="is-IS" dirty="0" err="1"/>
              <a:t>althought</a:t>
            </a:r>
            <a:r>
              <a:rPr lang="is-IS" dirty="0"/>
              <a:t> </a:t>
            </a:r>
            <a:r>
              <a:rPr lang="is-IS" dirty="0" err="1"/>
              <a:t>that‘s</a:t>
            </a:r>
            <a:r>
              <a:rPr lang="is-IS" dirty="0"/>
              <a:t> </a:t>
            </a:r>
            <a:r>
              <a:rPr lang="is-IS" dirty="0" err="1"/>
              <a:t>still</a:t>
            </a:r>
            <a:r>
              <a:rPr lang="is-IS" dirty="0"/>
              <a:t> </a:t>
            </a:r>
            <a:r>
              <a:rPr lang="is-IS" dirty="0" err="1"/>
              <a:t>important</a:t>
            </a:r>
            <a:r>
              <a:rPr lang="is-IS" dirty="0"/>
              <a:t>) </a:t>
            </a:r>
            <a:r>
              <a:rPr lang="is-IS" dirty="0" err="1"/>
              <a:t>and</a:t>
            </a:r>
            <a:r>
              <a:rPr lang="is-IS" dirty="0"/>
              <a:t> </a:t>
            </a:r>
            <a:r>
              <a:rPr lang="is-IS" dirty="0" err="1"/>
              <a:t>more</a:t>
            </a:r>
            <a:r>
              <a:rPr lang="is-IS" dirty="0"/>
              <a:t> on YOU </a:t>
            </a:r>
            <a:r>
              <a:rPr lang="is-IS" dirty="0" err="1"/>
              <a:t>the</a:t>
            </a:r>
            <a:r>
              <a:rPr lang="is-IS" dirty="0"/>
              <a:t> </a:t>
            </a:r>
            <a:r>
              <a:rPr lang="is-IS" dirty="0" err="1"/>
              <a:t>researcher</a:t>
            </a:r>
            <a:endParaRPr lang="en-US" dirty="0"/>
          </a:p>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22</a:t>
            </a:fld>
            <a:endParaRPr lang="en-US"/>
          </a:p>
        </p:txBody>
      </p:sp>
    </p:spTree>
    <p:extLst>
      <p:ext uri="{BB962C8B-B14F-4D97-AF65-F5344CB8AC3E}">
        <p14:creationId xmlns:p14="http://schemas.microsoft.com/office/powerpoint/2010/main" val="2561922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err="1"/>
              <a:t>Many</a:t>
            </a:r>
            <a:r>
              <a:rPr lang="is-IS" dirty="0"/>
              <a:t> </a:t>
            </a:r>
            <a:r>
              <a:rPr lang="is-IS" dirty="0" err="1"/>
              <a:t>different</a:t>
            </a:r>
            <a:r>
              <a:rPr lang="is-IS" dirty="0"/>
              <a:t> </a:t>
            </a:r>
            <a:r>
              <a:rPr lang="is-IS" dirty="0" err="1"/>
              <a:t>programmes</a:t>
            </a:r>
            <a:r>
              <a:rPr lang="is-IS" dirty="0"/>
              <a:t> </a:t>
            </a:r>
            <a:r>
              <a:rPr lang="is-IS" dirty="0" err="1"/>
              <a:t>to</a:t>
            </a:r>
            <a:r>
              <a:rPr lang="is-IS" dirty="0"/>
              <a:t> </a:t>
            </a:r>
            <a:r>
              <a:rPr lang="is-IS" dirty="0" err="1"/>
              <a:t>achieve</a:t>
            </a:r>
            <a:r>
              <a:rPr lang="is-IS" dirty="0"/>
              <a:t> </a:t>
            </a:r>
            <a:r>
              <a:rPr lang="is-IS" dirty="0" err="1"/>
              <a:t>the</a:t>
            </a:r>
            <a:r>
              <a:rPr lang="is-IS" dirty="0"/>
              <a:t> </a:t>
            </a:r>
            <a:r>
              <a:rPr lang="is-IS" dirty="0" err="1"/>
              <a:t>goals</a:t>
            </a:r>
            <a:r>
              <a:rPr lang="is-IS" dirty="0"/>
              <a:t> of </a:t>
            </a:r>
            <a:r>
              <a:rPr lang="is-IS" dirty="0" err="1"/>
              <a:t>training</a:t>
            </a:r>
            <a:r>
              <a:rPr lang="is-IS" dirty="0"/>
              <a:t>, </a:t>
            </a:r>
            <a:r>
              <a:rPr lang="is-IS" dirty="0" err="1"/>
              <a:t>mobility</a:t>
            </a:r>
            <a:r>
              <a:rPr lang="is-IS" dirty="0"/>
              <a:t> </a:t>
            </a:r>
            <a:r>
              <a:rPr lang="is-IS" dirty="0" err="1"/>
              <a:t>and</a:t>
            </a:r>
            <a:r>
              <a:rPr lang="is-IS" dirty="0"/>
              <a:t> </a:t>
            </a:r>
            <a:r>
              <a:rPr lang="is-IS" dirty="0" err="1"/>
              <a:t>career</a:t>
            </a:r>
            <a:r>
              <a:rPr lang="is-IS" dirty="0"/>
              <a:t> </a:t>
            </a:r>
            <a:r>
              <a:rPr lang="is-IS" dirty="0" err="1"/>
              <a:t>development</a:t>
            </a:r>
            <a:r>
              <a:rPr lang="is-IS" dirty="0"/>
              <a:t> of </a:t>
            </a:r>
            <a:r>
              <a:rPr lang="is-IS" dirty="0" err="1"/>
              <a:t>researchers</a:t>
            </a:r>
            <a:r>
              <a:rPr lang="is-IS" dirty="0"/>
              <a:t>.</a:t>
            </a:r>
          </a:p>
          <a:p>
            <a:endParaRPr lang="is-IS" dirty="0"/>
          </a:p>
          <a:p>
            <a:r>
              <a:rPr lang="is-IS" dirty="0"/>
              <a:t>Today </a:t>
            </a:r>
            <a:r>
              <a:rPr lang="is-IS" dirty="0" err="1"/>
              <a:t>we</a:t>
            </a:r>
            <a:r>
              <a:rPr lang="is-IS" dirty="0"/>
              <a:t> are </a:t>
            </a:r>
            <a:r>
              <a:rPr lang="is-IS" dirty="0" err="1"/>
              <a:t>focusing</a:t>
            </a:r>
            <a:r>
              <a:rPr lang="is-IS" dirty="0"/>
              <a:t> on </a:t>
            </a:r>
            <a:r>
              <a:rPr lang="is-IS" dirty="0" err="1"/>
              <a:t>the</a:t>
            </a:r>
            <a:r>
              <a:rPr lang="is-IS" dirty="0"/>
              <a:t> </a:t>
            </a:r>
            <a:r>
              <a:rPr lang="is-IS" dirty="0" err="1"/>
              <a:t>Individual</a:t>
            </a:r>
            <a:r>
              <a:rPr lang="is-IS" dirty="0"/>
              <a:t> </a:t>
            </a:r>
            <a:r>
              <a:rPr lang="is-IS" dirty="0" err="1"/>
              <a:t>Fellowships</a:t>
            </a:r>
            <a:r>
              <a:rPr lang="is-IS" dirty="0"/>
              <a:t>.</a:t>
            </a:r>
            <a:endParaRPr lang="en-US" dirty="0"/>
          </a:p>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23</a:t>
            </a:fld>
            <a:endParaRPr lang="en-US"/>
          </a:p>
        </p:txBody>
      </p:sp>
    </p:spTree>
    <p:extLst>
      <p:ext uri="{BB962C8B-B14F-4D97-AF65-F5344CB8AC3E}">
        <p14:creationId xmlns:p14="http://schemas.microsoft.com/office/powerpoint/2010/main" val="3951555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err="1"/>
              <a:t>What</a:t>
            </a:r>
            <a:r>
              <a:rPr lang="is-IS" dirty="0"/>
              <a:t> is </a:t>
            </a:r>
            <a:r>
              <a:rPr lang="is-IS" dirty="0" err="1"/>
              <a:t>experienced</a:t>
            </a:r>
            <a:r>
              <a:rPr lang="is-IS" dirty="0"/>
              <a:t> </a:t>
            </a:r>
            <a:r>
              <a:rPr lang="is-IS" dirty="0" err="1"/>
              <a:t>researcher</a:t>
            </a:r>
            <a:r>
              <a:rPr lang="is-IS" dirty="0"/>
              <a:t>?</a:t>
            </a:r>
          </a:p>
          <a:p>
            <a:endParaRPr lang="is-IS" dirty="0"/>
          </a:p>
          <a:p>
            <a:r>
              <a:rPr lang="is-IS" dirty="0"/>
              <a:t>The </a:t>
            </a:r>
            <a:r>
              <a:rPr lang="is-IS" dirty="0" err="1"/>
              <a:t>host</a:t>
            </a:r>
            <a:r>
              <a:rPr lang="is-IS" dirty="0"/>
              <a:t> </a:t>
            </a:r>
            <a:r>
              <a:rPr lang="is-IS" dirty="0" err="1"/>
              <a:t>Insitution</a:t>
            </a:r>
            <a:r>
              <a:rPr lang="is-IS" dirty="0"/>
              <a:t> can </a:t>
            </a:r>
            <a:r>
              <a:rPr lang="is-IS" dirty="0" err="1"/>
              <a:t>be</a:t>
            </a:r>
            <a:r>
              <a:rPr lang="is-IS" dirty="0"/>
              <a:t> a </a:t>
            </a:r>
            <a:r>
              <a:rPr lang="is-IS" dirty="0" err="1"/>
              <a:t>univeristy</a:t>
            </a:r>
            <a:r>
              <a:rPr lang="is-IS" dirty="0"/>
              <a:t>, </a:t>
            </a:r>
            <a:r>
              <a:rPr lang="is-IS" dirty="0" err="1"/>
              <a:t>research</a:t>
            </a:r>
            <a:r>
              <a:rPr lang="is-IS" dirty="0"/>
              <a:t> </a:t>
            </a:r>
            <a:r>
              <a:rPr lang="is-IS" dirty="0" err="1"/>
              <a:t>organisation</a:t>
            </a:r>
            <a:r>
              <a:rPr lang="is-IS" dirty="0"/>
              <a:t> or any other </a:t>
            </a:r>
            <a:r>
              <a:rPr lang="is-IS" dirty="0" err="1"/>
              <a:t>academic</a:t>
            </a:r>
            <a:r>
              <a:rPr lang="is-IS" dirty="0"/>
              <a:t> </a:t>
            </a:r>
            <a:r>
              <a:rPr lang="is-IS" dirty="0" err="1"/>
              <a:t>institution</a:t>
            </a:r>
            <a:r>
              <a:rPr lang="is-IS" dirty="0"/>
              <a:t> OR it can </a:t>
            </a:r>
            <a:r>
              <a:rPr lang="is-IS" dirty="0" err="1"/>
              <a:t>also</a:t>
            </a:r>
            <a:r>
              <a:rPr lang="is-IS" dirty="0"/>
              <a:t> </a:t>
            </a:r>
            <a:r>
              <a:rPr lang="is-IS" dirty="0" err="1"/>
              <a:t>be</a:t>
            </a:r>
            <a:r>
              <a:rPr lang="is-IS" dirty="0"/>
              <a:t> a </a:t>
            </a:r>
            <a:r>
              <a:rPr lang="is-IS" dirty="0" err="1"/>
              <a:t>non-academic</a:t>
            </a:r>
            <a:r>
              <a:rPr lang="is-IS" dirty="0"/>
              <a:t> </a:t>
            </a:r>
            <a:r>
              <a:rPr lang="is-IS" dirty="0" err="1"/>
              <a:t>institution</a:t>
            </a:r>
            <a:r>
              <a:rPr lang="is-IS" dirty="0"/>
              <a:t>, such </a:t>
            </a:r>
            <a:r>
              <a:rPr lang="is-IS" dirty="0" err="1"/>
              <a:t>as</a:t>
            </a:r>
            <a:r>
              <a:rPr lang="is-IS" dirty="0"/>
              <a:t> </a:t>
            </a:r>
            <a:r>
              <a:rPr lang="is-IS" dirty="0" err="1"/>
              <a:t>industrial</a:t>
            </a:r>
            <a:r>
              <a:rPr lang="is-IS" dirty="0"/>
              <a:t> </a:t>
            </a:r>
            <a:r>
              <a:rPr lang="is-IS" dirty="0" err="1"/>
              <a:t>research</a:t>
            </a:r>
            <a:r>
              <a:rPr lang="is-IS" dirty="0"/>
              <a:t> </a:t>
            </a:r>
            <a:r>
              <a:rPr lang="is-IS" dirty="0" err="1"/>
              <a:t>centre</a:t>
            </a:r>
            <a:r>
              <a:rPr lang="is-IS" dirty="0"/>
              <a:t> og an NGO.</a:t>
            </a:r>
          </a:p>
          <a:p>
            <a:endParaRPr lang="is-IS" dirty="0"/>
          </a:p>
          <a:p>
            <a:r>
              <a:rPr lang="is-IS" dirty="0" err="1"/>
              <a:t>There</a:t>
            </a:r>
            <a:r>
              <a:rPr lang="is-IS" dirty="0"/>
              <a:t> is a </a:t>
            </a:r>
            <a:r>
              <a:rPr lang="is-IS" dirty="0" err="1"/>
              <a:t>great</a:t>
            </a:r>
            <a:r>
              <a:rPr lang="is-IS" dirty="0"/>
              <a:t> </a:t>
            </a:r>
            <a:r>
              <a:rPr lang="is-IS" dirty="0" err="1"/>
              <a:t>emphasis</a:t>
            </a:r>
            <a:r>
              <a:rPr lang="is-IS" dirty="0"/>
              <a:t> on </a:t>
            </a:r>
            <a:r>
              <a:rPr lang="is-IS" dirty="0" err="1"/>
              <a:t>making</a:t>
            </a:r>
            <a:r>
              <a:rPr lang="is-IS" dirty="0"/>
              <a:t> </a:t>
            </a:r>
            <a:r>
              <a:rPr lang="is-IS" dirty="0" err="1"/>
              <a:t>the</a:t>
            </a:r>
            <a:r>
              <a:rPr lang="is-IS" dirty="0"/>
              <a:t> </a:t>
            </a:r>
            <a:r>
              <a:rPr lang="is-IS" dirty="0" err="1"/>
              <a:t>fellowships</a:t>
            </a:r>
            <a:r>
              <a:rPr lang="is-IS" dirty="0"/>
              <a:t> </a:t>
            </a:r>
            <a:r>
              <a:rPr lang="is-IS" dirty="0" err="1"/>
              <a:t>attractive</a:t>
            </a:r>
            <a:r>
              <a:rPr lang="is-IS" dirty="0"/>
              <a:t>, </a:t>
            </a:r>
            <a:r>
              <a:rPr lang="is-IS" dirty="0" err="1"/>
              <a:t>so</a:t>
            </a:r>
            <a:r>
              <a:rPr lang="is-IS" dirty="0"/>
              <a:t> </a:t>
            </a:r>
            <a:r>
              <a:rPr lang="is-IS" dirty="0" err="1"/>
              <a:t>they</a:t>
            </a:r>
            <a:r>
              <a:rPr lang="is-IS" dirty="0"/>
              <a:t> are </a:t>
            </a:r>
            <a:r>
              <a:rPr lang="is-IS" dirty="0" err="1"/>
              <a:t>fully</a:t>
            </a:r>
            <a:r>
              <a:rPr lang="is-IS" dirty="0"/>
              <a:t> </a:t>
            </a:r>
            <a:r>
              <a:rPr lang="is-IS" dirty="0" err="1"/>
              <a:t>funded</a:t>
            </a:r>
            <a:r>
              <a:rPr lang="is-IS" dirty="0"/>
              <a:t> </a:t>
            </a:r>
            <a:r>
              <a:rPr lang="is-IS" dirty="0" err="1"/>
              <a:t>and</a:t>
            </a:r>
            <a:r>
              <a:rPr lang="is-IS" dirty="0"/>
              <a:t> </a:t>
            </a:r>
            <a:r>
              <a:rPr lang="is-IS" dirty="0" err="1"/>
              <a:t>include</a:t>
            </a:r>
            <a:r>
              <a:rPr lang="is-IS" dirty="0"/>
              <a:t> </a:t>
            </a:r>
            <a:r>
              <a:rPr lang="is-IS" dirty="0" err="1"/>
              <a:t>reasonably</a:t>
            </a:r>
            <a:r>
              <a:rPr lang="is-IS" dirty="0"/>
              <a:t> </a:t>
            </a:r>
            <a:r>
              <a:rPr lang="is-IS" dirty="0" err="1"/>
              <a:t>good</a:t>
            </a:r>
            <a:r>
              <a:rPr lang="is-IS" dirty="0"/>
              <a:t> </a:t>
            </a:r>
            <a:r>
              <a:rPr lang="is-IS" dirty="0" err="1"/>
              <a:t>salaries</a:t>
            </a:r>
            <a:r>
              <a:rPr lang="is-IS" dirty="0"/>
              <a:t> </a:t>
            </a:r>
            <a:r>
              <a:rPr lang="is-IS" dirty="0" err="1"/>
              <a:t>and</a:t>
            </a:r>
            <a:r>
              <a:rPr lang="is-IS" dirty="0"/>
              <a:t> </a:t>
            </a:r>
            <a:r>
              <a:rPr lang="is-IS" dirty="0" err="1"/>
              <a:t>budget</a:t>
            </a:r>
            <a:r>
              <a:rPr lang="is-IS" dirty="0"/>
              <a:t> for </a:t>
            </a:r>
            <a:r>
              <a:rPr lang="is-IS" dirty="0" err="1"/>
              <a:t>research</a:t>
            </a:r>
            <a:r>
              <a:rPr lang="is-IS" dirty="0"/>
              <a:t> </a:t>
            </a:r>
            <a:r>
              <a:rPr lang="is-IS" dirty="0" err="1"/>
              <a:t>costs</a:t>
            </a:r>
            <a:r>
              <a:rPr lang="is-IS" dirty="0"/>
              <a:t> </a:t>
            </a:r>
            <a:r>
              <a:rPr lang="is-IS" dirty="0" err="1"/>
              <a:t>and</a:t>
            </a:r>
            <a:r>
              <a:rPr lang="is-IS" dirty="0"/>
              <a:t> </a:t>
            </a:r>
            <a:r>
              <a:rPr lang="is-IS" dirty="0" err="1"/>
              <a:t>managerial</a:t>
            </a:r>
            <a:r>
              <a:rPr lang="is-IS" dirty="0"/>
              <a:t> </a:t>
            </a:r>
            <a:r>
              <a:rPr lang="is-IS" dirty="0" err="1"/>
              <a:t>cost</a:t>
            </a:r>
            <a:r>
              <a:rPr lang="is-IS" dirty="0"/>
              <a:t> </a:t>
            </a:r>
            <a:r>
              <a:rPr lang="is-IS" dirty="0" err="1"/>
              <a:t>in</a:t>
            </a:r>
            <a:r>
              <a:rPr lang="is-IS" dirty="0"/>
              <a:t> </a:t>
            </a:r>
            <a:r>
              <a:rPr lang="is-IS" dirty="0" err="1"/>
              <a:t>included</a:t>
            </a:r>
            <a:r>
              <a:rPr lang="is-IS" dirty="0"/>
              <a:t> </a:t>
            </a:r>
            <a:r>
              <a:rPr lang="is-IS" dirty="0" err="1"/>
              <a:t>in</a:t>
            </a:r>
            <a:r>
              <a:rPr lang="is-IS" dirty="0"/>
              <a:t> </a:t>
            </a:r>
            <a:r>
              <a:rPr lang="is-IS" dirty="0" err="1"/>
              <a:t>the</a:t>
            </a:r>
            <a:r>
              <a:rPr lang="is-IS" dirty="0"/>
              <a:t> </a:t>
            </a:r>
            <a:r>
              <a:rPr lang="is-IS" dirty="0" err="1"/>
              <a:t>proposal</a:t>
            </a:r>
            <a:r>
              <a:rPr lang="is-IS" dirty="0"/>
              <a:t>.</a:t>
            </a:r>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24</a:t>
            </a:fld>
            <a:endParaRPr lang="en-US"/>
          </a:p>
        </p:txBody>
      </p:sp>
    </p:spTree>
    <p:extLst>
      <p:ext uri="{BB962C8B-B14F-4D97-AF65-F5344CB8AC3E}">
        <p14:creationId xmlns:p14="http://schemas.microsoft.com/office/powerpoint/2010/main" val="2382779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25</a:t>
            </a:fld>
            <a:endParaRPr lang="en-US"/>
          </a:p>
        </p:txBody>
      </p:sp>
    </p:spTree>
    <p:extLst>
      <p:ext uri="{BB962C8B-B14F-4D97-AF65-F5344CB8AC3E}">
        <p14:creationId xmlns:p14="http://schemas.microsoft.com/office/powerpoint/2010/main" val="176724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26</a:t>
            </a:fld>
            <a:endParaRPr lang="en-US"/>
          </a:p>
        </p:txBody>
      </p:sp>
    </p:spTree>
    <p:extLst>
      <p:ext uri="{BB962C8B-B14F-4D97-AF65-F5344CB8AC3E}">
        <p14:creationId xmlns:p14="http://schemas.microsoft.com/office/powerpoint/2010/main" val="4070685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27</a:t>
            </a:fld>
            <a:endParaRPr lang="en-US"/>
          </a:p>
        </p:txBody>
      </p:sp>
    </p:spTree>
    <p:extLst>
      <p:ext uri="{BB962C8B-B14F-4D97-AF65-F5344CB8AC3E}">
        <p14:creationId xmlns:p14="http://schemas.microsoft.com/office/powerpoint/2010/main" val="60843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28</a:t>
            </a:fld>
            <a:endParaRPr lang="en-US"/>
          </a:p>
        </p:txBody>
      </p:sp>
    </p:spTree>
    <p:extLst>
      <p:ext uri="{BB962C8B-B14F-4D97-AF65-F5344CB8AC3E}">
        <p14:creationId xmlns:p14="http://schemas.microsoft.com/office/powerpoint/2010/main" val="238970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a:t>
            </a:fld>
            <a:endParaRPr lang="en-US"/>
          </a:p>
        </p:txBody>
      </p:sp>
    </p:spTree>
    <p:extLst>
      <p:ext uri="{BB962C8B-B14F-4D97-AF65-F5344CB8AC3E}">
        <p14:creationId xmlns:p14="http://schemas.microsoft.com/office/powerpoint/2010/main" val="679391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29</a:t>
            </a:fld>
            <a:endParaRPr lang="en-US"/>
          </a:p>
        </p:txBody>
      </p:sp>
    </p:spTree>
    <p:extLst>
      <p:ext uri="{BB962C8B-B14F-4D97-AF65-F5344CB8AC3E}">
        <p14:creationId xmlns:p14="http://schemas.microsoft.com/office/powerpoint/2010/main" val="3352619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30</a:t>
            </a:fld>
            <a:endParaRPr lang="en-US"/>
          </a:p>
        </p:txBody>
      </p:sp>
    </p:spTree>
    <p:extLst>
      <p:ext uri="{BB962C8B-B14F-4D97-AF65-F5344CB8AC3E}">
        <p14:creationId xmlns:p14="http://schemas.microsoft.com/office/powerpoint/2010/main" val="2606438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31</a:t>
            </a:fld>
            <a:endParaRPr lang="en-US"/>
          </a:p>
        </p:txBody>
      </p:sp>
    </p:spTree>
    <p:extLst>
      <p:ext uri="{BB962C8B-B14F-4D97-AF65-F5344CB8AC3E}">
        <p14:creationId xmlns:p14="http://schemas.microsoft.com/office/powerpoint/2010/main" val="2973244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32</a:t>
            </a:fld>
            <a:endParaRPr lang="en-US"/>
          </a:p>
        </p:txBody>
      </p:sp>
    </p:spTree>
    <p:extLst>
      <p:ext uri="{BB962C8B-B14F-4D97-AF65-F5344CB8AC3E}">
        <p14:creationId xmlns:p14="http://schemas.microsoft.com/office/powerpoint/2010/main" val="4018779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33</a:t>
            </a:fld>
            <a:endParaRPr lang="en-US"/>
          </a:p>
        </p:txBody>
      </p:sp>
    </p:spTree>
    <p:extLst>
      <p:ext uri="{BB962C8B-B14F-4D97-AF65-F5344CB8AC3E}">
        <p14:creationId xmlns:p14="http://schemas.microsoft.com/office/powerpoint/2010/main" val="3975464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34</a:t>
            </a:fld>
            <a:endParaRPr lang="en-US"/>
          </a:p>
        </p:txBody>
      </p:sp>
    </p:spTree>
    <p:extLst>
      <p:ext uri="{BB962C8B-B14F-4D97-AF65-F5344CB8AC3E}">
        <p14:creationId xmlns:p14="http://schemas.microsoft.com/office/powerpoint/2010/main" val="1117944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35</a:t>
            </a:fld>
            <a:endParaRPr lang="en-US"/>
          </a:p>
        </p:txBody>
      </p:sp>
    </p:spTree>
    <p:extLst>
      <p:ext uri="{BB962C8B-B14F-4D97-AF65-F5344CB8AC3E}">
        <p14:creationId xmlns:p14="http://schemas.microsoft.com/office/powerpoint/2010/main" val="1918710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36</a:t>
            </a:fld>
            <a:endParaRPr lang="en-US"/>
          </a:p>
        </p:txBody>
      </p:sp>
    </p:spTree>
    <p:extLst>
      <p:ext uri="{BB962C8B-B14F-4D97-AF65-F5344CB8AC3E}">
        <p14:creationId xmlns:p14="http://schemas.microsoft.com/office/powerpoint/2010/main" val="3160501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37</a:t>
            </a:fld>
            <a:endParaRPr lang="en-US"/>
          </a:p>
        </p:txBody>
      </p:sp>
    </p:spTree>
    <p:extLst>
      <p:ext uri="{BB962C8B-B14F-4D97-AF65-F5344CB8AC3E}">
        <p14:creationId xmlns:p14="http://schemas.microsoft.com/office/powerpoint/2010/main" val="186793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38</a:t>
            </a:fld>
            <a:endParaRPr lang="en-US"/>
          </a:p>
        </p:txBody>
      </p:sp>
    </p:spTree>
    <p:extLst>
      <p:ext uri="{BB962C8B-B14F-4D97-AF65-F5344CB8AC3E}">
        <p14:creationId xmlns:p14="http://schemas.microsoft.com/office/powerpoint/2010/main" val="2255556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2973F-762D-422B-A21C-017F71AE8039}" type="slidenum">
              <a:rPr lang="en-US" smtClean="0"/>
              <a:t>3</a:t>
            </a:fld>
            <a:endParaRPr lang="en-US"/>
          </a:p>
        </p:txBody>
      </p:sp>
    </p:spTree>
    <p:extLst>
      <p:ext uri="{BB962C8B-B14F-4D97-AF65-F5344CB8AC3E}">
        <p14:creationId xmlns:p14="http://schemas.microsoft.com/office/powerpoint/2010/main" val="1510443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39</a:t>
            </a:fld>
            <a:endParaRPr lang="en-US"/>
          </a:p>
        </p:txBody>
      </p:sp>
    </p:spTree>
    <p:extLst>
      <p:ext uri="{BB962C8B-B14F-4D97-AF65-F5344CB8AC3E}">
        <p14:creationId xmlns:p14="http://schemas.microsoft.com/office/powerpoint/2010/main" val="3844467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40</a:t>
            </a:fld>
            <a:endParaRPr lang="en-US"/>
          </a:p>
        </p:txBody>
      </p:sp>
    </p:spTree>
    <p:extLst>
      <p:ext uri="{BB962C8B-B14F-4D97-AF65-F5344CB8AC3E}">
        <p14:creationId xmlns:p14="http://schemas.microsoft.com/office/powerpoint/2010/main" val="1203200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41</a:t>
            </a:fld>
            <a:endParaRPr lang="en-US"/>
          </a:p>
        </p:txBody>
      </p:sp>
    </p:spTree>
    <p:extLst>
      <p:ext uri="{BB962C8B-B14F-4D97-AF65-F5344CB8AC3E}">
        <p14:creationId xmlns:p14="http://schemas.microsoft.com/office/powerpoint/2010/main" val="3946828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42</a:t>
            </a:fld>
            <a:endParaRPr lang="en-US"/>
          </a:p>
        </p:txBody>
      </p:sp>
    </p:spTree>
    <p:extLst>
      <p:ext uri="{BB962C8B-B14F-4D97-AF65-F5344CB8AC3E}">
        <p14:creationId xmlns:p14="http://schemas.microsoft.com/office/powerpoint/2010/main" val="2630304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43</a:t>
            </a:fld>
            <a:endParaRPr lang="en-US"/>
          </a:p>
        </p:txBody>
      </p:sp>
    </p:spTree>
    <p:extLst>
      <p:ext uri="{BB962C8B-B14F-4D97-AF65-F5344CB8AC3E}">
        <p14:creationId xmlns:p14="http://schemas.microsoft.com/office/powerpoint/2010/main" val="44857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44</a:t>
            </a:fld>
            <a:endParaRPr lang="en-US"/>
          </a:p>
        </p:txBody>
      </p:sp>
    </p:spTree>
    <p:extLst>
      <p:ext uri="{BB962C8B-B14F-4D97-AF65-F5344CB8AC3E}">
        <p14:creationId xmlns:p14="http://schemas.microsoft.com/office/powerpoint/2010/main" val="970060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Tiancheng</a:t>
            </a:r>
            <a:r>
              <a:rPr lang="en-US" dirty="0"/>
              <a:t> Li graduated from Harbin Engineering University, China, double majoring in Mechatronics Engineering and in Business Administration, in 2008.</a:t>
            </a:r>
          </a:p>
          <a:p>
            <a:endParaRPr lang="en-US" dirty="0"/>
          </a:p>
          <a:p>
            <a:r>
              <a:rPr lang="en-US" dirty="0"/>
              <a:t>He received a Ph.D. degree in Electrical and Electronic Engineering from London South Bank University, UK, in the July of 2013 and another Ph.D. degree in Mechatronics Engineering in Northwestern Polytechnical University, China, in June 2015.</a:t>
            </a:r>
          </a:p>
          <a:p>
            <a:endParaRPr lang="en-US" dirty="0"/>
          </a:p>
          <a:p>
            <a:r>
              <a:rPr lang="en-US" dirty="0"/>
              <a:t>Dr. </a:t>
            </a:r>
            <a:r>
              <a:rPr lang="en-US" dirty="0" err="1"/>
              <a:t>Tiancheng</a:t>
            </a:r>
            <a:r>
              <a:rPr lang="en-US" dirty="0"/>
              <a:t> Li currently holds a Marie </a:t>
            </a:r>
            <a:r>
              <a:rPr lang="en-US" dirty="0" err="1"/>
              <a:t>Skłodowska</a:t>
            </a:r>
            <a:r>
              <a:rPr lang="en-US" dirty="0"/>
              <a:t>-Curie Individual Fellowship (CALL: H2020-MSCA-IF-2015; Grant No. 709267) with Prof. Juan </a:t>
            </a:r>
            <a:r>
              <a:rPr lang="en-US" dirty="0" err="1"/>
              <a:t>Corchado</a:t>
            </a:r>
            <a:r>
              <a:rPr lang="en-US" dirty="0"/>
              <a:t>.</a:t>
            </a:r>
          </a:p>
          <a:p>
            <a:endParaRPr lang="en-US" dirty="0"/>
          </a:p>
          <a:p>
            <a:r>
              <a:rPr lang="en-US" dirty="0"/>
              <a:t>He is an Associate Editor (2016-2018) of ADCAIJ (Advances in Distributed Computing and Artificial Intelligence Journal, http://adcaij.usal.es) </a:t>
            </a:r>
          </a:p>
          <a:p>
            <a:endParaRPr lang="en-US" dirty="0"/>
          </a:p>
          <a:p>
            <a:r>
              <a:rPr lang="en-US" dirty="0"/>
              <a:t>His research interests cover the general areas of statistical signal processing and information fusion with particular focus on nonlinear filtering, finite set statistics and multiple object tracking.</a:t>
            </a:r>
          </a:p>
          <a:p>
            <a:endParaRPr lang="en-US" dirty="0"/>
          </a:p>
          <a:p>
            <a:r>
              <a:rPr lang="en-US" dirty="0"/>
              <a:t> They can be categorized as follows</a:t>
            </a:r>
          </a:p>
          <a:p>
            <a:endParaRPr lang="en-US" dirty="0"/>
          </a:p>
          <a:p>
            <a:r>
              <a:rPr lang="en-US" dirty="0"/>
              <a:t>.Radar Data Mining, Distributed Information Fusion and Sensor Networking (for tracking)Sequential Monte Carlo (particle filter) methods, Finite Set </a:t>
            </a:r>
            <a:r>
              <a:rPr lang="en-US" dirty="0" err="1"/>
              <a:t>StatisticsMarkov</a:t>
            </a:r>
            <a:r>
              <a:rPr lang="en-US" dirty="0"/>
              <a:t>-free Data-driven Novel Estimation Framework for Joint Smoothing, Tracking and Forecasting (STF).</a:t>
            </a:r>
          </a:p>
        </p:txBody>
      </p:sp>
      <p:sp>
        <p:nvSpPr>
          <p:cNvPr id="4" name="Slide Number Placeholder 3"/>
          <p:cNvSpPr>
            <a:spLocks noGrp="1"/>
          </p:cNvSpPr>
          <p:nvPr>
            <p:ph type="sldNum" sz="quarter" idx="10"/>
          </p:nvPr>
        </p:nvSpPr>
        <p:spPr/>
        <p:txBody>
          <a:bodyPr/>
          <a:lstStyle/>
          <a:p>
            <a:fld id="{6621D4D0-8A79-4CE8-91A6-3A3E81B362AD}" type="slidenum">
              <a:rPr lang="en-US" smtClean="0"/>
              <a:t>45</a:t>
            </a:fld>
            <a:endParaRPr lang="en-US"/>
          </a:p>
        </p:txBody>
      </p:sp>
    </p:spTree>
    <p:extLst>
      <p:ext uri="{BB962C8B-B14F-4D97-AF65-F5344CB8AC3E}">
        <p14:creationId xmlns:p14="http://schemas.microsoft.com/office/powerpoint/2010/main" val="1204608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46</a:t>
            </a:fld>
            <a:endParaRPr lang="en-US"/>
          </a:p>
        </p:txBody>
      </p:sp>
    </p:spTree>
    <p:extLst>
      <p:ext uri="{BB962C8B-B14F-4D97-AF65-F5344CB8AC3E}">
        <p14:creationId xmlns:p14="http://schemas.microsoft.com/office/powerpoint/2010/main" val="4070127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47</a:t>
            </a:fld>
            <a:endParaRPr lang="en-US"/>
          </a:p>
        </p:txBody>
      </p:sp>
    </p:spTree>
    <p:extLst>
      <p:ext uri="{BB962C8B-B14F-4D97-AF65-F5344CB8AC3E}">
        <p14:creationId xmlns:p14="http://schemas.microsoft.com/office/powerpoint/2010/main" val="4084075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48</a:t>
            </a:fld>
            <a:endParaRPr lang="en-US"/>
          </a:p>
        </p:txBody>
      </p:sp>
    </p:spTree>
    <p:extLst>
      <p:ext uri="{BB962C8B-B14F-4D97-AF65-F5344CB8AC3E}">
        <p14:creationId xmlns:p14="http://schemas.microsoft.com/office/powerpoint/2010/main" val="3501007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1082973F-762D-422B-A21C-017F71AE8039}" type="slidenum">
              <a:rPr lang="en-US" smtClean="0"/>
              <a:t>4</a:t>
            </a:fld>
            <a:endParaRPr lang="en-US"/>
          </a:p>
        </p:txBody>
      </p:sp>
    </p:spTree>
    <p:extLst>
      <p:ext uri="{BB962C8B-B14F-4D97-AF65-F5344CB8AC3E}">
        <p14:creationId xmlns:p14="http://schemas.microsoft.com/office/powerpoint/2010/main" val="3892463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49</a:t>
            </a:fld>
            <a:endParaRPr lang="en-US"/>
          </a:p>
        </p:txBody>
      </p:sp>
    </p:spTree>
    <p:extLst>
      <p:ext uri="{BB962C8B-B14F-4D97-AF65-F5344CB8AC3E}">
        <p14:creationId xmlns:p14="http://schemas.microsoft.com/office/powerpoint/2010/main" val="2565002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50</a:t>
            </a:fld>
            <a:endParaRPr lang="en-US"/>
          </a:p>
        </p:txBody>
      </p:sp>
    </p:spTree>
    <p:extLst>
      <p:ext uri="{BB962C8B-B14F-4D97-AF65-F5344CB8AC3E}">
        <p14:creationId xmlns:p14="http://schemas.microsoft.com/office/powerpoint/2010/main" val="3933032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before – what is the best way to make partners in other countries?</a:t>
            </a:r>
          </a:p>
        </p:txBody>
      </p:sp>
      <p:sp>
        <p:nvSpPr>
          <p:cNvPr id="4" name="Slide Number Placeholder 3"/>
          <p:cNvSpPr>
            <a:spLocks noGrp="1"/>
          </p:cNvSpPr>
          <p:nvPr>
            <p:ph type="sldNum" sz="quarter" idx="10"/>
          </p:nvPr>
        </p:nvSpPr>
        <p:spPr/>
        <p:txBody>
          <a:bodyPr/>
          <a:lstStyle/>
          <a:p>
            <a:fld id="{6621D4D0-8A79-4CE8-91A6-3A3E81B362AD}" type="slidenum">
              <a:rPr lang="en-US" smtClean="0"/>
              <a:t>51</a:t>
            </a:fld>
            <a:endParaRPr lang="en-US"/>
          </a:p>
        </p:txBody>
      </p:sp>
    </p:spTree>
    <p:extLst>
      <p:ext uri="{BB962C8B-B14F-4D97-AF65-F5344CB8AC3E}">
        <p14:creationId xmlns:p14="http://schemas.microsoft.com/office/powerpoint/2010/main" val="2907703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52</a:t>
            </a:fld>
            <a:endParaRPr lang="en-US"/>
          </a:p>
        </p:txBody>
      </p:sp>
    </p:spTree>
    <p:extLst>
      <p:ext uri="{BB962C8B-B14F-4D97-AF65-F5344CB8AC3E}">
        <p14:creationId xmlns:p14="http://schemas.microsoft.com/office/powerpoint/2010/main" val="56746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France is of course a country we all know – but not only for the famous culture, history and food but also as the 5</a:t>
            </a:r>
            <a:r>
              <a:rPr lang="en-US" baseline="30000" dirty="0"/>
              <a:t>th</a:t>
            </a:r>
            <a:r>
              <a:rPr lang="en-US" dirty="0"/>
              <a:t> largest economy in the world and one of the main research powers globally.</a:t>
            </a:r>
          </a:p>
          <a:p>
            <a:endParaRPr lang="en-US" dirty="0"/>
          </a:p>
          <a:p>
            <a:r>
              <a:rPr lang="en-US" dirty="0"/>
              <a:t>The major research bodies of French are all global players and operate in more than 250 locations around the world, including China. </a:t>
            </a:r>
          </a:p>
          <a:p>
            <a:endParaRPr lang="en-US" dirty="0"/>
          </a:p>
          <a:p>
            <a:r>
              <a:rPr lang="en-US" dirty="0"/>
              <a:t>These are institutions like LIST end with CNRS</a:t>
            </a:r>
          </a:p>
          <a:p>
            <a:r>
              <a:rPr lang="en-US" dirty="0"/>
              <a:t>CNRS is the worlds top research institution in terms of high</a:t>
            </a:r>
            <a:r>
              <a:rPr lang="is-IS" dirty="0"/>
              <a:t>-</a:t>
            </a:r>
            <a:r>
              <a:rPr lang="is-IS" dirty="0" err="1"/>
              <a:t>level</a:t>
            </a:r>
            <a:r>
              <a:rPr lang="is-IS" dirty="0"/>
              <a:t> </a:t>
            </a:r>
            <a:r>
              <a:rPr lang="is-IS" dirty="0" err="1"/>
              <a:t>publications</a:t>
            </a:r>
            <a:r>
              <a:rPr lang="is-IS" dirty="0"/>
              <a:t>.</a:t>
            </a:r>
          </a:p>
          <a:p>
            <a:endParaRPr lang="is-IS" dirty="0"/>
          </a:p>
          <a:p>
            <a:r>
              <a:rPr lang="en-US" dirty="0"/>
              <a:t>As you might have seen, President Macron was in Beijing just last week and France is very active in cooperation with China. This goes also for scientific cooperation –More than 2000 French scientists come to China every year and [LIST].</a:t>
            </a:r>
          </a:p>
        </p:txBody>
      </p:sp>
      <p:sp>
        <p:nvSpPr>
          <p:cNvPr id="4" name="Slide Number Placeholder 3"/>
          <p:cNvSpPr>
            <a:spLocks noGrp="1"/>
          </p:cNvSpPr>
          <p:nvPr>
            <p:ph type="sldNum" sz="quarter" idx="10"/>
          </p:nvPr>
        </p:nvSpPr>
        <p:spPr/>
        <p:txBody>
          <a:bodyPr/>
          <a:lstStyle/>
          <a:p>
            <a:fld id="{1082973F-762D-422B-A21C-017F71AE8039}" type="slidenum">
              <a:rPr lang="en-US" smtClean="0"/>
              <a:t>53</a:t>
            </a:fld>
            <a:endParaRPr lang="en-US"/>
          </a:p>
        </p:txBody>
      </p:sp>
    </p:spTree>
    <p:extLst>
      <p:ext uri="{BB962C8B-B14F-4D97-AF65-F5344CB8AC3E}">
        <p14:creationId xmlns:p14="http://schemas.microsoft.com/office/powerpoint/2010/main" val="4051093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Next </a:t>
            </a:r>
            <a:r>
              <a:rPr lang="is-IS" dirty="0" err="1"/>
              <a:t>door</a:t>
            </a:r>
            <a:r>
              <a:rPr lang="is-IS" dirty="0"/>
              <a:t> </a:t>
            </a:r>
            <a:r>
              <a:rPr lang="is-IS" dirty="0" err="1"/>
              <a:t>neighbours</a:t>
            </a:r>
            <a:r>
              <a:rPr lang="is-IS" dirty="0"/>
              <a:t> </a:t>
            </a:r>
            <a:r>
              <a:rPr lang="is-IS" dirty="0" err="1"/>
              <a:t>to</a:t>
            </a:r>
            <a:r>
              <a:rPr lang="is-IS" dirty="0"/>
              <a:t> France is of </a:t>
            </a:r>
            <a:r>
              <a:rPr lang="is-IS" dirty="0" err="1"/>
              <a:t>course</a:t>
            </a:r>
            <a:r>
              <a:rPr lang="is-IS" dirty="0"/>
              <a:t> </a:t>
            </a:r>
            <a:r>
              <a:rPr lang="is-IS" dirty="0" err="1"/>
              <a:t>Germany</a:t>
            </a:r>
            <a:r>
              <a:rPr lang="is-IS" dirty="0"/>
              <a:t> – </a:t>
            </a:r>
            <a:r>
              <a:rPr lang="is-IS" dirty="0" err="1"/>
              <a:t>one</a:t>
            </a:r>
            <a:r>
              <a:rPr lang="is-IS" dirty="0"/>
              <a:t> of </a:t>
            </a:r>
            <a:r>
              <a:rPr lang="is-IS" dirty="0" err="1"/>
              <a:t>the</a:t>
            </a:r>
            <a:r>
              <a:rPr lang="is-IS" dirty="0"/>
              <a:t> </a:t>
            </a:r>
            <a:r>
              <a:rPr lang="is-IS" dirty="0" err="1"/>
              <a:t>biggest</a:t>
            </a:r>
            <a:r>
              <a:rPr lang="is-IS" dirty="0"/>
              <a:t> </a:t>
            </a:r>
            <a:r>
              <a:rPr lang="is-IS" dirty="0" err="1"/>
              <a:t>research</a:t>
            </a:r>
            <a:r>
              <a:rPr lang="is-IS" dirty="0"/>
              <a:t> </a:t>
            </a:r>
            <a:r>
              <a:rPr lang="is-IS" dirty="0" err="1"/>
              <a:t>powers</a:t>
            </a:r>
            <a:r>
              <a:rPr lang="is-IS" dirty="0"/>
              <a:t> </a:t>
            </a:r>
            <a:r>
              <a:rPr lang="is-IS" dirty="0" err="1"/>
              <a:t>in</a:t>
            </a:r>
            <a:r>
              <a:rPr lang="is-IS" dirty="0"/>
              <a:t> Europe </a:t>
            </a:r>
            <a:r>
              <a:rPr lang="is-IS" dirty="0" err="1"/>
              <a:t>and</a:t>
            </a:r>
            <a:r>
              <a:rPr lang="is-IS" dirty="0"/>
              <a:t> </a:t>
            </a:r>
            <a:r>
              <a:rPr lang="is-IS" dirty="0" err="1"/>
              <a:t>the</a:t>
            </a:r>
            <a:r>
              <a:rPr lang="is-IS" dirty="0"/>
              <a:t> </a:t>
            </a:r>
            <a:r>
              <a:rPr lang="is-IS" dirty="0" err="1"/>
              <a:t>world</a:t>
            </a:r>
            <a:r>
              <a:rPr lang="is-IS" dirty="0"/>
              <a:t>.</a:t>
            </a:r>
          </a:p>
          <a:p>
            <a:endParaRPr lang="is-IS" dirty="0"/>
          </a:p>
          <a:p>
            <a:r>
              <a:rPr lang="is-IS" dirty="0" err="1"/>
              <a:t>Everybody</a:t>
            </a:r>
            <a:r>
              <a:rPr lang="is-IS" dirty="0"/>
              <a:t> </a:t>
            </a:r>
            <a:r>
              <a:rPr lang="is-IS" dirty="0" err="1"/>
              <a:t>in</a:t>
            </a:r>
            <a:r>
              <a:rPr lang="is-IS" dirty="0"/>
              <a:t> China </a:t>
            </a:r>
            <a:r>
              <a:rPr lang="is-IS" dirty="0" err="1"/>
              <a:t>knows</a:t>
            </a:r>
            <a:r>
              <a:rPr lang="is-IS" dirty="0"/>
              <a:t> </a:t>
            </a:r>
            <a:r>
              <a:rPr lang="is-IS" dirty="0" err="1"/>
              <a:t>how</a:t>
            </a:r>
            <a:r>
              <a:rPr lang="is-IS" dirty="0"/>
              <a:t> </a:t>
            </a:r>
            <a:r>
              <a:rPr lang="is-IS" dirty="0" err="1"/>
              <a:t>advanced</a:t>
            </a:r>
            <a:r>
              <a:rPr lang="is-IS" dirty="0"/>
              <a:t> </a:t>
            </a:r>
            <a:r>
              <a:rPr lang="is-IS" dirty="0" err="1"/>
              <a:t>Germany</a:t>
            </a:r>
            <a:r>
              <a:rPr lang="is-IS" dirty="0"/>
              <a:t> is </a:t>
            </a:r>
            <a:r>
              <a:rPr lang="is-IS" dirty="0" err="1"/>
              <a:t>when</a:t>
            </a:r>
            <a:r>
              <a:rPr lang="is-IS" dirty="0"/>
              <a:t> it </a:t>
            </a:r>
            <a:r>
              <a:rPr lang="is-IS" dirty="0" err="1"/>
              <a:t>comes</a:t>
            </a:r>
            <a:r>
              <a:rPr lang="is-IS" dirty="0"/>
              <a:t> </a:t>
            </a:r>
            <a:r>
              <a:rPr lang="is-IS" dirty="0" err="1"/>
              <a:t>to</a:t>
            </a:r>
            <a:r>
              <a:rPr lang="is-IS" dirty="0"/>
              <a:t> </a:t>
            </a:r>
            <a:r>
              <a:rPr lang="is-IS" dirty="0" err="1"/>
              <a:t>technology</a:t>
            </a:r>
            <a:r>
              <a:rPr lang="is-IS" dirty="0"/>
              <a:t> </a:t>
            </a:r>
            <a:r>
              <a:rPr lang="is-IS" dirty="0" err="1"/>
              <a:t>and</a:t>
            </a:r>
            <a:r>
              <a:rPr lang="is-IS" dirty="0"/>
              <a:t> </a:t>
            </a:r>
            <a:r>
              <a:rPr lang="is-IS" dirty="0" err="1"/>
              <a:t>engineering</a:t>
            </a:r>
            <a:r>
              <a:rPr lang="is-IS" dirty="0"/>
              <a:t> </a:t>
            </a:r>
            <a:r>
              <a:rPr lang="is-IS" dirty="0" err="1"/>
              <a:t>and</a:t>
            </a:r>
            <a:r>
              <a:rPr lang="is-IS" dirty="0"/>
              <a:t> </a:t>
            </a:r>
            <a:r>
              <a:rPr lang="is-IS" dirty="0" err="1"/>
              <a:t>they</a:t>
            </a:r>
            <a:r>
              <a:rPr lang="is-IS" dirty="0"/>
              <a:t> are </a:t>
            </a:r>
            <a:r>
              <a:rPr lang="is-IS" dirty="0" err="1"/>
              <a:t>just</a:t>
            </a:r>
            <a:r>
              <a:rPr lang="is-IS" dirty="0"/>
              <a:t> </a:t>
            </a:r>
            <a:r>
              <a:rPr lang="is-IS" dirty="0" err="1"/>
              <a:t>as</a:t>
            </a:r>
            <a:r>
              <a:rPr lang="is-IS" dirty="0"/>
              <a:t> </a:t>
            </a:r>
            <a:r>
              <a:rPr lang="is-IS" dirty="0" err="1"/>
              <a:t>strong</a:t>
            </a:r>
            <a:r>
              <a:rPr lang="is-IS" dirty="0"/>
              <a:t> </a:t>
            </a:r>
            <a:r>
              <a:rPr lang="is-IS" dirty="0" err="1"/>
              <a:t>when</a:t>
            </a:r>
            <a:r>
              <a:rPr lang="is-IS" dirty="0"/>
              <a:t> it </a:t>
            </a:r>
            <a:r>
              <a:rPr lang="is-IS" dirty="0" err="1"/>
              <a:t>comes</a:t>
            </a:r>
            <a:r>
              <a:rPr lang="is-IS" dirty="0"/>
              <a:t> </a:t>
            </a:r>
            <a:r>
              <a:rPr lang="is-IS" dirty="0" err="1"/>
              <a:t>to</a:t>
            </a:r>
            <a:r>
              <a:rPr lang="is-IS" dirty="0"/>
              <a:t> </a:t>
            </a:r>
            <a:r>
              <a:rPr lang="is-IS" dirty="0" err="1"/>
              <a:t>world-leading</a:t>
            </a:r>
            <a:r>
              <a:rPr lang="is-IS" dirty="0"/>
              <a:t> </a:t>
            </a:r>
            <a:r>
              <a:rPr lang="is-IS" dirty="0" err="1"/>
              <a:t>universities</a:t>
            </a:r>
            <a:r>
              <a:rPr lang="is-IS" dirty="0"/>
              <a:t>, </a:t>
            </a:r>
            <a:r>
              <a:rPr lang="is-IS" dirty="0" err="1"/>
              <a:t>basic</a:t>
            </a:r>
            <a:r>
              <a:rPr lang="is-IS" dirty="0"/>
              <a:t> </a:t>
            </a:r>
            <a:r>
              <a:rPr lang="is-IS" dirty="0" err="1"/>
              <a:t>and</a:t>
            </a:r>
            <a:r>
              <a:rPr lang="is-IS" dirty="0"/>
              <a:t> </a:t>
            </a:r>
            <a:r>
              <a:rPr lang="is-IS" dirty="0" err="1"/>
              <a:t>applied</a:t>
            </a:r>
            <a:r>
              <a:rPr lang="is-IS" dirty="0"/>
              <a:t> </a:t>
            </a:r>
            <a:r>
              <a:rPr lang="is-IS" dirty="0" err="1"/>
              <a:t>research</a:t>
            </a:r>
            <a:r>
              <a:rPr lang="is-IS" dirty="0"/>
              <a:t> </a:t>
            </a:r>
            <a:r>
              <a:rPr lang="is-IS" dirty="0" err="1"/>
              <a:t>output</a:t>
            </a:r>
            <a:r>
              <a:rPr lang="is-IS" dirty="0"/>
              <a:t> </a:t>
            </a:r>
            <a:r>
              <a:rPr lang="is-IS" dirty="0" err="1"/>
              <a:t>and</a:t>
            </a:r>
            <a:r>
              <a:rPr lang="is-IS" dirty="0"/>
              <a:t> </a:t>
            </a:r>
            <a:r>
              <a:rPr lang="is-IS" dirty="0" err="1"/>
              <a:t>globally</a:t>
            </a:r>
            <a:r>
              <a:rPr lang="is-IS" dirty="0"/>
              <a:t> </a:t>
            </a:r>
            <a:r>
              <a:rPr lang="is-IS" dirty="0" err="1"/>
              <a:t>active</a:t>
            </a:r>
            <a:r>
              <a:rPr lang="is-IS" dirty="0"/>
              <a:t> </a:t>
            </a:r>
            <a:r>
              <a:rPr lang="is-IS" dirty="0" err="1"/>
              <a:t>funding</a:t>
            </a:r>
            <a:r>
              <a:rPr lang="is-IS" dirty="0"/>
              <a:t> </a:t>
            </a:r>
            <a:r>
              <a:rPr lang="is-IS" dirty="0" err="1"/>
              <a:t>and</a:t>
            </a:r>
            <a:r>
              <a:rPr lang="is-IS" dirty="0"/>
              <a:t> </a:t>
            </a:r>
            <a:r>
              <a:rPr lang="is-IS" dirty="0" err="1"/>
              <a:t>research</a:t>
            </a:r>
            <a:r>
              <a:rPr lang="is-IS" dirty="0"/>
              <a:t> </a:t>
            </a:r>
            <a:r>
              <a:rPr lang="is-IS" dirty="0" err="1"/>
              <a:t>organisations</a:t>
            </a:r>
            <a:r>
              <a:rPr lang="is-IS" dirty="0"/>
              <a:t> </a:t>
            </a:r>
            <a:r>
              <a:rPr lang="is-IS" dirty="0" err="1"/>
              <a:t>like</a:t>
            </a:r>
            <a:r>
              <a:rPr lang="is-IS" dirty="0"/>
              <a:t> </a:t>
            </a:r>
            <a:r>
              <a:rPr lang="is-IS" dirty="0" err="1"/>
              <a:t>Fraunhofer</a:t>
            </a:r>
            <a:r>
              <a:rPr lang="is-IS" dirty="0"/>
              <a:t>, Max Weber Foundation, </a:t>
            </a:r>
            <a:r>
              <a:rPr lang="is-IS" dirty="0" err="1"/>
              <a:t>Helmholtz</a:t>
            </a:r>
            <a:r>
              <a:rPr lang="is-IS" dirty="0"/>
              <a:t> Association </a:t>
            </a:r>
            <a:r>
              <a:rPr lang="is-IS" dirty="0" err="1"/>
              <a:t>and</a:t>
            </a:r>
            <a:r>
              <a:rPr lang="is-IS" dirty="0"/>
              <a:t> </a:t>
            </a:r>
            <a:r>
              <a:rPr lang="is-IS" dirty="0" err="1"/>
              <a:t>the</a:t>
            </a:r>
            <a:r>
              <a:rPr lang="is-IS" dirty="0"/>
              <a:t> German Research Foundation, </a:t>
            </a:r>
            <a:r>
              <a:rPr lang="is-IS" dirty="0" err="1"/>
              <a:t>all</a:t>
            </a:r>
            <a:r>
              <a:rPr lang="is-IS" dirty="0"/>
              <a:t> which </a:t>
            </a:r>
            <a:r>
              <a:rPr lang="is-IS" dirty="0" err="1"/>
              <a:t>have</a:t>
            </a:r>
            <a:r>
              <a:rPr lang="is-IS" dirty="0"/>
              <a:t> </a:t>
            </a:r>
            <a:r>
              <a:rPr lang="is-IS" dirty="0" err="1"/>
              <a:t>presence</a:t>
            </a:r>
            <a:r>
              <a:rPr lang="is-IS" dirty="0"/>
              <a:t> </a:t>
            </a:r>
            <a:r>
              <a:rPr lang="is-IS" dirty="0" err="1"/>
              <a:t>here</a:t>
            </a:r>
            <a:r>
              <a:rPr lang="is-IS" dirty="0"/>
              <a:t> </a:t>
            </a:r>
            <a:r>
              <a:rPr lang="is-IS" dirty="0" err="1"/>
              <a:t>in</a:t>
            </a:r>
            <a:r>
              <a:rPr lang="is-IS" dirty="0"/>
              <a:t> China..</a:t>
            </a:r>
          </a:p>
          <a:p>
            <a:endParaRPr lang="is-IS" dirty="0"/>
          </a:p>
          <a:p>
            <a:r>
              <a:rPr lang="is-IS" dirty="0" err="1"/>
              <a:t>Germany</a:t>
            </a:r>
            <a:r>
              <a:rPr lang="is-IS" dirty="0"/>
              <a:t> </a:t>
            </a:r>
            <a:r>
              <a:rPr lang="is-IS" dirty="0" err="1"/>
              <a:t>has</a:t>
            </a:r>
            <a:r>
              <a:rPr lang="is-IS" dirty="0"/>
              <a:t> </a:t>
            </a:r>
            <a:r>
              <a:rPr lang="is-IS" dirty="0" err="1"/>
              <a:t>also</a:t>
            </a:r>
            <a:r>
              <a:rPr lang="is-IS" dirty="0"/>
              <a:t> </a:t>
            </a:r>
            <a:r>
              <a:rPr lang="is-IS" dirty="0" err="1"/>
              <a:t>very</a:t>
            </a:r>
            <a:r>
              <a:rPr lang="is-IS" dirty="0"/>
              <a:t> </a:t>
            </a:r>
            <a:r>
              <a:rPr lang="is-IS" dirty="0" err="1"/>
              <a:t>deep</a:t>
            </a:r>
            <a:r>
              <a:rPr lang="is-IS" dirty="0"/>
              <a:t> </a:t>
            </a:r>
            <a:r>
              <a:rPr lang="is-IS" dirty="0" err="1"/>
              <a:t>and</a:t>
            </a:r>
            <a:r>
              <a:rPr lang="is-IS" dirty="0"/>
              <a:t> </a:t>
            </a:r>
            <a:r>
              <a:rPr lang="is-IS" dirty="0" err="1"/>
              <a:t>long</a:t>
            </a:r>
            <a:r>
              <a:rPr lang="is-IS" dirty="0"/>
              <a:t> </a:t>
            </a:r>
            <a:r>
              <a:rPr lang="is-IS" dirty="0" err="1"/>
              <a:t>standing</a:t>
            </a:r>
            <a:r>
              <a:rPr lang="is-IS" dirty="0"/>
              <a:t> </a:t>
            </a:r>
            <a:r>
              <a:rPr lang="is-IS" dirty="0" err="1"/>
              <a:t>history</a:t>
            </a:r>
            <a:r>
              <a:rPr lang="is-IS" dirty="0"/>
              <a:t> of </a:t>
            </a:r>
            <a:r>
              <a:rPr lang="is-IS" dirty="0" err="1"/>
              <a:t>close-cooerpation</a:t>
            </a:r>
            <a:r>
              <a:rPr lang="is-IS" dirty="0"/>
              <a:t> with China </a:t>
            </a:r>
            <a:r>
              <a:rPr lang="is-IS" dirty="0" err="1"/>
              <a:t>in</a:t>
            </a:r>
            <a:r>
              <a:rPr lang="is-IS" dirty="0"/>
              <a:t> </a:t>
            </a:r>
            <a:r>
              <a:rPr lang="is-IS" dirty="0" err="1"/>
              <a:t>the</a:t>
            </a:r>
            <a:r>
              <a:rPr lang="is-IS" dirty="0"/>
              <a:t> </a:t>
            </a:r>
            <a:r>
              <a:rPr lang="is-IS" dirty="0" err="1"/>
              <a:t>field</a:t>
            </a:r>
            <a:r>
              <a:rPr lang="is-IS" dirty="0"/>
              <a:t> of </a:t>
            </a:r>
            <a:r>
              <a:rPr lang="is-IS" dirty="0" err="1"/>
              <a:t>research</a:t>
            </a:r>
            <a:r>
              <a:rPr lang="is-IS" dirty="0"/>
              <a:t>, </a:t>
            </a:r>
            <a:r>
              <a:rPr lang="is-IS" dirty="0" err="1"/>
              <a:t>science</a:t>
            </a:r>
            <a:r>
              <a:rPr lang="is-IS" dirty="0"/>
              <a:t>, </a:t>
            </a:r>
            <a:r>
              <a:rPr lang="is-IS" dirty="0" err="1"/>
              <a:t>technology</a:t>
            </a:r>
            <a:r>
              <a:rPr lang="is-IS" dirty="0"/>
              <a:t> </a:t>
            </a:r>
            <a:r>
              <a:rPr lang="is-IS" dirty="0" err="1"/>
              <a:t>and</a:t>
            </a:r>
            <a:r>
              <a:rPr lang="is-IS" dirty="0"/>
              <a:t> </a:t>
            </a:r>
            <a:r>
              <a:rPr lang="is-IS" dirty="0" err="1"/>
              <a:t>education</a:t>
            </a:r>
            <a:r>
              <a:rPr lang="is-IS" dirty="0"/>
              <a:t> </a:t>
            </a:r>
            <a:r>
              <a:rPr lang="is-IS" dirty="0" err="1"/>
              <a:t>focusing</a:t>
            </a:r>
            <a:r>
              <a:rPr lang="is-IS" dirty="0"/>
              <a:t> on </a:t>
            </a:r>
            <a:r>
              <a:rPr lang="is-IS" dirty="0" err="1"/>
              <a:t>work</a:t>
            </a:r>
            <a:r>
              <a:rPr lang="is-IS" dirty="0"/>
              <a:t> </a:t>
            </a:r>
            <a:r>
              <a:rPr lang="is-IS" dirty="0" err="1"/>
              <a:t>areas</a:t>
            </a:r>
            <a:r>
              <a:rPr lang="is-IS" dirty="0"/>
              <a:t> </a:t>
            </a:r>
            <a:r>
              <a:rPr lang="is-IS" dirty="0" err="1"/>
              <a:t>like</a:t>
            </a:r>
            <a:r>
              <a:rPr lang="is-IS" dirty="0"/>
              <a:t> LIST. </a:t>
            </a:r>
            <a:r>
              <a:rPr lang="is-IS" dirty="0" err="1"/>
              <a:t>This</a:t>
            </a:r>
            <a:r>
              <a:rPr lang="is-IS" dirty="0"/>
              <a:t> is </a:t>
            </a:r>
            <a:r>
              <a:rPr lang="is-IS" dirty="0" err="1"/>
              <a:t>in</a:t>
            </a:r>
            <a:r>
              <a:rPr lang="is-IS" dirty="0"/>
              <a:t> </a:t>
            </a:r>
            <a:r>
              <a:rPr lang="is-IS" dirty="0" err="1"/>
              <a:t>addition</a:t>
            </a:r>
            <a:r>
              <a:rPr lang="is-IS" dirty="0"/>
              <a:t> </a:t>
            </a:r>
            <a:r>
              <a:rPr lang="is-IS" dirty="0" err="1"/>
              <a:t>to</a:t>
            </a:r>
            <a:r>
              <a:rPr lang="is-IS" dirty="0"/>
              <a:t> </a:t>
            </a:r>
            <a:r>
              <a:rPr lang="is-IS" dirty="0" err="1"/>
              <a:t>numerous</a:t>
            </a:r>
            <a:r>
              <a:rPr lang="is-IS" dirty="0"/>
              <a:t> </a:t>
            </a:r>
            <a:r>
              <a:rPr lang="is-IS" dirty="0" err="1"/>
              <a:t>research</a:t>
            </a:r>
            <a:r>
              <a:rPr lang="is-IS" dirty="0"/>
              <a:t> </a:t>
            </a:r>
            <a:r>
              <a:rPr lang="is-IS" dirty="0" err="1"/>
              <a:t>instituions</a:t>
            </a:r>
            <a:r>
              <a:rPr lang="is-IS" dirty="0"/>
              <a:t>, </a:t>
            </a:r>
            <a:r>
              <a:rPr lang="is-IS" dirty="0" err="1"/>
              <a:t>universities</a:t>
            </a:r>
            <a:r>
              <a:rPr lang="is-IS" dirty="0"/>
              <a:t> </a:t>
            </a:r>
            <a:r>
              <a:rPr lang="is-IS" dirty="0" err="1"/>
              <a:t>and</a:t>
            </a:r>
            <a:r>
              <a:rPr lang="is-IS" dirty="0"/>
              <a:t> </a:t>
            </a:r>
            <a:r>
              <a:rPr lang="is-IS" dirty="0" err="1"/>
              <a:t>companies</a:t>
            </a:r>
            <a:r>
              <a:rPr lang="is-IS" dirty="0"/>
              <a:t> LIST.</a:t>
            </a:r>
          </a:p>
          <a:p>
            <a:endParaRPr lang="en-US" dirty="0"/>
          </a:p>
        </p:txBody>
      </p:sp>
      <p:sp>
        <p:nvSpPr>
          <p:cNvPr id="4" name="Slide Number Placeholder 3"/>
          <p:cNvSpPr>
            <a:spLocks noGrp="1"/>
          </p:cNvSpPr>
          <p:nvPr>
            <p:ph type="sldNum" sz="quarter" idx="10"/>
          </p:nvPr>
        </p:nvSpPr>
        <p:spPr/>
        <p:txBody>
          <a:bodyPr/>
          <a:lstStyle/>
          <a:p>
            <a:fld id="{1082973F-762D-422B-A21C-017F71AE8039}" type="slidenum">
              <a:rPr lang="en-US" smtClean="0"/>
              <a:t>54</a:t>
            </a:fld>
            <a:endParaRPr lang="en-US"/>
          </a:p>
        </p:txBody>
      </p:sp>
    </p:spTree>
    <p:extLst>
      <p:ext uri="{BB962C8B-B14F-4D97-AF65-F5344CB8AC3E}">
        <p14:creationId xmlns:p14="http://schemas.microsoft.com/office/powerpoint/2010/main" val="176886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err="1"/>
              <a:t>Spain</a:t>
            </a:r>
            <a:r>
              <a:rPr lang="is-IS" dirty="0"/>
              <a:t> is a </a:t>
            </a:r>
            <a:r>
              <a:rPr lang="is-IS" dirty="0" err="1"/>
              <a:t>countyr</a:t>
            </a:r>
            <a:r>
              <a:rPr lang="is-IS" dirty="0"/>
              <a:t> </a:t>
            </a:r>
            <a:r>
              <a:rPr lang="is-IS" dirty="0" err="1"/>
              <a:t>know</a:t>
            </a:r>
            <a:r>
              <a:rPr lang="is-IS" dirty="0"/>
              <a:t> for </a:t>
            </a:r>
            <a:r>
              <a:rPr lang="is-IS" dirty="0" err="1"/>
              <a:t>it‘s</a:t>
            </a:r>
            <a:r>
              <a:rPr lang="is-IS" dirty="0"/>
              <a:t> LIST.</a:t>
            </a:r>
          </a:p>
          <a:p>
            <a:endParaRPr lang="is-IS" dirty="0"/>
          </a:p>
          <a:p>
            <a:r>
              <a:rPr lang="is-IS" dirty="0" err="1"/>
              <a:t>They</a:t>
            </a:r>
            <a:r>
              <a:rPr lang="is-IS" dirty="0"/>
              <a:t> are </a:t>
            </a:r>
            <a:r>
              <a:rPr lang="is-IS" dirty="0" err="1"/>
              <a:t>also</a:t>
            </a:r>
            <a:r>
              <a:rPr lang="is-IS" dirty="0"/>
              <a:t> </a:t>
            </a:r>
            <a:r>
              <a:rPr lang="is-IS" dirty="0" err="1"/>
              <a:t>very</a:t>
            </a:r>
            <a:r>
              <a:rPr lang="is-IS" dirty="0"/>
              <a:t> </a:t>
            </a:r>
            <a:r>
              <a:rPr lang="is-IS" dirty="0" err="1"/>
              <a:t>active</a:t>
            </a:r>
            <a:r>
              <a:rPr lang="is-IS" dirty="0"/>
              <a:t> </a:t>
            </a:r>
            <a:r>
              <a:rPr lang="is-IS" dirty="0" err="1"/>
              <a:t>country</a:t>
            </a:r>
            <a:r>
              <a:rPr lang="is-IS" dirty="0"/>
              <a:t> </a:t>
            </a:r>
            <a:r>
              <a:rPr lang="is-IS" dirty="0" err="1"/>
              <a:t>in</a:t>
            </a:r>
            <a:r>
              <a:rPr lang="is-IS" dirty="0"/>
              <a:t> </a:t>
            </a:r>
            <a:r>
              <a:rPr lang="is-IS" dirty="0" err="1"/>
              <a:t>research</a:t>
            </a:r>
            <a:r>
              <a:rPr lang="is-IS" dirty="0"/>
              <a:t> </a:t>
            </a:r>
            <a:r>
              <a:rPr lang="is-IS" dirty="0" err="1"/>
              <a:t>and</a:t>
            </a:r>
            <a:r>
              <a:rPr lang="is-IS" dirty="0"/>
              <a:t> </a:t>
            </a:r>
            <a:r>
              <a:rPr lang="is-IS" dirty="0" err="1"/>
              <a:t>development</a:t>
            </a:r>
            <a:r>
              <a:rPr lang="is-IS" dirty="0"/>
              <a:t> </a:t>
            </a:r>
            <a:r>
              <a:rPr lang="is-IS" dirty="0" err="1"/>
              <a:t>and</a:t>
            </a:r>
            <a:r>
              <a:rPr lang="is-IS" dirty="0"/>
              <a:t> </a:t>
            </a:r>
            <a:r>
              <a:rPr lang="is-IS" dirty="0" err="1"/>
              <a:t>very</a:t>
            </a:r>
            <a:r>
              <a:rPr lang="is-IS" dirty="0"/>
              <a:t> </a:t>
            </a:r>
            <a:r>
              <a:rPr lang="is-IS" dirty="0" err="1"/>
              <a:t>open</a:t>
            </a:r>
            <a:r>
              <a:rPr lang="is-IS" dirty="0"/>
              <a:t> </a:t>
            </a:r>
            <a:r>
              <a:rPr lang="is-IS" dirty="0" err="1"/>
              <a:t>to</a:t>
            </a:r>
            <a:r>
              <a:rPr lang="is-IS" dirty="0"/>
              <a:t> </a:t>
            </a:r>
            <a:r>
              <a:rPr lang="is-IS" dirty="0" err="1"/>
              <a:t>international</a:t>
            </a:r>
            <a:r>
              <a:rPr lang="is-IS" dirty="0"/>
              <a:t> </a:t>
            </a:r>
            <a:r>
              <a:rPr lang="is-IS" dirty="0" err="1"/>
              <a:t>cooperation</a:t>
            </a:r>
            <a:r>
              <a:rPr lang="is-IS" dirty="0"/>
              <a:t>.</a:t>
            </a:r>
          </a:p>
          <a:p>
            <a:endParaRPr lang="is-IS" dirty="0"/>
          </a:p>
          <a:p>
            <a:r>
              <a:rPr lang="is-IS" dirty="0"/>
              <a:t>For </a:t>
            </a:r>
            <a:r>
              <a:rPr lang="is-IS" dirty="0" err="1"/>
              <a:t>the</a:t>
            </a:r>
            <a:r>
              <a:rPr lang="is-IS" dirty="0"/>
              <a:t> people </a:t>
            </a:r>
            <a:r>
              <a:rPr lang="is-IS" dirty="0" err="1"/>
              <a:t>in</a:t>
            </a:r>
            <a:r>
              <a:rPr lang="is-IS" dirty="0"/>
              <a:t> </a:t>
            </a:r>
            <a:r>
              <a:rPr lang="is-IS" dirty="0" err="1"/>
              <a:t>here</a:t>
            </a:r>
            <a:r>
              <a:rPr lang="is-IS" dirty="0"/>
              <a:t> that </a:t>
            </a:r>
            <a:r>
              <a:rPr lang="is-IS" dirty="0" err="1"/>
              <a:t>represent</a:t>
            </a:r>
            <a:r>
              <a:rPr lang="is-IS" dirty="0"/>
              <a:t> </a:t>
            </a:r>
            <a:r>
              <a:rPr lang="is-IS" dirty="0" err="1"/>
              <a:t>companies</a:t>
            </a:r>
            <a:r>
              <a:rPr lang="is-IS" dirty="0"/>
              <a:t> </a:t>
            </a:r>
            <a:r>
              <a:rPr lang="is-IS" dirty="0" err="1"/>
              <a:t>the</a:t>
            </a:r>
            <a:r>
              <a:rPr lang="is-IS" dirty="0"/>
              <a:t> CHINEKA </a:t>
            </a:r>
            <a:r>
              <a:rPr lang="is-IS" dirty="0" err="1"/>
              <a:t>programme</a:t>
            </a:r>
            <a:r>
              <a:rPr lang="is-IS" dirty="0"/>
              <a:t> is of </a:t>
            </a:r>
            <a:r>
              <a:rPr lang="is-IS" dirty="0" err="1"/>
              <a:t>particular</a:t>
            </a:r>
            <a:r>
              <a:rPr lang="is-IS" dirty="0"/>
              <a:t> </a:t>
            </a:r>
            <a:r>
              <a:rPr lang="is-IS" dirty="0" err="1"/>
              <a:t>interest</a:t>
            </a:r>
            <a:r>
              <a:rPr lang="is-IS" dirty="0"/>
              <a:t>. </a:t>
            </a:r>
            <a:r>
              <a:rPr lang="is-IS" dirty="0" err="1"/>
              <a:t>It‘s</a:t>
            </a:r>
            <a:r>
              <a:rPr lang="is-IS" dirty="0"/>
              <a:t> a LIST.</a:t>
            </a:r>
            <a:endParaRPr lang="en-US" dirty="0"/>
          </a:p>
        </p:txBody>
      </p:sp>
      <p:sp>
        <p:nvSpPr>
          <p:cNvPr id="4" name="Slide Number Placeholder 3"/>
          <p:cNvSpPr>
            <a:spLocks noGrp="1"/>
          </p:cNvSpPr>
          <p:nvPr>
            <p:ph type="sldNum" sz="quarter" idx="10"/>
          </p:nvPr>
        </p:nvSpPr>
        <p:spPr/>
        <p:txBody>
          <a:bodyPr/>
          <a:lstStyle/>
          <a:p>
            <a:fld id="{1082973F-762D-422B-A21C-017F71AE8039}" type="slidenum">
              <a:rPr lang="en-US" smtClean="0"/>
              <a:t>55</a:t>
            </a:fld>
            <a:endParaRPr lang="en-US"/>
          </a:p>
        </p:txBody>
      </p:sp>
    </p:spTree>
    <p:extLst>
      <p:ext uri="{BB962C8B-B14F-4D97-AF65-F5344CB8AC3E}">
        <p14:creationId xmlns:p14="http://schemas.microsoft.com/office/powerpoint/2010/main" val="14427267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err="1"/>
              <a:t>Italy</a:t>
            </a:r>
            <a:r>
              <a:rPr lang="is-IS" dirty="0"/>
              <a:t> is a </a:t>
            </a:r>
            <a:r>
              <a:rPr lang="is-IS" dirty="0" err="1"/>
              <a:t>country</a:t>
            </a:r>
            <a:r>
              <a:rPr lang="is-IS" dirty="0"/>
              <a:t> that is </a:t>
            </a:r>
            <a:r>
              <a:rPr lang="is-IS" dirty="0" err="1"/>
              <a:t>well</a:t>
            </a:r>
            <a:r>
              <a:rPr lang="is-IS" dirty="0"/>
              <a:t> </a:t>
            </a:r>
            <a:r>
              <a:rPr lang="is-IS" dirty="0" err="1"/>
              <a:t>known</a:t>
            </a:r>
            <a:r>
              <a:rPr lang="is-IS" dirty="0"/>
              <a:t> for </a:t>
            </a:r>
            <a:r>
              <a:rPr lang="is-IS" dirty="0" err="1"/>
              <a:t>it‘s</a:t>
            </a:r>
            <a:r>
              <a:rPr lang="is-IS" dirty="0"/>
              <a:t> </a:t>
            </a:r>
            <a:r>
              <a:rPr lang="is-IS" dirty="0" err="1"/>
              <a:t>long</a:t>
            </a:r>
            <a:r>
              <a:rPr lang="is-IS" dirty="0"/>
              <a:t> </a:t>
            </a:r>
            <a:r>
              <a:rPr lang="is-IS" dirty="0" err="1"/>
              <a:t>history</a:t>
            </a:r>
            <a:r>
              <a:rPr lang="is-IS" dirty="0"/>
              <a:t> of </a:t>
            </a:r>
            <a:r>
              <a:rPr lang="is-IS" dirty="0" err="1"/>
              <a:t>scientific</a:t>
            </a:r>
            <a:r>
              <a:rPr lang="is-IS" dirty="0"/>
              <a:t> </a:t>
            </a:r>
            <a:r>
              <a:rPr lang="is-IS" dirty="0" err="1"/>
              <a:t>research</a:t>
            </a:r>
            <a:r>
              <a:rPr lang="is-IS" dirty="0"/>
              <a:t> </a:t>
            </a:r>
            <a:r>
              <a:rPr lang="is-IS" dirty="0" err="1"/>
              <a:t>and</a:t>
            </a:r>
            <a:r>
              <a:rPr lang="is-IS" dirty="0"/>
              <a:t> </a:t>
            </a:r>
            <a:r>
              <a:rPr lang="is-IS" dirty="0" err="1"/>
              <a:t>discoveries</a:t>
            </a:r>
            <a:r>
              <a:rPr lang="is-IS" dirty="0"/>
              <a:t>, </a:t>
            </a:r>
            <a:r>
              <a:rPr lang="is-IS" dirty="0" err="1"/>
              <a:t>and</a:t>
            </a:r>
            <a:r>
              <a:rPr lang="is-IS" dirty="0"/>
              <a:t> </a:t>
            </a:r>
            <a:r>
              <a:rPr lang="is-IS" dirty="0" err="1"/>
              <a:t>they</a:t>
            </a:r>
            <a:r>
              <a:rPr lang="is-IS" dirty="0"/>
              <a:t> are </a:t>
            </a:r>
            <a:r>
              <a:rPr lang="is-IS" dirty="0" err="1"/>
              <a:t>still</a:t>
            </a:r>
            <a:r>
              <a:rPr lang="is-IS" dirty="0"/>
              <a:t> </a:t>
            </a:r>
            <a:r>
              <a:rPr lang="is-IS" dirty="0" err="1"/>
              <a:t>today</a:t>
            </a:r>
            <a:r>
              <a:rPr lang="is-IS" dirty="0"/>
              <a:t> </a:t>
            </a:r>
            <a:r>
              <a:rPr lang="is-IS" dirty="0" err="1"/>
              <a:t>among</a:t>
            </a:r>
            <a:r>
              <a:rPr lang="is-IS" dirty="0"/>
              <a:t> </a:t>
            </a:r>
            <a:r>
              <a:rPr lang="is-IS" dirty="0" err="1"/>
              <a:t>the</a:t>
            </a:r>
            <a:r>
              <a:rPr lang="is-IS" dirty="0"/>
              <a:t> </a:t>
            </a:r>
            <a:r>
              <a:rPr lang="is-IS" dirty="0" err="1"/>
              <a:t>strongest</a:t>
            </a:r>
            <a:r>
              <a:rPr lang="is-IS" dirty="0"/>
              <a:t> </a:t>
            </a:r>
            <a:r>
              <a:rPr lang="is-IS" dirty="0" err="1"/>
              <a:t>science</a:t>
            </a:r>
            <a:r>
              <a:rPr lang="is-IS" dirty="0"/>
              <a:t> </a:t>
            </a:r>
            <a:r>
              <a:rPr lang="is-IS" dirty="0" err="1"/>
              <a:t>powers</a:t>
            </a:r>
            <a:r>
              <a:rPr lang="is-IS" dirty="0"/>
              <a:t> </a:t>
            </a:r>
            <a:r>
              <a:rPr lang="is-IS" dirty="0" err="1"/>
              <a:t>in</a:t>
            </a:r>
            <a:r>
              <a:rPr lang="is-IS" dirty="0"/>
              <a:t> </a:t>
            </a:r>
            <a:r>
              <a:rPr lang="is-IS" dirty="0" err="1"/>
              <a:t>the</a:t>
            </a:r>
            <a:r>
              <a:rPr lang="is-IS" dirty="0"/>
              <a:t> </a:t>
            </a:r>
            <a:r>
              <a:rPr lang="is-IS" dirty="0" err="1"/>
              <a:t>world</a:t>
            </a:r>
            <a:r>
              <a:rPr lang="is-IS" dirty="0"/>
              <a:t>.</a:t>
            </a:r>
          </a:p>
          <a:p>
            <a:endParaRPr lang="is-IS" dirty="0"/>
          </a:p>
          <a:p>
            <a:r>
              <a:rPr lang="is-IS" dirty="0"/>
              <a:t>Research </a:t>
            </a:r>
            <a:r>
              <a:rPr lang="is-IS" dirty="0" err="1"/>
              <a:t>Areas</a:t>
            </a:r>
            <a:r>
              <a:rPr lang="is-IS" dirty="0"/>
              <a:t> that </a:t>
            </a:r>
            <a:r>
              <a:rPr lang="is-IS" dirty="0" err="1"/>
              <a:t>Italy</a:t>
            </a:r>
            <a:r>
              <a:rPr lang="is-IS" dirty="0"/>
              <a:t> is </a:t>
            </a:r>
            <a:r>
              <a:rPr lang="is-IS" dirty="0" err="1"/>
              <a:t>particularly</a:t>
            </a:r>
            <a:r>
              <a:rPr lang="is-IS" dirty="0"/>
              <a:t> </a:t>
            </a:r>
            <a:r>
              <a:rPr lang="is-IS" dirty="0" err="1"/>
              <a:t>strong</a:t>
            </a:r>
            <a:r>
              <a:rPr lang="is-IS" dirty="0"/>
              <a:t> </a:t>
            </a:r>
            <a:r>
              <a:rPr lang="is-IS" dirty="0" err="1"/>
              <a:t>in</a:t>
            </a:r>
            <a:r>
              <a:rPr lang="is-IS" dirty="0"/>
              <a:t> </a:t>
            </a:r>
            <a:r>
              <a:rPr lang="is-IS" dirty="0" err="1"/>
              <a:t>include</a:t>
            </a:r>
            <a:r>
              <a:rPr lang="is-IS" dirty="0"/>
              <a:t> LIST.</a:t>
            </a:r>
          </a:p>
          <a:p>
            <a:endParaRPr lang="is-IS" dirty="0"/>
          </a:p>
          <a:p>
            <a:r>
              <a:rPr lang="is-IS" dirty="0" err="1"/>
              <a:t>Italy</a:t>
            </a:r>
            <a:r>
              <a:rPr lang="is-IS" dirty="0"/>
              <a:t> </a:t>
            </a:r>
            <a:r>
              <a:rPr lang="is-IS" dirty="0" err="1"/>
              <a:t>also</a:t>
            </a:r>
            <a:r>
              <a:rPr lang="is-IS" dirty="0"/>
              <a:t> </a:t>
            </a:r>
            <a:r>
              <a:rPr lang="is-IS" dirty="0" err="1"/>
              <a:t>has</a:t>
            </a:r>
            <a:r>
              <a:rPr lang="is-IS" dirty="0"/>
              <a:t> a </a:t>
            </a:r>
            <a:r>
              <a:rPr lang="is-IS" dirty="0" err="1"/>
              <a:t>very</a:t>
            </a:r>
            <a:r>
              <a:rPr lang="is-IS" dirty="0"/>
              <a:t> </a:t>
            </a:r>
            <a:r>
              <a:rPr lang="is-IS" dirty="0" err="1"/>
              <a:t>strong</a:t>
            </a:r>
            <a:r>
              <a:rPr lang="is-IS" dirty="0"/>
              <a:t> </a:t>
            </a:r>
            <a:r>
              <a:rPr lang="is-IS" dirty="0" err="1"/>
              <a:t>presence</a:t>
            </a:r>
            <a:r>
              <a:rPr lang="is-IS" dirty="0"/>
              <a:t> </a:t>
            </a:r>
            <a:r>
              <a:rPr lang="is-IS" dirty="0" err="1"/>
              <a:t>in</a:t>
            </a:r>
            <a:r>
              <a:rPr lang="is-IS" dirty="0"/>
              <a:t> China </a:t>
            </a:r>
            <a:r>
              <a:rPr lang="is-IS" dirty="0" err="1"/>
              <a:t>having</a:t>
            </a:r>
            <a:r>
              <a:rPr lang="is-IS" dirty="0"/>
              <a:t> </a:t>
            </a:r>
            <a:r>
              <a:rPr lang="is-IS" dirty="0" err="1"/>
              <a:t>many</a:t>
            </a:r>
            <a:r>
              <a:rPr lang="is-IS" dirty="0"/>
              <a:t> </a:t>
            </a:r>
            <a:r>
              <a:rPr lang="is-IS" dirty="0" err="1"/>
              <a:t>joint</a:t>
            </a:r>
            <a:r>
              <a:rPr lang="is-IS" dirty="0"/>
              <a:t> </a:t>
            </a:r>
            <a:r>
              <a:rPr lang="is-IS" dirty="0" err="1"/>
              <a:t>centers</a:t>
            </a:r>
            <a:r>
              <a:rPr lang="is-IS" dirty="0"/>
              <a:t> </a:t>
            </a:r>
            <a:r>
              <a:rPr lang="is-IS" dirty="0" err="1"/>
              <a:t>like</a:t>
            </a:r>
            <a:r>
              <a:rPr lang="is-IS" dirty="0"/>
              <a:t> LIST</a:t>
            </a:r>
          </a:p>
          <a:p>
            <a:r>
              <a:rPr lang="is-IS" dirty="0"/>
              <a:t>I </a:t>
            </a:r>
            <a:r>
              <a:rPr lang="is-IS" dirty="0" err="1"/>
              <a:t>know</a:t>
            </a:r>
            <a:r>
              <a:rPr lang="is-IS" dirty="0"/>
              <a:t> for a </a:t>
            </a:r>
            <a:r>
              <a:rPr lang="is-IS" dirty="0" err="1"/>
              <a:t>fact</a:t>
            </a:r>
            <a:r>
              <a:rPr lang="is-IS" dirty="0"/>
              <a:t> </a:t>
            </a:r>
            <a:r>
              <a:rPr lang="is-IS" dirty="0" err="1"/>
              <a:t>there</a:t>
            </a:r>
            <a:r>
              <a:rPr lang="is-IS" dirty="0"/>
              <a:t> are </a:t>
            </a:r>
            <a:r>
              <a:rPr lang="is-IS" dirty="0" err="1"/>
              <a:t>many</a:t>
            </a:r>
            <a:r>
              <a:rPr lang="is-IS" dirty="0"/>
              <a:t> </a:t>
            </a:r>
            <a:r>
              <a:rPr lang="is-IS" dirty="0" err="1"/>
              <a:t>more</a:t>
            </a:r>
            <a:r>
              <a:rPr lang="is-IS" dirty="0"/>
              <a:t> </a:t>
            </a:r>
            <a:r>
              <a:rPr lang="is-IS" dirty="0" err="1"/>
              <a:t>projects</a:t>
            </a:r>
            <a:r>
              <a:rPr lang="is-IS" dirty="0"/>
              <a:t> </a:t>
            </a:r>
            <a:r>
              <a:rPr lang="is-IS" dirty="0" err="1"/>
              <a:t>and</a:t>
            </a:r>
            <a:r>
              <a:rPr lang="is-IS" dirty="0"/>
              <a:t> </a:t>
            </a:r>
            <a:r>
              <a:rPr lang="is-IS" dirty="0" err="1"/>
              <a:t>joint</a:t>
            </a:r>
            <a:r>
              <a:rPr lang="is-IS" dirty="0"/>
              <a:t> </a:t>
            </a:r>
            <a:r>
              <a:rPr lang="is-IS" dirty="0" err="1"/>
              <a:t>labs</a:t>
            </a:r>
            <a:r>
              <a:rPr lang="is-IS" dirty="0"/>
              <a:t> that </a:t>
            </a:r>
            <a:r>
              <a:rPr lang="is-IS" dirty="0" err="1"/>
              <a:t>we</a:t>
            </a:r>
            <a:r>
              <a:rPr lang="is-IS" dirty="0"/>
              <a:t> </a:t>
            </a:r>
            <a:r>
              <a:rPr lang="is-IS" dirty="0" err="1"/>
              <a:t>could</a:t>
            </a:r>
            <a:r>
              <a:rPr lang="is-IS" dirty="0"/>
              <a:t> </a:t>
            </a:r>
            <a:r>
              <a:rPr lang="is-IS" dirty="0" err="1"/>
              <a:t>add</a:t>
            </a:r>
            <a:r>
              <a:rPr lang="is-IS" dirty="0"/>
              <a:t> </a:t>
            </a:r>
            <a:r>
              <a:rPr lang="is-IS" dirty="0" err="1"/>
              <a:t>to</a:t>
            </a:r>
            <a:r>
              <a:rPr lang="is-IS" dirty="0"/>
              <a:t> that list.</a:t>
            </a:r>
          </a:p>
          <a:p>
            <a:endParaRPr lang="is-IS" dirty="0"/>
          </a:p>
          <a:p>
            <a:r>
              <a:rPr lang="is-IS" dirty="0" err="1"/>
              <a:t>Some</a:t>
            </a:r>
            <a:r>
              <a:rPr lang="is-IS" dirty="0"/>
              <a:t> of </a:t>
            </a:r>
            <a:r>
              <a:rPr lang="is-IS" dirty="0" err="1"/>
              <a:t>the</a:t>
            </a:r>
            <a:r>
              <a:rPr lang="is-IS" dirty="0"/>
              <a:t> </a:t>
            </a:r>
            <a:r>
              <a:rPr lang="is-IS" dirty="0" err="1"/>
              <a:t>highligths</a:t>
            </a:r>
            <a:r>
              <a:rPr lang="is-IS" dirty="0"/>
              <a:t> </a:t>
            </a:r>
            <a:r>
              <a:rPr lang="is-IS" dirty="0" err="1"/>
              <a:t>in</a:t>
            </a:r>
            <a:r>
              <a:rPr lang="is-IS" dirty="0"/>
              <a:t> </a:t>
            </a:r>
            <a:r>
              <a:rPr lang="is-IS" dirty="0" err="1"/>
              <a:t>Sino-Italian</a:t>
            </a:r>
            <a:r>
              <a:rPr lang="is-IS" dirty="0"/>
              <a:t> </a:t>
            </a:r>
            <a:r>
              <a:rPr lang="is-IS" dirty="0" err="1"/>
              <a:t>Cooperation</a:t>
            </a:r>
            <a:r>
              <a:rPr lang="is-IS" dirty="0"/>
              <a:t> </a:t>
            </a:r>
            <a:r>
              <a:rPr lang="is-IS" dirty="0" err="1"/>
              <a:t>include</a:t>
            </a:r>
            <a:r>
              <a:rPr lang="is-IS" dirty="0"/>
              <a:t> LIST</a:t>
            </a:r>
            <a:endParaRPr lang="en-US" dirty="0"/>
          </a:p>
        </p:txBody>
      </p:sp>
      <p:sp>
        <p:nvSpPr>
          <p:cNvPr id="4" name="Slide Number Placeholder 3"/>
          <p:cNvSpPr>
            <a:spLocks noGrp="1"/>
          </p:cNvSpPr>
          <p:nvPr>
            <p:ph type="sldNum" sz="quarter" idx="10"/>
          </p:nvPr>
        </p:nvSpPr>
        <p:spPr/>
        <p:txBody>
          <a:bodyPr/>
          <a:lstStyle/>
          <a:p>
            <a:fld id="{1082973F-762D-422B-A21C-017F71AE8039}" type="slidenum">
              <a:rPr lang="en-US" smtClean="0"/>
              <a:t>56</a:t>
            </a:fld>
            <a:endParaRPr lang="en-US"/>
          </a:p>
        </p:txBody>
      </p:sp>
    </p:spTree>
    <p:extLst>
      <p:ext uri="{BB962C8B-B14F-4D97-AF65-F5344CB8AC3E}">
        <p14:creationId xmlns:p14="http://schemas.microsoft.com/office/powerpoint/2010/main" val="26909454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These </a:t>
            </a:r>
            <a:r>
              <a:rPr lang="is-IS" dirty="0" err="1"/>
              <a:t>four</a:t>
            </a:r>
            <a:r>
              <a:rPr lang="is-IS" dirty="0"/>
              <a:t> </a:t>
            </a:r>
            <a:r>
              <a:rPr lang="is-IS" dirty="0" err="1"/>
              <a:t>examples</a:t>
            </a:r>
            <a:r>
              <a:rPr lang="is-IS" dirty="0"/>
              <a:t> are </a:t>
            </a:r>
            <a:r>
              <a:rPr lang="is-IS" dirty="0" err="1"/>
              <a:t>all</a:t>
            </a:r>
            <a:r>
              <a:rPr lang="is-IS" dirty="0"/>
              <a:t> </a:t>
            </a:r>
            <a:r>
              <a:rPr lang="is-IS" dirty="0" err="1"/>
              <a:t>very</a:t>
            </a:r>
            <a:r>
              <a:rPr lang="is-IS" dirty="0"/>
              <a:t> </a:t>
            </a:r>
            <a:r>
              <a:rPr lang="is-IS" dirty="0" err="1"/>
              <a:t>impressive</a:t>
            </a:r>
            <a:r>
              <a:rPr lang="is-IS" dirty="0"/>
              <a:t> </a:t>
            </a:r>
            <a:r>
              <a:rPr lang="is-IS" dirty="0" err="1"/>
              <a:t>but</a:t>
            </a:r>
            <a:r>
              <a:rPr lang="is-IS" dirty="0"/>
              <a:t> </a:t>
            </a:r>
            <a:r>
              <a:rPr lang="is-IS" dirty="0" err="1"/>
              <a:t>they</a:t>
            </a:r>
            <a:r>
              <a:rPr lang="is-IS" dirty="0"/>
              <a:t> are </a:t>
            </a:r>
            <a:r>
              <a:rPr lang="is-IS" dirty="0" err="1"/>
              <a:t>only</a:t>
            </a:r>
            <a:r>
              <a:rPr lang="is-IS" dirty="0"/>
              <a:t> </a:t>
            </a:r>
            <a:r>
              <a:rPr lang="is-IS" dirty="0" err="1"/>
              <a:t>the</a:t>
            </a:r>
            <a:r>
              <a:rPr lang="is-IS" dirty="0"/>
              <a:t> </a:t>
            </a:r>
            <a:r>
              <a:rPr lang="is-IS" dirty="0" err="1"/>
              <a:t>tip</a:t>
            </a:r>
            <a:r>
              <a:rPr lang="is-IS" dirty="0"/>
              <a:t> of </a:t>
            </a:r>
            <a:r>
              <a:rPr lang="is-IS" dirty="0" err="1"/>
              <a:t>the</a:t>
            </a:r>
            <a:r>
              <a:rPr lang="is-IS" dirty="0"/>
              <a:t> </a:t>
            </a:r>
            <a:r>
              <a:rPr lang="is-IS" dirty="0" err="1"/>
              <a:t>iceberg</a:t>
            </a:r>
            <a:r>
              <a:rPr lang="is-IS" dirty="0"/>
              <a:t>.</a:t>
            </a:r>
          </a:p>
          <a:p>
            <a:endParaRPr lang="is-IS" dirty="0"/>
          </a:p>
          <a:p>
            <a:r>
              <a:rPr lang="is-IS" dirty="0" err="1"/>
              <a:t>They</a:t>
            </a:r>
            <a:r>
              <a:rPr lang="is-IS" dirty="0"/>
              <a:t> are </a:t>
            </a:r>
            <a:r>
              <a:rPr lang="is-IS" dirty="0" err="1"/>
              <a:t>only</a:t>
            </a:r>
            <a:r>
              <a:rPr lang="is-IS" dirty="0"/>
              <a:t> </a:t>
            </a:r>
            <a:r>
              <a:rPr lang="is-IS" dirty="0" err="1"/>
              <a:t>four</a:t>
            </a:r>
            <a:r>
              <a:rPr lang="is-IS" dirty="0"/>
              <a:t> </a:t>
            </a:r>
            <a:r>
              <a:rPr lang="is-IS" dirty="0" err="1"/>
              <a:t>out</a:t>
            </a:r>
            <a:r>
              <a:rPr lang="is-IS"/>
              <a:t> of </a:t>
            </a:r>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57</a:t>
            </a:fld>
            <a:endParaRPr lang="en-US"/>
          </a:p>
        </p:txBody>
      </p:sp>
    </p:spTree>
    <p:extLst>
      <p:ext uri="{BB962C8B-B14F-4D97-AF65-F5344CB8AC3E}">
        <p14:creationId xmlns:p14="http://schemas.microsoft.com/office/powerpoint/2010/main" val="4039661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before – what is the best way to make partners in other countries?</a:t>
            </a:r>
          </a:p>
        </p:txBody>
      </p:sp>
      <p:sp>
        <p:nvSpPr>
          <p:cNvPr id="4" name="Slide Number Placeholder 3"/>
          <p:cNvSpPr>
            <a:spLocks noGrp="1"/>
          </p:cNvSpPr>
          <p:nvPr>
            <p:ph type="sldNum" sz="quarter" idx="10"/>
          </p:nvPr>
        </p:nvSpPr>
        <p:spPr/>
        <p:txBody>
          <a:bodyPr/>
          <a:lstStyle/>
          <a:p>
            <a:fld id="{6621D4D0-8A79-4CE8-91A6-3A3E81B362AD}" type="slidenum">
              <a:rPr lang="en-US" smtClean="0"/>
              <a:t>58</a:t>
            </a:fld>
            <a:endParaRPr lang="en-US"/>
          </a:p>
        </p:txBody>
      </p:sp>
    </p:spTree>
    <p:extLst>
      <p:ext uri="{BB962C8B-B14F-4D97-AF65-F5344CB8AC3E}">
        <p14:creationId xmlns:p14="http://schemas.microsoft.com/office/powerpoint/2010/main" val="62323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1082973F-762D-422B-A21C-017F71AE8039}" type="slidenum">
              <a:rPr lang="en-US" smtClean="0"/>
              <a:t>5</a:t>
            </a:fld>
            <a:endParaRPr lang="en-US"/>
          </a:p>
        </p:txBody>
      </p:sp>
    </p:spTree>
    <p:extLst>
      <p:ext uri="{BB962C8B-B14F-4D97-AF65-F5344CB8AC3E}">
        <p14:creationId xmlns:p14="http://schemas.microsoft.com/office/powerpoint/2010/main" val="30763810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59</a:t>
            </a:fld>
            <a:endParaRPr lang="en-US"/>
          </a:p>
        </p:txBody>
      </p:sp>
    </p:spTree>
    <p:extLst>
      <p:ext uri="{BB962C8B-B14F-4D97-AF65-F5344CB8AC3E}">
        <p14:creationId xmlns:p14="http://schemas.microsoft.com/office/powerpoint/2010/main" val="731777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60</a:t>
            </a:fld>
            <a:endParaRPr lang="en-US"/>
          </a:p>
        </p:txBody>
      </p:sp>
    </p:spTree>
    <p:extLst>
      <p:ext uri="{BB962C8B-B14F-4D97-AF65-F5344CB8AC3E}">
        <p14:creationId xmlns:p14="http://schemas.microsoft.com/office/powerpoint/2010/main" val="1883103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61</a:t>
            </a:fld>
            <a:endParaRPr lang="en-US"/>
          </a:p>
        </p:txBody>
      </p:sp>
    </p:spTree>
    <p:extLst>
      <p:ext uri="{BB962C8B-B14F-4D97-AF65-F5344CB8AC3E}">
        <p14:creationId xmlns:p14="http://schemas.microsoft.com/office/powerpoint/2010/main" val="322288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6</a:t>
            </a:fld>
            <a:endParaRPr lang="en-US"/>
          </a:p>
        </p:txBody>
      </p:sp>
    </p:spTree>
    <p:extLst>
      <p:ext uri="{BB962C8B-B14F-4D97-AF65-F5344CB8AC3E}">
        <p14:creationId xmlns:p14="http://schemas.microsoft.com/office/powerpoint/2010/main" val="1387533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14</a:t>
            </a:fld>
            <a:endParaRPr lang="en-US"/>
          </a:p>
        </p:txBody>
      </p:sp>
    </p:spTree>
    <p:extLst>
      <p:ext uri="{BB962C8B-B14F-4D97-AF65-F5344CB8AC3E}">
        <p14:creationId xmlns:p14="http://schemas.microsoft.com/office/powerpoint/2010/main" val="415514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15</a:t>
            </a:fld>
            <a:endParaRPr lang="en-US"/>
          </a:p>
        </p:txBody>
      </p:sp>
    </p:spTree>
    <p:extLst>
      <p:ext uri="{BB962C8B-B14F-4D97-AF65-F5344CB8AC3E}">
        <p14:creationId xmlns:p14="http://schemas.microsoft.com/office/powerpoint/2010/main" val="138753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1D4D0-8A79-4CE8-91A6-3A3E81B362AD}" type="slidenum">
              <a:rPr lang="en-US" smtClean="0"/>
              <a:t>16</a:t>
            </a:fld>
            <a:endParaRPr lang="en-US"/>
          </a:p>
        </p:txBody>
      </p:sp>
    </p:spTree>
    <p:extLst>
      <p:ext uri="{BB962C8B-B14F-4D97-AF65-F5344CB8AC3E}">
        <p14:creationId xmlns:p14="http://schemas.microsoft.com/office/powerpoint/2010/main" val="398561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2A8E05-2ED0-4E2C-A280-2EFD599715CF}"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347073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2A8E05-2ED0-4E2C-A280-2EFD599715CF}"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44451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2A8E05-2ED0-4E2C-A280-2EFD599715CF}"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409237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2A8E05-2ED0-4E2C-A280-2EFD599715CF}"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272258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2A8E05-2ED0-4E2C-A280-2EFD599715CF}"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224243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2A8E05-2ED0-4E2C-A280-2EFD599715CF}"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1805690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2A8E05-2ED0-4E2C-A280-2EFD599715CF}" type="datetimeFigureOut">
              <a:rPr lang="en-US" smtClean="0"/>
              <a:t>4/18/2019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22125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2A8E05-2ED0-4E2C-A280-2EFD599715CF}" type="datetimeFigureOut">
              <a:rPr lang="en-US" smtClean="0"/>
              <a:t>4/18/2019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85660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2A8E05-2ED0-4E2C-A280-2EFD599715CF}" type="datetimeFigureOut">
              <a:rPr lang="en-US" smtClean="0"/>
              <a:t>4/18/2019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3848416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2A8E05-2ED0-4E2C-A280-2EFD599715CF}"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4160105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2A8E05-2ED0-4E2C-A280-2EFD599715CF}"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39915-7C4A-4CC9-A8B3-B0C6A4471A6E}" type="slidenum">
              <a:rPr lang="en-US" smtClean="0"/>
              <a:t>‹#›</a:t>
            </a:fld>
            <a:endParaRPr lang="en-US"/>
          </a:p>
        </p:txBody>
      </p:sp>
    </p:spTree>
    <p:extLst>
      <p:ext uri="{BB962C8B-B14F-4D97-AF65-F5344CB8AC3E}">
        <p14:creationId xmlns:p14="http://schemas.microsoft.com/office/powerpoint/2010/main" val="353569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2A8E05-2ED0-4E2C-A280-2EFD599715CF}" type="datetimeFigureOut">
              <a:rPr lang="en-US" smtClean="0"/>
              <a:t>4/18/2019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39915-7C4A-4CC9-A8B3-B0C6A4471A6E}" type="slidenum">
              <a:rPr lang="en-US" smtClean="0"/>
              <a:t>‹#›</a:t>
            </a:fld>
            <a:endParaRPr lang="en-US"/>
          </a:p>
        </p:txBody>
      </p:sp>
    </p:spTree>
    <p:extLst>
      <p:ext uri="{BB962C8B-B14F-4D97-AF65-F5344CB8AC3E}">
        <p14:creationId xmlns:p14="http://schemas.microsoft.com/office/powerpoint/2010/main" val="168956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8.jpeg"/><Relationship Id="rId7" Type="http://schemas.openxmlformats.org/officeDocument/2006/relationships/image" Target="../media/image41.svg"/><Relationship Id="rId12"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microsoft.com/office/2007/relationships/hdphoto" Target="../media/hdphoto1.wdp"/><Relationship Id="rId10" Type="http://schemas.openxmlformats.org/officeDocument/2006/relationships/image" Target="../media/image44.png"/><Relationship Id="rId4" Type="http://schemas.openxmlformats.org/officeDocument/2006/relationships/image" Target="../media/image21.png"/><Relationship Id="rId9"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6.png"/><Relationship Id="rId7" Type="http://schemas.openxmlformats.org/officeDocument/2006/relationships/diagramQuickStyle" Target="../diagrams/quickStyle5.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7.png"/><Relationship Id="rId4" Type="http://schemas.openxmlformats.org/officeDocument/2006/relationships/image" Target="../media/image20.jpeg"/><Relationship Id="rId9" Type="http://schemas.microsoft.com/office/2007/relationships/diagramDrawing" Target="../diagrams/drawing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png"/><Relationship Id="rId7" Type="http://schemas.openxmlformats.org/officeDocument/2006/relationships/diagramColors" Target="../diagrams/colors9.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png"/><Relationship Id="rId7" Type="http://schemas.openxmlformats.org/officeDocument/2006/relationships/diagramColors" Target="../diagrams/colors10.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png"/><Relationship Id="rId7" Type="http://schemas.openxmlformats.org/officeDocument/2006/relationships/diagramColors" Target="../diagrams/colors11.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wmf"/><Relationship Id="rId11" Type="http://schemas.openxmlformats.org/officeDocument/2006/relationships/image" Target="../media/image7.png"/><Relationship Id="rId5" Type="http://schemas.openxmlformats.org/officeDocument/2006/relationships/oleObject" Target="../embeddings/oleObject1.bin"/><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png"/><Relationship Id="rId7" Type="http://schemas.openxmlformats.org/officeDocument/2006/relationships/diagramColors" Target="../diagrams/colors12.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7.png"/><Relationship Id="rId4" Type="http://schemas.openxmlformats.org/officeDocument/2006/relationships/diagramData" Target="../diagrams/data12.xml"/><Relationship Id="rId9"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png"/><Relationship Id="rId7" Type="http://schemas.openxmlformats.org/officeDocument/2006/relationships/diagramColors" Target="../diagrams/colors13.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euraxess.ec.europa.eu/worldwide/china/marie-curie-individual-fellowships-call-open-2019"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1.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6.png"/><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17.png"/><Relationship Id="rId10"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diagramColors" Target="../diagrams/colors1.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7.gif"/></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diagramColors" Target="../diagrams/colors15.xml"/><Relationship Id="rId1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diagramQuickStyle" Target="../diagrams/quickStyle14.xml"/><Relationship Id="rId12" Type="http://schemas.openxmlformats.org/officeDocument/2006/relationships/diagramQuickStyle" Target="../diagrams/quickStyle15.xml"/><Relationship Id="rId17" Type="http://schemas.openxmlformats.org/officeDocument/2006/relationships/image" Target="../media/image62.png"/><Relationship Id="rId2" Type="http://schemas.openxmlformats.org/officeDocument/2006/relationships/notesSlide" Target="../notesSlides/notesSlide50.xml"/><Relationship Id="rId16" Type="http://schemas.openxmlformats.org/officeDocument/2006/relationships/image" Target="../media/image61.svg"/><Relationship Id="rId1" Type="http://schemas.openxmlformats.org/officeDocument/2006/relationships/slideLayout" Target="../slideLayouts/slideLayout1.xml"/><Relationship Id="rId6" Type="http://schemas.openxmlformats.org/officeDocument/2006/relationships/diagramLayout" Target="../diagrams/layout14.xml"/><Relationship Id="rId11" Type="http://schemas.openxmlformats.org/officeDocument/2006/relationships/diagramLayout" Target="../diagrams/layout15.xml"/><Relationship Id="rId5" Type="http://schemas.openxmlformats.org/officeDocument/2006/relationships/diagramData" Target="../diagrams/data14.xml"/><Relationship Id="rId15" Type="http://schemas.openxmlformats.org/officeDocument/2006/relationships/image" Target="../media/image60.png"/><Relationship Id="rId10" Type="http://schemas.openxmlformats.org/officeDocument/2006/relationships/diagramData" Target="../diagrams/data15.xml"/><Relationship Id="rId19" Type="http://schemas.openxmlformats.org/officeDocument/2006/relationships/image" Target="../media/image7.png"/><Relationship Id="rId4" Type="http://schemas.openxmlformats.org/officeDocument/2006/relationships/image" Target="../media/image59.svg"/><Relationship Id="rId9" Type="http://schemas.microsoft.com/office/2007/relationships/diagramDrawing" Target="../diagrams/drawing14.xml"/><Relationship Id="rId14" Type="http://schemas.microsoft.com/office/2007/relationships/diagramDrawing" Target="../diagrams/drawing15.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58.png"/><Relationship Id="rId7" Type="http://schemas.openxmlformats.org/officeDocument/2006/relationships/diagramQuickStyle" Target="../diagrams/quickStyle16.xml"/><Relationship Id="rId12"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Layout" Target="../diagrams/layout16.xml"/><Relationship Id="rId11" Type="http://schemas.openxmlformats.org/officeDocument/2006/relationships/image" Target="../media/image73.svg"/><Relationship Id="rId5" Type="http://schemas.openxmlformats.org/officeDocument/2006/relationships/diagramData" Target="../diagrams/data16.xml"/><Relationship Id="rId10" Type="http://schemas.openxmlformats.org/officeDocument/2006/relationships/image" Target="../media/image72.png"/><Relationship Id="rId4" Type="http://schemas.openxmlformats.org/officeDocument/2006/relationships/image" Target="../media/image59.svg"/><Relationship Id="rId9" Type="http://schemas.microsoft.com/office/2007/relationships/diagramDrawing" Target="../diagrams/drawing16.xml"/></Relationships>
</file>

<file path=ppt/slides/_rels/slide6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png"/><Relationship Id="rId7"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png"/><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6.w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5BE992-1378-46B3-9485-A36FA122FA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31" y="0"/>
            <a:ext cx="9073182" cy="6889847"/>
          </a:xfrm>
          <a:prstGeom prst="rect">
            <a:avLst/>
          </a:prstGeom>
        </p:spPr>
      </p:pic>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
          <p:cNvSpPr txBox="1">
            <a:spLocks noChangeArrowheads="1"/>
          </p:cNvSpPr>
          <p:nvPr/>
        </p:nvSpPr>
        <p:spPr bwMode="auto">
          <a:xfrm>
            <a:off x="5652120" y="3764184"/>
            <a:ext cx="3168526" cy="174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r"/>
            <a:r>
              <a:rPr lang="en-US" sz="1800" b="1" i="0" dirty="0"/>
              <a:t>Xi’an Meeting</a:t>
            </a:r>
          </a:p>
          <a:p>
            <a:pPr algn="r"/>
            <a:r>
              <a:rPr lang="en-US" sz="1800" b="1" i="0" dirty="0"/>
              <a:t>18 April 2019</a:t>
            </a:r>
          </a:p>
          <a:p>
            <a:pPr algn="r"/>
            <a:endParaRPr lang="fr-BE" altLang="en-US" sz="2000" b="1" i="0" dirty="0">
              <a:solidFill>
                <a:srgbClr val="164796"/>
              </a:solidFill>
            </a:endParaRPr>
          </a:p>
          <a:p>
            <a:pPr algn="r"/>
            <a:r>
              <a:rPr lang="fr-BE" altLang="en-US" sz="2000" b="1" i="0" dirty="0" err="1">
                <a:solidFill>
                  <a:srgbClr val="164796"/>
                </a:solidFill>
              </a:rPr>
              <a:t>Halldor</a:t>
            </a:r>
            <a:r>
              <a:rPr lang="fr-BE" altLang="en-US" sz="2000" b="1" i="0" dirty="0">
                <a:solidFill>
                  <a:srgbClr val="164796"/>
                </a:solidFill>
              </a:rPr>
              <a:t> Berg</a:t>
            </a:r>
            <a:endParaRPr lang="fr-BE" altLang="en-US" sz="2000" dirty="0">
              <a:solidFill>
                <a:srgbClr val="164796"/>
              </a:solidFill>
            </a:endParaRPr>
          </a:p>
          <a:p>
            <a:pPr algn="r" eaLnBrk="0" hangingPunct="0">
              <a:spcBef>
                <a:spcPct val="20000"/>
              </a:spcBef>
              <a:buClr>
                <a:schemeClr val="bg1"/>
              </a:buClr>
            </a:pPr>
            <a:r>
              <a:rPr lang="en-GB" altLang="en-US" sz="1300" i="0" dirty="0">
                <a:solidFill>
                  <a:srgbClr val="164796"/>
                </a:solidFill>
              </a:rPr>
              <a:t>Country Representative</a:t>
            </a:r>
          </a:p>
          <a:p>
            <a:pPr algn="r" eaLnBrk="0" hangingPunct="0">
              <a:spcBef>
                <a:spcPct val="20000"/>
              </a:spcBef>
              <a:buClr>
                <a:schemeClr val="bg1"/>
              </a:buClr>
            </a:pPr>
            <a:r>
              <a:rPr lang="en-GB" altLang="en-US" sz="1300" i="0" dirty="0">
                <a:solidFill>
                  <a:srgbClr val="164796"/>
                </a:solidFill>
              </a:rPr>
              <a:t>EURAXESS China</a:t>
            </a:r>
          </a:p>
        </p:txBody>
      </p:sp>
      <p:sp>
        <p:nvSpPr>
          <p:cNvPr id="12" name="Rectangle 11">
            <a:extLst>
              <a:ext uri="{FF2B5EF4-FFF2-40B4-BE49-F238E27FC236}">
                <a16:creationId xmlns:a16="http://schemas.microsoft.com/office/drawing/2014/main" id="{05A2E9FE-4F0C-4241-BACE-09E08855876C}"/>
              </a:ext>
            </a:extLst>
          </p:cNvPr>
          <p:cNvSpPr/>
          <p:nvPr/>
        </p:nvSpPr>
        <p:spPr>
          <a:xfrm>
            <a:off x="178202" y="5949280"/>
            <a:ext cx="5833957" cy="69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
            <a:extLst>
              <a:ext uri="{FF2B5EF4-FFF2-40B4-BE49-F238E27FC236}">
                <a16:creationId xmlns:a16="http://schemas.microsoft.com/office/drawing/2014/main" id="{811DAAA4-DC2A-46E2-9EF0-3ADA49DF8317}"/>
              </a:ext>
            </a:extLst>
          </p:cNvPr>
          <p:cNvSpPr txBox="1">
            <a:spLocks noChangeArrowheads="1"/>
          </p:cNvSpPr>
          <p:nvPr/>
        </p:nvSpPr>
        <p:spPr bwMode="auto">
          <a:xfrm>
            <a:off x="107330" y="5470473"/>
            <a:ext cx="338455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0" hangingPunct="0">
              <a:spcBef>
                <a:spcPct val="20000"/>
              </a:spcBef>
              <a:buClr>
                <a:schemeClr val="bg1"/>
              </a:buClr>
            </a:pPr>
            <a:r>
              <a:rPr lang="en-GB" altLang="en-US" sz="1300" i="0" dirty="0">
                <a:solidFill>
                  <a:srgbClr val="164796"/>
                </a:solidFill>
              </a:rPr>
              <a:t>Organised by</a:t>
            </a:r>
          </a:p>
        </p:txBody>
      </p:sp>
      <p:pic>
        <p:nvPicPr>
          <p:cNvPr id="1026" name="Picture 2" descr="https://upload.wikimedia.org/wikipedia/en/thumb/7/76/Marie_Curie_Alumni_Association_logo.jpg/220px-Marie_Curie_Alumni_Association_logo.jpg">
            <a:extLst>
              <a:ext uri="{FF2B5EF4-FFF2-40B4-BE49-F238E27FC236}">
                <a16:creationId xmlns:a16="http://schemas.microsoft.com/office/drawing/2014/main" id="{49D4374B-0EF1-4F25-8258-47498A080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240" y="5868830"/>
            <a:ext cx="952544" cy="9222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035DCAE-945F-4371-BB98-A22D490BC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4" y="5701773"/>
            <a:ext cx="1533762" cy="1255619"/>
          </a:xfrm>
          <a:prstGeom prst="rect">
            <a:avLst/>
          </a:prstGeom>
        </p:spPr>
      </p:pic>
      <p:sp>
        <p:nvSpPr>
          <p:cNvPr id="4" name="AutoShape 2" descr="https://upload.wikimedia.org/wikipedia/en/3/3d/Xi%27an_Jiaotong_University.png">
            <a:extLst>
              <a:ext uri="{FF2B5EF4-FFF2-40B4-BE49-F238E27FC236}">
                <a16:creationId xmlns:a16="http://schemas.microsoft.com/office/drawing/2014/main" id="{D134EF1E-8718-4C12-B631-FFCDF79D17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close up of a sign&#10;&#10;Description automatically generated">
            <a:extLst>
              <a:ext uri="{FF2B5EF4-FFF2-40B4-BE49-F238E27FC236}">
                <a16:creationId xmlns:a16="http://schemas.microsoft.com/office/drawing/2014/main" id="{C6D296A6-B14F-4668-98E2-423550B42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7518" y="5838427"/>
            <a:ext cx="914402" cy="914402"/>
          </a:xfrm>
          <a:prstGeom prst="rect">
            <a:avLst/>
          </a:prstGeom>
        </p:spPr>
      </p:pic>
      <p:pic>
        <p:nvPicPr>
          <p:cNvPr id="16" name="Picture 15">
            <a:extLst>
              <a:ext uri="{FF2B5EF4-FFF2-40B4-BE49-F238E27FC236}">
                <a16:creationId xmlns:a16="http://schemas.microsoft.com/office/drawing/2014/main" id="{86B96CD0-0E8E-4DDE-A60D-CA8E4A6B208F}"/>
              </a:ext>
            </a:extLst>
          </p:cNvPr>
          <p:cNvPicPr>
            <a:picLocks noChangeAspect="1"/>
          </p:cNvPicPr>
          <p:nvPr/>
        </p:nvPicPr>
        <p:blipFill>
          <a:blip r:embed="rId7"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995936" y="5825705"/>
            <a:ext cx="1340275" cy="843655"/>
          </a:xfrm>
          <a:prstGeom prst="rect">
            <a:avLst/>
          </a:prstGeom>
        </p:spPr>
      </p:pic>
    </p:spTree>
    <p:extLst>
      <p:ext uri="{BB962C8B-B14F-4D97-AF65-F5344CB8AC3E}">
        <p14:creationId xmlns:p14="http://schemas.microsoft.com/office/powerpoint/2010/main" val="160888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2">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8" name="Rectangle 7">
            <a:extLst>
              <a:ext uri="{FF2B5EF4-FFF2-40B4-BE49-F238E27FC236}">
                <a16:creationId xmlns:a16="http://schemas.microsoft.com/office/drawing/2014/main" id="{595D6280-E1DB-4730-B8B3-3C8A0C80D574}"/>
              </a:ext>
            </a:extLst>
          </p:cNvPr>
          <p:cNvSpPr/>
          <p:nvPr/>
        </p:nvSpPr>
        <p:spPr>
          <a:xfrm>
            <a:off x="4174958" y="0"/>
            <a:ext cx="4969042" cy="316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tial Circle 16">
            <a:extLst>
              <a:ext uri="{FF2B5EF4-FFF2-40B4-BE49-F238E27FC236}">
                <a16:creationId xmlns:a16="http://schemas.microsoft.com/office/drawing/2014/main" id="{4FE14E82-6983-49E3-AEC1-CBA130AF2D55}"/>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Rectangle 17">
            <a:extLst>
              <a:ext uri="{FF2B5EF4-FFF2-40B4-BE49-F238E27FC236}">
                <a16:creationId xmlns:a16="http://schemas.microsoft.com/office/drawing/2014/main" id="{E4F7579C-92C0-4E64-A773-FFA171A0070F}"/>
              </a:ext>
            </a:extLst>
          </p:cNvPr>
          <p:cNvSpPr/>
          <p:nvPr/>
        </p:nvSpPr>
        <p:spPr>
          <a:xfrm>
            <a:off x="5402214" y="3831274"/>
            <a:ext cx="3639845" cy="584775"/>
          </a:xfrm>
          <a:prstGeom prst="rect">
            <a:avLst/>
          </a:prstGeom>
        </p:spPr>
        <p:txBody>
          <a:bodyPr wrap="square">
            <a:spAutoFit/>
          </a:bodyPr>
          <a:lstStyle/>
          <a:p>
            <a:pPr algn="ctr"/>
            <a:r>
              <a:rPr lang="en-US" sz="1600" b="1" dirty="0">
                <a:solidFill>
                  <a:srgbClr val="1B839D"/>
                </a:solidFill>
              </a:rPr>
              <a:t>Benefit from networking and collaboration opportunities</a:t>
            </a:r>
          </a:p>
        </p:txBody>
      </p:sp>
      <p:pic>
        <p:nvPicPr>
          <p:cNvPr id="3" name="Picture 2">
            <a:extLst>
              <a:ext uri="{FF2B5EF4-FFF2-40B4-BE49-F238E27FC236}">
                <a16:creationId xmlns:a16="http://schemas.microsoft.com/office/drawing/2014/main" id="{4B710753-DD8B-404E-8502-8408A4B3A38A}"/>
              </a:ext>
            </a:extLst>
          </p:cNvPr>
          <p:cNvPicPr>
            <a:picLocks noChangeAspect="1"/>
          </p:cNvPicPr>
          <p:nvPr/>
        </p:nvPicPr>
        <p:blipFill rotWithShape="1">
          <a:blip r:embed="rId3"/>
          <a:srcRect l="6602" t="21787" r="15534" b="17422"/>
          <a:stretch/>
        </p:blipFill>
        <p:spPr>
          <a:xfrm>
            <a:off x="2074272" y="1425198"/>
            <a:ext cx="3089429" cy="1356753"/>
          </a:xfrm>
          <a:prstGeom prst="rect">
            <a:avLst/>
          </a:prstGeom>
        </p:spPr>
      </p:pic>
      <p:sp>
        <p:nvSpPr>
          <p:cNvPr id="21" name="Rectangle 20">
            <a:extLst>
              <a:ext uri="{FF2B5EF4-FFF2-40B4-BE49-F238E27FC236}">
                <a16:creationId xmlns:a16="http://schemas.microsoft.com/office/drawing/2014/main" id="{8AAD125F-9A6C-44ED-B3C8-144B9D7C68A5}"/>
              </a:ext>
            </a:extLst>
          </p:cNvPr>
          <p:cNvSpPr/>
          <p:nvPr/>
        </p:nvSpPr>
        <p:spPr>
          <a:xfrm>
            <a:off x="746111" y="3825361"/>
            <a:ext cx="3535481" cy="769441"/>
          </a:xfrm>
          <a:prstGeom prst="rect">
            <a:avLst/>
          </a:prstGeom>
        </p:spPr>
        <p:txBody>
          <a:bodyPr wrap="square">
            <a:spAutoFit/>
          </a:bodyPr>
          <a:lstStyle/>
          <a:p>
            <a:pPr algn="ctr"/>
            <a:r>
              <a:rPr lang="en-US" sz="1600" b="1" dirty="0">
                <a:solidFill>
                  <a:srgbClr val="1B839D"/>
                </a:solidFill>
              </a:rPr>
              <a:t>Keep yourself updated about opportunities in Europe</a:t>
            </a:r>
            <a:endParaRPr lang="en-US" sz="1200" dirty="0"/>
          </a:p>
          <a:p>
            <a:pPr algn="ctr"/>
            <a:endParaRPr lang="en-US" sz="1200" dirty="0"/>
          </a:p>
        </p:txBody>
      </p:sp>
      <p:sp>
        <p:nvSpPr>
          <p:cNvPr id="22" name="Hexagon 21">
            <a:extLst>
              <a:ext uri="{FF2B5EF4-FFF2-40B4-BE49-F238E27FC236}">
                <a16:creationId xmlns:a16="http://schemas.microsoft.com/office/drawing/2014/main" id="{00858AEB-1258-4204-A719-4977D337C40E}"/>
              </a:ext>
            </a:extLst>
          </p:cNvPr>
          <p:cNvSpPr/>
          <p:nvPr/>
        </p:nvSpPr>
        <p:spPr>
          <a:xfrm rot="5400000">
            <a:off x="5427502" y="488303"/>
            <a:ext cx="3112244" cy="3162820"/>
          </a:xfrm>
          <a:prstGeom prst="hexagon">
            <a:avLst/>
          </a:prstGeom>
          <a:blipFill dpi="0" rotWithShape="0">
            <a:blip r:embed="rId4"/>
            <a:srcRect/>
            <a:stretch>
              <a:fillRect t="-4000"/>
            </a:stretch>
          </a:blipFill>
          <a:ln w="76200">
            <a:solidFill>
              <a:srgbClr val="1A9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Links">
            <a:extLst>
              <a:ext uri="{FF2B5EF4-FFF2-40B4-BE49-F238E27FC236}">
                <a16:creationId xmlns:a16="http://schemas.microsoft.com/office/drawing/2014/main" id="{7D5C7435-01F5-4F72-8360-690FD81F2DB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9029" y="4323188"/>
            <a:ext cx="36004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 up of a logo&#10;&#10;Description automatically generated">
            <a:extLst>
              <a:ext uri="{FF2B5EF4-FFF2-40B4-BE49-F238E27FC236}">
                <a16:creationId xmlns:a16="http://schemas.microsoft.com/office/drawing/2014/main" id="{A3F1ACC8-6BCF-4BF8-B8A1-124DAE0308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8294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2">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8" name="Rectangle 7">
            <a:extLst>
              <a:ext uri="{FF2B5EF4-FFF2-40B4-BE49-F238E27FC236}">
                <a16:creationId xmlns:a16="http://schemas.microsoft.com/office/drawing/2014/main" id="{595D6280-E1DB-4730-B8B3-3C8A0C80D574}"/>
              </a:ext>
            </a:extLst>
          </p:cNvPr>
          <p:cNvSpPr/>
          <p:nvPr/>
        </p:nvSpPr>
        <p:spPr>
          <a:xfrm>
            <a:off x="4174958" y="0"/>
            <a:ext cx="4969042" cy="316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tial Circle 16">
            <a:extLst>
              <a:ext uri="{FF2B5EF4-FFF2-40B4-BE49-F238E27FC236}">
                <a16:creationId xmlns:a16="http://schemas.microsoft.com/office/drawing/2014/main" id="{4FE14E82-6983-49E3-AEC1-CBA130AF2D55}"/>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aphicFrame>
        <p:nvGraphicFramePr>
          <p:cNvPr id="15" name="コンテンツ プレースホルダー 3">
            <a:extLst>
              <a:ext uri="{FF2B5EF4-FFF2-40B4-BE49-F238E27FC236}">
                <a16:creationId xmlns:a16="http://schemas.microsoft.com/office/drawing/2014/main" id="{0B4423B4-9329-4E73-84B2-4F66472367CE}"/>
              </a:ext>
            </a:extLst>
          </p:cNvPr>
          <p:cNvGraphicFramePr>
            <a:graphicFrameLocks/>
          </p:cNvGraphicFramePr>
          <p:nvPr>
            <p:extLst/>
          </p:nvPr>
        </p:nvGraphicFramePr>
        <p:xfrm>
          <a:off x="2051720" y="2136689"/>
          <a:ext cx="7092280" cy="4028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ontent Placeholder 2">
            <a:extLst>
              <a:ext uri="{FF2B5EF4-FFF2-40B4-BE49-F238E27FC236}">
                <a16:creationId xmlns:a16="http://schemas.microsoft.com/office/drawing/2014/main" id="{90023979-C7D0-4826-97E9-B12612AAFE54}"/>
              </a:ext>
            </a:extLst>
          </p:cNvPr>
          <p:cNvSpPr txBox="1">
            <a:spLocks/>
          </p:cNvSpPr>
          <p:nvPr/>
        </p:nvSpPr>
        <p:spPr>
          <a:xfrm>
            <a:off x="1662285" y="984372"/>
            <a:ext cx="8856662" cy="110955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204388"/>
              </a:buClr>
              <a:buFontTx/>
              <a:buNone/>
            </a:pPr>
            <a:r>
              <a:rPr lang="en-GB" altLang="en-US" sz="3000" b="1" dirty="0">
                <a:solidFill>
                  <a:srgbClr val="FFC000"/>
                </a:solidFill>
              </a:rPr>
              <a:t>EURAXESS</a:t>
            </a:r>
            <a:r>
              <a:rPr lang="en-GB" altLang="en-US" b="1" dirty="0">
                <a:solidFill>
                  <a:srgbClr val="FFC000"/>
                </a:solidFill>
              </a:rPr>
              <a:t> </a:t>
            </a:r>
            <a:r>
              <a:rPr lang="en-GB" altLang="en-US" sz="3000" b="1" dirty="0">
                <a:solidFill>
                  <a:srgbClr val="FFC000"/>
                </a:solidFill>
              </a:rPr>
              <a:t>: </a:t>
            </a:r>
            <a:r>
              <a:rPr lang="en-GB" altLang="en-US" sz="2800" b="1" dirty="0">
                <a:solidFill>
                  <a:srgbClr val="4597A0"/>
                </a:solidFill>
              </a:rPr>
              <a:t>CHINA</a:t>
            </a:r>
          </a:p>
          <a:p>
            <a:pPr algn="l">
              <a:buClr>
                <a:srgbClr val="204388"/>
              </a:buClr>
            </a:pPr>
            <a:r>
              <a:rPr lang="zh-CN" altLang="en-US" sz="2800" b="1" dirty="0">
                <a:solidFill>
                  <a:srgbClr val="164796"/>
                </a:solidFill>
              </a:rPr>
              <a:t>中国网络</a:t>
            </a:r>
            <a:endParaRPr lang="en-GB" altLang="en-US" sz="2800" b="1" dirty="0">
              <a:solidFill>
                <a:srgbClr val="164796"/>
              </a:solidFill>
            </a:endParaRPr>
          </a:p>
          <a:p>
            <a:pPr algn="l">
              <a:buClr>
                <a:srgbClr val="204388"/>
              </a:buClr>
              <a:buFontTx/>
              <a:buNone/>
            </a:pPr>
            <a:endParaRPr lang="en-GB" altLang="en-US" sz="2800" dirty="0">
              <a:solidFill>
                <a:srgbClr val="4597A0"/>
              </a:solidFill>
            </a:endParaRPr>
          </a:p>
          <a:p>
            <a:pPr algn="l">
              <a:buClr>
                <a:srgbClr val="204388"/>
              </a:buClr>
              <a:buFontTx/>
              <a:buNone/>
            </a:pPr>
            <a:endParaRPr lang="en-GB" altLang="en-US" sz="1000" dirty="0"/>
          </a:p>
        </p:txBody>
      </p:sp>
      <p:pic>
        <p:nvPicPr>
          <p:cNvPr id="19" name="Picture 5">
            <a:extLst>
              <a:ext uri="{FF2B5EF4-FFF2-40B4-BE49-F238E27FC236}">
                <a16:creationId xmlns:a16="http://schemas.microsoft.com/office/drawing/2014/main" id="{CFC85C20-D5DD-4E79-BB6D-0BF9D9126C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4365625"/>
            <a:ext cx="2159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 name="Picture 13" descr="A close up of a logo&#10;&#10;Description automatically generated">
            <a:extLst>
              <a:ext uri="{FF2B5EF4-FFF2-40B4-BE49-F238E27FC236}">
                <a16:creationId xmlns:a16="http://schemas.microsoft.com/office/drawing/2014/main" id="{60101DA6-6BFB-4876-A099-642F694059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52072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2">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8" name="Rectangle 7">
            <a:extLst>
              <a:ext uri="{FF2B5EF4-FFF2-40B4-BE49-F238E27FC236}">
                <a16:creationId xmlns:a16="http://schemas.microsoft.com/office/drawing/2014/main" id="{595D6280-E1DB-4730-B8B3-3C8A0C80D574}"/>
              </a:ext>
            </a:extLst>
          </p:cNvPr>
          <p:cNvSpPr/>
          <p:nvPr/>
        </p:nvSpPr>
        <p:spPr>
          <a:xfrm>
            <a:off x="4174958" y="0"/>
            <a:ext cx="4969042" cy="316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tial Circle 16">
            <a:extLst>
              <a:ext uri="{FF2B5EF4-FFF2-40B4-BE49-F238E27FC236}">
                <a16:creationId xmlns:a16="http://schemas.microsoft.com/office/drawing/2014/main" id="{4FE14E82-6983-49E3-AEC1-CBA130AF2D55}"/>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4" name="Content Placeholder 2">
            <a:extLst>
              <a:ext uri="{FF2B5EF4-FFF2-40B4-BE49-F238E27FC236}">
                <a16:creationId xmlns:a16="http://schemas.microsoft.com/office/drawing/2014/main" id="{CAC71024-BB80-4BC8-99EA-9692DBD860CF}"/>
              </a:ext>
            </a:extLst>
          </p:cNvPr>
          <p:cNvSpPr txBox="1">
            <a:spLocks/>
          </p:cNvSpPr>
          <p:nvPr/>
        </p:nvSpPr>
        <p:spPr>
          <a:xfrm>
            <a:off x="1662285" y="984372"/>
            <a:ext cx="8856662" cy="110955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204388"/>
              </a:buClr>
              <a:buFontTx/>
              <a:buNone/>
            </a:pPr>
            <a:r>
              <a:rPr lang="en-GB" altLang="en-US" sz="3000" b="1" dirty="0">
                <a:solidFill>
                  <a:srgbClr val="FFC000"/>
                </a:solidFill>
              </a:rPr>
              <a:t>EURAXESS</a:t>
            </a:r>
            <a:r>
              <a:rPr lang="en-GB" altLang="en-US" b="1" dirty="0">
                <a:solidFill>
                  <a:srgbClr val="FFC000"/>
                </a:solidFill>
              </a:rPr>
              <a:t> </a:t>
            </a:r>
            <a:r>
              <a:rPr lang="en-GB" altLang="en-US" sz="3000" b="1" dirty="0">
                <a:solidFill>
                  <a:srgbClr val="FFC000"/>
                </a:solidFill>
              </a:rPr>
              <a:t>: </a:t>
            </a:r>
            <a:r>
              <a:rPr lang="en-GB" altLang="en-US" sz="2800" b="1" dirty="0">
                <a:solidFill>
                  <a:srgbClr val="4597A0"/>
                </a:solidFill>
              </a:rPr>
              <a:t>CHINA</a:t>
            </a:r>
          </a:p>
          <a:p>
            <a:pPr algn="l">
              <a:buClr>
                <a:srgbClr val="204388"/>
              </a:buClr>
            </a:pPr>
            <a:r>
              <a:rPr lang="zh-CN" altLang="en-US" sz="2800" b="1" dirty="0">
                <a:solidFill>
                  <a:srgbClr val="164796"/>
                </a:solidFill>
              </a:rPr>
              <a:t>中国网络</a:t>
            </a:r>
            <a:endParaRPr lang="en-GB" altLang="en-US" sz="2800" b="1" dirty="0">
              <a:solidFill>
                <a:srgbClr val="164796"/>
              </a:solidFill>
            </a:endParaRPr>
          </a:p>
          <a:p>
            <a:pPr algn="l">
              <a:buClr>
                <a:srgbClr val="204388"/>
              </a:buClr>
              <a:buFontTx/>
              <a:buNone/>
            </a:pPr>
            <a:endParaRPr lang="en-GB" altLang="en-US" sz="2800" dirty="0">
              <a:solidFill>
                <a:srgbClr val="4597A0"/>
              </a:solidFill>
            </a:endParaRPr>
          </a:p>
          <a:p>
            <a:pPr algn="l">
              <a:buClr>
                <a:srgbClr val="204388"/>
              </a:buClr>
              <a:buFontTx/>
              <a:buNone/>
            </a:pPr>
            <a:endParaRPr lang="en-GB" altLang="en-US" sz="1000" dirty="0"/>
          </a:p>
        </p:txBody>
      </p:sp>
      <p:pic>
        <p:nvPicPr>
          <p:cNvPr id="15" name="Picture 5">
            <a:extLst>
              <a:ext uri="{FF2B5EF4-FFF2-40B4-BE49-F238E27FC236}">
                <a16:creationId xmlns:a16="http://schemas.microsoft.com/office/drawing/2014/main" id="{0BB1EE95-23BC-428F-875F-F11EC697A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365625"/>
            <a:ext cx="2159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16" name="コンテンツ プレースホルダー 3">
            <a:extLst>
              <a:ext uri="{FF2B5EF4-FFF2-40B4-BE49-F238E27FC236}">
                <a16:creationId xmlns:a16="http://schemas.microsoft.com/office/drawing/2014/main" id="{9BFAA2FE-9312-4F37-B525-D3261E1C8D48}"/>
              </a:ext>
            </a:extLst>
          </p:cNvPr>
          <p:cNvGraphicFramePr>
            <a:graphicFrameLocks/>
          </p:cNvGraphicFramePr>
          <p:nvPr>
            <p:extLst/>
          </p:nvPr>
        </p:nvGraphicFramePr>
        <p:xfrm>
          <a:off x="2051720" y="2060848"/>
          <a:ext cx="7261067" cy="3993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7" descr="A close up of a logo&#10;&#10;Description automatically generated">
            <a:extLst>
              <a:ext uri="{FF2B5EF4-FFF2-40B4-BE49-F238E27FC236}">
                <a16:creationId xmlns:a16="http://schemas.microsoft.com/office/drawing/2014/main" id="{10575886-64EE-468D-8D4D-8AE3F02798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667539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2">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8" name="Rectangle 7">
            <a:extLst>
              <a:ext uri="{FF2B5EF4-FFF2-40B4-BE49-F238E27FC236}">
                <a16:creationId xmlns:a16="http://schemas.microsoft.com/office/drawing/2014/main" id="{595D6280-E1DB-4730-B8B3-3C8A0C80D574}"/>
              </a:ext>
            </a:extLst>
          </p:cNvPr>
          <p:cNvSpPr/>
          <p:nvPr/>
        </p:nvSpPr>
        <p:spPr>
          <a:xfrm>
            <a:off x="4174958" y="0"/>
            <a:ext cx="4969042" cy="316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tial Circle 16">
            <a:extLst>
              <a:ext uri="{FF2B5EF4-FFF2-40B4-BE49-F238E27FC236}">
                <a16:creationId xmlns:a16="http://schemas.microsoft.com/office/drawing/2014/main" id="{4FE14E82-6983-49E3-AEC1-CBA130AF2D55}"/>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1" name="Content Placeholder 2">
            <a:extLst>
              <a:ext uri="{FF2B5EF4-FFF2-40B4-BE49-F238E27FC236}">
                <a16:creationId xmlns:a16="http://schemas.microsoft.com/office/drawing/2014/main" id="{A0704CCA-91F7-46EF-B921-8080D5101144}"/>
              </a:ext>
            </a:extLst>
          </p:cNvPr>
          <p:cNvSpPr txBox="1">
            <a:spLocks/>
          </p:cNvSpPr>
          <p:nvPr/>
        </p:nvSpPr>
        <p:spPr>
          <a:xfrm>
            <a:off x="1662285" y="984372"/>
            <a:ext cx="8856662" cy="110955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204388"/>
              </a:buClr>
              <a:buFontTx/>
              <a:buNone/>
            </a:pPr>
            <a:r>
              <a:rPr lang="en-GB" altLang="en-US" sz="3000" b="1" dirty="0">
                <a:solidFill>
                  <a:srgbClr val="FFC000"/>
                </a:solidFill>
              </a:rPr>
              <a:t>EURAXESS</a:t>
            </a:r>
            <a:r>
              <a:rPr lang="en-GB" altLang="en-US" b="1" dirty="0">
                <a:solidFill>
                  <a:srgbClr val="FFC000"/>
                </a:solidFill>
              </a:rPr>
              <a:t> </a:t>
            </a:r>
            <a:r>
              <a:rPr lang="en-GB" altLang="en-US" sz="3000" b="1" dirty="0">
                <a:solidFill>
                  <a:srgbClr val="FFC000"/>
                </a:solidFill>
              </a:rPr>
              <a:t>: </a:t>
            </a:r>
            <a:r>
              <a:rPr lang="en-GB" altLang="en-US" sz="2800" b="1" dirty="0">
                <a:solidFill>
                  <a:srgbClr val="4597A0"/>
                </a:solidFill>
              </a:rPr>
              <a:t>CHINA</a:t>
            </a:r>
          </a:p>
          <a:p>
            <a:pPr algn="l">
              <a:buClr>
                <a:srgbClr val="204388"/>
              </a:buClr>
            </a:pPr>
            <a:r>
              <a:rPr lang="zh-CN" altLang="en-US" sz="2800" b="1" dirty="0">
                <a:solidFill>
                  <a:srgbClr val="164796"/>
                </a:solidFill>
              </a:rPr>
              <a:t>中国网络</a:t>
            </a:r>
            <a:endParaRPr lang="en-GB" altLang="en-US" sz="2800" b="1" dirty="0">
              <a:solidFill>
                <a:srgbClr val="164796"/>
              </a:solidFill>
            </a:endParaRPr>
          </a:p>
          <a:p>
            <a:pPr algn="l">
              <a:buClr>
                <a:srgbClr val="204388"/>
              </a:buClr>
              <a:buFontTx/>
              <a:buNone/>
            </a:pPr>
            <a:endParaRPr lang="en-GB" altLang="en-US" sz="2800" dirty="0">
              <a:solidFill>
                <a:srgbClr val="4597A0"/>
              </a:solidFill>
            </a:endParaRPr>
          </a:p>
          <a:p>
            <a:pPr algn="l">
              <a:buClr>
                <a:srgbClr val="204388"/>
              </a:buClr>
              <a:buFontTx/>
              <a:buNone/>
            </a:pPr>
            <a:endParaRPr lang="en-GB" altLang="en-US" sz="1000" dirty="0"/>
          </a:p>
        </p:txBody>
      </p:sp>
      <p:sp>
        <p:nvSpPr>
          <p:cNvPr id="12" name="TextBox 5">
            <a:extLst>
              <a:ext uri="{FF2B5EF4-FFF2-40B4-BE49-F238E27FC236}">
                <a16:creationId xmlns:a16="http://schemas.microsoft.com/office/drawing/2014/main" id="{81A62748-0335-47A8-A0E8-C627F6DF6A6F}"/>
              </a:ext>
            </a:extLst>
          </p:cNvPr>
          <p:cNvSpPr txBox="1">
            <a:spLocks noChangeArrowheads="1"/>
          </p:cNvSpPr>
          <p:nvPr/>
        </p:nvSpPr>
        <p:spPr bwMode="auto">
          <a:xfrm>
            <a:off x="3305447" y="1950188"/>
            <a:ext cx="590465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1800" i="0" dirty="0">
                <a:solidFill>
                  <a:srgbClr val="4597A0"/>
                </a:solidFill>
                <a:latin typeface="Calibri" pitchFamily="34" charset="0"/>
              </a:rPr>
              <a:t>DEVELOP YOUR NETWORK OF CONTACTS IN THE SINO-EUROPEAN RESEARCH COMMUNITY</a:t>
            </a:r>
          </a:p>
          <a:p>
            <a:r>
              <a:rPr lang="zh-CN" altLang="en-US" sz="1800" i="0" dirty="0">
                <a:solidFill>
                  <a:srgbClr val="164796"/>
                </a:solidFill>
                <a:latin typeface="Calibri" pitchFamily="34" charset="0"/>
              </a:rPr>
              <a:t>在欧</a:t>
            </a:r>
            <a:r>
              <a:rPr lang="en-US" altLang="zh-CN" sz="1800" i="0" dirty="0">
                <a:solidFill>
                  <a:srgbClr val="164796"/>
                </a:solidFill>
                <a:latin typeface="Calibri" pitchFamily="34" charset="0"/>
              </a:rPr>
              <a:t>-</a:t>
            </a:r>
            <a:r>
              <a:rPr lang="zh-CN" altLang="en-US" sz="1800" i="0" dirty="0">
                <a:solidFill>
                  <a:srgbClr val="164796"/>
                </a:solidFill>
                <a:latin typeface="Calibri" pitchFamily="34" charset="0"/>
              </a:rPr>
              <a:t>中研究群体中建立自己的联系网络</a:t>
            </a:r>
            <a:endParaRPr lang="is-IS" altLang="zh-CN" sz="1800" i="0" dirty="0">
              <a:solidFill>
                <a:srgbClr val="164796"/>
              </a:solidFill>
              <a:latin typeface="Calibri" pitchFamily="34" charset="0"/>
            </a:endParaRPr>
          </a:p>
          <a:p>
            <a:endParaRPr lang="zh-CN" altLang="en-US" sz="1800" i="0" dirty="0">
              <a:solidFill>
                <a:srgbClr val="4597A0"/>
              </a:solidFill>
              <a:latin typeface="Calibri" pitchFamily="34" charset="0"/>
            </a:endParaRPr>
          </a:p>
          <a:p>
            <a:r>
              <a:rPr lang="en-US" altLang="en-US" sz="1800" i="0" dirty="0">
                <a:solidFill>
                  <a:srgbClr val="4597A0"/>
                </a:solidFill>
                <a:latin typeface="Calibri" pitchFamily="34" charset="0"/>
              </a:rPr>
              <a:t>KEEP TRACK OF THE LATEST DEVELOPMENTS IN SINO-EUROPEAN RESEARCH</a:t>
            </a:r>
          </a:p>
          <a:p>
            <a:r>
              <a:rPr lang="zh-CN" altLang="en-US" sz="1800" i="0" dirty="0">
                <a:solidFill>
                  <a:srgbClr val="164796"/>
                </a:solidFill>
                <a:latin typeface="Calibri" pitchFamily="34" charset="0"/>
              </a:rPr>
              <a:t>了解最新发展趋势 </a:t>
            </a:r>
            <a:endParaRPr lang="is-IS" altLang="zh-CN" sz="1800" i="0" dirty="0">
              <a:solidFill>
                <a:srgbClr val="164796"/>
              </a:solidFill>
              <a:latin typeface="Calibri" pitchFamily="34" charset="0"/>
            </a:endParaRPr>
          </a:p>
          <a:p>
            <a:endParaRPr lang="zh-CN" altLang="en-US" sz="1800" i="0" dirty="0">
              <a:solidFill>
                <a:srgbClr val="4597A0"/>
              </a:solidFill>
              <a:latin typeface="Calibri" pitchFamily="34" charset="0"/>
            </a:endParaRPr>
          </a:p>
          <a:p>
            <a:r>
              <a:rPr lang="en-US" altLang="en-US" sz="1800" i="0" dirty="0">
                <a:solidFill>
                  <a:srgbClr val="4597A0"/>
                </a:solidFill>
                <a:latin typeface="Calibri" pitchFamily="34" charset="0"/>
              </a:rPr>
              <a:t>FIND OUT NEW FUNDING AND CAREER OPPORTUNITIES </a:t>
            </a:r>
          </a:p>
          <a:p>
            <a:r>
              <a:rPr lang="zh-CN" altLang="en-US" sz="1800" i="0" dirty="0">
                <a:solidFill>
                  <a:srgbClr val="164796"/>
                </a:solidFill>
                <a:latin typeface="Calibri" pitchFamily="34" charset="0"/>
              </a:rPr>
              <a:t>发现资金和就业机会</a:t>
            </a:r>
            <a:endParaRPr lang="is-IS" altLang="zh-CN" sz="1800" i="0" dirty="0">
              <a:solidFill>
                <a:srgbClr val="164796"/>
              </a:solidFill>
              <a:latin typeface="Calibri" pitchFamily="34" charset="0"/>
            </a:endParaRPr>
          </a:p>
          <a:p>
            <a:endParaRPr lang="zh-CN" altLang="en-US" sz="1800" i="0" dirty="0">
              <a:solidFill>
                <a:srgbClr val="4597A0"/>
              </a:solidFill>
              <a:latin typeface="Calibri" pitchFamily="34" charset="0"/>
            </a:endParaRPr>
          </a:p>
          <a:p>
            <a:r>
              <a:rPr lang="en-US" altLang="en-US" sz="1800" i="0" dirty="0">
                <a:solidFill>
                  <a:srgbClr val="4597A0"/>
                </a:solidFill>
                <a:latin typeface="Calibri" pitchFamily="34" charset="0"/>
              </a:rPr>
              <a:t>EURAXESS IS YOUR PARTNER FOR RELOCATING TO EUROPE</a:t>
            </a:r>
          </a:p>
          <a:p>
            <a:r>
              <a:rPr lang="en-US" altLang="en-US" sz="1800" i="0" dirty="0">
                <a:solidFill>
                  <a:srgbClr val="164796"/>
                </a:solidFill>
                <a:latin typeface="Calibri" pitchFamily="34" charset="0"/>
              </a:rPr>
              <a:t>EURAXESS</a:t>
            </a:r>
            <a:r>
              <a:rPr lang="zh-CN" altLang="en-US" sz="1800" i="0" dirty="0">
                <a:solidFill>
                  <a:srgbClr val="164796"/>
                </a:solidFill>
                <a:latin typeface="Calibri" pitchFamily="34" charset="0"/>
              </a:rPr>
              <a:t>是您转向欧洲的伙伴</a:t>
            </a:r>
            <a:endParaRPr lang="is-IS" altLang="zh-CN" sz="1800" i="0" dirty="0">
              <a:solidFill>
                <a:srgbClr val="164796"/>
              </a:solidFill>
              <a:latin typeface="Calibri" pitchFamily="34" charset="0"/>
            </a:endParaRPr>
          </a:p>
          <a:p>
            <a:endParaRPr lang="zh-CN" altLang="en-US" sz="1800" i="0" dirty="0">
              <a:solidFill>
                <a:srgbClr val="4597A0"/>
              </a:solidFill>
              <a:latin typeface="Calibri" pitchFamily="34" charset="0"/>
            </a:endParaRPr>
          </a:p>
          <a:p>
            <a:r>
              <a:rPr lang="en-US" altLang="en-US" sz="1800" i="0" dirty="0">
                <a:solidFill>
                  <a:srgbClr val="4597A0"/>
                </a:solidFill>
                <a:latin typeface="Calibri" pitchFamily="34" charset="0"/>
              </a:rPr>
              <a:t>FREE TO JOIN </a:t>
            </a:r>
          </a:p>
          <a:p>
            <a:r>
              <a:rPr lang="zh-CN" altLang="en-US" sz="1800" i="0" dirty="0">
                <a:solidFill>
                  <a:srgbClr val="164796"/>
                </a:solidFill>
                <a:latin typeface="Calibri" pitchFamily="34" charset="0"/>
              </a:rPr>
              <a:t>免费注册</a:t>
            </a:r>
          </a:p>
        </p:txBody>
      </p:sp>
      <p:pic>
        <p:nvPicPr>
          <p:cNvPr id="13" name="Obrázek 1">
            <a:extLst>
              <a:ext uri="{FF2B5EF4-FFF2-40B4-BE49-F238E27FC236}">
                <a16:creationId xmlns:a16="http://schemas.microsoft.com/office/drawing/2014/main" id="{352C5DAC-5027-4485-AC80-A880D66185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496" y="3571048"/>
            <a:ext cx="2041832" cy="204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A6A44EC4-ABE8-4B27-AA78-7E0FB577C646}"/>
              </a:ext>
            </a:extLst>
          </p:cNvPr>
          <p:cNvSpPr/>
          <p:nvPr/>
        </p:nvSpPr>
        <p:spPr>
          <a:xfrm>
            <a:off x="-580588" y="5515752"/>
            <a:ext cx="4572000" cy="1169551"/>
          </a:xfrm>
          <a:prstGeom prst="rect">
            <a:avLst/>
          </a:prstGeom>
        </p:spPr>
        <p:txBody>
          <a:bodyPr>
            <a:spAutoFit/>
          </a:bodyPr>
          <a:lstStyle/>
          <a:p>
            <a:pPr algn="ctr"/>
            <a:r>
              <a:rPr lang="is-IS" altLang="en-US" sz="1400" dirty="0">
                <a:solidFill>
                  <a:srgbClr val="4597A0"/>
                </a:solidFill>
                <a:latin typeface="Calibri" pitchFamily="34" charset="0"/>
              </a:rPr>
              <a:t>CHINA.EURAXESS.ORG</a:t>
            </a:r>
          </a:p>
          <a:p>
            <a:pPr algn="ctr"/>
            <a:r>
              <a:rPr lang="is-IS" altLang="zh-CN" sz="1400" dirty="0">
                <a:solidFill>
                  <a:srgbClr val="4597A0"/>
                </a:solidFill>
                <a:latin typeface="Calibri" pitchFamily="34" charset="0"/>
              </a:rPr>
              <a:t>CHINA@EURAXESS.NET</a:t>
            </a:r>
          </a:p>
          <a:p>
            <a:pPr algn="ctr"/>
            <a:r>
              <a:rPr lang="cs-CZ" altLang="zh-CN" sz="1400" b="1" cap="small" dirty="0">
                <a:solidFill>
                  <a:srgbClr val="164796"/>
                </a:solidFill>
              </a:rPr>
              <a:t>Facebook, linkedin</a:t>
            </a:r>
            <a:br>
              <a:rPr lang="is-IS" altLang="zh-CN" sz="1400" b="1" cap="small" dirty="0">
                <a:solidFill>
                  <a:srgbClr val="164796"/>
                </a:solidFill>
              </a:rPr>
            </a:br>
            <a:r>
              <a:rPr lang="zh-CN" altLang="en-US" sz="1400" b="1" cap="small" dirty="0">
                <a:solidFill>
                  <a:srgbClr val="164796"/>
                </a:solidFill>
                <a:ea typeface="ＭＳ Ｐゴシック" panose="020B0600070205080204" pitchFamily="34" charset="-128"/>
              </a:rPr>
              <a:t>微信</a:t>
            </a:r>
            <a:r>
              <a:rPr lang="cs-CZ" altLang="ja-JP" sz="1400" b="1" cap="small" dirty="0">
                <a:solidFill>
                  <a:srgbClr val="164796"/>
                </a:solidFill>
              </a:rPr>
              <a:t>: </a:t>
            </a:r>
            <a:r>
              <a:rPr lang="cs-CZ" altLang="ja-JP" sz="1400" b="1" dirty="0">
                <a:solidFill>
                  <a:srgbClr val="164796"/>
                </a:solidFill>
              </a:rPr>
              <a:t>EURAXESS</a:t>
            </a:r>
          </a:p>
          <a:p>
            <a:pPr algn="ctr"/>
            <a:endParaRPr lang="zh-CN" altLang="en-US" sz="1400" dirty="0">
              <a:solidFill>
                <a:srgbClr val="164796"/>
              </a:solidFill>
              <a:latin typeface="Calibri" pitchFamily="34" charset="0"/>
            </a:endParaRPr>
          </a:p>
        </p:txBody>
      </p:sp>
      <p:pic>
        <p:nvPicPr>
          <p:cNvPr id="15" name="Picture 14" descr="A close up of a logo&#10;&#10;Description automatically generated">
            <a:extLst>
              <a:ext uri="{FF2B5EF4-FFF2-40B4-BE49-F238E27FC236}">
                <a16:creationId xmlns:a16="http://schemas.microsoft.com/office/drawing/2014/main" id="{AEDE81AD-0BCE-456F-A29E-A35B8F77D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401573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43669" y="3068489"/>
            <a:ext cx="8856662" cy="15126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QUICK OVERVIEW OF THE</a:t>
            </a:r>
          </a:p>
          <a:p>
            <a:pPr>
              <a:buClr>
                <a:srgbClr val="204388"/>
              </a:buClr>
            </a:pPr>
            <a:r>
              <a:rPr lang="en-US" altLang="zh-CN" sz="2800" b="1" dirty="0">
                <a:solidFill>
                  <a:srgbClr val="4597A0"/>
                </a:solidFill>
              </a:rPr>
              <a:t>EUROPEAN FUNDING LANDSCAPE AND HORIZON 2020</a:t>
            </a:r>
            <a:endParaRPr lang="zh-CN" altLang="en-US" sz="2800" b="1" dirty="0">
              <a:solidFill>
                <a:srgbClr val="4597A0"/>
              </a:solidFill>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60CD0487-57CD-4BEF-90B8-9403AFC1A080}"/>
              </a:ext>
            </a:extLst>
          </p:cNvPr>
          <p:cNvSpPr/>
          <p:nvPr/>
        </p:nvSpPr>
        <p:spPr>
          <a:xfrm>
            <a:off x="4042054" y="2595791"/>
            <a:ext cx="1058303" cy="369332"/>
          </a:xfrm>
          <a:prstGeom prst="rect">
            <a:avLst/>
          </a:prstGeom>
        </p:spPr>
        <p:txBody>
          <a:bodyPr wrap="none">
            <a:spAutoFit/>
          </a:bodyPr>
          <a:lstStyle/>
          <a:p>
            <a:pPr>
              <a:buClr>
                <a:srgbClr val="204388"/>
              </a:buClr>
            </a:pPr>
            <a:r>
              <a:rPr lang="en-GB" altLang="en-US" b="1" dirty="0">
                <a:solidFill>
                  <a:srgbClr val="FFC000"/>
                </a:solidFill>
              </a:rPr>
              <a:t>Section 2</a:t>
            </a:r>
          </a:p>
        </p:txBody>
      </p:sp>
      <p:sp>
        <p:nvSpPr>
          <p:cNvPr id="7" name="TextBox 6">
            <a:extLst>
              <a:ext uri="{FF2B5EF4-FFF2-40B4-BE49-F238E27FC236}">
                <a16:creationId xmlns:a16="http://schemas.microsoft.com/office/drawing/2014/main" id="{5C787FC3-F499-478C-9E9A-CE20A6257B73}"/>
              </a:ext>
            </a:extLst>
          </p:cNvPr>
          <p:cNvSpPr txBox="1"/>
          <p:nvPr/>
        </p:nvSpPr>
        <p:spPr>
          <a:xfrm>
            <a:off x="3059832" y="4149080"/>
            <a:ext cx="2880320" cy="369332"/>
          </a:xfrm>
          <a:prstGeom prst="rect">
            <a:avLst/>
          </a:prstGeom>
          <a:noFill/>
        </p:spPr>
        <p:txBody>
          <a:bodyPr wrap="square" rtlCol="0">
            <a:spAutoFit/>
          </a:bodyPr>
          <a:lstStyle/>
          <a:p>
            <a:pPr algn="ctr"/>
            <a:r>
              <a:rPr lang="is-IS" dirty="0"/>
              <a:t>00:15</a:t>
            </a:r>
            <a:endParaRPr lang="en-US" dirty="0"/>
          </a:p>
        </p:txBody>
      </p:sp>
      <p:pic>
        <p:nvPicPr>
          <p:cNvPr id="8" name="Picture 7" descr="A close up of a logo&#10;&#10;Description automatically generated">
            <a:extLst>
              <a:ext uri="{FF2B5EF4-FFF2-40B4-BE49-F238E27FC236}">
                <a16:creationId xmlns:a16="http://schemas.microsoft.com/office/drawing/2014/main" id="{6F39C360-8BF6-4EF8-98A2-04F487056A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54142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european map with pins in it">
            <a:extLst>
              <a:ext uri="{FF2B5EF4-FFF2-40B4-BE49-F238E27FC236}">
                <a16:creationId xmlns:a16="http://schemas.microsoft.com/office/drawing/2014/main" id="{7DE9582F-C4AB-4A65-A9B5-EE4761418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25937">
            <a:off x="4981091" y="4146775"/>
            <a:ext cx="6088959" cy="4059306"/>
          </a:xfrm>
          <a:prstGeom prst="rect">
            <a:avLst/>
          </a:prstGeom>
          <a:noFill/>
          <a:extLst>
            <a:ext uri="{909E8E84-426E-40DD-AFC4-6F175D3DCCD1}">
              <a14:hiddenFill xmlns:a14="http://schemas.microsoft.com/office/drawing/2010/main">
                <a:solidFill>
                  <a:srgbClr val="FFFFFF"/>
                </a:solidFill>
              </a14:hiddenFill>
            </a:ext>
          </a:extLst>
        </p:spPr>
      </p:pic>
      <p:sp>
        <p:nvSpPr>
          <p:cNvPr id="7" name="Trapezoid 6">
            <a:extLst>
              <a:ext uri="{FF2B5EF4-FFF2-40B4-BE49-F238E27FC236}">
                <a16:creationId xmlns:a16="http://schemas.microsoft.com/office/drawing/2014/main" id="{CADB9C8F-92A4-46BD-A0A6-1C22844B317A}"/>
              </a:ext>
            </a:extLst>
          </p:cNvPr>
          <p:cNvSpPr/>
          <p:nvPr/>
        </p:nvSpPr>
        <p:spPr>
          <a:xfrm>
            <a:off x="447183" y="2477707"/>
            <a:ext cx="8244834" cy="452533"/>
          </a:xfrm>
          <a:prstGeom prst="trapezoid">
            <a:avLst>
              <a:gd name="adj" fmla="val 801811"/>
            </a:avLst>
          </a:prstGeom>
          <a:gradFill>
            <a:gsLst>
              <a:gs pos="100000">
                <a:schemeClr val="bg1"/>
              </a:gs>
              <a:gs pos="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p:cNvSpPr txBox="1">
            <a:spLocks noChangeArrowheads="1"/>
          </p:cNvSpPr>
          <p:nvPr/>
        </p:nvSpPr>
        <p:spPr bwMode="auto">
          <a:xfrm>
            <a:off x="1258888" y="3476127"/>
            <a:ext cx="6624637" cy="863600"/>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20000"/>
              </a:spcBef>
              <a:buClr>
                <a:schemeClr val="bg1"/>
              </a:buClr>
            </a:pPr>
            <a:r>
              <a:rPr lang="fr-BE" altLang="en-US" sz="2800" b="1" i="0" dirty="0">
                <a:solidFill>
                  <a:schemeClr val="bg1"/>
                </a:solidFill>
              </a:rPr>
              <a:t>- RESEARCHERS IN MOTION -</a:t>
            </a:r>
            <a:endParaRPr lang="fr-BE" altLang="en-US" sz="2800" b="1" i="0" dirty="0">
              <a:solidFill>
                <a:schemeClr val="bg1"/>
              </a:solidFill>
              <a:cs typeface="Arial" charset="0"/>
            </a:endParaRPr>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p:cNvSpPr txBox="1">
            <a:spLocks/>
          </p:cNvSpPr>
          <p:nvPr/>
        </p:nvSpPr>
        <p:spPr>
          <a:xfrm>
            <a:off x="1735229" y="2967526"/>
            <a:ext cx="6969651" cy="69153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204388"/>
              </a:buClr>
            </a:pPr>
            <a:r>
              <a:rPr lang="en-GB" altLang="en-US" sz="1600" b="1" dirty="0">
                <a:solidFill>
                  <a:srgbClr val="FFC000"/>
                </a:solidFill>
              </a:rPr>
              <a:t>MARIE SKŁODOWSKA-CURIE ACTIONS:</a:t>
            </a:r>
            <a:r>
              <a:rPr lang="zh-CN" altLang="en-US" sz="1400" b="1" dirty="0">
                <a:solidFill>
                  <a:srgbClr val="4597A0"/>
                </a:solidFill>
              </a:rPr>
              <a:t>玛丽</a:t>
            </a:r>
            <a:r>
              <a:rPr lang="en-US" altLang="zh-CN" sz="1400" b="1" dirty="0">
                <a:solidFill>
                  <a:srgbClr val="4597A0"/>
                </a:solidFill>
              </a:rPr>
              <a:t>·</a:t>
            </a:r>
            <a:r>
              <a:rPr lang="zh-CN" altLang="en-US" sz="1400" b="1" dirty="0">
                <a:solidFill>
                  <a:srgbClr val="4597A0"/>
                </a:solidFill>
              </a:rPr>
              <a:t>居里计划</a:t>
            </a:r>
          </a:p>
          <a:p>
            <a:endParaRPr lang="en-US" altLang="en-US" sz="1200" b="1" dirty="0">
              <a:solidFill>
                <a:srgbClr val="4597A0"/>
              </a:solidFill>
              <a:latin typeface="Calibri" pitchFamily="34" charset="0"/>
            </a:endParaRPr>
          </a:p>
          <a:p>
            <a:endParaRPr lang="is-IS" altLang="zh-CN" sz="1400" dirty="0">
              <a:latin typeface="Calibri" pitchFamily="34" charset="0"/>
            </a:endParaRPr>
          </a:p>
          <a:p>
            <a:pPr>
              <a:buClr>
                <a:srgbClr val="204388"/>
              </a:buClr>
            </a:pPr>
            <a:endParaRPr lang="sv-SE" altLang="en-US" sz="1400" dirty="0">
              <a:latin typeface="Calibri" pitchFamily="34" charset="0"/>
            </a:endParaRPr>
          </a:p>
        </p:txBody>
      </p:sp>
      <p:pic>
        <p:nvPicPr>
          <p:cNvPr id="8" name="Zástupný symbol pro obsah 1"/>
          <p:cNvPicPr>
            <a:picLocks noChangeAspect="1"/>
          </p:cNvPicPr>
          <p:nvPr/>
        </p:nvPicPr>
        <p:blipFill>
          <a:blip r:embed="rId4" cstate="print"/>
          <a:srcRect/>
          <a:stretch>
            <a:fillRect/>
          </a:stretch>
        </p:blipFill>
        <p:spPr>
          <a:xfrm>
            <a:off x="461634" y="3004411"/>
            <a:ext cx="989503" cy="989503"/>
          </a:xfrm>
          <a:prstGeom prst="rect">
            <a:avLst/>
          </a:prstGeom>
          <a:solidFill>
            <a:schemeClr val="accent1"/>
          </a:solidFill>
        </p:spPr>
      </p:pic>
      <p:sp>
        <p:nvSpPr>
          <p:cNvPr id="9" name="Text Box 1"/>
          <p:cNvSpPr txBox="1">
            <a:spLocks noChangeArrowheads="1"/>
          </p:cNvSpPr>
          <p:nvPr/>
        </p:nvSpPr>
        <p:spPr bwMode="auto">
          <a:xfrm>
            <a:off x="1735229" y="3245106"/>
            <a:ext cx="4855905" cy="1034216"/>
          </a:xfrm>
          <a:prstGeom prst="rect">
            <a:avLst/>
          </a:prstGeom>
          <a:noFill/>
          <a:ln w="9525">
            <a:noFill/>
            <a:miter lim="800000"/>
            <a:headEnd/>
            <a:tailEnd/>
          </a:ln>
        </p:spPr>
        <p:txBody>
          <a:bodyPr lIns="92160" tIns="46080" rIns="92160" bIns="46080"/>
          <a:lstStyle/>
          <a:p>
            <a:pPr lvl="0">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200" b="1" dirty="0">
                <a:solidFill>
                  <a:srgbClr val="CC3399"/>
                </a:solidFill>
                <a:latin typeface="Calibri" pitchFamily="34" charset="0"/>
                <a:ea typeface="Arial Unicode MS" pitchFamily="34" charset="-122"/>
                <a:cs typeface="Arial Unicode MS" pitchFamily="34" charset="-122"/>
              </a:rPr>
              <a:t>INDIVIDUAL FELLOWSHIPS </a:t>
            </a:r>
            <a:r>
              <a:rPr lang="zh-CN" altLang="en-US" sz="1200" b="1" cap="small" dirty="0">
                <a:solidFill>
                  <a:srgbClr val="164796"/>
                </a:solidFill>
                <a:latin typeface="+mj-ea"/>
                <a:cs typeface="Calibri" pitchFamily="34" charset="0"/>
              </a:rPr>
              <a:t>单独研究基金</a:t>
            </a:r>
            <a:endParaRPr lang="en-GB" altLang="zh-CN" sz="1200" b="1" dirty="0">
              <a:solidFill>
                <a:srgbClr val="164796"/>
              </a:solidFill>
              <a:latin typeface="Calibri" pitchFamily="34" charset="0"/>
              <a:ea typeface="Arial Unicode MS" pitchFamily="34" charset="-122"/>
              <a:cs typeface="Arial Unicode MS" pitchFamily="34" charset="-122"/>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4597A0"/>
                </a:solidFill>
                <a:latin typeface="Calibri" pitchFamily="34" charset="0"/>
                <a:ea typeface="Arial Unicode MS" pitchFamily="34" charset="-122"/>
                <a:cs typeface="Arial Unicode MS" pitchFamily="34" charset="-122"/>
              </a:rPr>
              <a:t>FELLOWSHIPS FOR OUTSTANDING RESEARCHERS</a:t>
            </a:r>
          </a:p>
          <a:p>
            <a:pPr lvl="0">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CN" altLang="en-US" sz="1100" b="1" cap="small" dirty="0">
                <a:solidFill>
                  <a:srgbClr val="164796"/>
                </a:solidFill>
                <a:latin typeface="+mj-ea"/>
                <a:ea typeface="+mj-ea"/>
                <a:cs typeface="Calibri" pitchFamily="34" charset="0"/>
              </a:rPr>
              <a:t>为优秀的研究人员提供的研究基金</a:t>
            </a:r>
            <a:endParaRPr lang="en-GB" sz="1100" b="1" cap="small" dirty="0">
              <a:solidFill>
                <a:srgbClr val="164796"/>
              </a:solidFill>
              <a:latin typeface="+mj-ea"/>
              <a:ea typeface="+mj-ea"/>
              <a:cs typeface="Browallia New" panose="020B0604020202020204" pitchFamily="34" charset="-34"/>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b="1" dirty="0">
              <a:latin typeface="Browallia New" panose="020B0604020202020204" pitchFamily="34" charset="-34"/>
              <a:ea typeface="Arial Unicode MS" pitchFamily="34" charset="-122"/>
              <a:cs typeface="Browallia New" panose="020B0604020202020204" pitchFamily="34" charset="-34"/>
            </a:endParaRPr>
          </a:p>
          <a:p>
            <a:pPr eaLnBrk="1" hangingPunct="1">
              <a:spcAft>
                <a:spcPts val="600"/>
              </a:spcAft>
              <a:buSzPct val="11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dirty="0">
              <a:solidFill>
                <a:srgbClr val="0F5494"/>
              </a:solidFill>
              <a:latin typeface="Browallia New" panose="020B0604020202020204" pitchFamily="34" charset="-34"/>
              <a:ea typeface="Arial Unicode MS" pitchFamily="34" charset="-122"/>
              <a:cs typeface="Browallia New" panose="020B0604020202020204" pitchFamily="34" charset="-34"/>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sp>
        <p:nvSpPr>
          <p:cNvPr id="5" name="Scroll: Horizontal 4"/>
          <p:cNvSpPr/>
          <p:nvPr/>
        </p:nvSpPr>
        <p:spPr>
          <a:xfrm>
            <a:off x="6875226" y="2772010"/>
            <a:ext cx="2113746" cy="1448421"/>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rgbClr val="CC3399"/>
                </a:solidFill>
              </a:rPr>
              <a:t>NOW MORE THAN</a:t>
            </a:r>
          </a:p>
          <a:p>
            <a:pPr algn="ctr"/>
            <a:r>
              <a:rPr lang="en-US" sz="3600" b="1" dirty="0">
                <a:solidFill>
                  <a:srgbClr val="CC3399"/>
                </a:solidFill>
                <a:highlight>
                  <a:srgbClr val="FFC000"/>
                </a:highlight>
              </a:rPr>
              <a:t>100.000</a:t>
            </a:r>
          </a:p>
          <a:p>
            <a:pPr algn="ctr"/>
            <a:r>
              <a:rPr lang="en-US" sz="1200" dirty="0">
                <a:solidFill>
                  <a:srgbClr val="CC3399"/>
                </a:solidFill>
              </a:rPr>
              <a:t>RESEARCHERS FUNDED</a:t>
            </a:r>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3" name="Content Placeholder 2">
            <a:extLst>
              <a:ext uri="{FF2B5EF4-FFF2-40B4-BE49-F238E27FC236}">
                <a16:creationId xmlns:a16="http://schemas.microsoft.com/office/drawing/2014/main" id="{5827553E-9DB2-4E8B-BD71-199F6D9FE55F}"/>
              </a:ext>
            </a:extLst>
          </p:cNvPr>
          <p:cNvSpPr txBox="1">
            <a:spLocks/>
          </p:cNvSpPr>
          <p:nvPr/>
        </p:nvSpPr>
        <p:spPr>
          <a:xfrm>
            <a:off x="1735229" y="4273684"/>
            <a:ext cx="5633237" cy="97037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204388"/>
              </a:buClr>
            </a:pPr>
            <a:r>
              <a:rPr lang="en-GB" altLang="en-US" sz="1600" b="1" dirty="0">
                <a:solidFill>
                  <a:srgbClr val="FFC000"/>
                </a:solidFill>
              </a:rPr>
              <a:t>EUROPEAN RESEARCH COUNCIL:</a:t>
            </a:r>
            <a:r>
              <a:rPr lang="zh-CN" altLang="en-US" sz="1600" b="1" dirty="0">
                <a:solidFill>
                  <a:srgbClr val="4597A0"/>
                </a:solidFill>
              </a:rPr>
              <a:t>欧洲研究委员会 </a:t>
            </a:r>
            <a:endParaRPr lang="en-US" altLang="en-US" sz="1600" b="1" dirty="0">
              <a:solidFill>
                <a:srgbClr val="4597A0"/>
              </a:solidFill>
              <a:latin typeface="Calibri" pitchFamily="34" charset="0"/>
            </a:endParaRPr>
          </a:p>
          <a:p>
            <a:pPr algn="l"/>
            <a:r>
              <a:rPr lang="en-US" altLang="en-US" sz="1200" b="1" dirty="0">
                <a:solidFill>
                  <a:srgbClr val="4597A0"/>
                </a:solidFill>
                <a:latin typeface="Calibri" pitchFamily="34" charset="0"/>
              </a:rPr>
              <a:t>SUPPORTING TOP RESEARCHERS FROM ANYWHERE IN THE WORLD</a:t>
            </a:r>
          </a:p>
          <a:p>
            <a:pPr algn="l"/>
            <a:r>
              <a:rPr lang="zh-CN" altLang="en-US" sz="1200" dirty="0">
                <a:solidFill>
                  <a:srgbClr val="164796"/>
                </a:solidFill>
                <a:latin typeface="Calibri" pitchFamily="34" charset="0"/>
              </a:rPr>
              <a:t>支持世界各地的顶尖研究人员</a:t>
            </a:r>
            <a:endParaRPr lang="is-IS" altLang="zh-CN" sz="1400" dirty="0">
              <a:latin typeface="Calibri" pitchFamily="34" charset="0"/>
            </a:endParaRPr>
          </a:p>
          <a:p>
            <a:pPr algn="l">
              <a:buClr>
                <a:srgbClr val="204388"/>
              </a:buClr>
            </a:pPr>
            <a:endParaRPr lang="sv-SE" altLang="en-US" sz="1800" dirty="0">
              <a:latin typeface="Calibri" pitchFamily="34" charset="0"/>
            </a:endParaRPr>
          </a:p>
        </p:txBody>
      </p:sp>
      <p:pic>
        <p:nvPicPr>
          <p:cNvPr id="24" name="Obrázek 4">
            <a:extLst>
              <a:ext uri="{FF2B5EF4-FFF2-40B4-BE49-F238E27FC236}">
                <a16:creationId xmlns:a16="http://schemas.microsoft.com/office/drawing/2014/main" id="{5F12332F-73C2-4EA0-885C-0FD27133742E}"/>
              </a:ext>
            </a:extLst>
          </p:cNvPr>
          <p:cNvPicPr>
            <a:picLocks noChangeAspect="1"/>
          </p:cNvPicPr>
          <p:nvPr/>
        </p:nvPicPr>
        <p:blipFill>
          <a:blip r:embed="rId5" cstate="print"/>
          <a:srcRect b="23212"/>
          <a:stretch>
            <a:fillRect/>
          </a:stretch>
        </p:blipFill>
        <p:spPr bwMode="auto">
          <a:xfrm>
            <a:off x="92765" y="4137368"/>
            <a:ext cx="1690687" cy="1243012"/>
          </a:xfrm>
          <a:prstGeom prst="rect">
            <a:avLst/>
          </a:prstGeom>
          <a:noFill/>
          <a:ln w="9525">
            <a:noFill/>
            <a:miter lim="800000"/>
            <a:headEnd/>
            <a:tailEnd/>
          </a:ln>
          <a:effectLst/>
        </p:spPr>
      </p:pic>
      <p:pic>
        <p:nvPicPr>
          <p:cNvPr id="3074" name="Picture 2" descr="http://www.iar-pole.com/wp-content/uploads/2013/10/H2020-logo-etoiles-quadri.jpg">
            <a:extLst>
              <a:ext uri="{FF2B5EF4-FFF2-40B4-BE49-F238E27FC236}">
                <a16:creationId xmlns:a16="http://schemas.microsoft.com/office/drawing/2014/main" id="{F628751D-B163-495E-A277-E68BF198EA8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673" b="97484" l="498" r="98694">
                        <a14:foregroundMark x1="39552" y1="36478" x2="37002" y2="47484"/>
                        <a14:foregroundMark x1="47512" y1="37107" x2="47699" y2="53302"/>
                        <a14:foregroundMark x1="29664" y1="35063" x2="35510" y2="58019"/>
                        <a14:foregroundMark x1="26430" y1="37893" x2="25933" y2="57390"/>
                        <a14:foregroundMark x1="19403" y1="37893" x2="24440" y2="61164"/>
                        <a14:foregroundMark x1="13060" y1="34434" x2="10883" y2="37107"/>
                        <a14:foregroundMark x1="498" y1="35849" x2="6032" y2="54245"/>
                        <a14:foregroundMark x1="60945" y1="40881" x2="66978" y2="58333"/>
                        <a14:foregroundMark x1="73259" y1="36478" x2="70771" y2="37893"/>
                        <a14:foregroundMark x1="76182" y1="39937" x2="81592" y2="52516"/>
                        <a14:foregroundMark x1="86629" y1="38208" x2="84701" y2="38208"/>
                        <a14:foregroundMark x1="72575" y1="17296" x2="74192" y2="12579"/>
                        <a14:foregroundMark x1="79540" y1="8805" x2="81654" y2="3774"/>
                        <a14:foregroundMark x1="86256" y1="9434" x2="89677" y2="2987"/>
                        <a14:foregroundMark x1="93346" y1="19811" x2="97823" y2="11950"/>
                        <a14:foregroundMark x1="94838" y1="41038" x2="98818" y2="32547"/>
                        <a14:foregroundMark x1="91356" y1="67925" x2="95647" y2="57075"/>
                        <a14:foregroundMark x1="82152" y1="89937" x2="86007" y2="80031"/>
                        <a14:foregroundMark x1="72823" y1="97484" x2="75746" y2="90881"/>
                        <a14:backgroundMark x1="28545" y1="14937" x2="43470" y2="14937"/>
                        <a14:backgroundMark x1="72279" y1="19455" x2="74876" y2="20755"/>
                        <a14:backgroundMark x1="62002" y1="14308" x2="72227" y2="19429"/>
                      </a14:backgroundRemoval>
                    </a14:imgEffect>
                  </a14:imgLayer>
                </a14:imgProps>
              </a:ext>
              <a:ext uri="{28A0092B-C50C-407E-A947-70E740481C1C}">
                <a14:useLocalDpi xmlns:a14="http://schemas.microsoft.com/office/drawing/2010/main" val="0"/>
              </a:ext>
            </a:extLst>
          </a:blip>
          <a:srcRect t="27819" r="8264" b="40271"/>
          <a:stretch/>
        </p:blipFill>
        <p:spPr bwMode="auto">
          <a:xfrm>
            <a:off x="2823534" y="1067352"/>
            <a:ext cx="3684657" cy="5068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5">
            <a:extLst>
              <a:ext uri="{FF2B5EF4-FFF2-40B4-BE49-F238E27FC236}">
                <a16:creationId xmlns:a16="http://schemas.microsoft.com/office/drawing/2014/main" id="{9E833BBD-B5C1-4662-AFD4-9AD2A01482F2}"/>
              </a:ext>
            </a:extLst>
          </p:cNvPr>
          <p:cNvSpPr txBox="1">
            <a:spLocks noChangeArrowheads="1"/>
          </p:cNvSpPr>
          <p:nvPr/>
        </p:nvSpPr>
        <p:spPr bwMode="auto">
          <a:xfrm>
            <a:off x="265838" y="1807249"/>
            <a:ext cx="2548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1800" b="1" i="0" dirty="0">
                <a:solidFill>
                  <a:srgbClr val="4597A0"/>
                </a:solidFill>
                <a:latin typeface="Calibri" pitchFamily="34" charset="0"/>
              </a:rPr>
              <a:t>INDUSTRIAL LEADERSHIP</a:t>
            </a:r>
          </a:p>
          <a:p>
            <a:pPr algn="ctr"/>
            <a:r>
              <a:rPr lang="zh-CN" altLang="en-US" sz="1800" i="0" dirty="0">
                <a:latin typeface="Calibri" pitchFamily="34" charset="0"/>
              </a:rPr>
              <a:t>行业领导力</a:t>
            </a:r>
            <a:endParaRPr lang="fr-BE" altLang="en-US" sz="1800" i="0" dirty="0">
              <a:latin typeface="Calibri" pitchFamily="34" charset="0"/>
            </a:endParaRPr>
          </a:p>
        </p:txBody>
      </p:sp>
      <p:sp>
        <p:nvSpPr>
          <p:cNvPr id="29" name="TextBox 5">
            <a:extLst>
              <a:ext uri="{FF2B5EF4-FFF2-40B4-BE49-F238E27FC236}">
                <a16:creationId xmlns:a16="http://schemas.microsoft.com/office/drawing/2014/main" id="{DC23AE0D-E3BA-4A62-AB30-528DBAA8FA6B}"/>
              </a:ext>
            </a:extLst>
          </p:cNvPr>
          <p:cNvSpPr txBox="1">
            <a:spLocks noChangeArrowheads="1"/>
          </p:cNvSpPr>
          <p:nvPr/>
        </p:nvSpPr>
        <p:spPr bwMode="auto">
          <a:xfrm>
            <a:off x="3296884" y="1803537"/>
            <a:ext cx="2548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zh-CN" sz="1800" b="1" i="0" dirty="0">
                <a:solidFill>
                  <a:srgbClr val="4597A0"/>
                </a:solidFill>
                <a:latin typeface="Calibri" pitchFamily="34" charset="0"/>
              </a:rPr>
              <a:t>EXCELLENT SCIENCE </a:t>
            </a:r>
          </a:p>
          <a:p>
            <a:pPr algn="ctr"/>
            <a:r>
              <a:rPr lang="zh-CN" altLang="en-US" sz="1800" i="0" dirty="0">
                <a:latin typeface="Calibri" pitchFamily="34" charset="0"/>
              </a:rPr>
              <a:t>优质的科学</a:t>
            </a:r>
            <a:endParaRPr lang="zh-CN" altLang="en-US" sz="1400" i="0" dirty="0">
              <a:latin typeface="Calibri" pitchFamily="34" charset="0"/>
            </a:endParaRPr>
          </a:p>
        </p:txBody>
      </p:sp>
      <p:sp>
        <p:nvSpPr>
          <p:cNvPr id="30" name="TextBox 5">
            <a:extLst>
              <a:ext uri="{FF2B5EF4-FFF2-40B4-BE49-F238E27FC236}">
                <a16:creationId xmlns:a16="http://schemas.microsoft.com/office/drawing/2014/main" id="{95A66248-B430-4B7A-A9E5-F05CBD1D51B9}"/>
              </a:ext>
            </a:extLst>
          </p:cNvPr>
          <p:cNvSpPr txBox="1">
            <a:spLocks noChangeArrowheads="1"/>
          </p:cNvSpPr>
          <p:nvPr/>
        </p:nvSpPr>
        <p:spPr bwMode="auto">
          <a:xfrm>
            <a:off x="6330251" y="1803537"/>
            <a:ext cx="2548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zh-CN" sz="1800" b="1" i="0" dirty="0">
                <a:solidFill>
                  <a:srgbClr val="4597A0"/>
                </a:solidFill>
                <a:latin typeface="Calibri" pitchFamily="34" charset="0"/>
              </a:rPr>
              <a:t>SOCIETAL CHALLENGES </a:t>
            </a:r>
            <a:r>
              <a:rPr lang="zh-CN" altLang="en-US" sz="1800" i="0" dirty="0">
                <a:latin typeface="Calibri" pitchFamily="34" charset="0"/>
              </a:rPr>
              <a:t>社会挑战</a:t>
            </a:r>
            <a:endParaRPr lang="is-IS" altLang="zh-CN" sz="1800" i="0" dirty="0">
              <a:latin typeface="Calibri" pitchFamily="34" charset="0"/>
            </a:endParaRPr>
          </a:p>
        </p:txBody>
      </p:sp>
      <p:grpSp>
        <p:nvGrpSpPr>
          <p:cNvPr id="3078" name="Group 3077">
            <a:extLst>
              <a:ext uri="{FF2B5EF4-FFF2-40B4-BE49-F238E27FC236}">
                <a16:creationId xmlns:a16="http://schemas.microsoft.com/office/drawing/2014/main" id="{29131462-F585-4B40-9C98-68BA7E9B8A5C}"/>
              </a:ext>
            </a:extLst>
          </p:cNvPr>
          <p:cNvGrpSpPr/>
          <p:nvPr/>
        </p:nvGrpSpPr>
        <p:grpSpPr>
          <a:xfrm>
            <a:off x="-99588" y="5317502"/>
            <a:ext cx="4852037" cy="1464056"/>
            <a:chOff x="-99588" y="5317502"/>
            <a:chExt cx="4852037" cy="1464056"/>
          </a:xfrm>
        </p:grpSpPr>
        <p:sp>
          <p:nvSpPr>
            <p:cNvPr id="3072" name="Arrow: Right 3071">
              <a:extLst>
                <a:ext uri="{FF2B5EF4-FFF2-40B4-BE49-F238E27FC236}">
                  <a16:creationId xmlns:a16="http://schemas.microsoft.com/office/drawing/2014/main" id="{5FA91D3F-EB60-43F7-B5D5-C83B608A173F}"/>
                </a:ext>
              </a:extLst>
            </p:cNvPr>
            <p:cNvSpPr/>
            <p:nvPr/>
          </p:nvSpPr>
          <p:spPr>
            <a:xfrm>
              <a:off x="-99588" y="5317502"/>
              <a:ext cx="4852037" cy="1464056"/>
            </a:xfrm>
            <a:prstGeom prst="rightArrow">
              <a:avLst>
                <a:gd name="adj1" fmla="val 73653"/>
                <a:gd name="adj2" fmla="val 53173"/>
              </a:avLst>
            </a:prstGeom>
            <a:solidFill>
              <a:srgbClr val="253F8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3" name="Rectangle 3072">
              <a:extLst>
                <a:ext uri="{FF2B5EF4-FFF2-40B4-BE49-F238E27FC236}">
                  <a16:creationId xmlns:a16="http://schemas.microsoft.com/office/drawing/2014/main" id="{C5414D29-72B7-4ED1-A908-3A8AD98720D3}"/>
                </a:ext>
              </a:extLst>
            </p:cNvPr>
            <p:cNvSpPr/>
            <p:nvPr/>
          </p:nvSpPr>
          <p:spPr>
            <a:xfrm>
              <a:off x="682752" y="5737641"/>
              <a:ext cx="3869095" cy="646331"/>
            </a:xfrm>
            <a:prstGeom prst="rect">
              <a:avLst/>
            </a:prstGeom>
          </p:spPr>
          <p:txBody>
            <a:bodyPr wrap="square">
              <a:spAutoFit/>
            </a:bodyPr>
            <a:lstStyle/>
            <a:p>
              <a:r>
                <a:rPr lang="en-GB" altLang="en-US" b="1" dirty="0">
                  <a:solidFill>
                    <a:schemeClr val="bg1"/>
                  </a:solidFill>
                </a:rPr>
                <a:t>100s OF NATIONAL FUNDING    PROGRAMMES</a:t>
              </a:r>
              <a:endParaRPr lang="en-US" b="1" dirty="0">
                <a:solidFill>
                  <a:schemeClr val="bg1"/>
                </a:solidFill>
              </a:endParaRPr>
            </a:p>
          </p:txBody>
        </p:sp>
        <p:sp>
          <p:nvSpPr>
            <p:cNvPr id="3075" name="Rectangle 3074">
              <a:extLst>
                <a:ext uri="{FF2B5EF4-FFF2-40B4-BE49-F238E27FC236}">
                  <a16:creationId xmlns:a16="http://schemas.microsoft.com/office/drawing/2014/main" id="{DC8594B6-F7E6-495D-B6F1-69FBAE42BD1A}"/>
                </a:ext>
              </a:extLst>
            </p:cNvPr>
            <p:cNvSpPr/>
            <p:nvPr/>
          </p:nvSpPr>
          <p:spPr>
            <a:xfrm>
              <a:off x="32972" y="5452518"/>
              <a:ext cx="686423" cy="1107996"/>
            </a:xfrm>
            <a:prstGeom prst="rect">
              <a:avLst/>
            </a:prstGeom>
          </p:spPr>
          <p:txBody>
            <a:bodyPr wrap="square">
              <a:spAutoFit/>
            </a:bodyPr>
            <a:lstStyle/>
            <a:p>
              <a:r>
                <a:rPr lang="en-GB" altLang="en-US" sz="6600" b="1" dirty="0">
                  <a:solidFill>
                    <a:schemeClr val="bg1"/>
                  </a:solidFill>
                </a:rPr>
                <a:t>+</a:t>
              </a:r>
              <a:endParaRPr lang="en-US" sz="6600" dirty="0">
                <a:solidFill>
                  <a:schemeClr val="bg1"/>
                </a:solidFill>
              </a:endParaRPr>
            </a:p>
          </p:txBody>
        </p:sp>
      </p:grpSp>
      <p:sp>
        <p:nvSpPr>
          <p:cNvPr id="2" name="Rectangle 1">
            <a:extLst>
              <a:ext uri="{FF2B5EF4-FFF2-40B4-BE49-F238E27FC236}">
                <a16:creationId xmlns:a16="http://schemas.microsoft.com/office/drawing/2014/main" id="{A9F9B32C-6829-43B9-A3E7-3F68E39BC5EE}"/>
              </a:ext>
            </a:extLst>
          </p:cNvPr>
          <p:cNvSpPr/>
          <p:nvPr/>
        </p:nvSpPr>
        <p:spPr>
          <a:xfrm>
            <a:off x="92764" y="1618990"/>
            <a:ext cx="8896207" cy="3656985"/>
          </a:xfrm>
          <a:prstGeom prst="rect">
            <a:avLst/>
          </a:prstGeom>
          <a:noFill/>
          <a:ln w="762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C93CD46-707E-47E2-8F50-83BF4F5B75E2}"/>
              </a:ext>
            </a:extLst>
          </p:cNvPr>
          <p:cNvCxnSpPr/>
          <p:nvPr/>
        </p:nvCxnSpPr>
        <p:spPr>
          <a:xfrm>
            <a:off x="265838" y="2564904"/>
            <a:ext cx="8723133" cy="0"/>
          </a:xfrm>
          <a:prstGeom prst="line">
            <a:avLst/>
          </a:prstGeom>
          <a:ln w="762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D3D9E9A-539D-401E-B48C-31F79651809F}"/>
              </a:ext>
            </a:extLst>
          </p:cNvPr>
          <p:cNvSpPr/>
          <p:nvPr/>
        </p:nvSpPr>
        <p:spPr>
          <a:xfrm>
            <a:off x="92764" y="5452518"/>
            <a:ext cx="8896207" cy="1252337"/>
          </a:xfrm>
          <a:prstGeom prst="rect">
            <a:avLst/>
          </a:prstGeom>
          <a:noFill/>
          <a:ln w="762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close up of a logo&#10;&#10;Description automatically generated">
            <a:extLst>
              <a:ext uri="{FF2B5EF4-FFF2-40B4-BE49-F238E27FC236}">
                <a16:creationId xmlns:a16="http://schemas.microsoft.com/office/drawing/2014/main" id="{FB466A02-3A13-4434-8DDB-65224FE7D3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8038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european map with pins in it">
            <a:extLst>
              <a:ext uri="{FF2B5EF4-FFF2-40B4-BE49-F238E27FC236}">
                <a16:creationId xmlns:a16="http://schemas.microsoft.com/office/drawing/2014/main" id="{7DE9582F-C4AB-4A65-A9B5-EE4761418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25937">
            <a:off x="4981091" y="4146775"/>
            <a:ext cx="6088959" cy="405930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p:cNvSpPr txBox="1">
            <a:spLocks noChangeArrowheads="1"/>
          </p:cNvSpPr>
          <p:nvPr/>
        </p:nvSpPr>
        <p:spPr bwMode="auto">
          <a:xfrm>
            <a:off x="1258888" y="3476127"/>
            <a:ext cx="6624637" cy="863600"/>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20000"/>
              </a:spcBef>
              <a:buClr>
                <a:schemeClr val="bg1"/>
              </a:buClr>
            </a:pPr>
            <a:r>
              <a:rPr lang="fr-BE" altLang="en-US" sz="2800" b="1" i="0" dirty="0">
                <a:solidFill>
                  <a:schemeClr val="bg1"/>
                </a:solidFill>
              </a:rPr>
              <a:t>- RESEARCHERS IN MOTION -</a:t>
            </a:r>
            <a:endParaRPr lang="fr-BE" altLang="en-US" sz="2800" b="1" i="0" dirty="0">
              <a:solidFill>
                <a:schemeClr val="bg1"/>
              </a:solidFill>
              <a:cs typeface="Arial" charset="0"/>
            </a:endParaRPr>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 name="Arrow: Up 2">
            <a:extLst>
              <a:ext uri="{FF2B5EF4-FFF2-40B4-BE49-F238E27FC236}">
                <a16:creationId xmlns:a16="http://schemas.microsoft.com/office/drawing/2014/main" id="{820FDF97-2A20-4C39-A933-D0CF7E30E654}"/>
              </a:ext>
            </a:extLst>
          </p:cNvPr>
          <p:cNvSpPr/>
          <p:nvPr/>
        </p:nvSpPr>
        <p:spPr>
          <a:xfrm>
            <a:off x="-44742" y="2114827"/>
            <a:ext cx="4615948" cy="4815181"/>
          </a:xfrm>
          <a:prstGeom prst="upArrow">
            <a:avLst>
              <a:gd name="adj1" fmla="val 86097"/>
              <a:gd name="adj2" fmla="val 2364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id="{581246D4-E73A-40C3-9FB6-55C38B55949A}"/>
              </a:ext>
            </a:extLst>
          </p:cNvPr>
          <p:cNvSpPr/>
          <p:nvPr/>
        </p:nvSpPr>
        <p:spPr>
          <a:xfrm>
            <a:off x="4572000" y="2114827"/>
            <a:ext cx="4615948" cy="4815181"/>
          </a:xfrm>
          <a:prstGeom prst="upArrow">
            <a:avLst>
              <a:gd name="adj1" fmla="val 86097"/>
              <a:gd name="adj2" fmla="val 2364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www.iar-pole.com/wp-content/uploads/2013/10/H2020-logo-etoiles-quadri.jpg">
            <a:extLst>
              <a:ext uri="{FF2B5EF4-FFF2-40B4-BE49-F238E27FC236}">
                <a16:creationId xmlns:a16="http://schemas.microsoft.com/office/drawing/2014/main" id="{F628751D-B163-495E-A277-E68BF198EA8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673" b="97484" l="498" r="98694">
                        <a14:foregroundMark x1="39552" y1="36478" x2="37002" y2="47484"/>
                        <a14:foregroundMark x1="47512" y1="37107" x2="47699" y2="53302"/>
                        <a14:foregroundMark x1="29664" y1="35063" x2="35510" y2="58019"/>
                        <a14:foregroundMark x1="26430" y1="37893" x2="25933" y2="57390"/>
                        <a14:foregroundMark x1="19403" y1="37893" x2="24440" y2="61164"/>
                        <a14:foregroundMark x1="13060" y1="34434" x2="10883" y2="37107"/>
                        <a14:foregroundMark x1="498" y1="35849" x2="6032" y2="54245"/>
                        <a14:foregroundMark x1="60945" y1="40881" x2="66978" y2="58333"/>
                        <a14:foregroundMark x1="73259" y1="36478" x2="70771" y2="37893"/>
                        <a14:foregroundMark x1="76182" y1="39937" x2="81592" y2="52516"/>
                        <a14:foregroundMark x1="86629" y1="38208" x2="84701" y2="38208"/>
                        <a14:foregroundMark x1="72575" y1="17296" x2="74192" y2="12579"/>
                        <a14:foregroundMark x1="79540" y1="8805" x2="81654" y2="3774"/>
                        <a14:foregroundMark x1="86256" y1="9434" x2="89677" y2="2987"/>
                        <a14:foregroundMark x1="93346" y1="19811" x2="97823" y2="11950"/>
                        <a14:foregroundMark x1="94838" y1="41038" x2="98818" y2="32547"/>
                        <a14:foregroundMark x1="91356" y1="67925" x2="95647" y2="57075"/>
                        <a14:foregroundMark x1="82152" y1="89937" x2="86007" y2="80031"/>
                        <a14:foregroundMark x1="72823" y1="97484" x2="75746" y2="90881"/>
                        <a14:backgroundMark x1="28545" y1="14937" x2="43470" y2="14937"/>
                        <a14:backgroundMark x1="72279" y1="19455" x2="74876" y2="20755"/>
                        <a14:backgroundMark x1="62002" y1="14308" x2="72227" y2="19429"/>
                      </a14:backgroundRemoval>
                    </a14:imgEffect>
                  </a14:imgLayer>
                </a14:imgProps>
              </a:ext>
              <a:ext uri="{28A0092B-C50C-407E-A947-70E740481C1C}">
                <a14:useLocalDpi xmlns:a14="http://schemas.microsoft.com/office/drawing/2010/main" val="0"/>
              </a:ext>
            </a:extLst>
          </a:blip>
          <a:srcRect t="27819" r="8264" b="40271"/>
          <a:stretch/>
        </p:blipFill>
        <p:spPr bwMode="auto">
          <a:xfrm>
            <a:off x="888356" y="1678276"/>
            <a:ext cx="2782945" cy="382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A70D5DD-1806-44C1-A40D-8CC670D151F7}"/>
              </a:ext>
            </a:extLst>
          </p:cNvPr>
          <p:cNvSpPr txBox="1"/>
          <p:nvPr/>
        </p:nvSpPr>
        <p:spPr>
          <a:xfrm>
            <a:off x="4854832" y="1618991"/>
            <a:ext cx="5072190" cy="523220"/>
          </a:xfrm>
          <a:prstGeom prst="rect">
            <a:avLst/>
          </a:prstGeom>
          <a:noFill/>
        </p:spPr>
        <p:txBody>
          <a:bodyPr wrap="square" rtlCol="0">
            <a:spAutoFit/>
          </a:bodyPr>
          <a:lstStyle/>
          <a:p>
            <a:r>
              <a:rPr lang="en-US" sz="2800" b="1" dirty="0">
                <a:solidFill>
                  <a:srgbClr val="154C84"/>
                </a:solidFill>
              </a:rPr>
              <a:t>INDIVIDUAL </a:t>
            </a:r>
            <a:r>
              <a:rPr lang="en-US" sz="2800" dirty="0">
                <a:solidFill>
                  <a:srgbClr val="154C84"/>
                </a:solidFill>
              </a:rPr>
              <a:t>EU COUNTRIES</a:t>
            </a:r>
          </a:p>
        </p:txBody>
      </p:sp>
      <p:sp>
        <p:nvSpPr>
          <p:cNvPr id="31" name="Arrow: Up 30">
            <a:extLst>
              <a:ext uri="{FF2B5EF4-FFF2-40B4-BE49-F238E27FC236}">
                <a16:creationId xmlns:a16="http://schemas.microsoft.com/office/drawing/2014/main" id="{08737EA5-17DB-406D-AA53-3D2EAD6A7E40}"/>
              </a:ext>
            </a:extLst>
          </p:cNvPr>
          <p:cNvSpPr/>
          <p:nvPr/>
        </p:nvSpPr>
        <p:spPr>
          <a:xfrm>
            <a:off x="319820" y="3476127"/>
            <a:ext cx="1885040" cy="3481265"/>
          </a:xfrm>
          <a:prstGeom prst="upArrow">
            <a:avLst>
              <a:gd name="adj1" fmla="val 86097"/>
              <a:gd name="adj2" fmla="val 23643"/>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Up 32">
            <a:extLst>
              <a:ext uri="{FF2B5EF4-FFF2-40B4-BE49-F238E27FC236}">
                <a16:creationId xmlns:a16="http://schemas.microsoft.com/office/drawing/2014/main" id="{64CF9ED7-7F2A-44F3-95D9-7040D0256323}"/>
              </a:ext>
            </a:extLst>
          </p:cNvPr>
          <p:cNvSpPr/>
          <p:nvPr/>
        </p:nvSpPr>
        <p:spPr>
          <a:xfrm>
            <a:off x="2326920" y="3476126"/>
            <a:ext cx="1885040" cy="3481265"/>
          </a:xfrm>
          <a:prstGeom prst="upArrow">
            <a:avLst>
              <a:gd name="adj1" fmla="val 86097"/>
              <a:gd name="adj2" fmla="val 23643"/>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Questions">
            <a:extLst>
              <a:ext uri="{FF2B5EF4-FFF2-40B4-BE49-F238E27FC236}">
                <a16:creationId xmlns:a16="http://schemas.microsoft.com/office/drawing/2014/main" id="{0A5319F4-6976-4CD9-AAA1-50F771C91F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7584" y="2564904"/>
            <a:ext cx="914400" cy="914400"/>
          </a:xfrm>
          <a:prstGeom prst="rect">
            <a:avLst/>
          </a:prstGeom>
        </p:spPr>
      </p:pic>
      <p:pic>
        <p:nvPicPr>
          <p:cNvPr id="21" name="Graphic 20" descr="Connections">
            <a:extLst>
              <a:ext uri="{FF2B5EF4-FFF2-40B4-BE49-F238E27FC236}">
                <a16:creationId xmlns:a16="http://schemas.microsoft.com/office/drawing/2014/main" id="{29C8863A-CD4D-4733-AD6B-08BFE3E6F5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93504" y="2708920"/>
            <a:ext cx="914400" cy="914400"/>
          </a:xfrm>
          <a:prstGeom prst="rect">
            <a:avLst/>
          </a:prstGeom>
        </p:spPr>
      </p:pic>
      <p:pic>
        <p:nvPicPr>
          <p:cNvPr id="25" name="Picture 24">
            <a:extLst>
              <a:ext uri="{FF2B5EF4-FFF2-40B4-BE49-F238E27FC236}">
                <a16:creationId xmlns:a16="http://schemas.microsoft.com/office/drawing/2014/main" id="{FC306DFB-0639-49BD-B2BC-16F082A6F9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678" y="4032918"/>
            <a:ext cx="1207890" cy="1207890"/>
          </a:xfrm>
          <a:prstGeom prst="rect">
            <a:avLst/>
          </a:prstGeom>
        </p:spPr>
      </p:pic>
      <p:pic>
        <p:nvPicPr>
          <p:cNvPr id="34" name="Picture 33">
            <a:extLst>
              <a:ext uri="{FF2B5EF4-FFF2-40B4-BE49-F238E27FC236}">
                <a16:creationId xmlns:a16="http://schemas.microsoft.com/office/drawing/2014/main" id="{8CB7392E-F0AF-4D5E-BFBF-7D4FA7AB49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395" y="5554973"/>
            <a:ext cx="1207890" cy="1207890"/>
          </a:xfrm>
          <a:prstGeom prst="rect">
            <a:avLst/>
          </a:prstGeom>
        </p:spPr>
      </p:pic>
      <p:sp>
        <p:nvSpPr>
          <p:cNvPr id="35" name="TextBox 34">
            <a:extLst>
              <a:ext uri="{FF2B5EF4-FFF2-40B4-BE49-F238E27FC236}">
                <a16:creationId xmlns:a16="http://schemas.microsoft.com/office/drawing/2014/main" id="{0E5A0FBD-76A9-4115-A3D6-0C5821AA7B30}"/>
              </a:ext>
            </a:extLst>
          </p:cNvPr>
          <p:cNvSpPr txBox="1"/>
          <p:nvPr/>
        </p:nvSpPr>
        <p:spPr>
          <a:xfrm>
            <a:off x="2602104" y="5953311"/>
            <a:ext cx="1393832" cy="646331"/>
          </a:xfrm>
          <a:prstGeom prst="rect">
            <a:avLst/>
          </a:prstGeom>
          <a:solidFill>
            <a:schemeClr val="bg1"/>
          </a:solidFill>
        </p:spPr>
        <p:txBody>
          <a:bodyPr wrap="square" rtlCol="0">
            <a:spAutoFit/>
          </a:bodyPr>
          <a:lstStyle/>
          <a:p>
            <a:pPr algn="ctr"/>
            <a:r>
              <a:rPr lang="en-US" altLang="zh-TW" b="1" dirty="0">
                <a:solidFill>
                  <a:srgbClr val="003399"/>
                </a:solidFill>
              </a:rPr>
              <a:t>Sino-EU </a:t>
            </a:r>
          </a:p>
          <a:p>
            <a:pPr algn="ctr"/>
            <a:r>
              <a:rPr lang="en-US" altLang="zh-TW" b="1" dirty="0">
                <a:solidFill>
                  <a:srgbClr val="003399"/>
                </a:solidFill>
              </a:rPr>
              <a:t>co-funding </a:t>
            </a:r>
            <a:endParaRPr lang="en-US" b="1" dirty="0">
              <a:solidFill>
                <a:srgbClr val="003399"/>
              </a:solidFill>
            </a:endParaRPr>
          </a:p>
        </p:txBody>
      </p:sp>
      <p:sp>
        <p:nvSpPr>
          <p:cNvPr id="44" name="TextBox 43">
            <a:extLst>
              <a:ext uri="{FF2B5EF4-FFF2-40B4-BE49-F238E27FC236}">
                <a16:creationId xmlns:a16="http://schemas.microsoft.com/office/drawing/2014/main" id="{B53EBF65-3F1C-459D-AC06-A0351B9E151B}"/>
              </a:ext>
            </a:extLst>
          </p:cNvPr>
          <p:cNvSpPr txBox="1"/>
          <p:nvPr/>
        </p:nvSpPr>
        <p:spPr>
          <a:xfrm>
            <a:off x="2607167" y="4221088"/>
            <a:ext cx="1393832" cy="646331"/>
          </a:xfrm>
          <a:prstGeom prst="rect">
            <a:avLst/>
          </a:prstGeom>
          <a:solidFill>
            <a:schemeClr val="bg1"/>
          </a:solidFill>
        </p:spPr>
        <p:txBody>
          <a:bodyPr wrap="square" rtlCol="0">
            <a:spAutoFit/>
          </a:bodyPr>
          <a:lstStyle/>
          <a:p>
            <a:pPr algn="ctr"/>
            <a:r>
              <a:rPr lang="en-US" altLang="zh-TW" b="1" dirty="0">
                <a:solidFill>
                  <a:srgbClr val="003399"/>
                </a:solidFill>
              </a:rPr>
              <a:t>Networks like RISE</a:t>
            </a:r>
            <a:endParaRPr lang="en-US" b="1" dirty="0">
              <a:solidFill>
                <a:srgbClr val="003399"/>
              </a:solidFill>
            </a:endParaRPr>
          </a:p>
        </p:txBody>
      </p:sp>
      <p:sp>
        <p:nvSpPr>
          <p:cNvPr id="45" name="TextBox 44">
            <a:extLst>
              <a:ext uri="{FF2B5EF4-FFF2-40B4-BE49-F238E27FC236}">
                <a16:creationId xmlns:a16="http://schemas.microsoft.com/office/drawing/2014/main" id="{659EE007-07B7-4C3F-85BA-E4A153BDF59F}"/>
              </a:ext>
            </a:extLst>
          </p:cNvPr>
          <p:cNvSpPr txBox="1"/>
          <p:nvPr/>
        </p:nvSpPr>
        <p:spPr>
          <a:xfrm>
            <a:off x="2607167" y="5085184"/>
            <a:ext cx="1393832" cy="646331"/>
          </a:xfrm>
          <a:prstGeom prst="rect">
            <a:avLst/>
          </a:prstGeom>
          <a:solidFill>
            <a:schemeClr val="bg1"/>
          </a:solidFill>
        </p:spPr>
        <p:txBody>
          <a:bodyPr wrap="square" rtlCol="0">
            <a:spAutoFit/>
          </a:bodyPr>
          <a:lstStyle/>
          <a:p>
            <a:pPr algn="ctr"/>
            <a:r>
              <a:rPr lang="en-US" altLang="zh-TW" b="1" dirty="0">
                <a:solidFill>
                  <a:srgbClr val="003399"/>
                </a:solidFill>
              </a:rPr>
              <a:t>Big H2020 projects</a:t>
            </a:r>
            <a:endParaRPr lang="en-US" b="1" dirty="0">
              <a:solidFill>
                <a:srgbClr val="003399"/>
              </a:solidFill>
            </a:endParaRPr>
          </a:p>
        </p:txBody>
      </p:sp>
      <p:sp>
        <p:nvSpPr>
          <p:cNvPr id="46" name="Text Box 1">
            <a:extLst>
              <a:ext uri="{FF2B5EF4-FFF2-40B4-BE49-F238E27FC236}">
                <a16:creationId xmlns:a16="http://schemas.microsoft.com/office/drawing/2014/main" id="{2D76C9F8-69B9-49B2-A966-C26C853FC353}"/>
              </a:ext>
            </a:extLst>
          </p:cNvPr>
          <p:cNvSpPr txBox="1">
            <a:spLocks noChangeArrowheads="1"/>
          </p:cNvSpPr>
          <p:nvPr/>
        </p:nvSpPr>
        <p:spPr bwMode="auto">
          <a:xfrm>
            <a:off x="4938052" y="3068960"/>
            <a:ext cx="3895316" cy="4048302"/>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00" b="1" dirty="0">
                <a:solidFill>
                  <a:srgbClr val="002E97"/>
                </a:solidFill>
                <a:latin typeface="Calibri" pitchFamily="34" charset="0"/>
                <a:ea typeface="Arial Unicode MS" pitchFamily="34" charset="-122"/>
              </a:rPr>
              <a:t>EU COUNTRIES</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000" b="1" dirty="0">
                <a:solidFill>
                  <a:srgbClr val="002E97"/>
                </a:solidFill>
                <a:latin typeface="Calibri" pitchFamily="34" charset="0"/>
                <a:ea typeface="Arial Unicode MS" pitchFamily="34" charset="-122"/>
              </a:rPr>
              <a:t>Austria		</a:t>
            </a:r>
            <a:r>
              <a:rPr lang="is-IS" altLang="zh-CN" sz="1000" b="1" dirty="0" err="1">
                <a:solidFill>
                  <a:srgbClr val="002E97"/>
                </a:solidFill>
                <a:latin typeface="Calibri" pitchFamily="34" charset="0"/>
                <a:ea typeface="Arial Unicode MS" pitchFamily="34" charset="-122"/>
              </a:rPr>
              <a:t>Italy</a:t>
            </a:r>
            <a:r>
              <a:rPr lang="is-IS" altLang="zh-CN" sz="1000" b="1" dirty="0">
                <a:solidFill>
                  <a:srgbClr val="002E97"/>
                </a:solidFill>
                <a:latin typeface="Calibri" pitchFamily="34" charset="0"/>
                <a:ea typeface="Arial Unicode MS" pitchFamily="34" charset="-122"/>
              </a:rPr>
              <a:t>		Belgium		Latvia</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000" b="1" dirty="0" err="1">
                <a:solidFill>
                  <a:srgbClr val="002E97"/>
                </a:solidFill>
                <a:latin typeface="Calibri" pitchFamily="34" charset="0"/>
                <a:ea typeface="Arial Unicode MS" pitchFamily="34" charset="-122"/>
              </a:rPr>
              <a:t>Bulgaria</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Lithuania</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Croatia</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Luxembourg</a:t>
            </a:r>
            <a:endParaRPr lang="is-IS" altLang="zh-CN" sz="1000" b="1" dirty="0">
              <a:solidFill>
                <a:srgbClr val="002E97"/>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000" b="1" dirty="0" err="1">
                <a:solidFill>
                  <a:srgbClr val="002E97"/>
                </a:solidFill>
                <a:latin typeface="Calibri" pitchFamily="34" charset="0"/>
                <a:ea typeface="Arial Unicode MS" pitchFamily="34" charset="-122"/>
              </a:rPr>
              <a:t>Cyprus</a:t>
            </a:r>
            <a:r>
              <a:rPr lang="is-IS" altLang="zh-CN" sz="1000" b="1" dirty="0">
                <a:solidFill>
                  <a:srgbClr val="002E97"/>
                </a:solidFill>
                <a:latin typeface="Calibri" pitchFamily="34" charset="0"/>
                <a:ea typeface="Arial Unicode MS" pitchFamily="34" charset="-122"/>
              </a:rPr>
              <a:t>		Malta		</a:t>
            </a:r>
            <a:r>
              <a:rPr lang="is-IS" altLang="zh-CN" sz="1000" b="1" dirty="0" err="1">
                <a:solidFill>
                  <a:srgbClr val="002E97"/>
                </a:solidFill>
                <a:latin typeface="Calibri" pitchFamily="34" charset="0"/>
                <a:ea typeface="Arial Unicode MS" pitchFamily="34" charset="-122"/>
              </a:rPr>
              <a:t>Czechia</a:t>
            </a:r>
            <a:r>
              <a:rPr lang="is-IS" altLang="zh-CN" sz="1000" b="1" dirty="0">
                <a:solidFill>
                  <a:srgbClr val="002E97"/>
                </a:solidFill>
                <a:latin typeface="Calibri" pitchFamily="34" charset="0"/>
                <a:ea typeface="Arial Unicode MS" pitchFamily="34" charset="-122"/>
              </a:rPr>
              <a:t>		Netherlands</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000" b="1" dirty="0" err="1">
                <a:solidFill>
                  <a:srgbClr val="002E97"/>
                </a:solidFill>
                <a:latin typeface="Calibri" pitchFamily="34" charset="0"/>
                <a:ea typeface="Arial Unicode MS" pitchFamily="34" charset="-122"/>
              </a:rPr>
              <a:t>Denmark</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Poland</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Estonia</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Portugal</a:t>
            </a:r>
            <a:endParaRPr lang="is-IS" altLang="zh-CN" sz="1000" b="1" dirty="0">
              <a:solidFill>
                <a:srgbClr val="002E97"/>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000" b="1" dirty="0" err="1">
                <a:solidFill>
                  <a:srgbClr val="002E97"/>
                </a:solidFill>
                <a:latin typeface="Calibri" pitchFamily="34" charset="0"/>
                <a:ea typeface="Arial Unicode MS" pitchFamily="34" charset="-122"/>
              </a:rPr>
              <a:t>Finland</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Romania</a:t>
            </a:r>
            <a:r>
              <a:rPr lang="is-IS" altLang="zh-CN" sz="1000" b="1" dirty="0">
                <a:solidFill>
                  <a:srgbClr val="002E97"/>
                </a:solidFill>
                <a:latin typeface="Calibri" pitchFamily="34" charset="0"/>
                <a:ea typeface="Arial Unicode MS" pitchFamily="34" charset="-122"/>
              </a:rPr>
              <a:t>	France		</a:t>
            </a:r>
            <a:r>
              <a:rPr lang="is-IS" altLang="zh-CN" sz="1000" b="1" dirty="0" err="1">
                <a:solidFill>
                  <a:srgbClr val="002E97"/>
                </a:solidFill>
                <a:latin typeface="Calibri" pitchFamily="34" charset="0"/>
                <a:ea typeface="Arial Unicode MS" pitchFamily="34" charset="-122"/>
              </a:rPr>
              <a:t>Slovakia</a:t>
            </a:r>
            <a:endParaRPr lang="is-IS" altLang="zh-CN" sz="1000" b="1" dirty="0">
              <a:solidFill>
                <a:srgbClr val="002E97"/>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000" b="1" dirty="0" err="1">
                <a:solidFill>
                  <a:srgbClr val="002E97"/>
                </a:solidFill>
                <a:latin typeface="Calibri" pitchFamily="34" charset="0"/>
                <a:ea typeface="Arial Unicode MS" pitchFamily="34" charset="-122"/>
              </a:rPr>
              <a:t>Germany</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Slovenia</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Greece</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Spain</a:t>
            </a:r>
            <a:endParaRPr lang="is-IS" altLang="zh-CN" sz="1000" b="1" dirty="0">
              <a:solidFill>
                <a:srgbClr val="002E97"/>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000" b="1" dirty="0" err="1">
                <a:solidFill>
                  <a:srgbClr val="002E97"/>
                </a:solidFill>
                <a:latin typeface="Calibri" pitchFamily="34" charset="0"/>
                <a:ea typeface="Arial Unicode MS" pitchFamily="34" charset="-122"/>
              </a:rPr>
              <a:t>Hungary</a:t>
            </a:r>
            <a:r>
              <a:rPr lang="is-IS" altLang="zh-CN" sz="1000" b="1" dirty="0">
                <a:solidFill>
                  <a:srgbClr val="002E97"/>
                </a:solidFill>
                <a:latin typeface="Calibri" pitchFamily="34" charset="0"/>
                <a:ea typeface="Arial Unicode MS" pitchFamily="34" charset="-122"/>
              </a:rPr>
              <a:t>		</a:t>
            </a:r>
            <a:r>
              <a:rPr lang="is-IS" altLang="zh-CN" sz="1000" b="1" dirty="0" err="1">
                <a:solidFill>
                  <a:srgbClr val="002E97"/>
                </a:solidFill>
                <a:latin typeface="Calibri" pitchFamily="34" charset="0"/>
                <a:ea typeface="Arial Unicode MS" pitchFamily="34" charset="-122"/>
              </a:rPr>
              <a:t>Sweden</a:t>
            </a:r>
            <a:r>
              <a:rPr lang="is-IS" altLang="zh-CN" sz="1000" b="1" dirty="0">
                <a:solidFill>
                  <a:srgbClr val="002E97"/>
                </a:solidFill>
                <a:latin typeface="Calibri" pitchFamily="34" charset="0"/>
                <a:ea typeface="Arial Unicode MS" pitchFamily="34" charset="-122"/>
              </a:rPr>
              <a:t>		Ireland		United </a:t>
            </a:r>
            <a:r>
              <a:rPr lang="is-IS" altLang="zh-CN" sz="1000" b="1" dirty="0" err="1">
                <a:solidFill>
                  <a:srgbClr val="002E97"/>
                </a:solidFill>
                <a:latin typeface="Calibri" pitchFamily="34" charset="0"/>
                <a:ea typeface="Arial Unicode MS" pitchFamily="34" charset="-122"/>
              </a:rPr>
              <a:t>Kingdoms</a:t>
            </a:r>
            <a:endParaRPr lang="en-US" altLang="zh-CN" sz="1000" b="1" dirty="0">
              <a:solidFill>
                <a:srgbClr val="002E97"/>
              </a:solidFill>
              <a:latin typeface="Calibri" pitchFamily="34" charset="0"/>
              <a:ea typeface="Arial Unicode MS" pitchFamily="34" charset="-122"/>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1600" dirty="0">
              <a:solidFill>
                <a:srgbClr val="002E97"/>
              </a:solidFill>
              <a:latin typeface="Browallia New" panose="020B0604020202020204" pitchFamily="34" charset="-34"/>
              <a:ea typeface="Arial Unicode MS" pitchFamily="34" charset="-122"/>
              <a:cs typeface="Browallia New" panose="020B0604020202020204" pitchFamily="34" charset="-34"/>
            </a:endParaRPr>
          </a:p>
        </p:txBody>
      </p:sp>
      <p:sp>
        <p:nvSpPr>
          <p:cNvPr id="48" name="Text Box 1">
            <a:extLst>
              <a:ext uri="{FF2B5EF4-FFF2-40B4-BE49-F238E27FC236}">
                <a16:creationId xmlns:a16="http://schemas.microsoft.com/office/drawing/2014/main" id="{EB8022B1-8208-46F7-A654-F98760EB92A9}"/>
              </a:ext>
            </a:extLst>
          </p:cNvPr>
          <p:cNvSpPr txBox="1">
            <a:spLocks noChangeArrowheads="1"/>
          </p:cNvSpPr>
          <p:nvPr/>
        </p:nvSpPr>
        <p:spPr bwMode="auto">
          <a:xfrm>
            <a:off x="4961998" y="5085184"/>
            <a:ext cx="3895316" cy="4048302"/>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50" b="1" dirty="0">
                <a:solidFill>
                  <a:srgbClr val="003399"/>
                </a:solidFill>
                <a:latin typeface="Calibri" pitchFamily="34" charset="0"/>
                <a:ea typeface="Arial Unicode MS" pitchFamily="34" charset="-122"/>
              </a:rPr>
              <a:t>ASSOCIATED COUNTRIES</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50" b="1" dirty="0">
                <a:solidFill>
                  <a:srgbClr val="003399"/>
                </a:solidFill>
                <a:latin typeface="Calibri" pitchFamily="34" charset="0"/>
                <a:ea typeface="Arial Unicode MS" pitchFamily="34" charset="-122"/>
              </a:rPr>
              <a:t>Albania		Ukraine		Georgia		Israel</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50" b="1" dirty="0">
                <a:solidFill>
                  <a:srgbClr val="003399"/>
                </a:solidFill>
                <a:latin typeface="Calibri" pitchFamily="34" charset="0"/>
                <a:ea typeface="Arial Unicode MS" pitchFamily="34" charset="-122"/>
              </a:rPr>
              <a:t>Montenegro	Serbia		Turkey		Moldavia</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50" b="1" dirty="0">
                <a:solidFill>
                  <a:srgbClr val="003399"/>
                </a:solidFill>
                <a:latin typeface="Calibri" pitchFamily="34" charset="0"/>
                <a:ea typeface="Arial Unicode MS" pitchFamily="34" charset="-122"/>
              </a:rPr>
              <a:t>Armenia	Tunisia		Iceland		</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50" b="1" dirty="0">
                <a:solidFill>
                  <a:srgbClr val="003399"/>
                </a:solidFill>
                <a:latin typeface="Calibri" pitchFamily="34" charset="0"/>
                <a:ea typeface="Arial Unicode MS" pitchFamily="34" charset="-122"/>
              </a:rPr>
              <a:t>Faroe Islands	</a:t>
            </a:r>
            <a:r>
              <a:rPr lang="is-IS" altLang="zh-CN" sz="1050" b="1" dirty="0">
                <a:solidFill>
                  <a:srgbClr val="003399"/>
                </a:solidFill>
                <a:latin typeface="Calibri" pitchFamily="34" charset="0"/>
                <a:ea typeface="Arial Unicode MS" pitchFamily="34" charset="-122"/>
              </a:rPr>
              <a:t>N</a:t>
            </a:r>
            <a:r>
              <a:rPr lang="en-US" altLang="zh-CN" sz="1050" b="1" dirty="0" err="1">
                <a:solidFill>
                  <a:srgbClr val="003399"/>
                </a:solidFill>
                <a:latin typeface="Calibri" pitchFamily="34" charset="0"/>
                <a:ea typeface="Arial Unicode MS" pitchFamily="34" charset="-122"/>
              </a:rPr>
              <a:t>orway</a:t>
            </a:r>
            <a:r>
              <a:rPr lang="en-US" altLang="zh-CN" sz="1050" b="1" dirty="0">
                <a:solidFill>
                  <a:srgbClr val="003399"/>
                </a:solidFill>
                <a:latin typeface="Calibri" pitchFamily="34" charset="0"/>
                <a:ea typeface="Arial Unicode MS" pitchFamily="34" charset="-122"/>
              </a:rPr>
              <a:t>		Switzerland</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50" b="1" dirty="0">
                <a:solidFill>
                  <a:srgbClr val="003399"/>
                </a:solidFill>
                <a:latin typeface="Calibri" pitchFamily="34" charset="0"/>
                <a:ea typeface="Arial Unicode MS" pitchFamily="34" charset="-122"/>
              </a:rPr>
              <a:t>Bosnia and Herzegovina		 North Macedonia </a:t>
            </a:r>
          </a:p>
        </p:txBody>
      </p:sp>
      <p:pic>
        <p:nvPicPr>
          <p:cNvPr id="24" name="Picture 23" descr="A close up of a logo&#10;&#10;Description automatically generated">
            <a:extLst>
              <a:ext uri="{FF2B5EF4-FFF2-40B4-BE49-F238E27FC236}">
                <a16:creationId xmlns:a16="http://schemas.microsoft.com/office/drawing/2014/main" id="{B334ACBF-0BF7-411E-8EBB-1A4B2A147D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88569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10" grpId="0"/>
      <p:bldP spid="31" grpId="0" animBg="1"/>
      <p:bldP spid="33" grpId="0" animBg="1"/>
      <p:bldP spid="35" grpId="0" animBg="1"/>
      <p:bldP spid="44" grpId="0" animBg="1"/>
      <p:bldP spid="45" grpId="0" animBg="1"/>
      <p:bldP spid="46"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43669" y="3068489"/>
            <a:ext cx="8856662" cy="15126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OPPORTUNITIES FOR INDIVIDUAL RESEARCHERS:</a:t>
            </a:r>
          </a:p>
          <a:p>
            <a:pPr>
              <a:buClr>
                <a:srgbClr val="204388"/>
              </a:buClr>
            </a:pPr>
            <a:r>
              <a:rPr lang="en-US" altLang="zh-CN" sz="2800" b="1" dirty="0">
                <a:solidFill>
                  <a:srgbClr val="4597A0"/>
                </a:solidFill>
              </a:rPr>
              <a:t>IN THE EUROPEAN UNION</a:t>
            </a:r>
            <a:endParaRPr lang="zh-CN" altLang="en-US" sz="2800" b="1" dirty="0">
              <a:solidFill>
                <a:srgbClr val="4597A0"/>
              </a:solidFill>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60CD0487-57CD-4BEF-90B8-9403AFC1A080}"/>
              </a:ext>
            </a:extLst>
          </p:cNvPr>
          <p:cNvSpPr/>
          <p:nvPr/>
        </p:nvSpPr>
        <p:spPr>
          <a:xfrm>
            <a:off x="4042054" y="2595791"/>
            <a:ext cx="1058303" cy="369332"/>
          </a:xfrm>
          <a:prstGeom prst="rect">
            <a:avLst/>
          </a:prstGeom>
        </p:spPr>
        <p:txBody>
          <a:bodyPr wrap="none">
            <a:spAutoFit/>
          </a:bodyPr>
          <a:lstStyle/>
          <a:p>
            <a:pPr>
              <a:buClr>
                <a:srgbClr val="204388"/>
              </a:buClr>
            </a:pPr>
            <a:r>
              <a:rPr lang="en-GB" altLang="en-US" b="1" dirty="0">
                <a:solidFill>
                  <a:srgbClr val="FFC000"/>
                </a:solidFill>
              </a:rPr>
              <a:t>Section 3</a:t>
            </a:r>
          </a:p>
        </p:txBody>
      </p:sp>
      <p:sp>
        <p:nvSpPr>
          <p:cNvPr id="7" name="TextBox 6">
            <a:extLst>
              <a:ext uri="{FF2B5EF4-FFF2-40B4-BE49-F238E27FC236}">
                <a16:creationId xmlns:a16="http://schemas.microsoft.com/office/drawing/2014/main" id="{70ACC901-6289-4DEC-9582-7B896B3F843B}"/>
              </a:ext>
            </a:extLst>
          </p:cNvPr>
          <p:cNvSpPr txBox="1"/>
          <p:nvPr/>
        </p:nvSpPr>
        <p:spPr>
          <a:xfrm>
            <a:off x="3059832" y="4149080"/>
            <a:ext cx="2880320" cy="369332"/>
          </a:xfrm>
          <a:prstGeom prst="rect">
            <a:avLst/>
          </a:prstGeom>
          <a:noFill/>
        </p:spPr>
        <p:txBody>
          <a:bodyPr wrap="square" rtlCol="0">
            <a:spAutoFit/>
          </a:bodyPr>
          <a:lstStyle/>
          <a:p>
            <a:pPr algn="ctr"/>
            <a:r>
              <a:rPr lang="is-IS" dirty="0"/>
              <a:t>00:25</a:t>
            </a:r>
            <a:endParaRPr lang="en-US" dirty="0"/>
          </a:p>
        </p:txBody>
      </p:sp>
      <p:pic>
        <p:nvPicPr>
          <p:cNvPr id="8" name="Picture 7" descr="A close up of a logo&#10;&#10;Description automatically generated">
            <a:extLst>
              <a:ext uri="{FF2B5EF4-FFF2-40B4-BE49-F238E27FC236}">
                <a16:creationId xmlns:a16="http://schemas.microsoft.com/office/drawing/2014/main" id="{9F82B0B6-0A3B-4907-BA87-343469F9B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642804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p:cNvSpPr txBox="1">
            <a:spLocks noChangeArrowheads="1"/>
          </p:cNvSpPr>
          <p:nvPr/>
        </p:nvSpPr>
        <p:spPr bwMode="auto">
          <a:xfrm>
            <a:off x="1258888" y="3280817"/>
            <a:ext cx="6624637" cy="863600"/>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20000"/>
              </a:spcBef>
              <a:buClr>
                <a:schemeClr val="bg1"/>
              </a:buClr>
            </a:pPr>
            <a:r>
              <a:rPr lang="fr-BE" altLang="en-US" sz="2800" b="1" i="0" dirty="0">
                <a:solidFill>
                  <a:schemeClr val="bg1"/>
                </a:solidFill>
              </a:rPr>
              <a:t>- RESEARCHERS IN MOTION -</a:t>
            </a:r>
            <a:endParaRPr lang="fr-BE" altLang="en-US" sz="2800" b="1" i="0" dirty="0">
              <a:solidFill>
                <a:schemeClr val="bg1"/>
              </a:solidFill>
              <a:cs typeface="Arial" charset="0"/>
            </a:endParaRPr>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EUROPEAN RESEARCH COUNCIL:</a:t>
            </a:r>
            <a:r>
              <a:rPr lang="zh-CN" altLang="en-US" sz="2800" b="1" dirty="0">
                <a:solidFill>
                  <a:srgbClr val="4597A0"/>
                </a:solidFill>
              </a:rPr>
              <a:t>欧洲研究委员会</a:t>
            </a:r>
          </a:p>
          <a:p>
            <a:endParaRPr lang="en-US" altLang="en-US" sz="1600" b="1" dirty="0">
              <a:solidFill>
                <a:srgbClr val="4597A0"/>
              </a:solidFill>
              <a:latin typeface="Calibri" pitchFamily="34" charset="0"/>
            </a:endParaRPr>
          </a:p>
          <a:p>
            <a:pPr>
              <a:buFontTx/>
              <a:buChar cha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pic>
        <p:nvPicPr>
          <p:cNvPr id="12" name="Obrázek 4"/>
          <p:cNvPicPr>
            <a:picLocks noChangeAspect="1"/>
          </p:cNvPicPr>
          <p:nvPr/>
        </p:nvPicPr>
        <p:blipFill>
          <a:blip r:embed="rId3" cstate="print"/>
          <a:srcRect b="23212"/>
          <a:stretch>
            <a:fillRect/>
          </a:stretch>
        </p:blipFill>
        <p:spPr bwMode="auto">
          <a:xfrm>
            <a:off x="7092280" y="2371515"/>
            <a:ext cx="1690687" cy="1243012"/>
          </a:xfrm>
          <a:prstGeom prst="rect">
            <a:avLst/>
          </a:prstGeom>
          <a:noFill/>
          <a:ln w="9525">
            <a:noFill/>
            <a:miter lim="800000"/>
            <a:headEnd/>
            <a:tailEnd/>
          </a:ln>
          <a:effectLst>
            <a:reflection blurRad="6350" stA="52000" endA="300" endPos="35000" dir="5400000" sy="-100000" algn="bl" rotWithShape="0"/>
          </a:effectLst>
        </p:spPr>
      </p:pic>
      <p:sp>
        <p:nvSpPr>
          <p:cNvPr id="3" name="Rectangle 2"/>
          <p:cNvSpPr/>
          <p:nvPr/>
        </p:nvSpPr>
        <p:spPr>
          <a:xfrm>
            <a:off x="611560" y="2258177"/>
            <a:ext cx="6480720" cy="4825937"/>
          </a:xfrm>
          <a:prstGeom prst="rect">
            <a:avLst/>
          </a:prstGeom>
        </p:spPr>
        <p:txBody>
          <a:bodyPr wrap="square">
            <a:spAutoFit/>
          </a:bodyPr>
          <a:lstStyle/>
          <a:p>
            <a:pPr marL="285750" indent="-285750">
              <a:spcBef>
                <a:spcPct val="30000"/>
              </a:spcBef>
              <a:buClr>
                <a:schemeClr val="tx1"/>
              </a:buClr>
              <a:buFont typeface="Arial" panose="020B0604020202020204" pitchFamily="34" charset="0"/>
              <a:buChar char="•"/>
              <a:defRPr/>
            </a:pPr>
            <a:r>
              <a:rPr lang="en-GB" altLang="en-US" cap="small" dirty="0">
                <a:solidFill>
                  <a:srgbClr val="CC3399"/>
                </a:solidFill>
              </a:rPr>
              <a:t>An </a:t>
            </a:r>
            <a:r>
              <a:rPr lang="en-GB" altLang="en-US" b="1" cap="small" dirty="0">
                <a:solidFill>
                  <a:srgbClr val="CC3399"/>
                </a:solidFill>
              </a:rPr>
              <a:t>autonomous</a:t>
            </a:r>
            <a:r>
              <a:rPr lang="en-GB" altLang="en-US" cap="small" dirty="0">
                <a:solidFill>
                  <a:srgbClr val="CC3399"/>
                </a:solidFill>
              </a:rPr>
              <a:t> funding body set up by the EU in 2007 and led by scientists</a:t>
            </a:r>
            <a:r>
              <a:rPr lang="zh-CN" altLang="en-US" cap="small" dirty="0">
                <a:solidFill>
                  <a:srgbClr val="CC3399"/>
                </a:solidFill>
              </a:rPr>
              <a:t> </a:t>
            </a:r>
            <a:r>
              <a:rPr lang="zh-CN" altLang="en-US" cap="small" dirty="0">
                <a:solidFill>
                  <a:srgbClr val="164796"/>
                </a:solidFill>
                <a:latin typeface="+mj-ea"/>
              </a:rPr>
              <a:t>在</a:t>
            </a:r>
            <a:r>
              <a:rPr lang="en-US" altLang="zh-CN" cap="small" dirty="0">
                <a:solidFill>
                  <a:srgbClr val="164796"/>
                </a:solidFill>
                <a:latin typeface="+mj-ea"/>
              </a:rPr>
              <a:t>2007</a:t>
            </a:r>
            <a:r>
              <a:rPr lang="zh-CN" altLang="en-US" cap="small" dirty="0">
                <a:solidFill>
                  <a:srgbClr val="164796"/>
                </a:solidFill>
                <a:latin typeface="+mj-ea"/>
              </a:rPr>
              <a:t>年由科学家牵头，欧盟建立的一个独立资助机构</a:t>
            </a:r>
            <a:endParaRPr lang="en-GB" altLang="en-US" cap="small" dirty="0">
              <a:solidFill>
                <a:srgbClr val="164796"/>
              </a:solidFill>
              <a:latin typeface="+mj-ea"/>
            </a:endParaRPr>
          </a:p>
          <a:p>
            <a:pPr marL="285750" indent="-285750">
              <a:spcBef>
                <a:spcPct val="30000"/>
              </a:spcBef>
              <a:buClr>
                <a:schemeClr val="tx1"/>
              </a:buClr>
              <a:buFont typeface="Arial" panose="020B0604020202020204" pitchFamily="34" charset="0"/>
              <a:buChar char="•"/>
              <a:defRPr/>
            </a:pPr>
            <a:r>
              <a:rPr lang="en-GB" altLang="en-US" cap="small" dirty="0">
                <a:solidFill>
                  <a:srgbClr val="CC3399"/>
                </a:solidFill>
              </a:rPr>
              <a:t>Funding </a:t>
            </a:r>
            <a:r>
              <a:rPr lang="en-GB" altLang="en-US" b="1" cap="small" dirty="0">
                <a:solidFill>
                  <a:srgbClr val="CC3399"/>
                </a:solidFill>
              </a:rPr>
              <a:t>excellent researchers </a:t>
            </a:r>
            <a:r>
              <a:rPr lang="en-GB" altLang="en-US" cap="small" dirty="0">
                <a:solidFill>
                  <a:srgbClr val="CC3399"/>
                </a:solidFill>
              </a:rPr>
              <a:t>to carry out </a:t>
            </a:r>
            <a:r>
              <a:rPr lang="en-GB" altLang="en-US" b="1" cap="small" dirty="0">
                <a:solidFill>
                  <a:srgbClr val="CC3399"/>
                </a:solidFill>
              </a:rPr>
              <a:t>frontier research </a:t>
            </a:r>
            <a:r>
              <a:rPr lang="en-GB" altLang="en-US" cap="small" dirty="0">
                <a:solidFill>
                  <a:srgbClr val="CC3399"/>
                </a:solidFill>
              </a:rPr>
              <a:t>in Europe, via annual competitions</a:t>
            </a:r>
            <a:r>
              <a:rPr lang="zh-CN" altLang="en-US" cap="small" dirty="0">
                <a:solidFill>
                  <a:srgbClr val="CC3399"/>
                </a:solidFill>
              </a:rPr>
              <a:t> </a:t>
            </a:r>
            <a:r>
              <a:rPr lang="zh-CN" altLang="en-US" cap="small" dirty="0">
                <a:solidFill>
                  <a:srgbClr val="164796"/>
                </a:solidFill>
                <a:latin typeface="+mj-ea"/>
              </a:rPr>
              <a:t>通过年度竞争，资助优秀科学家在欧洲开展前沿研究活动</a:t>
            </a:r>
            <a:endParaRPr lang="cs-CZ" altLang="en-US" cap="small" dirty="0">
              <a:solidFill>
                <a:srgbClr val="164796"/>
              </a:solidFill>
              <a:latin typeface="+mj-ea"/>
            </a:endParaRPr>
          </a:p>
          <a:p>
            <a:pPr marL="285750" indent="-285750">
              <a:spcBef>
                <a:spcPct val="30000"/>
              </a:spcBef>
              <a:buClr>
                <a:schemeClr val="tx1"/>
              </a:buClr>
              <a:buFont typeface="Arial" panose="020B0604020202020204" pitchFamily="34" charset="0"/>
              <a:buChar char="•"/>
              <a:defRPr/>
            </a:pPr>
            <a:r>
              <a:rPr lang="en-US" cap="small" dirty="0">
                <a:solidFill>
                  <a:srgbClr val="CC3399"/>
                </a:solidFill>
              </a:rPr>
              <a:t>Attractive, long-term funding for the very best</a:t>
            </a:r>
            <a:r>
              <a:rPr lang="zh-CN" altLang="en-US" cap="small" dirty="0">
                <a:solidFill>
                  <a:srgbClr val="CC3399"/>
                </a:solidFill>
              </a:rPr>
              <a:t> </a:t>
            </a:r>
            <a:r>
              <a:rPr lang="zh-CN" altLang="en-US" cap="small" dirty="0">
                <a:solidFill>
                  <a:srgbClr val="164796"/>
                </a:solidFill>
                <a:latin typeface="+mj-ea"/>
              </a:rPr>
              <a:t>长期且具有吸引力的资助项目，只为最好的研究人员</a:t>
            </a:r>
            <a:endParaRPr lang="en-GB" altLang="en-US" cap="small" dirty="0">
              <a:solidFill>
                <a:srgbClr val="164796"/>
              </a:solidFill>
              <a:latin typeface="+mj-ea"/>
            </a:endParaRPr>
          </a:p>
          <a:p>
            <a:pPr marL="285750" indent="-285750">
              <a:spcBef>
                <a:spcPct val="30000"/>
              </a:spcBef>
              <a:buClr>
                <a:schemeClr val="tx1"/>
              </a:buClr>
              <a:buFont typeface="Arial" panose="020B0604020202020204" pitchFamily="34" charset="0"/>
              <a:buChar char="•"/>
              <a:defRPr/>
            </a:pPr>
            <a:r>
              <a:rPr lang="en-GB" altLang="en-US" cap="small" dirty="0">
                <a:solidFill>
                  <a:srgbClr val="CC3399"/>
                </a:solidFill>
              </a:rPr>
              <a:t>In </a:t>
            </a:r>
            <a:r>
              <a:rPr lang="en-GB" altLang="en-US" b="1" cap="small" dirty="0">
                <a:solidFill>
                  <a:srgbClr val="CC3399"/>
                </a:solidFill>
              </a:rPr>
              <a:t>all fields</a:t>
            </a:r>
            <a:r>
              <a:rPr lang="en-GB" altLang="en-US" cap="small" dirty="0">
                <a:solidFill>
                  <a:srgbClr val="CC3399"/>
                </a:solidFill>
              </a:rPr>
              <a:t>, without thematic priorities</a:t>
            </a:r>
            <a:r>
              <a:rPr lang="zh-CN" altLang="en-US" cap="small" dirty="0">
                <a:solidFill>
                  <a:srgbClr val="CC3399"/>
                </a:solidFill>
              </a:rPr>
              <a:t> </a:t>
            </a:r>
            <a:r>
              <a:rPr lang="zh-CN" altLang="en-US" cap="small" dirty="0">
                <a:solidFill>
                  <a:srgbClr val="164796"/>
                </a:solidFill>
                <a:latin typeface="+mj-ea"/>
              </a:rPr>
              <a:t>覆盖所有领域，无预设优先资助领域</a:t>
            </a:r>
            <a:endParaRPr lang="cs-CZ" altLang="en-US" cap="small" dirty="0">
              <a:solidFill>
                <a:srgbClr val="164796"/>
              </a:solidFill>
              <a:latin typeface="+mj-ea"/>
            </a:endParaRPr>
          </a:p>
          <a:p>
            <a:pPr marL="285750" indent="-285750">
              <a:spcBef>
                <a:spcPct val="30000"/>
              </a:spcBef>
              <a:buClr>
                <a:schemeClr val="tx1"/>
              </a:buClr>
              <a:buFont typeface="Arial" panose="020B0604020202020204" pitchFamily="34" charset="0"/>
              <a:buChar char="•"/>
              <a:defRPr/>
            </a:pPr>
            <a:r>
              <a:rPr lang="en-GB" altLang="en-US" cap="small" dirty="0">
                <a:solidFill>
                  <a:srgbClr val="CC3399"/>
                </a:solidFill>
              </a:rPr>
              <a:t>Substantial grants and a recognised </a:t>
            </a:r>
            <a:r>
              <a:rPr lang="en-GB" altLang="en-US" b="1" cap="small" dirty="0">
                <a:solidFill>
                  <a:srgbClr val="CC3399"/>
                </a:solidFill>
              </a:rPr>
              <a:t>label of excellence</a:t>
            </a:r>
            <a:r>
              <a:rPr lang="zh-CN" altLang="en-US" b="1" cap="small" dirty="0">
                <a:solidFill>
                  <a:srgbClr val="CC3399"/>
                </a:solidFill>
              </a:rPr>
              <a:t> </a:t>
            </a:r>
            <a:r>
              <a:rPr lang="zh-CN" altLang="en-US" b="1" cap="small" dirty="0">
                <a:solidFill>
                  <a:srgbClr val="164796"/>
                </a:solidFill>
                <a:latin typeface="+mj-ea"/>
              </a:rPr>
              <a:t>可观的资金以及卓越的认可</a:t>
            </a:r>
            <a:endParaRPr lang="en-GB" altLang="en-US" b="1" cap="small" dirty="0">
              <a:solidFill>
                <a:srgbClr val="164796"/>
              </a:solidFill>
              <a:latin typeface="+mj-ea"/>
            </a:endParaRPr>
          </a:p>
          <a:p>
            <a:pPr>
              <a:spcBef>
                <a:spcPct val="30000"/>
              </a:spcBef>
              <a:buClr>
                <a:schemeClr val="tx1"/>
              </a:buClr>
              <a:buFont typeface="Wingdings" panose="05000000000000000000" pitchFamily="2" charset="2"/>
              <a:buChar char="§"/>
              <a:defRPr/>
            </a:pPr>
            <a:endParaRPr lang="en-GB" altLang="en-US" sz="2000" cap="small" dirty="0"/>
          </a:p>
          <a:p>
            <a:pPr>
              <a:spcBef>
                <a:spcPct val="30000"/>
              </a:spcBef>
              <a:buClr>
                <a:schemeClr val="tx1"/>
              </a:buClr>
              <a:buFont typeface="Wingdings" panose="05000000000000000000" pitchFamily="2" charset="2"/>
              <a:buChar char="Ø"/>
              <a:defRPr/>
            </a:pPr>
            <a:endParaRPr lang="en-GB" altLang="en-US" sz="2000" cap="small" dirty="0"/>
          </a:p>
          <a:p>
            <a:pPr marL="285750" indent="-285750">
              <a:buFont typeface="Arial" panose="020B0604020202020204" pitchFamily="34" charset="0"/>
              <a:buChar char="•"/>
            </a:pPr>
            <a:endParaRPr lang="zh-CN" altLang="en-US" dirty="0">
              <a:solidFill>
                <a:srgbClr val="164796"/>
              </a:solidFill>
              <a:latin typeface="Calibri" pitchFamily="34" charset="0"/>
            </a:endParaRPr>
          </a:p>
        </p:txBody>
      </p:sp>
      <p:pic>
        <p:nvPicPr>
          <p:cNvPr id="9" name="Picture 8" descr="A close up of a logo&#10;&#10;Description automatically generated">
            <a:extLst>
              <a:ext uri="{FF2B5EF4-FFF2-40B4-BE49-F238E27FC236}">
                <a16:creationId xmlns:a16="http://schemas.microsoft.com/office/drawing/2014/main" id="{169A7195-0245-4DFF-807F-EC69A4392C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409200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p:cNvSpPr txBox="1">
            <a:spLocks noChangeArrowheads="1"/>
          </p:cNvSpPr>
          <p:nvPr/>
        </p:nvSpPr>
        <p:spPr bwMode="auto">
          <a:xfrm>
            <a:off x="1258888" y="3280817"/>
            <a:ext cx="6624637" cy="863600"/>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20000"/>
              </a:spcBef>
              <a:buClr>
                <a:schemeClr val="bg1"/>
              </a:buClr>
            </a:pPr>
            <a:r>
              <a:rPr lang="fr-BE" altLang="en-US" sz="2800" b="1" i="0" dirty="0">
                <a:solidFill>
                  <a:schemeClr val="bg1"/>
                </a:solidFill>
              </a:rPr>
              <a:t>- RESEARCHERS IN MOTION -</a:t>
            </a:r>
            <a:endParaRPr lang="fr-BE" altLang="en-US" sz="2800" b="1" i="0" dirty="0">
              <a:solidFill>
                <a:schemeClr val="bg1"/>
              </a:solidFill>
              <a:cs typeface="Arial" charset="0"/>
            </a:endParaRPr>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EUROPEAN RESEARCH COUNCIL:</a:t>
            </a:r>
            <a:r>
              <a:rPr lang="zh-CN" altLang="en-US" sz="2800" b="1" dirty="0">
                <a:solidFill>
                  <a:srgbClr val="4597A0"/>
                </a:solidFill>
              </a:rPr>
              <a:t>欧洲研究委员会</a:t>
            </a:r>
          </a:p>
          <a:p>
            <a:endParaRPr lang="en-US" altLang="en-US" sz="1600" b="1" dirty="0">
              <a:solidFill>
                <a:srgbClr val="4597A0"/>
              </a:solidFill>
              <a:latin typeface="Calibri" pitchFamily="34" charset="0"/>
            </a:endParaRPr>
          </a:p>
          <a:p>
            <a:pPr>
              <a:buFontTx/>
              <a:buChar cha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pic>
        <p:nvPicPr>
          <p:cNvPr id="12" name="Obrázek 4"/>
          <p:cNvPicPr>
            <a:picLocks noChangeAspect="1"/>
          </p:cNvPicPr>
          <p:nvPr/>
        </p:nvPicPr>
        <p:blipFill>
          <a:blip r:embed="rId3" cstate="print"/>
          <a:srcRect b="23212"/>
          <a:stretch>
            <a:fillRect/>
          </a:stretch>
        </p:blipFill>
        <p:spPr bwMode="auto">
          <a:xfrm>
            <a:off x="7092280" y="2371515"/>
            <a:ext cx="1690687" cy="1243012"/>
          </a:xfrm>
          <a:prstGeom prst="rect">
            <a:avLst/>
          </a:prstGeom>
          <a:noFill/>
          <a:ln w="9525">
            <a:noFill/>
            <a:miter lim="800000"/>
            <a:headEnd/>
            <a:tailEnd/>
          </a:ln>
          <a:effectLst>
            <a:reflection blurRad="6350" stA="52000" endA="300" endPos="35000" dir="5400000" sy="-100000" algn="bl" rotWithShape="0"/>
          </a:effectLst>
        </p:spPr>
      </p:pic>
      <p:sp>
        <p:nvSpPr>
          <p:cNvPr id="3" name="Rectangle 2"/>
          <p:cNvSpPr/>
          <p:nvPr/>
        </p:nvSpPr>
        <p:spPr>
          <a:xfrm>
            <a:off x="611560" y="2258177"/>
            <a:ext cx="6480720" cy="4985980"/>
          </a:xfrm>
          <a:prstGeom prst="rect">
            <a:avLst/>
          </a:prstGeom>
        </p:spPr>
        <p:txBody>
          <a:bodyPr wrap="square">
            <a:spAutoFit/>
          </a:bodyPr>
          <a:lstStyle/>
          <a:p>
            <a:pPr marL="285750" indent="-285750">
              <a:spcBef>
                <a:spcPct val="30000"/>
              </a:spcBef>
              <a:buClr>
                <a:schemeClr val="tx1"/>
              </a:buClr>
              <a:buFont typeface="Arial" panose="020B0604020202020204" pitchFamily="34" charset="0"/>
              <a:buChar char="•"/>
              <a:defRPr/>
            </a:pPr>
            <a:r>
              <a:rPr lang="en-GB" altLang="en-US" sz="1600" b="1" cap="small" dirty="0">
                <a:solidFill>
                  <a:srgbClr val="CC3399"/>
                </a:solidFill>
              </a:rPr>
              <a:t>1</a:t>
            </a:r>
            <a:r>
              <a:rPr lang="en-GB" altLang="en-US" sz="1600" cap="small" dirty="0">
                <a:solidFill>
                  <a:srgbClr val="CC3399"/>
                </a:solidFill>
              </a:rPr>
              <a:t> researcher, </a:t>
            </a:r>
            <a:r>
              <a:rPr lang="en-GB" altLang="en-US" sz="1600" b="1" cap="small" dirty="0">
                <a:solidFill>
                  <a:srgbClr val="CC3399"/>
                </a:solidFill>
              </a:rPr>
              <a:t>1 </a:t>
            </a:r>
            <a:r>
              <a:rPr lang="en-GB" altLang="en-US" sz="1600" cap="small" dirty="0">
                <a:solidFill>
                  <a:srgbClr val="CC3399"/>
                </a:solidFill>
              </a:rPr>
              <a:t>Host Institution</a:t>
            </a:r>
            <a:r>
              <a:rPr lang="cs-CZ" altLang="en-US" sz="1600" cap="small" dirty="0">
                <a:solidFill>
                  <a:srgbClr val="CC3399"/>
                </a:solidFill>
              </a:rPr>
              <a:t> in Europe</a:t>
            </a:r>
            <a:r>
              <a:rPr lang="zh-CN" altLang="en-US" sz="1600" cap="small" dirty="0">
                <a:solidFill>
                  <a:srgbClr val="CC3399"/>
                </a:solidFill>
              </a:rPr>
              <a:t> </a:t>
            </a:r>
            <a:r>
              <a:rPr lang="zh-CN" altLang="en-US" sz="1600" cap="small" dirty="0">
                <a:solidFill>
                  <a:srgbClr val="164796"/>
                </a:solidFill>
                <a:latin typeface="+mj-ea"/>
              </a:rPr>
              <a:t>一名研究人员，一个欧洲接收机构</a:t>
            </a:r>
            <a:endParaRPr lang="cs-CZ" altLang="en-US" sz="1600" cap="small" dirty="0">
              <a:solidFill>
                <a:srgbClr val="164796"/>
              </a:solidFill>
              <a:latin typeface="+mj-ea"/>
            </a:endParaRPr>
          </a:p>
          <a:p>
            <a:pPr marL="285750" indent="-285750">
              <a:spcBef>
                <a:spcPct val="30000"/>
              </a:spcBef>
              <a:buClr>
                <a:schemeClr val="tx1"/>
              </a:buClr>
              <a:buFont typeface="Arial" panose="020B0604020202020204" pitchFamily="34" charset="0"/>
              <a:buChar char="•"/>
              <a:defRPr/>
            </a:pPr>
            <a:r>
              <a:rPr lang="en-GB" altLang="en-US" sz="1600" cap="small" dirty="0">
                <a:solidFill>
                  <a:srgbClr val="CC3399"/>
                </a:solidFill>
              </a:rPr>
              <a:t>No consortia or partnerships</a:t>
            </a:r>
            <a:r>
              <a:rPr lang="cs-CZ" altLang="en-US" sz="1600" cap="small" dirty="0">
                <a:solidFill>
                  <a:srgbClr val="CC3399"/>
                </a:solidFill>
              </a:rPr>
              <a:t>: </a:t>
            </a:r>
            <a:r>
              <a:rPr lang="en-GB" altLang="en-US" sz="1600" b="1" cap="small" dirty="0">
                <a:solidFill>
                  <a:srgbClr val="CC3399"/>
                </a:solidFill>
              </a:rPr>
              <a:t>1</a:t>
            </a:r>
            <a:r>
              <a:rPr lang="en-GB" altLang="en-US" sz="1600" cap="small" dirty="0">
                <a:solidFill>
                  <a:srgbClr val="CC3399"/>
                </a:solidFill>
              </a:rPr>
              <a:t> project, </a:t>
            </a:r>
            <a:r>
              <a:rPr lang="en-GB" altLang="en-US" sz="1600" b="1" cap="small" dirty="0">
                <a:solidFill>
                  <a:srgbClr val="CC3399"/>
                </a:solidFill>
              </a:rPr>
              <a:t>1</a:t>
            </a:r>
            <a:r>
              <a:rPr lang="en-GB" altLang="en-US" sz="1600" cap="small" dirty="0">
                <a:solidFill>
                  <a:srgbClr val="CC3399"/>
                </a:solidFill>
              </a:rPr>
              <a:t> selection criterion</a:t>
            </a:r>
            <a:r>
              <a:rPr lang="cs-CZ" altLang="en-US" sz="1600" cap="small" dirty="0">
                <a:solidFill>
                  <a:srgbClr val="CC3399"/>
                </a:solidFill>
              </a:rPr>
              <a:t> – excellence</a:t>
            </a:r>
            <a:r>
              <a:rPr lang="zh-CN" altLang="en-US" sz="1600" cap="small" dirty="0">
                <a:solidFill>
                  <a:srgbClr val="CC3399"/>
                </a:solidFill>
              </a:rPr>
              <a:t> </a:t>
            </a:r>
            <a:r>
              <a:rPr lang="cs-CZ" altLang="zh-CN" sz="1600" cap="small" dirty="0">
                <a:solidFill>
                  <a:srgbClr val="CC3399"/>
                </a:solidFill>
              </a:rPr>
              <a:t>                     </a:t>
            </a:r>
            <a:r>
              <a:rPr lang="zh-CN" altLang="en-US" sz="1600" cap="small" dirty="0">
                <a:solidFill>
                  <a:srgbClr val="164796"/>
                </a:solidFill>
                <a:latin typeface="+mj-ea"/>
              </a:rPr>
              <a:t>无联盟或伙伴关系：一个项目，一个筛选标准</a:t>
            </a:r>
            <a:r>
              <a:rPr lang="en-US" altLang="zh-CN" sz="1600" cap="small" dirty="0">
                <a:solidFill>
                  <a:srgbClr val="164796"/>
                </a:solidFill>
                <a:latin typeface="+mj-ea"/>
              </a:rPr>
              <a:t>—</a:t>
            </a:r>
            <a:r>
              <a:rPr lang="zh-CN" altLang="en-US" sz="1600" cap="small" dirty="0">
                <a:solidFill>
                  <a:srgbClr val="164796"/>
                </a:solidFill>
                <a:latin typeface="+mj-ea"/>
              </a:rPr>
              <a:t>卓越</a:t>
            </a:r>
            <a:endParaRPr lang="cs-CZ" altLang="en-US" sz="1600" cap="small" dirty="0">
              <a:solidFill>
                <a:srgbClr val="164796"/>
              </a:solidFill>
              <a:latin typeface="+mj-ea"/>
            </a:endParaRPr>
          </a:p>
          <a:p>
            <a:pPr marL="285750" indent="-285750">
              <a:spcBef>
                <a:spcPct val="30000"/>
              </a:spcBef>
              <a:buClr>
                <a:schemeClr val="tx1"/>
              </a:buClr>
              <a:buFont typeface="Arial" panose="020B0604020202020204" pitchFamily="34" charset="0"/>
              <a:buChar char="•"/>
              <a:defRPr/>
            </a:pPr>
            <a:r>
              <a:rPr lang="en-US" sz="1600" cap="small" dirty="0">
                <a:solidFill>
                  <a:srgbClr val="CC3399"/>
                </a:solidFill>
              </a:rPr>
              <a:t>Any topic, nationality, age and current workplace</a:t>
            </a:r>
            <a:r>
              <a:rPr lang="zh-CN" altLang="en-US" sz="1600" cap="small" dirty="0">
                <a:solidFill>
                  <a:srgbClr val="CC3399"/>
                </a:solidFill>
              </a:rPr>
              <a:t> </a:t>
            </a:r>
            <a:r>
              <a:rPr lang="cs-CZ" altLang="zh-CN" sz="1600" cap="small" dirty="0">
                <a:solidFill>
                  <a:srgbClr val="CC3399"/>
                </a:solidFill>
              </a:rPr>
              <a:t>                                                             </a:t>
            </a:r>
            <a:r>
              <a:rPr lang="zh-CN" altLang="en-US" sz="1600" cap="small" dirty="0">
                <a:solidFill>
                  <a:srgbClr val="164796"/>
                </a:solidFill>
                <a:latin typeface="+mj-ea"/>
              </a:rPr>
              <a:t>不限研究课题，不限国籍，不限年龄以及目前工作地点</a:t>
            </a:r>
            <a:endParaRPr lang="en-GB" altLang="zh-CN" sz="1600" cap="small" dirty="0">
              <a:solidFill>
                <a:srgbClr val="164796"/>
              </a:solidFill>
              <a:latin typeface="+mj-ea"/>
            </a:endParaRPr>
          </a:p>
          <a:p>
            <a:pPr marL="285750" indent="-285750">
              <a:spcBef>
                <a:spcPct val="30000"/>
              </a:spcBef>
              <a:buClr>
                <a:schemeClr val="tx1"/>
              </a:buClr>
              <a:buFont typeface="Arial" panose="020B0604020202020204" pitchFamily="34" charset="0"/>
              <a:buChar char="•"/>
              <a:defRPr/>
            </a:pPr>
            <a:r>
              <a:rPr lang="en-GB" altLang="en-US" sz="1600" cap="small" dirty="0">
                <a:solidFill>
                  <a:srgbClr val="CC3399"/>
                </a:solidFill>
              </a:rPr>
              <a:t>Grants are portable (= the PI can change Host Institution</a:t>
            </a:r>
            <a:r>
              <a:rPr lang="en-GB" altLang="en-US" sz="1600" cap="small" dirty="0">
                <a:solidFill>
                  <a:srgbClr val="CC3399"/>
                </a:solidFill>
                <a:latin typeface="+mj-ea"/>
              </a:rPr>
              <a:t>)</a:t>
            </a:r>
            <a:r>
              <a:rPr lang="zh-CN" altLang="en-US" sz="1600" cap="small" dirty="0">
                <a:solidFill>
                  <a:srgbClr val="CC3399"/>
                </a:solidFill>
                <a:latin typeface="+mj-ea"/>
              </a:rPr>
              <a:t>  </a:t>
            </a:r>
            <a:r>
              <a:rPr lang="cs-CZ" altLang="zh-CN" sz="1600" cap="small" dirty="0">
                <a:solidFill>
                  <a:srgbClr val="CC3399"/>
                </a:solidFill>
                <a:latin typeface="+mj-ea"/>
              </a:rPr>
              <a:t>                       </a:t>
            </a:r>
            <a:r>
              <a:rPr lang="zh-CN" altLang="en-US" sz="1600" cap="small" dirty="0">
                <a:solidFill>
                  <a:srgbClr val="164796"/>
                </a:solidFill>
                <a:latin typeface="+mj-ea"/>
              </a:rPr>
              <a:t>资金可转移（受资助者可变更接收机构）</a:t>
            </a:r>
            <a:endParaRPr lang="is-IS" altLang="zh-CN" sz="1600" cap="small" dirty="0">
              <a:solidFill>
                <a:srgbClr val="164796"/>
              </a:solidFill>
              <a:latin typeface="+mj-ea"/>
            </a:endParaRPr>
          </a:p>
          <a:p>
            <a:pPr marL="285750" indent="-285750">
              <a:spcBef>
                <a:spcPct val="30000"/>
              </a:spcBef>
              <a:buClr>
                <a:schemeClr val="tx1"/>
              </a:buClr>
              <a:buFont typeface="Arial" panose="020B0604020202020204" pitchFamily="34" charset="0"/>
              <a:buChar char="•"/>
              <a:defRPr/>
            </a:pPr>
            <a:r>
              <a:rPr lang="cs-CZ" altLang="en-US" sz="1600" cap="small" dirty="0">
                <a:solidFill>
                  <a:srgbClr val="CC3399"/>
                </a:solidFill>
              </a:rPr>
              <a:t>The PI has all the Freedom to design the project and choose their team</a:t>
            </a:r>
            <a:r>
              <a:rPr lang="zh-CN" altLang="en-US" sz="1600" cap="small" dirty="0">
                <a:solidFill>
                  <a:srgbClr val="CC3399"/>
                </a:solidFill>
              </a:rPr>
              <a:t> </a:t>
            </a:r>
            <a:r>
              <a:rPr lang="cs-CZ" altLang="zh-CN" sz="1600" cap="small" dirty="0">
                <a:solidFill>
                  <a:srgbClr val="CC3399"/>
                </a:solidFill>
              </a:rPr>
              <a:t>                                      </a:t>
            </a:r>
            <a:r>
              <a:rPr lang="zh-CN" altLang="en-US" sz="1600" cap="small" dirty="0">
                <a:solidFill>
                  <a:srgbClr val="164796"/>
                </a:solidFill>
                <a:latin typeface="+mj-ea"/>
              </a:rPr>
              <a:t>受资助者可自由设计项目并选择他们的团队</a:t>
            </a:r>
            <a:endParaRPr lang="is-IS" altLang="zh-CN" sz="1600" cap="small" dirty="0">
              <a:solidFill>
                <a:srgbClr val="164796"/>
              </a:solidFill>
              <a:latin typeface="+mj-ea"/>
            </a:endParaRPr>
          </a:p>
          <a:p>
            <a:pPr marL="285750" indent="-285750">
              <a:spcBef>
                <a:spcPct val="30000"/>
              </a:spcBef>
              <a:buClr>
                <a:schemeClr val="tx1"/>
              </a:buClr>
              <a:buFont typeface="Arial" panose="020B0604020202020204" pitchFamily="34" charset="0"/>
              <a:buChar char="•"/>
              <a:defRPr/>
            </a:pPr>
            <a:r>
              <a:rPr lang="cs-CZ" altLang="en-US" sz="1600" cap="small" dirty="0">
                <a:solidFill>
                  <a:srgbClr val="CC3399"/>
                </a:solidFill>
                <a:latin typeface="+mj-ea"/>
              </a:rPr>
              <a:t>Implementing arrangement“ with non-eu funding bodies, such as NSFC in China!</a:t>
            </a:r>
            <a:endParaRPr lang="is-IS" altLang="en-US" sz="1600" cap="small" dirty="0">
              <a:solidFill>
                <a:srgbClr val="CC3399"/>
              </a:solidFill>
              <a:latin typeface="+mj-ea"/>
            </a:endParaRPr>
          </a:p>
          <a:p>
            <a:pPr marL="285750" indent="-285750">
              <a:spcBef>
                <a:spcPct val="30000"/>
              </a:spcBef>
              <a:buClr>
                <a:schemeClr val="tx1"/>
              </a:buClr>
              <a:buFont typeface="Arial" panose="020B0604020202020204" pitchFamily="34" charset="0"/>
              <a:buChar char="•"/>
              <a:defRPr/>
            </a:pPr>
            <a:r>
              <a:rPr lang="en-GB" sz="1600" cap="small" dirty="0">
                <a:solidFill>
                  <a:srgbClr val="CC3399"/>
                </a:solidFill>
                <a:latin typeface="+mj-ea"/>
              </a:rPr>
              <a:t>Single and long-term (6-12 months) or multiple short-term visits</a:t>
            </a:r>
            <a:r>
              <a:rPr lang="cs-CZ" sz="1600" cap="small" dirty="0">
                <a:solidFill>
                  <a:srgbClr val="CC3399"/>
                </a:solidFill>
                <a:latin typeface="+mj-ea"/>
              </a:rPr>
              <a:t> for chinese researchers (deadline was in april)</a:t>
            </a:r>
            <a:endParaRPr lang="en-GB" sz="1600" cap="small" dirty="0">
              <a:solidFill>
                <a:srgbClr val="CC3399"/>
              </a:solidFill>
              <a:latin typeface="+mj-ea"/>
            </a:endParaRPr>
          </a:p>
          <a:p>
            <a:pPr>
              <a:spcBef>
                <a:spcPct val="30000"/>
              </a:spcBef>
              <a:buClr>
                <a:schemeClr val="tx1"/>
              </a:buClr>
              <a:defRPr/>
            </a:pPr>
            <a:endParaRPr lang="en-GB" altLang="en-US" cap="small" dirty="0"/>
          </a:p>
          <a:p>
            <a:pPr>
              <a:spcBef>
                <a:spcPct val="30000"/>
              </a:spcBef>
              <a:buClr>
                <a:schemeClr val="tx1"/>
              </a:buClr>
              <a:buFont typeface="Wingdings" panose="05000000000000000000" pitchFamily="2" charset="2"/>
              <a:buChar char="Ø"/>
              <a:defRPr/>
            </a:pPr>
            <a:endParaRPr lang="en-GB" altLang="en-US" cap="small" dirty="0"/>
          </a:p>
          <a:p>
            <a:pPr marL="285750" indent="-285750">
              <a:buFont typeface="Arial" panose="020B0604020202020204" pitchFamily="34" charset="0"/>
              <a:buChar char="•"/>
            </a:pPr>
            <a:endParaRPr lang="zh-CN" altLang="en-US" sz="1600" dirty="0">
              <a:solidFill>
                <a:srgbClr val="164796"/>
              </a:solidFill>
              <a:latin typeface="Calibri" pitchFamily="34" charset="0"/>
            </a:endParaRPr>
          </a:p>
        </p:txBody>
      </p:sp>
      <p:pic>
        <p:nvPicPr>
          <p:cNvPr id="9" name="Picture 8" descr="A close up of a logo&#10;&#10;Description automatically generated">
            <a:extLst>
              <a:ext uri="{FF2B5EF4-FFF2-40B4-BE49-F238E27FC236}">
                <a16:creationId xmlns:a16="http://schemas.microsoft.com/office/drawing/2014/main" id="{C6B23B55-9D42-4B5A-9557-3E19CA04AE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723074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43669" y="3068489"/>
            <a:ext cx="8856662" cy="15126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INTRODUCTION TO EURAXESS</a:t>
            </a:r>
          </a:p>
          <a:p>
            <a:pPr>
              <a:buClr>
                <a:srgbClr val="204388"/>
              </a:buClr>
            </a:pPr>
            <a:r>
              <a:rPr lang="en-US" altLang="zh-CN" sz="2800" b="1" dirty="0">
                <a:solidFill>
                  <a:srgbClr val="4597A0"/>
                </a:solidFill>
              </a:rPr>
              <a:t>AND THE EUROPEAN RESEARCH AREA</a:t>
            </a:r>
            <a:endParaRPr lang="zh-CN" altLang="en-US" sz="2800" b="1" dirty="0">
              <a:solidFill>
                <a:srgbClr val="4597A0"/>
              </a:solidFill>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60CD0487-57CD-4BEF-90B8-9403AFC1A080}"/>
              </a:ext>
            </a:extLst>
          </p:cNvPr>
          <p:cNvSpPr/>
          <p:nvPr/>
        </p:nvSpPr>
        <p:spPr>
          <a:xfrm>
            <a:off x="4042054" y="2595791"/>
            <a:ext cx="1058303" cy="369332"/>
          </a:xfrm>
          <a:prstGeom prst="rect">
            <a:avLst/>
          </a:prstGeom>
        </p:spPr>
        <p:txBody>
          <a:bodyPr wrap="none">
            <a:spAutoFit/>
          </a:bodyPr>
          <a:lstStyle/>
          <a:p>
            <a:pPr>
              <a:buClr>
                <a:srgbClr val="204388"/>
              </a:buClr>
            </a:pPr>
            <a:r>
              <a:rPr lang="en-GB" altLang="en-US" b="1" dirty="0">
                <a:solidFill>
                  <a:srgbClr val="FFC000"/>
                </a:solidFill>
              </a:rPr>
              <a:t>Section 1</a:t>
            </a:r>
          </a:p>
        </p:txBody>
      </p:sp>
      <p:sp>
        <p:nvSpPr>
          <p:cNvPr id="5" name="TextBox 4">
            <a:extLst>
              <a:ext uri="{FF2B5EF4-FFF2-40B4-BE49-F238E27FC236}">
                <a16:creationId xmlns:a16="http://schemas.microsoft.com/office/drawing/2014/main" id="{D539858A-664A-4CDF-A11D-D409E197A3E1}"/>
              </a:ext>
            </a:extLst>
          </p:cNvPr>
          <p:cNvSpPr txBox="1"/>
          <p:nvPr/>
        </p:nvSpPr>
        <p:spPr>
          <a:xfrm>
            <a:off x="3059832" y="4149080"/>
            <a:ext cx="2880320" cy="369332"/>
          </a:xfrm>
          <a:prstGeom prst="rect">
            <a:avLst/>
          </a:prstGeom>
          <a:noFill/>
        </p:spPr>
        <p:txBody>
          <a:bodyPr wrap="square" rtlCol="0">
            <a:spAutoFit/>
          </a:bodyPr>
          <a:lstStyle/>
          <a:p>
            <a:pPr algn="ctr"/>
            <a:r>
              <a:rPr lang="is-IS" dirty="0"/>
              <a:t>00:00</a:t>
            </a:r>
            <a:endParaRPr lang="en-US" dirty="0"/>
          </a:p>
        </p:txBody>
      </p:sp>
      <p:pic>
        <p:nvPicPr>
          <p:cNvPr id="8" name="Picture 7" descr="A close up of a logo&#10;&#10;Description automatically generated">
            <a:extLst>
              <a:ext uri="{FF2B5EF4-FFF2-40B4-BE49-F238E27FC236}">
                <a16:creationId xmlns:a16="http://schemas.microsoft.com/office/drawing/2014/main" id="{03E58D9F-992F-4DF8-B0A2-649E632117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98254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p:cNvSpPr txBox="1">
            <a:spLocks noChangeArrowheads="1"/>
          </p:cNvSpPr>
          <p:nvPr/>
        </p:nvSpPr>
        <p:spPr bwMode="auto">
          <a:xfrm>
            <a:off x="1258888" y="3280817"/>
            <a:ext cx="6624637" cy="863600"/>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20000"/>
              </a:spcBef>
              <a:buClr>
                <a:schemeClr val="bg1"/>
              </a:buClr>
            </a:pPr>
            <a:r>
              <a:rPr lang="fr-BE" altLang="en-US" sz="2800" b="1" i="0" dirty="0">
                <a:solidFill>
                  <a:schemeClr val="bg1"/>
                </a:solidFill>
              </a:rPr>
              <a:t>- RESEARCHERS IN MOTION -</a:t>
            </a:r>
            <a:endParaRPr lang="fr-BE" altLang="en-US" sz="2800" b="1" i="0" dirty="0">
              <a:solidFill>
                <a:schemeClr val="bg1"/>
              </a:solidFill>
              <a:cs typeface="Arial" charset="0"/>
            </a:endParaRPr>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EUROPEAN RESEARCH COUNCIL:</a:t>
            </a:r>
            <a:r>
              <a:rPr lang="zh-CN" altLang="en-US" sz="2800" b="1" dirty="0">
                <a:solidFill>
                  <a:srgbClr val="4597A0"/>
                </a:solidFill>
              </a:rPr>
              <a:t>欧洲研究委员会</a:t>
            </a:r>
          </a:p>
          <a:p>
            <a:endParaRPr lang="en-US" altLang="en-US" sz="1600" b="1" dirty="0">
              <a:solidFill>
                <a:srgbClr val="4597A0"/>
              </a:solidFill>
              <a:latin typeface="Calibri" pitchFamily="34" charset="0"/>
            </a:endParaRPr>
          </a:p>
          <a:p>
            <a:pPr>
              <a:buFontTx/>
              <a:buChar cha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pic>
        <p:nvPicPr>
          <p:cNvPr id="12" name="Obrázek 4"/>
          <p:cNvPicPr>
            <a:picLocks noChangeAspect="1"/>
          </p:cNvPicPr>
          <p:nvPr/>
        </p:nvPicPr>
        <p:blipFill>
          <a:blip r:embed="rId4" cstate="print"/>
          <a:srcRect b="23212"/>
          <a:stretch>
            <a:fillRect/>
          </a:stretch>
        </p:blipFill>
        <p:spPr bwMode="auto">
          <a:xfrm>
            <a:off x="7092280" y="2371515"/>
            <a:ext cx="1690687" cy="1243012"/>
          </a:xfrm>
          <a:prstGeom prst="rect">
            <a:avLst/>
          </a:prstGeom>
          <a:noFill/>
          <a:ln w="9525">
            <a:noFill/>
            <a:miter lim="800000"/>
            <a:headEnd/>
            <a:tailEnd/>
          </a:ln>
          <a:effectLst>
            <a:reflection blurRad="6350" stA="52000" endA="300" endPos="35000" dir="5400000" sy="-100000" algn="bl" rotWithShape="0"/>
          </a:effectLst>
        </p:spPr>
      </p:pic>
      <p:graphicFrame>
        <p:nvGraphicFramePr>
          <p:cNvPr id="5" name="Diagram 4"/>
          <p:cNvGraphicFramePr/>
          <p:nvPr>
            <p:extLst/>
          </p:nvPr>
        </p:nvGraphicFramePr>
        <p:xfrm>
          <a:off x="467544" y="2060848"/>
          <a:ext cx="9006137" cy="56891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descr="A close up of a logo&#10;&#10;Description automatically generated">
            <a:extLst>
              <a:ext uri="{FF2B5EF4-FFF2-40B4-BE49-F238E27FC236}">
                <a16:creationId xmlns:a16="http://schemas.microsoft.com/office/drawing/2014/main" id="{4B2F3FDE-72F1-461B-99CA-F8744CB687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85386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p:cNvSpPr txBox="1">
            <a:spLocks noChangeArrowheads="1"/>
          </p:cNvSpPr>
          <p:nvPr/>
        </p:nvSpPr>
        <p:spPr bwMode="auto">
          <a:xfrm>
            <a:off x="1258888" y="3280817"/>
            <a:ext cx="6624637" cy="863600"/>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20000"/>
              </a:spcBef>
              <a:buClr>
                <a:schemeClr val="bg1"/>
              </a:buClr>
            </a:pPr>
            <a:r>
              <a:rPr lang="fr-BE" altLang="en-US" sz="2800" b="1" i="0" dirty="0">
                <a:solidFill>
                  <a:schemeClr val="bg1"/>
                </a:solidFill>
              </a:rPr>
              <a:t>- RESEARCHERS IN MOTION -</a:t>
            </a:r>
            <a:endParaRPr lang="fr-BE" altLang="en-US" sz="2800" b="1" i="0" dirty="0">
              <a:solidFill>
                <a:schemeClr val="bg1"/>
              </a:solidFill>
              <a:cs typeface="Arial" charset="0"/>
            </a:endParaRPr>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MARIE SKŁODOWSKA-CURIE ACTIONS:</a:t>
            </a:r>
            <a:r>
              <a:rPr lang="zh-CN" altLang="en-US" sz="2800" b="1" dirty="0">
                <a:solidFill>
                  <a:srgbClr val="4597A0"/>
                </a:solidFill>
              </a:rPr>
              <a:t>玛丽</a:t>
            </a:r>
            <a:r>
              <a:rPr lang="en-US" altLang="zh-CN" sz="2800" b="1" dirty="0">
                <a:solidFill>
                  <a:srgbClr val="4597A0"/>
                </a:solidFill>
              </a:rPr>
              <a:t>·</a:t>
            </a:r>
            <a:r>
              <a:rPr lang="zh-CN" altLang="en-US" sz="2800" b="1" dirty="0">
                <a:solidFill>
                  <a:srgbClr val="4597A0"/>
                </a:solidFill>
              </a:rPr>
              <a:t>居里计划</a:t>
            </a:r>
          </a:p>
          <a:p>
            <a:endParaRPr lang="en-US" altLang="en-US" sz="1600" b="1" dirty="0">
              <a:solidFill>
                <a:srgbClr val="4597A0"/>
              </a:solidFill>
              <a:latin typeface="Calibri" pitchFamily="34" charset="0"/>
            </a:endParaRPr>
          </a:p>
          <a:p>
            <a:r>
              <a:rPr lang="en-US" altLang="en-US" sz="1600" b="1" dirty="0">
                <a:solidFill>
                  <a:srgbClr val="4597A0"/>
                </a:solidFill>
                <a:latin typeface="Calibri" pitchFamily="34" charset="0"/>
              </a:rPr>
              <a:t>WORLDWIDE AND CROSS-SECTOR MOBILITY THAT IMPLEMENTS EXCELLENT RESEARCH IN ANY FIELD</a:t>
            </a:r>
          </a:p>
          <a:p>
            <a:r>
              <a:rPr lang="zh-CN" altLang="en-US" sz="1600" dirty="0">
                <a:solidFill>
                  <a:srgbClr val="164796"/>
                </a:solidFill>
                <a:latin typeface="Calibri" pitchFamily="34" charset="0"/>
              </a:rPr>
              <a:t>提升世界范围内跨行业无特定研究领域的优秀研究活动的流动性</a:t>
            </a:r>
          </a:p>
          <a:p>
            <a:pPr>
              <a:buFontTx/>
              <a:buChar cha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pic>
        <p:nvPicPr>
          <p:cNvPr id="8" name="Zástupný symbol pro obsah 1"/>
          <p:cNvPicPr>
            <a:picLocks noChangeAspect="1"/>
          </p:cNvPicPr>
          <p:nvPr/>
        </p:nvPicPr>
        <p:blipFill>
          <a:blip r:embed="rId4" cstate="print"/>
          <a:srcRect/>
          <a:stretch>
            <a:fillRect/>
          </a:stretch>
        </p:blipFill>
        <p:spPr>
          <a:xfrm>
            <a:off x="334243" y="2996953"/>
            <a:ext cx="1003449" cy="1003449"/>
          </a:xfrm>
          <a:prstGeom prst="rect">
            <a:avLst/>
          </a:prstGeom>
          <a:solidFill>
            <a:schemeClr val="accent1"/>
          </a:solidFill>
        </p:spPr>
      </p:pic>
      <p:sp>
        <p:nvSpPr>
          <p:cNvPr id="9" name="Text Box 1"/>
          <p:cNvSpPr txBox="1">
            <a:spLocks noChangeArrowheads="1"/>
          </p:cNvSpPr>
          <p:nvPr/>
        </p:nvSpPr>
        <p:spPr bwMode="auto">
          <a:xfrm>
            <a:off x="1513287" y="2996953"/>
            <a:ext cx="8156575" cy="1368151"/>
          </a:xfrm>
          <a:prstGeom prst="rect">
            <a:avLst/>
          </a:prstGeom>
          <a:noFill/>
          <a:ln w="9525">
            <a:noFill/>
            <a:miter lim="800000"/>
            <a:headEnd/>
            <a:tailEnd/>
          </a:ln>
        </p:spPr>
        <p:txBody>
          <a:bodyPr lIns="92160" tIns="46080" rIns="92160" bIns="46080"/>
          <a:lstStyle/>
          <a:p>
            <a:pPr lvl="0">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2000" b="1" dirty="0">
                <a:solidFill>
                  <a:srgbClr val="CC3399"/>
                </a:solidFill>
                <a:latin typeface="Calibri" pitchFamily="34" charset="0"/>
                <a:ea typeface="Arial Unicode MS" pitchFamily="34" charset="-122"/>
                <a:cs typeface="Arial Unicode MS" pitchFamily="34" charset="-122"/>
              </a:rPr>
              <a:t>INDIVIDUAL FELLOWSHIPS </a:t>
            </a:r>
            <a:r>
              <a:rPr lang="zh-CN" altLang="en-US" sz="2000" b="1" cap="small" dirty="0">
                <a:solidFill>
                  <a:srgbClr val="164796"/>
                </a:solidFill>
                <a:latin typeface="+mj-ea"/>
                <a:cs typeface="Calibri" pitchFamily="34" charset="0"/>
              </a:rPr>
              <a:t>单独研究基金</a:t>
            </a:r>
            <a:endParaRPr lang="en-GB" altLang="zh-CN" sz="2000" b="1" dirty="0">
              <a:solidFill>
                <a:srgbClr val="164796"/>
              </a:solidFill>
              <a:latin typeface="Calibri" pitchFamily="34" charset="0"/>
              <a:ea typeface="Arial Unicode MS" pitchFamily="34" charset="-122"/>
              <a:cs typeface="Arial Unicode MS" pitchFamily="34" charset="-122"/>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b="1" dirty="0">
                <a:solidFill>
                  <a:srgbClr val="4597A0"/>
                </a:solidFill>
                <a:latin typeface="Calibri" pitchFamily="34" charset="0"/>
                <a:ea typeface="Arial Unicode MS" pitchFamily="34" charset="-122"/>
                <a:cs typeface="Arial Unicode MS" pitchFamily="34" charset="-122"/>
              </a:rPr>
              <a:t>FELLOWSHIPS FOR OUTSTANDING RESEARCHERS</a:t>
            </a:r>
          </a:p>
          <a:p>
            <a:pPr lvl="0">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CN" altLang="en-US" b="1" cap="small" dirty="0">
                <a:solidFill>
                  <a:srgbClr val="164796"/>
                </a:solidFill>
                <a:latin typeface="+mj-ea"/>
                <a:ea typeface="+mj-ea"/>
                <a:cs typeface="Calibri" pitchFamily="34" charset="0"/>
              </a:rPr>
              <a:t>为优秀的研究人员提供的研究基金</a:t>
            </a:r>
            <a:endParaRPr lang="en-GB" b="1" cap="small" dirty="0">
              <a:solidFill>
                <a:srgbClr val="164796"/>
              </a:solidFill>
              <a:latin typeface="+mj-ea"/>
              <a:ea typeface="+mj-ea"/>
              <a:cs typeface="Browallia New" panose="020B0604020202020204" pitchFamily="34" charset="-34"/>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b="1" dirty="0">
              <a:latin typeface="Browallia New" panose="020B0604020202020204" pitchFamily="34" charset="-34"/>
              <a:ea typeface="Arial Unicode MS" pitchFamily="34" charset="-122"/>
              <a:cs typeface="Browallia New" panose="020B0604020202020204" pitchFamily="34" charset="-34"/>
            </a:endParaRPr>
          </a:p>
          <a:p>
            <a:pPr eaLnBrk="1" hangingPunct="1">
              <a:spcAft>
                <a:spcPts val="600"/>
              </a:spcAft>
              <a:buSzPct val="11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dirty="0">
              <a:solidFill>
                <a:srgbClr val="0F5494"/>
              </a:solidFill>
              <a:latin typeface="Browallia New" panose="020B0604020202020204" pitchFamily="34" charset="-34"/>
              <a:ea typeface="Arial Unicode MS" pitchFamily="34" charset="-122"/>
              <a:cs typeface="Browallia New" panose="020B0604020202020204" pitchFamily="34" charset="-34"/>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sp>
        <p:nvSpPr>
          <p:cNvPr id="10" name="Text Box 1"/>
          <p:cNvSpPr txBox="1">
            <a:spLocks noChangeArrowheads="1"/>
          </p:cNvSpPr>
          <p:nvPr/>
        </p:nvSpPr>
        <p:spPr bwMode="auto">
          <a:xfrm>
            <a:off x="4586979" y="4451125"/>
            <a:ext cx="3887787" cy="2713583"/>
          </a:xfrm>
          <a:prstGeom prst="rect">
            <a:avLst/>
          </a:prstGeom>
          <a:noFill/>
          <a:ln>
            <a:noFill/>
          </a:ln>
          <a:extLst/>
        </p:spPr>
        <p:txBody>
          <a:bodyPr lIns="92160" tIns="46080" rIns="92160" bIns="46080"/>
          <a:lstStyle>
            <a:lvl1pPr>
              <a:spcBef>
                <a:spcPct val="20000"/>
              </a:spcBef>
              <a:buFont typeface="Arial" panose="020B0604020202020204" pitchFamily="34" charset="0"/>
              <a:buChar char="◦"/>
              <a:defRPr sz="2600">
                <a:solidFill>
                  <a:srgbClr val="2B679F"/>
                </a:solidFill>
                <a:latin typeface="Calibri" panose="020F0502020204030204" pitchFamily="34" charset="0"/>
                <a:ea typeface="ＭＳ Ｐゴシック" panose="020B0600070205080204" pitchFamily="34" charset="-128"/>
              </a:defRPr>
            </a:lvl1pPr>
            <a:lvl2pPr marL="346075" indent="-342900">
              <a:spcBef>
                <a:spcPct val="20000"/>
              </a:spcBef>
              <a:buChar char="–"/>
              <a:defRPr sz="2600">
                <a:solidFill>
                  <a:srgbClr val="2B679F"/>
                </a:solidFill>
                <a:latin typeface="Calibri" panose="020F0502020204030204" pitchFamily="34" charset="0"/>
                <a:ea typeface="ＭＳ Ｐゴシック" panose="020B0600070205080204" pitchFamily="34" charset="-128"/>
              </a:defRPr>
            </a:lvl2pPr>
            <a:lvl3pPr marL="346075" indent="-342900">
              <a:spcBef>
                <a:spcPct val="20000"/>
              </a:spcBef>
              <a:buChar char="•"/>
              <a:defRPr sz="2000">
                <a:solidFill>
                  <a:srgbClr val="2B679F"/>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rgbClr val="2B679F"/>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rgbClr val="2B679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rgbClr val="2B679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rgbClr val="2B679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rgbClr val="2B679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rgbClr val="2B679F"/>
                </a:solidFill>
                <a:latin typeface="Calibri" panose="020F0502020204030204" pitchFamily="34" charset="0"/>
                <a:ea typeface="ＭＳ Ｐゴシック" panose="020B0600070205080204" pitchFamily="34" charset="-128"/>
              </a:defRPr>
            </a:lvl9pPr>
          </a:lstStyle>
          <a:p>
            <a:pPr marL="342900" indent="-342900" eaLnBrk="1" hangingPunct="1">
              <a:spcBef>
                <a:spcPct val="0"/>
              </a:spcBef>
              <a:spcAft>
                <a:spcPts val="900"/>
              </a:spcAft>
              <a:buFont typeface="Wingdings" panose="05000000000000000000" pitchFamily="2" charset="2"/>
              <a:buChar char="§"/>
              <a:defRPr/>
            </a:pPr>
            <a:r>
              <a:rPr lang="en-GB" altLang="zh-CN" sz="1200" b="1" cap="small" dirty="0">
                <a:solidFill>
                  <a:srgbClr val="164796"/>
                </a:solidFill>
                <a:ea typeface="Geneva"/>
                <a:cs typeface="Arial Unicode MS" panose="020B0604020202020204" pitchFamily="34" charset="-128"/>
              </a:rPr>
              <a:t>Global Fellowships</a:t>
            </a:r>
            <a:r>
              <a:rPr lang="zh-CN" altLang="en-US" sz="1200" b="1" cap="small" dirty="0">
                <a:solidFill>
                  <a:srgbClr val="164796"/>
                </a:solidFill>
                <a:ea typeface="Geneva"/>
                <a:cs typeface="Arial Unicode MS" panose="020B0604020202020204" pitchFamily="34" charset="-128"/>
              </a:rPr>
              <a:t> </a:t>
            </a:r>
            <a:r>
              <a:rPr lang="zh-CN" altLang="en-US" sz="1200" b="1" cap="small" dirty="0">
                <a:solidFill>
                  <a:srgbClr val="164796"/>
                </a:solidFill>
                <a:latin typeface="+mj-ea"/>
                <a:ea typeface="+mj-ea"/>
                <a:cs typeface="Arial Unicode MS" panose="020B0604020202020204" pitchFamily="34" charset="-128"/>
              </a:rPr>
              <a:t>全球研究基金</a:t>
            </a:r>
            <a:r>
              <a:rPr lang="en-GB" altLang="zh-CN" sz="1200" b="1" cap="small" dirty="0">
                <a:solidFill>
                  <a:srgbClr val="164796"/>
                </a:solidFill>
                <a:latin typeface="+mj-ea"/>
                <a:ea typeface="+mj-ea"/>
                <a:cs typeface="Arial Unicode MS" panose="020B0604020202020204" pitchFamily="34" charset="-128"/>
              </a:rPr>
              <a:t>:</a:t>
            </a:r>
          </a:p>
          <a:p>
            <a:pPr lvl="1" eaLnBrk="1" hangingPunct="1">
              <a:spcBef>
                <a:spcPct val="0"/>
              </a:spcBef>
              <a:spcAft>
                <a:spcPts val="1425"/>
              </a:spcAft>
              <a:buSzPct val="110000"/>
              <a:buFont typeface="Wingdings" panose="05000000000000000000" pitchFamily="2" charset="2"/>
              <a:buChar char="§"/>
              <a:defRPr/>
            </a:pPr>
            <a:r>
              <a:rPr lang="en-GB" altLang="zh-CN" sz="1200" cap="small" dirty="0">
                <a:solidFill>
                  <a:srgbClr val="CC3399"/>
                </a:solidFill>
                <a:ea typeface="Geneva"/>
                <a:cs typeface="Arial Unicode MS" panose="020B0604020202020204" pitchFamily="34" charset="-128"/>
              </a:rPr>
              <a:t>International mobility </a:t>
            </a:r>
            <a:r>
              <a:rPr lang="en-GB" altLang="zh-CN" sz="1200" b="1" cap="small" dirty="0">
                <a:solidFill>
                  <a:srgbClr val="CC3399"/>
                </a:solidFill>
                <a:ea typeface="Geneva"/>
                <a:cs typeface="Arial Unicode MS" panose="020B0604020202020204" pitchFamily="34" charset="-128"/>
              </a:rPr>
              <a:t>from </a:t>
            </a:r>
            <a:r>
              <a:rPr lang="cs-CZ" altLang="zh-CN" sz="1200" b="1" cap="small" dirty="0" err="1">
                <a:solidFill>
                  <a:srgbClr val="CC3399"/>
                </a:solidFill>
                <a:ea typeface="Geneva"/>
                <a:cs typeface="Arial Unicode MS" panose="020B0604020202020204" pitchFamily="34" charset="-128"/>
              </a:rPr>
              <a:t>europe</a:t>
            </a:r>
            <a:r>
              <a:rPr lang="cs-CZ" altLang="zh-CN" sz="1200" b="1" cap="small" dirty="0">
                <a:solidFill>
                  <a:srgbClr val="CC3399"/>
                </a:solidFill>
                <a:ea typeface="Geneva"/>
                <a:cs typeface="Arial Unicode MS" panose="020B0604020202020204" pitchFamily="34" charset="-128"/>
              </a:rPr>
              <a:t> </a:t>
            </a:r>
            <a:r>
              <a:rPr lang="en-GB" altLang="zh-CN" sz="1200" b="1" cap="small" dirty="0">
                <a:solidFill>
                  <a:srgbClr val="CC3399"/>
                </a:solidFill>
                <a:ea typeface="Geneva"/>
                <a:cs typeface="Arial Unicode MS" panose="020B0604020202020204" pitchFamily="34" charset="-128"/>
              </a:rPr>
              <a:t>to a third country</a:t>
            </a:r>
            <a:r>
              <a:rPr lang="en-GB" altLang="zh-CN" sz="1200" cap="small" dirty="0">
                <a:solidFill>
                  <a:srgbClr val="CC3399"/>
                </a:solidFill>
                <a:ea typeface="Geneva"/>
                <a:cs typeface="Arial Unicode MS" panose="020B0604020202020204" pitchFamily="34" charset="-128"/>
              </a:rPr>
              <a:t> and return</a:t>
            </a:r>
            <a:r>
              <a:rPr lang="zh-CN" altLang="en-US" sz="1200" cap="small" dirty="0">
                <a:solidFill>
                  <a:srgbClr val="CC3399"/>
                </a:solidFill>
                <a:ea typeface="Geneva"/>
                <a:cs typeface="Arial Unicode MS" panose="020B0604020202020204" pitchFamily="34" charset="-128"/>
              </a:rPr>
              <a:t> </a:t>
            </a:r>
            <a:r>
              <a:rPr lang="zh-CN" altLang="en-US" sz="1200" cap="small" dirty="0">
                <a:solidFill>
                  <a:srgbClr val="164796"/>
                </a:solidFill>
                <a:latin typeface="+mj-ea"/>
                <a:ea typeface="+mj-ea"/>
                <a:cs typeface="Arial Unicode MS" panose="020B0604020202020204" pitchFamily="34" charset="-128"/>
              </a:rPr>
              <a:t>从欧洲到第三国并返回服务的国际人员流动</a:t>
            </a:r>
            <a:endParaRPr lang="en-GB" altLang="zh-CN" sz="1200" cap="small" dirty="0">
              <a:solidFill>
                <a:srgbClr val="164796"/>
              </a:solidFill>
              <a:latin typeface="+mj-ea"/>
              <a:ea typeface="+mj-ea"/>
              <a:cs typeface="Arial Unicode MS" panose="020B0604020202020204" pitchFamily="34" charset="-128"/>
            </a:endParaRPr>
          </a:p>
          <a:p>
            <a:pPr lvl="1" eaLnBrk="1" hangingPunct="1">
              <a:spcBef>
                <a:spcPct val="0"/>
              </a:spcBef>
              <a:spcAft>
                <a:spcPts val="1425"/>
              </a:spcAft>
              <a:buSzPct val="110000"/>
              <a:buFont typeface="Wingdings" panose="05000000000000000000" pitchFamily="2" charset="2"/>
              <a:buChar char="§"/>
              <a:defRPr/>
            </a:pPr>
            <a:r>
              <a:rPr lang="en-GB" altLang="zh-CN" sz="1200" cap="small" dirty="0">
                <a:solidFill>
                  <a:srgbClr val="CC3399"/>
                </a:solidFill>
                <a:ea typeface="Geneva"/>
                <a:cs typeface="Arial Unicode MS" panose="020B0604020202020204" pitchFamily="34" charset="-128"/>
              </a:rPr>
              <a:t>Support to </a:t>
            </a:r>
            <a:r>
              <a:rPr lang="en-GB" altLang="zh-CN" sz="1200" b="1" cap="small" dirty="0">
                <a:solidFill>
                  <a:srgbClr val="CC3399"/>
                </a:solidFill>
                <a:ea typeface="Geneva"/>
                <a:cs typeface="Arial Unicode MS" panose="020B0604020202020204" pitchFamily="34" charset="-128"/>
              </a:rPr>
              <a:t>experienced researchers</a:t>
            </a:r>
            <a:r>
              <a:rPr lang="cs-CZ" altLang="zh-CN" sz="1200" b="1" cap="small" dirty="0">
                <a:solidFill>
                  <a:srgbClr val="CC3399"/>
                </a:solidFill>
                <a:ea typeface="Geneva"/>
                <a:cs typeface="Arial Unicode MS" panose="020B0604020202020204" pitchFamily="34" charset="-128"/>
              </a:rPr>
              <a:t>  – </a:t>
            </a:r>
            <a:r>
              <a:rPr lang="cs-CZ" altLang="zh-CN" sz="1200" cap="small" dirty="0">
                <a:solidFill>
                  <a:srgbClr val="CC3399"/>
                </a:solidFill>
                <a:ea typeface="Geneva"/>
                <a:cs typeface="Arial Unicode MS" panose="020B0604020202020204" pitchFamily="34" charset="-128"/>
              </a:rPr>
              <a:t>european</a:t>
            </a:r>
            <a:r>
              <a:rPr lang="cs-CZ" altLang="zh-CN" sz="1200" b="1" cap="small" dirty="0">
                <a:solidFill>
                  <a:srgbClr val="CC3399"/>
                </a:solidFill>
                <a:ea typeface="Geneva"/>
                <a:cs typeface="Arial Unicode MS" panose="020B0604020202020204" pitchFamily="34" charset="-128"/>
              </a:rPr>
              <a:t> </a:t>
            </a:r>
            <a:r>
              <a:rPr lang="en-GB" altLang="zh-CN" sz="1200" cap="small" dirty="0">
                <a:solidFill>
                  <a:srgbClr val="CC3399"/>
                </a:solidFill>
                <a:ea typeface="Geneva"/>
                <a:cs typeface="Arial Unicode MS" panose="020B0604020202020204" pitchFamily="34" charset="-128"/>
              </a:rPr>
              <a:t>nationals o</a:t>
            </a:r>
            <a:r>
              <a:rPr lang="cs-CZ" altLang="zh-CN" sz="1200" cap="small" dirty="0">
                <a:solidFill>
                  <a:srgbClr val="CC3399"/>
                </a:solidFill>
                <a:ea typeface="Geneva"/>
                <a:cs typeface="Arial Unicode MS" panose="020B0604020202020204" pitchFamily="34" charset="-128"/>
              </a:rPr>
              <a:t>r </a:t>
            </a:r>
            <a:r>
              <a:rPr lang="en-GB" altLang="zh-CN" sz="1200" cap="small" dirty="0">
                <a:solidFill>
                  <a:srgbClr val="CC3399"/>
                </a:solidFill>
                <a:ea typeface="Geneva"/>
                <a:cs typeface="Arial Unicode MS" panose="020B0604020202020204" pitchFamily="34" charset="-128"/>
              </a:rPr>
              <a:t>long-term residents </a:t>
            </a:r>
            <a:r>
              <a:rPr lang="cs-CZ" altLang="zh-CN" sz="1200" cap="small" dirty="0">
                <a:solidFill>
                  <a:srgbClr val="CC3399"/>
                </a:solidFill>
                <a:ea typeface="Geneva"/>
                <a:cs typeface="Arial Unicode MS" panose="020B0604020202020204" pitchFamily="34" charset="-128"/>
              </a:rPr>
              <a:t>   </a:t>
            </a:r>
            <a:r>
              <a:rPr lang="cs-CZ" altLang="zh-CN" sz="1200" cap="small" dirty="0">
                <a:solidFill>
                  <a:srgbClr val="164796"/>
                </a:solidFill>
                <a:ea typeface="Geneva"/>
                <a:cs typeface="Arial Unicode MS" panose="020B0604020202020204" pitchFamily="34" charset="-128"/>
              </a:rPr>
              <a:t> </a:t>
            </a:r>
            <a:r>
              <a:rPr lang="zh-CN" altLang="en-US" sz="1200" cap="small" dirty="0">
                <a:solidFill>
                  <a:srgbClr val="164796"/>
                </a:solidFill>
                <a:latin typeface="+mj-ea"/>
                <a:ea typeface="+mj-ea"/>
                <a:cs typeface="Arial Unicode MS" panose="020B0604020202020204" pitchFamily="34" charset="-128"/>
              </a:rPr>
              <a:t>支持</a:t>
            </a:r>
            <a:r>
              <a:rPr lang="zh-CN" altLang="en-US" sz="1200" b="1" cap="small" dirty="0">
                <a:solidFill>
                  <a:srgbClr val="164796"/>
                </a:solidFill>
                <a:latin typeface="+mj-ea"/>
                <a:ea typeface="+mj-ea"/>
                <a:cs typeface="Arial Unicode MS" panose="020B0604020202020204" pitchFamily="34" charset="-128"/>
              </a:rPr>
              <a:t>任何国籍</a:t>
            </a:r>
            <a:r>
              <a:rPr lang="zh-CN" altLang="en-US" sz="1200" cap="small" dirty="0">
                <a:solidFill>
                  <a:srgbClr val="164796"/>
                </a:solidFill>
                <a:latin typeface="+mj-ea"/>
                <a:ea typeface="+mj-ea"/>
                <a:cs typeface="Arial Unicode MS" panose="020B0604020202020204" pitchFamily="34" charset="-128"/>
              </a:rPr>
              <a:t>的有经验的研究人员</a:t>
            </a:r>
            <a:r>
              <a:rPr lang="en-US" altLang="zh-CN" sz="1200" cap="small" dirty="0">
                <a:solidFill>
                  <a:srgbClr val="164796"/>
                </a:solidFill>
                <a:latin typeface="+mj-ea"/>
                <a:ea typeface="+mj-ea"/>
                <a:cs typeface="Arial Unicode MS" panose="020B0604020202020204" pitchFamily="34" charset="-128"/>
              </a:rPr>
              <a:t>—</a:t>
            </a:r>
            <a:r>
              <a:rPr lang="zh-CN" altLang="en-US" sz="1200" cap="small" dirty="0">
                <a:solidFill>
                  <a:srgbClr val="164796"/>
                </a:solidFill>
                <a:latin typeface="+mj-ea"/>
                <a:ea typeface="+mj-ea"/>
                <a:cs typeface="Arial Unicode MS" panose="020B0604020202020204" pitchFamily="34" charset="-128"/>
              </a:rPr>
              <a:t>具有欧洲国籍或为欧洲长期居民</a:t>
            </a:r>
            <a:endParaRPr lang="en-GB" altLang="zh-CN" sz="1400" cap="small" dirty="0">
              <a:solidFill>
                <a:srgbClr val="164796"/>
              </a:solidFill>
              <a:latin typeface="+mj-ea"/>
            </a:endParaRPr>
          </a:p>
        </p:txBody>
      </p:sp>
      <p:sp>
        <p:nvSpPr>
          <p:cNvPr id="13" name="Text Box 6"/>
          <p:cNvSpPr txBox="1">
            <a:spLocks noChangeArrowheads="1"/>
          </p:cNvSpPr>
          <p:nvPr/>
        </p:nvSpPr>
        <p:spPr bwMode="auto">
          <a:xfrm>
            <a:off x="814011" y="4509119"/>
            <a:ext cx="3744912" cy="2082966"/>
          </a:xfrm>
          <a:prstGeom prst="rect">
            <a:avLst/>
          </a:prstGeom>
          <a:noFill/>
          <a:ln>
            <a:noFill/>
          </a:ln>
          <a:effectLst/>
          <a:extLst/>
        </p:spPr>
        <p:txBody>
          <a:bodyPr lIns="92160" tIns="46080" rIns="92160" bIns="46080"/>
          <a:lstStyle>
            <a:lvl1pPr marL="342900" indent="-3381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Arial Unicode MS" pitchFamily="34" charset="-128"/>
                <a:cs typeface="Arial Unicode MS" pitchFamily="34" charset="-128"/>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Arial Unicode MS" pitchFamily="34" charset="-128"/>
                <a:cs typeface="Arial Unicode MS" pitchFamily="34" charset="-128"/>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Arial Unicode MS" pitchFamily="34" charset="-128"/>
                <a:cs typeface="Arial Unicode MS" pitchFamily="34" charset="-128"/>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Arial Unicode MS" pitchFamily="34" charset="-128"/>
                <a:cs typeface="Arial Unicode MS" pitchFamily="34" charset="-128"/>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Arial Unicode MS" pitchFamily="34" charset="-128"/>
                <a:cs typeface="Arial Unicode MS"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Arial Unicode MS" pitchFamily="34" charset="-128"/>
                <a:cs typeface="Arial Unicode MS"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Arial Unicode MS" pitchFamily="34" charset="-128"/>
                <a:cs typeface="Arial Unicode MS"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Arial Unicode MS" pitchFamily="34" charset="-128"/>
                <a:cs typeface="Arial Unicode MS"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Arial Unicode MS" pitchFamily="34" charset="-128"/>
                <a:cs typeface="Arial Unicode MS" pitchFamily="34" charset="-128"/>
              </a:defRPr>
            </a:lvl9pPr>
          </a:lstStyle>
          <a:p>
            <a:pPr marL="347662" indent="-342900" eaLnBrk="1" hangingPunct="1">
              <a:lnSpc>
                <a:spcPct val="80000"/>
              </a:lnSpc>
              <a:spcBef>
                <a:spcPts val="638"/>
              </a:spcBef>
              <a:spcAft>
                <a:spcPts val="900"/>
              </a:spcAft>
              <a:buFont typeface="Wingdings" panose="05000000000000000000" pitchFamily="2" charset="2"/>
              <a:buChar char="§"/>
              <a:defRPr/>
            </a:pPr>
            <a:r>
              <a:rPr lang="en-GB" sz="1200" b="1" cap="small" dirty="0">
                <a:solidFill>
                  <a:srgbClr val="164796"/>
                </a:solidFill>
                <a:latin typeface="Calibri" pitchFamily="34" charset="0"/>
              </a:rPr>
              <a:t>European Fellowships</a:t>
            </a:r>
            <a:r>
              <a:rPr lang="zh-CN" altLang="en-US" sz="1200" b="1" cap="small" dirty="0">
                <a:solidFill>
                  <a:srgbClr val="164796"/>
                </a:solidFill>
                <a:latin typeface="Calibri" pitchFamily="34" charset="0"/>
              </a:rPr>
              <a:t> </a:t>
            </a:r>
            <a:r>
              <a:rPr lang="zh-CN" altLang="en-US" sz="1200" b="1" cap="small" dirty="0">
                <a:solidFill>
                  <a:srgbClr val="164796"/>
                </a:solidFill>
                <a:latin typeface="+mj-ea"/>
                <a:ea typeface="+mj-ea"/>
              </a:rPr>
              <a:t>欧洲研究基金</a:t>
            </a:r>
            <a:r>
              <a:rPr lang="en-GB" sz="1200" b="1" cap="small" dirty="0">
                <a:solidFill>
                  <a:srgbClr val="164796"/>
                </a:solidFill>
                <a:latin typeface="+mj-ea"/>
                <a:ea typeface="+mj-ea"/>
              </a:rPr>
              <a:t>:</a:t>
            </a:r>
            <a:endParaRPr lang="en-IE" sz="1200" b="1" cap="small" dirty="0">
              <a:solidFill>
                <a:srgbClr val="164796"/>
              </a:solidFill>
              <a:latin typeface="+mj-ea"/>
              <a:ea typeface="+mj-ea"/>
            </a:endParaRPr>
          </a:p>
          <a:p>
            <a:pPr marL="347662" indent="-342900" eaLnBrk="1" hangingPunct="1">
              <a:spcAft>
                <a:spcPts val="1425"/>
              </a:spcAft>
              <a:buSzPct val="110000"/>
              <a:buFont typeface="Wingdings" panose="05000000000000000000" pitchFamily="2" charset="2"/>
              <a:buChar char="§"/>
              <a:defRPr/>
            </a:pPr>
            <a:r>
              <a:rPr lang="en-IE" sz="1200" cap="small" dirty="0">
                <a:solidFill>
                  <a:srgbClr val="CC3399"/>
                </a:solidFill>
                <a:latin typeface="Calibri" pitchFamily="34" charset="0"/>
              </a:rPr>
              <a:t>International mobility </a:t>
            </a:r>
            <a:r>
              <a:rPr lang="en-IE" sz="1200" b="1" cap="small" dirty="0">
                <a:solidFill>
                  <a:srgbClr val="CC3399"/>
                </a:solidFill>
                <a:latin typeface="Calibri" pitchFamily="34" charset="0"/>
              </a:rPr>
              <a:t>within</a:t>
            </a:r>
            <a:r>
              <a:rPr lang="en-IE" sz="1200" cap="small" dirty="0">
                <a:solidFill>
                  <a:srgbClr val="CC3399"/>
                </a:solidFill>
                <a:latin typeface="Calibri" pitchFamily="34" charset="0"/>
              </a:rPr>
              <a:t> or </a:t>
            </a:r>
            <a:r>
              <a:rPr lang="en-IE" sz="1200" b="1" cap="small" dirty="0">
                <a:solidFill>
                  <a:srgbClr val="CC3399"/>
                </a:solidFill>
                <a:latin typeface="Calibri" pitchFamily="34" charset="0"/>
              </a:rPr>
              <a:t>into</a:t>
            </a:r>
            <a:r>
              <a:rPr lang="en-IE" sz="1200" cap="small" dirty="0">
                <a:solidFill>
                  <a:srgbClr val="CC3399"/>
                </a:solidFill>
                <a:latin typeface="Calibri" pitchFamily="34" charset="0"/>
              </a:rPr>
              <a:t> E</a:t>
            </a:r>
            <a:r>
              <a:rPr lang="cs-CZ" sz="1200" cap="small" dirty="0" err="1">
                <a:solidFill>
                  <a:srgbClr val="CC3399"/>
                </a:solidFill>
                <a:latin typeface="Calibri" pitchFamily="34" charset="0"/>
              </a:rPr>
              <a:t>urope</a:t>
            </a:r>
            <a:r>
              <a:rPr lang="en-IE" sz="1200" cap="small" dirty="0">
                <a:solidFill>
                  <a:srgbClr val="CC3399"/>
                </a:solidFill>
                <a:latin typeface="Calibri" pitchFamily="34" charset="0"/>
              </a:rPr>
              <a:t> </a:t>
            </a:r>
            <a:r>
              <a:rPr lang="zh-CN" altLang="en-US" sz="1200" cap="small" dirty="0">
                <a:solidFill>
                  <a:srgbClr val="164796"/>
                </a:solidFill>
                <a:latin typeface="+mj-ea"/>
                <a:ea typeface="+mj-ea"/>
              </a:rPr>
              <a:t>欧洲内部或进入欧洲的国际人员流动</a:t>
            </a:r>
            <a:endParaRPr lang="cs-CZ" sz="1200" cap="small" dirty="0">
              <a:solidFill>
                <a:srgbClr val="164796"/>
              </a:solidFill>
              <a:latin typeface="+mj-ea"/>
              <a:ea typeface="+mj-ea"/>
            </a:endParaRPr>
          </a:p>
          <a:p>
            <a:pPr marL="347662" indent="-342900" eaLnBrk="1" hangingPunct="1">
              <a:spcAft>
                <a:spcPts val="1425"/>
              </a:spcAft>
              <a:buSzPct val="110000"/>
              <a:buFont typeface="Wingdings" panose="05000000000000000000" pitchFamily="2" charset="2"/>
              <a:buChar char="§"/>
              <a:defRPr/>
            </a:pPr>
            <a:r>
              <a:rPr lang="en-IE" sz="1200" cap="small" dirty="0">
                <a:solidFill>
                  <a:srgbClr val="CC3399"/>
                </a:solidFill>
                <a:latin typeface="Calibri" pitchFamily="34" charset="0"/>
              </a:rPr>
              <a:t>Experienced researchers of </a:t>
            </a:r>
            <a:r>
              <a:rPr lang="en-IE" sz="1200" b="1" cap="small" dirty="0">
                <a:solidFill>
                  <a:srgbClr val="CC3399"/>
                </a:solidFill>
                <a:latin typeface="Calibri" pitchFamily="34" charset="0"/>
              </a:rPr>
              <a:t>any nationality </a:t>
            </a:r>
            <a:r>
              <a:rPr lang="zh-CN" altLang="en-US" sz="1200" b="1" cap="small" dirty="0">
                <a:solidFill>
                  <a:srgbClr val="CC3399"/>
                </a:solidFill>
                <a:latin typeface="Calibri" pitchFamily="34" charset="0"/>
              </a:rPr>
              <a:t> </a:t>
            </a:r>
            <a:r>
              <a:rPr lang="cs-CZ" altLang="zh-CN" sz="1200" b="1" cap="small" dirty="0">
                <a:solidFill>
                  <a:srgbClr val="CC3399"/>
                </a:solidFill>
                <a:latin typeface="Calibri" pitchFamily="34" charset="0"/>
              </a:rPr>
              <a:t>                                            </a:t>
            </a:r>
            <a:r>
              <a:rPr lang="zh-CN" altLang="en-US" sz="1200" b="1" cap="small" dirty="0">
                <a:solidFill>
                  <a:srgbClr val="164796"/>
                </a:solidFill>
                <a:latin typeface="Calibri" pitchFamily="34" charset="0"/>
              </a:rPr>
              <a:t>不限国籍</a:t>
            </a:r>
            <a:r>
              <a:rPr lang="zh-CN" altLang="en-US" sz="1200" cap="small" dirty="0">
                <a:solidFill>
                  <a:srgbClr val="164796"/>
                </a:solidFill>
                <a:latin typeface="Calibri" pitchFamily="34" charset="0"/>
              </a:rPr>
              <a:t>的优秀研究人员</a:t>
            </a:r>
            <a:endParaRPr lang="en-IE" sz="1200" cap="small" dirty="0">
              <a:solidFill>
                <a:srgbClr val="164796"/>
              </a:solidFill>
              <a:latin typeface="Calibri" pitchFamily="34" charset="0"/>
            </a:endParaRPr>
          </a:p>
          <a:p>
            <a:pPr marL="347662" indent="-342900" eaLnBrk="1" hangingPunct="1">
              <a:spcAft>
                <a:spcPts val="1425"/>
              </a:spcAft>
              <a:buSzPct val="110000"/>
              <a:buFont typeface="Wingdings" panose="05000000000000000000" pitchFamily="2" charset="2"/>
              <a:buChar char="§"/>
              <a:defRPr/>
            </a:pPr>
            <a:r>
              <a:rPr lang="cs-CZ" sz="1200" cap="small" dirty="0" err="1">
                <a:solidFill>
                  <a:srgbClr val="CC3399"/>
                </a:solidFill>
                <a:latin typeface="Calibri" pitchFamily="34" charset="0"/>
              </a:rPr>
              <a:t>Funding</a:t>
            </a:r>
            <a:r>
              <a:rPr lang="cs-CZ" sz="1200" cap="small" dirty="0">
                <a:solidFill>
                  <a:srgbClr val="CC3399"/>
                </a:solidFill>
                <a:latin typeface="Calibri" pitchFamily="34" charset="0"/>
              </a:rPr>
              <a:t> for researcher and </a:t>
            </a:r>
            <a:r>
              <a:rPr lang="cs-CZ" sz="1200" cap="small" dirty="0" err="1">
                <a:solidFill>
                  <a:srgbClr val="CC3399"/>
                </a:solidFill>
                <a:latin typeface="Calibri" pitchFamily="34" charset="0"/>
              </a:rPr>
              <a:t>institution</a:t>
            </a:r>
            <a:r>
              <a:rPr lang="zh-CN" altLang="en-US" sz="1200" cap="small" dirty="0">
                <a:solidFill>
                  <a:srgbClr val="CC3399"/>
                </a:solidFill>
                <a:latin typeface="Calibri" pitchFamily="34" charset="0"/>
              </a:rPr>
              <a:t> </a:t>
            </a:r>
            <a:r>
              <a:rPr lang="zh-CN" altLang="en-US" sz="1200" cap="small" dirty="0">
                <a:solidFill>
                  <a:srgbClr val="164796"/>
                </a:solidFill>
                <a:latin typeface="+mj-ea"/>
                <a:ea typeface="+mj-ea"/>
              </a:rPr>
              <a:t>为研究人员和研究机构提供资金</a:t>
            </a:r>
            <a:endParaRPr lang="cs-CZ" altLang="zh-CN" sz="1200" b="1" cap="small" dirty="0">
              <a:solidFill>
                <a:srgbClr val="164796"/>
              </a:solidFill>
              <a:ea typeface="Geneva"/>
            </a:endParaRPr>
          </a:p>
          <a:p>
            <a:pPr marL="4762" indent="0" eaLnBrk="1" hangingPunct="1">
              <a:spcAft>
                <a:spcPts val="1425"/>
              </a:spcAft>
              <a:buSzPct val="110000"/>
              <a:defRPr/>
            </a:pPr>
            <a:endParaRPr lang="en-IE" sz="1200" cap="small" dirty="0">
              <a:solidFill>
                <a:schemeClr val="tx1"/>
              </a:solidFill>
              <a:latin typeface="Calibri" pitchFamily="34" charset="0"/>
            </a:endParaRPr>
          </a:p>
        </p:txBody>
      </p:sp>
      <p:sp>
        <p:nvSpPr>
          <p:cNvPr id="5" name="Scroll: Horizontal 4"/>
          <p:cNvSpPr/>
          <p:nvPr/>
        </p:nvSpPr>
        <p:spPr>
          <a:xfrm>
            <a:off x="6530872" y="2743250"/>
            <a:ext cx="2232248" cy="1621854"/>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rgbClr val="CC3399"/>
                </a:solidFill>
              </a:rPr>
              <a:t>NOW MORE THAN</a:t>
            </a:r>
          </a:p>
          <a:p>
            <a:pPr algn="ctr"/>
            <a:r>
              <a:rPr lang="en-US" sz="4000" b="1" dirty="0">
                <a:solidFill>
                  <a:srgbClr val="CC3399"/>
                </a:solidFill>
                <a:highlight>
                  <a:srgbClr val="FFC000"/>
                </a:highlight>
              </a:rPr>
              <a:t>100.000</a:t>
            </a:r>
          </a:p>
          <a:p>
            <a:pPr algn="ctr"/>
            <a:r>
              <a:rPr lang="en-US" sz="1400" dirty="0">
                <a:solidFill>
                  <a:srgbClr val="CC3399"/>
                </a:solidFill>
              </a:rPr>
              <a:t>RESEARCHERS FUNDED</a:t>
            </a:r>
          </a:p>
        </p:txBody>
      </p:sp>
      <p:pic>
        <p:nvPicPr>
          <p:cNvPr id="12" name="Picture 11" descr="A close up of a logo&#10;&#10;Description automatically generated">
            <a:extLst>
              <a:ext uri="{FF2B5EF4-FFF2-40B4-BE49-F238E27FC236}">
                <a16:creationId xmlns:a16="http://schemas.microsoft.com/office/drawing/2014/main" id="{7997A4FC-1DF5-44BE-A5B4-46025E52D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652047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MARIE SKŁODOWSKA-CURIE ACTIONS</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6C034E10-18D3-4998-9CC0-255C7A4AFB4B}"/>
              </a:ext>
            </a:extLst>
          </p:cNvPr>
          <p:cNvSpPr/>
          <p:nvPr/>
        </p:nvSpPr>
        <p:spPr>
          <a:xfrm>
            <a:off x="2693864" y="2132856"/>
            <a:ext cx="3786229" cy="369332"/>
          </a:xfrm>
          <a:prstGeom prst="rect">
            <a:avLst/>
          </a:prstGeom>
        </p:spPr>
        <p:txBody>
          <a:bodyPr wrap="none">
            <a:spAutoFit/>
          </a:bodyPr>
          <a:lstStyle/>
          <a:p>
            <a:r>
              <a:rPr lang="en-US" altLang="en-US" b="1" dirty="0">
                <a:solidFill>
                  <a:srgbClr val="4597A0"/>
                </a:solidFill>
                <a:latin typeface="Calibri" pitchFamily="34" charset="0"/>
              </a:rPr>
              <a:t>FOCUS ON THE RESEARCHER HIMSELF</a:t>
            </a:r>
            <a:endParaRPr lang="en-US" dirty="0"/>
          </a:p>
        </p:txBody>
      </p:sp>
      <p:graphicFrame>
        <p:nvGraphicFramePr>
          <p:cNvPr id="6" name="Diagram 5">
            <a:extLst>
              <a:ext uri="{FF2B5EF4-FFF2-40B4-BE49-F238E27FC236}">
                <a16:creationId xmlns:a16="http://schemas.microsoft.com/office/drawing/2014/main" id="{DAB8B080-8212-4235-BE1A-23A5B1FE83A7}"/>
              </a:ext>
            </a:extLst>
          </p:cNvPr>
          <p:cNvGraphicFramePr/>
          <p:nvPr>
            <p:extLst>
              <p:ext uri="{D42A27DB-BD31-4B8C-83A1-F6EECF244321}">
                <p14:modId xmlns:p14="http://schemas.microsoft.com/office/powerpoint/2010/main" val="1888707635"/>
              </p:ext>
            </p:extLst>
          </p:nvPr>
        </p:nvGraphicFramePr>
        <p:xfrm>
          <a:off x="1523206" y="198884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close up of a logo&#10;&#10;Description automatically generated">
            <a:extLst>
              <a:ext uri="{FF2B5EF4-FFF2-40B4-BE49-F238E27FC236}">
                <a16:creationId xmlns:a16="http://schemas.microsoft.com/office/drawing/2014/main" id="{B4DE8A3B-AD2A-422B-9E80-7A046504AB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330483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MARIE SKŁODOWSKA-CURIE ACTIONS</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6C034E10-18D3-4998-9CC0-255C7A4AFB4B}"/>
              </a:ext>
            </a:extLst>
          </p:cNvPr>
          <p:cNvSpPr/>
          <p:nvPr/>
        </p:nvSpPr>
        <p:spPr>
          <a:xfrm>
            <a:off x="2929185" y="2132856"/>
            <a:ext cx="3315588" cy="369332"/>
          </a:xfrm>
          <a:prstGeom prst="rect">
            <a:avLst/>
          </a:prstGeom>
        </p:spPr>
        <p:txBody>
          <a:bodyPr wrap="none">
            <a:spAutoFit/>
          </a:bodyPr>
          <a:lstStyle/>
          <a:p>
            <a:r>
              <a:rPr lang="en-US" altLang="en-US" b="1" dirty="0">
                <a:solidFill>
                  <a:srgbClr val="4597A0"/>
                </a:solidFill>
                <a:latin typeface="Calibri" pitchFamily="34" charset="0"/>
              </a:rPr>
              <a:t>FOUR DIFFERENT PROGRAMMES</a:t>
            </a:r>
            <a:endParaRPr lang="en-US" dirty="0"/>
          </a:p>
        </p:txBody>
      </p:sp>
      <p:graphicFrame>
        <p:nvGraphicFramePr>
          <p:cNvPr id="5" name="Diagram 4">
            <a:extLst>
              <a:ext uri="{FF2B5EF4-FFF2-40B4-BE49-F238E27FC236}">
                <a16:creationId xmlns:a16="http://schemas.microsoft.com/office/drawing/2014/main" id="{AAC402A9-85F1-4E97-8946-02A08605CC84}"/>
              </a:ext>
            </a:extLst>
          </p:cNvPr>
          <p:cNvGraphicFramePr/>
          <p:nvPr>
            <p:extLst>
              <p:ext uri="{D42A27DB-BD31-4B8C-83A1-F6EECF244321}">
                <p14:modId xmlns:p14="http://schemas.microsoft.com/office/powerpoint/2010/main" val="1528128248"/>
              </p:ext>
            </p:extLst>
          </p:nvPr>
        </p:nvGraphicFramePr>
        <p:xfrm>
          <a:off x="1523206" y="2502188"/>
          <a:ext cx="6096000" cy="3683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Arrow: Right 6">
            <a:extLst>
              <a:ext uri="{FF2B5EF4-FFF2-40B4-BE49-F238E27FC236}">
                <a16:creationId xmlns:a16="http://schemas.microsoft.com/office/drawing/2014/main" id="{BAE0C8D0-43E0-4164-8782-0AD89B813AA8}"/>
              </a:ext>
            </a:extLst>
          </p:cNvPr>
          <p:cNvSpPr/>
          <p:nvPr/>
        </p:nvSpPr>
        <p:spPr>
          <a:xfrm>
            <a:off x="377066" y="5491436"/>
            <a:ext cx="936104" cy="660177"/>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9BA336AA-1162-4D48-8D7F-65381B415B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682100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MARIE SKŁODOWSKA-CURIE ACTIONS</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6C034E10-18D3-4998-9CC0-255C7A4AFB4B}"/>
              </a:ext>
            </a:extLst>
          </p:cNvPr>
          <p:cNvSpPr/>
          <p:nvPr/>
        </p:nvSpPr>
        <p:spPr>
          <a:xfrm>
            <a:off x="3092981" y="2132856"/>
            <a:ext cx="2956450" cy="369332"/>
          </a:xfrm>
          <a:prstGeom prst="rect">
            <a:avLst/>
          </a:prstGeom>
        </p:spPr>
        <p:txBody>
          <a:bodyPr wrap="none">
            <a:spAutoFit/>
          </a:bodyPr>
          <a:lstStyle/>
          <a:p>
            <a:r>
              <a:rPr lang="en-US" altLang="en-US" b="1" dirty="0">
                <a:solidFill>
                  <a:srgbClr val="4597A0"/>
                </a:solidFill>
                <a:latin typeface="Calibri" pitchFamily="34" charset="0"/>
              </a:rPr>
              <a:t>INDIVIDUAL FELLOWSHIP (IF)</a:t>
            </a:r>
            <a:endParaRPr lang="en-US" dirty="0"/>
          </a:p>
        </p:txBody>
      </p:sp>
      <p:graphicFrame>
        <p:nvGraphicFramePr>
          <p:cNvPr id="6" name="Diagram 5">
            <a:extLst>
              <a:ext uri="{FF2B5EF4-FFF2-40B4-BE49-F238E27FC236}">
                <a16:creationId xmlns:a16="http://schemas.microsoft.com/office/drawing/2014/main" id="{9F4DB413-1C74-48EC-8821-3F82CA96F9F0}"/>
              </a:ext>
            </a:extLst>
          </p:cNvPr>
          <p:cNvGraphicFramePr/>
          <p:nvPr>
            <p:extLst>
              <p:ext uri="{D42A27DB-BD31-4B8C-83A1-F6EECF244321}">
                <p14:modId xmlns:p14="http://schemas.microsoft.com/office/powerpoint/2010/main" val="654911765"/>
              </p:ext>
            </p:extLst>
          </p:nvPr>
        </p:nvGraphicFramePr>
        <p:xfrm>
          <a:off x="1523206" y="2636912"/>
          <a:ext cx="6096000" cy="3328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close up of a logo&#10;&#10;Description automatically generated">
            <a:extLst>
              <a:ext uri="{FF2B5EF4-FFF2-40B4-BE49-F238E27FC236}">
                <a16:creationId xmlns:a16="http://schemas.microsoft.com/office/drawing/2014/main" id="{AA744FCC-488C-4B9A-840A-B3072BC6DF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046255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allout: Right Arrow 16">
            <a:extLst>
              <a:ext uri="{FF2B5EF4-FFF2-40B4-BE49-F238E27FC236}">
                <a16:creationId xmlns:a16="http://schemas.microsoft.com/office/drawing/2014/main" id="{E1D09D95-FA91-40EA-8554-555869FB4DAB}"/>
              </a:ext>
            </a:extLst>
          </p:cNvPr>
          <p:cNvSpPr/>
          <p:nvPr/>
        </p:nvSpPr>
        <p:spPr>
          <a:xfrm>
            <a:off x="94454" y="3505923"/>
            <a:ext cx="1365352" cy="1484785"/>
          </a:xfrm>
          <a:prstGeom prst="rightArrow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MSCA Individual Fellowship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6C034E10-18D3-4998-9CC0-255C7A4AFB4B}"/>
              </a:ext>
            </a:extLst>
          </p:cNvPr>
          <p:cNvSpPr/>
          <p:nvPr/>
        </p:nvSpPr>
        <p:spPr>
          <a:xfrm>
            <a:off x="3387451" y="2131694"/>
            <a:ext cx="2399055" cy="369332"/>
          </a:xfrm>
          <a:prstGeom prst="rect">
            <a:avLst/>
          </a:prstGeom>
        </p:spPr>
        <p:txBody>
          <a:bodyPr wrap="none">
            <a:spAutoFit/>
          </a:bodyPr>
          <a:lstStyle/>
          <a:p>
            <a:r>
              <a:rPr lang="en-US" altLang="en-US" b="1" dirty="0">
                <a:solidFill>
                  <a:srgbClr val="4597A0"/>
                </a:solidFill>
                <a:latin typeface="Calibri" pitchFamily="34" charset="0"/>
              </a:rPr>
              <a:t>ELIGIBLE RESEARCHERS</a:t>
            </a:r>
            <a:endParaRPr lang="en-US" dirty="0"/>
          </a:p>
        </p:txBody>
      </p:sp>
      <p:graphicFrame>
        <p:nvGraphicFramePr>
          <p:cNvPr id="5" name="Diagram 4">
            <a:extLst>
              <a:ext uri="{FF2B5EF4-FFF2-40B4-BE49-F238E27FC236}">
                <a16:creationId xmlns:a16="http://schemas.microsoft.com/office/drawing/2014/main" id="{A5C6B135-7718-4297-8AE3-F448F1A7ECAD}"/>
              </a:ext>
            </a:extLst>
          </p:cNvPr>
          <p:cNvGraphicFramePr/>
          <p:nvPr>
            <p:extLst>
              <p:ext uri="{D42A27DB-BD31-4B8C-83A1-F6EECF244321}">
                <p14:modId xmlns:p14="http://schemas.microsoft.com/office/powerpoint/2010/main" val="2988887273"/>
              </p:ext>
            </p:extLst>
          </p:nvPr>
        </p:nvGraphicFramePr>
        <p:xfrm>
          <a:off x="1524000" y="2788586"/>
          <a:ext cx="6096000" cy="366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allout: Right Arrow 6">
            <a:extLst>
              <a:ext uri="{FF2B5EF4-FFF2-40B4-BE49-F238E27FC236}">
                <a16:creationId xmlns:a16="http://schemas.microsoft.com/office/drawing/2014/main" id="{3A207955-1CF4-4E49-BA72-D00A4E0FC6E0}"/>
              </a:ext>
            </a:extLst>
          </p:cNvPr>
          <p:cNvSpPr/>
          <p:nvPr/>
        </p:nvSpPr>
        <p:spPr>
          <a:xfrm>
            <a:off x="107504" y="5328591"/>
            <a:ext cx="1365352" cy="1484785"/>
          </a:xfrm>
          <a:prstGeom prst="rightArrow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970237C-403D-4E18-8181-BA96182D9BBA}"/>
              </a:ext>
            </a:extLst>
          </p:cNvPr>
          <p:cNvSpPr txBox="1"/>
          <p:nvPr/>
        </p:nvSpPr>
        <p:spPr>
          <a:xfrm>
            <a:off x="185895" y="3878983"/>
            <a:ext cx="875022" cy="738664"/>
          </a:xfrm>
          <a:prstGeom prst="rect">
            <a:avLst/>
          </a:prstGeom>
          <a:noFill/>
        </p:spPr>
        <p:txBody>
          <a:bodyPr wrap="square" rtlCol="0">
            <a:spAutoFit/>
          </a:bodyPr>
          <a:lstStyle/>
          <a:p>
            <a:r>
              <a:rPr lang="is-IS" sz="1400" dirty="0">
                <a:solidFill>
                  <a:schemeClr val="bg1"/>
                </a:solidFill>
              </a:rPr>
              <a:t>ANY CAREER STAGE</a:t>
            </a:r>
            <a:endParaRPr lang="en-US" sz="1400" dirty="0">
              <a:solidFill>
                <a:schemeClr val="bg1"/>
              </a:solidFill>
            </a:endParaRPr>
          </a:p>
        </p:txBody>
      </p:sp>
      <p:sp>
        <p:nvSpPr>
          <p:cNvPr id="13" name="Explosion: 8 Points 12">
            <a:extLst>
              <a:ext uri="{FF2B5EF4-FFF2-40B4-BE49-F238E27FC236}">
                <a16:creationId xmlns:a16="http://schemas.microsoft.com/office/drawing/2014/main" id="{4D418799-1170-47A2-9326-2CAA28596A30}"/>
              </a:ext>
            </a:extLst>
          </p:cNvPr>
          <p:cNvSpPr/>
          <p:nvPr/>
        </p:nvSpPr>
        <p:spPr>
          <a:xfrm flipH="1">
            <a:off x="0" y="-1194"/>
            <a:ext cx="2229002" cy="2232248"/>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A155476-FE66-4BC7-A463-522784DD3DF4}"/>
              </a:ext>
            </a:extLst>
          </p:cNvPr>
          <p:cNvSpPr txBox="1"/>
          <p:nvPr/>
        </p:nvSpPr>
        <p:spPr>
          <a:xfrm>
            <a:off x="397152" y="653265"/>
            <a:ext cx="1434697" cy="923330"/>
          </a:xfrm>
          <a:prstGeom prst="rect">
            <a:avLst/>
          </a:prstGeom>
          <a:noFill/>
        </p:spPr>
        <p:txBody>
          <a:bodyPr wrap="square" rtlCol="0">
            <a:spAutoFit/>
          </a:bodyPr>
          <a:lstStyle/>
          <a:p>
            <a:pPr algn="ctr"/>
            <a:r>
              <a:rPr lang="is-IS" b="1" dirty="0">
                <a:solidFill>
                  <a:schemeClr val="bg1"/>
                </a:solidFill>
              </a:rPr>
              <a:t>NO UPPER EXPERIENCE LIMITS</a:t>
            </a:r>
            <a:endParaRPr lang="en-US" b="1" dirty="0">
              <a:solidFill>
                <a:schemeClr val="bg1"/>
              </a:solidFill>
            </a:endParaRPr>
          </a:p>
        </p:txBody>
      </p:sp>
      <p:sp>
        <p:nvSpPr>
          <p:cNvPr id="12" name="Flowchart: Process 11">
            <a:extLst>
              <a:ext uri="{FF2B5EF4-FFF2-40B4-BE49-F238E27FC236}">
                <a16:creationId xmlns:a16="http://schemas.microsoft.com/office/drawing/2014/main" id="{AC6B52C9-1867-4B18-BE0B-AB5F13B5B3EA}"/>
              </a:ext>
            </a:extLst>
          </p:cNvPr>
          <p:cNvSpPr/>
          <p:nvPr/>
        </p:nvSpPr>
        <p:spPr>
          <a:xfrm>
            <a:off x="5537909" y="5697251"/>
            <a:ext cx="3376488" cy="1052737"/>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8" name="TextBox 17">
            <a:extLst>
              <a:ext uri="{FF2B5EF4-FFF2-40B4-BE49-F238E27FC236}">
                <a16:creationId xmlns:a16="http://schemas.microsoft.com/office/drawing/2014/main" id="{C7AAC896-3E90-4F58-8C44-C1AC4458007D}"/>
              </a:ext>
            </a:extLst>
          </p:cNvPr>
          <p:cNvSpPr txBox="1"/>
          <p:nvPr/>
        </p:nvSpPr>
        <p:spPr>
          <a:xfrm>
            <a:off x="259904" y="5741640"/>
            <a:ext cx="875022" cy="954107"/>
          </a:xfrm>
          <a:prstGeom prst="rect">
            <a:avLst/>
          </a:prstGeom>
          <a:noFill/>
        </p:spPr>
        <p:txBody>
          <a:bodyPr wrap="square" rtlCol="0">
            <a:spAutoFit/>
          </a:bodyPr>
          <a:lstStyle/>
          <a:p>
            <a:r>
              <a:rPr lang="is-IS" sz="1400" dirty="0">
                <a:solidFill>
                  <a:schemeClr val="bg1"/>
                </a:solidFill>
              </a:rPr>
              <a:t>MANY OTHER OPPOR-TUNITIES</a:t>
            </a:r>
            <a:endParaRPr lang="en-US" sz="1400" dirty="0">
              <a:solidFill>
                <a:schemeClr val="bg1"/>
              </a:solidFill>
            </a:endParaRPr>
          </a:p>
        </p:txBody>
      </p:sp>
      <p:pic>
        <p:nvPicPr>
          <p:cNvPr id="19" name="Picture 18" descr="A close up of a logo&#10;&#10;Description automatically generated">
            <a:extLst>
              <a:ext uri="{FF2B5EF4-FFF2-40B4-BE49-F238E27FC236}">
                <a16:creationId xmlns:a16="http://schemas.microsoft.com/office/drawing/2014/main" id="{8743899A-54F6-4CBE-88AF-B201234140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
        <p:nvSpPr>
          <p:cNvPr id="9" name="Explosion: 8 Points 8">
            <a:extLst>
              <a:ext uri="{FF2B5EF4-FFF2-40B4-BE49-F238E27FC236}">
                <a16:creationId xmlns:a16="http://schemas.microsoft.com/office/drawing/2014/main" id="{5E4EC838-4AFF-4D00-B6D5-FFFE010CB8C8}"/>
              </a:ext>
            </a:extLst>
          </p:cNvPr>
          <p:cNvSpPr/>
          <p:nvPr/>
        </p:nvSpPr>
        <p:spPr>
          <a:xfrm>
            <a:off x="6639045" y="-1194"/>
            <a:ext cx="2376264" cy="2232248"/>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AB3232-F341-46E9-B3EC-F0D9F89B6375}"/>
              </a:ext>
            </a:extLst>
          </p:cNvPr>
          <p:cNvSpPr txBox="1"/>
          <p:nvPr/>
        </p:nvSpPr>
        <p:spPr>
          <a:xfrm>
            <a:off x="7179106" y="729571"/>
            <a:ext cx="1224136" cy="646331"/>
          </a:xfrm>
          <a:prstGeom prst="rect">
            <a:avLst/>
          </a:prstGeom>
          <a:noFill/>
        </p:spPr>
        <p:txBody>
          <a:bodyPr wrap="square" rtlCol="0">
            <a:spAutoFit/>
          </a:bodyPr>
          <a:lstStyle/>
          <a:p>
            <a:pPr algn="ctr"/>
            <a:r>
              <a:rPr lang="is-IS" b="1" dirty="0">
                <a:solidFill>
                  <a:schemeClr val="bg1"/>
                </a:solidFill>
              </a:rPr>
              <a:t>NO AGE LIMITS</a:t>
            </a:r>
            <a:endParaRPr lang="en-US" b="1" dirty="0">
              <a:solidFill>
                <a:schemeClr val="bg1"/>
              </a:solidFill>
            </a:endParaRPr>
          </a:p>
        </p:txBody>
      </p:sp>
    </p:spTree>
    <p:extLst>
      <p:ext uri="{BB962C8B-B14F-4D97-AF65-F5344CB8AC3E}">
        <p14:creationId xmlns:p14="http://schemas.microsoft.com/office/powerpoint/2010/main" val="396146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MSCA Individual Fellowship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8" name="TextBox 7">
            <a:extLst>
              <a:ext uri="{FF2B5EF4-FFF2-40B4-BE49-F238E27FC236}">
                <a16:creationId xmlns:a16="http://schemas.microsoft.com/office/drawing/2014/main" id="{E970237C-403D-4E18-8181-BA96182D9BBA}"/>
              </a:ext>
            </a:extLst>
          </p:cNvPr>
          <p:cNvSpPr txBox="1"/>
          <p:nvPr/>
        </p:nvSpPr>
        <p:spPr>
          <a:xfrm>
            <a:off x="107504" y="5589240"/>
            <a:ext cx="875022" cy="954107"/>
          </a:xfrm>
          <a:prstGeom prst="rect">
            <a:avLst/>
          </a:prstGeom>
          <a:noFill/>
        </p:spPr>
        <p:txBody>
          <a:bodyPr wrap="square" rtlCol="0">
            <a:spAutoFit/>
          </a:bodyPr>
          <a:lstStyle/>
          <a:p>
            <a:r>
              <a:rPr lang="is-IS" sz="1400" dirty="0">
                <a:solidFill>
                  <a:schemeClr val="bg1"/>
                </a:solidFill>
              </a:rPr>
              <a:t>MANY OTHER OPPOR-TUNITIES</a:t>
            </a:r>
            <a:endParaRPr lang="en-US" sz="1400" dirty="0">
              <a:solidFill>
                <a:schemeClr val="bg1"/>
              </a:solidFill>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graphicFrame>
        <p:nvGraphicFramePr>
          <p:cNvPr id="6" name="Diagram 5">
            <a:extLst>
              <a:ext uri="{FF2B5EF4-FFF2-40B4-BE49-F238E27FC236}">
                <a16:creationId xmlns:a16="http://schemas.microsoft.com/office/drawing/2014/main" id="{31383F89-560C-48C7-BCBA-780C3FCCD7EF}"/>
              </a:ext>
            </a:extLst>
          </p:cNvPr>
          <p:cNvGraphicFramePr/>
          <p:nvPr>
            <p:extLst>
              <p:ext uri="{D42A27DB-BD31-4B8C-83A1-F6EECF244321}">
                <p14:modId xmlns:p14="http://schemas.microsoft.com/office/powerpoint/2010/main" val="1127531815"/>
              </p:ext>
            </p:extLst>
          </p:nvPr>
        </p:nvGraphicFramePr>
        <p:xfrm>
          <a:off x="1087664" y="2564904"/>
          <a:ext cx="8056336" cy="41850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Rectangle 16">
            <a:extLst>
              <a:ext uri="{FF2B5EF4-FFF2-40B4-BE49-F238E27FC236}">
                <a16:creationId xmlns:a16="http://schemas.microsoft.com/office/drawing/2014/main" id="{589063A8-192B-45DE-B3C5-23CB3E928AB3}"/>
              </a:ext>
            </a:extLst>
          </p:cNvPr>
          <p:cNvSpPr/>
          <p:nvPr/>
        </p:nvSpPr>
        <p:spPr>
          <a:xfrm>
            <a:off x="3674011" y="2048141"/>
            <a:ext cx="1697965" cy="369332"/>
          </a:xfrm>
          <a:prstGeom prst="rect">
            <a:avLst/>
          </a:prstGeom>
        </p:spPr>
        <p:txBody>
          <a:bodyPr wrap="none">
            <a:spAutoFit/>
          </a:bodyPr>
          <a:lstStyle/>
          <a:p>
            <a:r>
              <a:rPr lang="en-US" altLang="en-US" b="1" dirty="0">
                <a:solidFill>
                  <a:srgbClr val="4597A0"/>
                </a:solidFill>
                <a:latin typeface="Calibri" pitchFamily="34" charset="0"/>
              </a:rPr>
              <a:t>MOBILTY RULES</a:t>
            </a:r>
            <a:endParaRPr lang="en-US" dirty="0"/>
          </a:p>
        </p:txBody>
      </p:sp>
      <p:sp>
        <p:nvSpPr>
          <p:cNvPr id="18" name="Right Brace 17">
            <a:extLst>
              <a:ext uri="{FF2B5EF4-FFF2-40B4-BE49-F238E27FC236}">
                <a16:creationId xmlns:a16="http://schemas.microsoft.com/office/drawing/2014/main" id="{A9E6C8C9-F07B-4F4E-810C-C57CF673C7BB}"/>
              </a:ext>
            </a:extLst>
          </p:cNvPr>
          <p:cNvSpPr/>
          <p:nvPr/>
        </p:nvSpPr>
        <p:spPr>
          <a:xfrm>
            <a:off x="7308304" y="3645024"/>
            <a:ext cx="648072" cy="2996953"/>
          </a:xfrm>
          <a:prstGeom prst="rightBrace">
            <a:avLst>
              <a:gd name="adj1" fmla="val 8333"/>
              <a:gd name="adj2" fmla="val 34965"/>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28C4B603-F906-4EC2-8FCB-67FDBB515BEC}"/>
              </a:ext>
            </a:extLst>
          </p:cNvPr>
          <p:cNvSpPr/>
          <p:nvPr/>
        </p:nvSpPr>
        <p:spPr>
          <a:xfrm flipH="1">
            <a:off x="2238832" y="3685338"/>
            <a:ext cx="530983" cy="1944216"/>
          </a:xfrm>
          <a:prstGeom prst="rightBrace">
            <a:avLst>
              <a:gd name="adj1" fmla="val 11164"/>
              <a:gd name="adj2" fmla="val 50884"/>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A3DE85E0-F8D6-4C76-B192-841FAF211F19}"/>
              </a:ext>
            </a:extLst>
          </p:cNvPr>
          <p:cNvSpPr/>
          <p:nvPr/>
        </p:nvSpPr>
        <p:spPr>
          <a:xfrm>
            <a:off x="1038448" y="4509120"/>
            <a:ext cx="1147815" cy="369332"/>
          </a:xfrm>
          <a:prstGeom prst="rect">
            <a:avLst/>
          </a:prstGeom>
        </p:spPr>
        <p:txBody>
          <a:bodyPr wrap="none">
            <a:spAutoFit/>
          </a:bodyPr>
          <a:lstStyle/>
          <a:p>
            <a:r>
              <a:rPr lang="en-US" altLang="en-US" b="1" dirty="0">
                <a:solidFill>
                  <a:srgbClr val="4597A0"/>
                </a:solidFill>
                <a:latin typeface="Calibri" pitchFamily="34" charset="0"/>
              </a:rPr>
              <a:t>1-2 YEARS</a:t>
            </a:r>
            <a:endParaRPr lang="en-US" dirty="0"/>
          </a:p>
        </p:txBody>
      </p:sp>
      <p:sp>
        <p:nvSpPr>
          <p:cNvPr id="21" name="Rectangle 20">
            <a:extLst>
              <a:ext uri="{FF2B5EF4-FFF2-40B4-BE49-F238E27FC236}">
                <a16:creationId xmlns:a16="http://schemas.microsoft.com/office/drawing/2014/main" id="{FED93F7E-0776-41DF-A4DD-613341ACEEF6}"/>
              </a:ext>
            </a:extLst>
          </p:cNvPr>
          <p:cNvSpPr/>
          <p:nvPr/>
        </p:nvSpPr>
        <p:spPr>
          <a:xfrm>
            <a:off x="7951745" y="4500499"/>
            <a:ext cx="1147815" cy="369332"/>
          </a:xfrm>
          <a:prstGeom prst="rect">
            <a:avLst/>
          </a:prstGeom>
        </p:spPr>
        <p:txBody>
          <a:bodyPr wrap="none">
            <a:spAutoFit/>
          </a:bodyPr>
          <a:lstStyle/>
          <a:p>
            <a:r>
              <a:rPr lang="en-US" altLang="en-US" b="1" dirty="0">
                <a:solidFill>
                  <a:srgbClr val="4597A0"/>
                </a:solidFill>
                <a:latin typeface="Calibri" pitchFamily="34" charset="0"/>
              </a:rPr>
              <a:t>2-3 YEARS</a:t>
            </a:r>
            <a:endParaRPr lang="en-US" dirty="0"/>
          </a:p>
        </p:txBody>
      </p:sp>
      <p:sp>
        <p:nvSpPr>
          <p:cNvPr id="22" name="Flowchart: Sequential Access Storage 21">
            <a:extLst>
              <a:ext uri="{FF2B5EF4-FFF2-40B4-BE49-F238E27FC236}">
                <a16:creationId xmlns:a16="http://schemas.microsoft.com/office/drawing/2014/main" id="{8F2E140D-0253-45C9-ACBD-0E8282079709}"/>
              </a:ext>
            </a:extLst>
          </p:cNvPr>
          <p:cNvSpPr/>
          <p:nvPr/>
        </p:nvSpPr>
        <p:spPr>
          <a:xfrm flipH="1">
            <a:off x="158648" y="3356991"/>
            <a:ext cx="5625484" cy="3296717"/>
          </a:xfrm>
          <a:prstGeom prst="flowChartMagneticTap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4194B8D-FB21-4BC1-8200-F13D841556FE}"/>
              </a:ext>
            </a:extLst>
          </p:cNvPr>
          <p:cNvSpPr/>
          <p:nvPr/>
        </p:nvSpPr>
        <p:spPr>
          <a:xfrm>
            <a:off x="163762" y="6236975"/>
            <a:ext cx="3789884" cy="369332"/>
          </a:xfrm>
          <a:prstGeom prst="rect">
            <a:avLst/>
          </a:prstGeom>
        </p:spPr>
        <p:txBody>
          <a:bodyPr wrap="none">
            <a:spAutoFit/>
          </a:bodyPr>
          <a:lstStyle/>
          <a:p>
            <a:r>
              <a:rPr lang="en-US" altLang="en-US" b="1" dirty="0">
                <a:solidFill>
                  <a:srgbClr val="4597A0"/>
                </a:solidFill>
                <a:latin typeface="Calibri" pitchFamily="34" charset="0"/>
              </a:rPr>
              <a:t>AVAILABLE TO CHINESE RESEARCHERS</a:t>
            </a:r>
            <a:endParaRPr lang="en-US" dirty="0"/>
          </a:p>
        </p:txBody>
      </p:sp>
      <p:sp>
        <p:nvSpPr>
          <p:cNvPr id="24" name="Star: 7 Points 23">
            <a:extLst>
              <a:ext uri="{FF2B5EF4-FFF2-40B4-BE49-F238E27FC236}">
                <a16:creationId xmlns:a16="http://schemas.microsoft.com/office/drawing/2014/main" id="{798F770A-DB8E-4CBA-BF12-AC5FB9EBA113}"/>
              </a:ext>
            </a:extLst>
          </p:cNvPr>
          <p:cNvSpPr/>
          <p:nvPr/>
        </p:nvSpPr>
        <p:spPr>
          <a:xfrm>
            <a:off x="277514" y="1961284"/>
            <a:ext cx="2036779" cy="1960579"/>
          </a:xfrm>
          <a:prstGeom prst="star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6CCBFAA-4421-49C6-8170-FB33A3E306AF}"/>
              </a:ext>
            </a:extLst>
          </p:cNvPr>
          <p:cNvSpPr/>
          <p:nvPr/>
        </p:nvSpPr>
        <p:spPr>
          <a:xfrm>
            <a:off x="690637" y="2662275"/>
            <a:ext cx="1257717" cy="738664"/>
          </a:xfrm>
          <a:prstGeom prst="rect">
            <a:avLst/>
          </a:prstGeom>
        </p:spPr>
        <p:txBody>
          <a:bodyPr wrap="square">
            <a:spAutoFit/>
          </a:bodyPr>
          <a:lstStyle/>
          <a:p>
            <a:pPr algn="ctr"/>
            <a:r>
              <a:rPr lang="en-US" altLang="en-US" sz="1400" b="1" dirty="0">
                <a:solidFill>
                  <a:schemeClr val="bg1"/>
                </a:solidFill>
                <a:latin typeface="Calibri" pitchFamily="34" charset="0"/>
              </a:rPr>
              <a:t>EUROPE = </a:t>
            </a:r>
          </a:p>
          <a:p>
            <a:pPr algn="ctr"/>
            <a:r>
              <a:rPr lang="is-IS" sz="1400" b="1" dirty="0">
                <a:solidFill>
                  <a:schemeClr val="bg1"/>
                </a:solidFill>
                <a:latin typeface="Calibri" pitchFamily="34" charset="0"/>
              </a:rPr>
              <a:t>2</a:t>
            </a:r>
            <a:r>
              <a:rPr lang="en-US" sz="1400" b="1" dirty="0">
                <a:solidFill>
                  <a:schemeClr val="bg1"/>
                </a:solidFill>
                <a:latin typeface="Calibri" pitchFamily="34" charset="0"/>
              </a:rPr>
              <a:t>8 Member +</a:t>
            </a:r>
          </a:p>
          <a:p>
            <a:pPr algn="ctr"/>
            <a:r>
              <a:rPr lang="is-IS" sz="1400" b="1" dirty="0">
                <a:solidFill>
                  <a:schemeClr val="bg1"/>
                </a:solidFill>
                <a:latin typeface="Calibri" pitchFamily="34" charset="0"/>
              </a:rPr>
              <a:t>1</a:t>
            </a:r>
            <a:r>
              <a:rPr lang="en-US" sz="1400" b="1" dirty="0">
                <a:solidFill>
                  <a:schemeClr val="bg1"/>
                </a:solidFill>
                <a:latin typeface="Calibri" pitchFamily="34" charset="0"/>
              </a:rPr>
              <a:t>4 Associate</a:t>
            </a:r>
            <a:endParaRPr lang="en-US" sz="1400" dirty="0">
              <a:solidFill>
                <a:schemeClr val="bg1"/>
              </a:solidFill>
            </a:endParaRPr>
          </a:p>
        </p:txBody>
      </p:sp>
      <p:sp>
        <p:nvSpPr>
          <p:cNvPr id="26" name="Star: 7 Points 25">
            <a:extLst>
              <a:ext uri="{FF2B5EF4-FFF2-40B4-BE49-F238E27FC236}">
                <a16:creationId xmlns:a16="http://schemas.microsoft.com/office/drawing/2014/main" id="{57F8CB77-6B7C-42D9-9597-10678A3BBEE8}"/>
              </a:ext>
            </a:extLst>
          </p:cNvPr>
          <p:cNvSpPr/>
          <p:nvPr/>
        </p:nvSpPr>
        <p:spPr>
          <a:xfrm>
            <a:off x="7414576" y="4964466"/>
            <a:ext cx="2036779" cy="1960579"/>
          </a:xfrm>
          <a:prstGeom prst="star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C460B9A-F5EA-4972-BE85-8D15BC5328F7}"/>
              </a:ext>
            </a:extLst>
          </p:cNvPr>
          <p:cNvSpPr/>
          <p:nvPr/>
        </p:nvSpPr>
        <p:spPr>
          <a:xfrm>
            <a:off x="7821938" y="5441781"/>
            <a:ext cx="1257717" cy="1169551"/>
          </a:xfrm>
          <a:prstGeom prst="rect">
            <a:avLst/>
          </a:prstGeom>
        </p:spPr>
        <p:txBody>
          <a:bodyPr wrap="square">
            <a:spAutoFit/>
          </a:bodyPr>
          <a:lstStyle/>
          <a:p>
            <a:pPr algn="ctr"/>
            <a:r>
              <a:rPr lang="is-IS" altLang="en-US" sz="1400" b="1" dirty="0">
                <a:solidFill>
                  <a:schemeClr val="bg1"/>
                </a:solidFill>
                <a:latin typeface="Calibri" pitchFamily="34" charset="0"/>
              </a:rPr>
              <a:t>NO MORE THAN 12 MONTHS IN COUNTRY FOR LAST 3 YEARS</a:t>
            </a:r>
            <a:endParaRPr lang="en-US" sz="1400" dirty="0">
              <a:solidFill>
                <a:schemeClr val="bg1"/>
              </a:solidFill>
            </a:endParaRPr>
          </a:p>
        </p:txBody>
      </p:sp>
      <p:pic>
        <p:nvPicPr>
          <p:cNvPr id="28" name="Picture 27" descr="A close up of a logo&#10;&#10;Description automatically generated">
            <a:extLst>
              <a:ext uri="{FF2B5EF4-FFF2-40B4-BE49-F238E27FC236}">
                <a16:creationId xmlns:a16="http://schemas.microsoft.com/office/drawing/2014/main" id="{2CAC60A6-0050-44A1-8373-C6DC2955A5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04638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MSCA Individual Fellowship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273286" y="2060848"/>
            <a:ext cx="2627386" cy="369332"/>
          </a:xfrm>
          <a:prstGeom prst="rect">
            <a:avLst/>
          </a:prstGeom>
        </p:spPr>
        <p:txBody>
          <a:bodyPr wrap="none">
            <a:spAutoFit/>
          </a:bodyPr>
          <a:lstStyle/>
          <a:p>
            <a:r>
              <a:rPr lang="is-IS" b="1" dirty="0">
                <a:solidFill>
                  <a:srgbClr val="4597A0"/>
                </a:solidFill>
                <a:latin typeface="Calibri" pitchFamily="34" charset="0"/>
              </a:rPr>
              <a:t>EUROPEAN FELLOWSHIPS</a:t>
            </a:r>
            <a:endParaRPr lang="en-US" dirty="0"/>
          </a:p>
        </p:txBody>
      </p:sp>
      <p:sp>
        <p:nvSpPr>
          <p:cNvPr id="26" name="TextBox 5">
            <a:extLst>
              <a:ext uri="{FF2B5EF4-FFF2-40B4-BE49-F238E27FC236}">
                <a16:creationId xmlns:a16="http://schemas.microsoft.com/office/drawing/2014/main" id="{C4281ED5-97CD-4119-B856-1BC20B4ABC17}"/>
              </a:ext>
            </a:extLst>
          </p:cNvPr>
          <p:cNvSpPr txBox="1">
            <a:spLocks noChangeArrowheads="1"/>
          </p:cNvSpPr>
          <p:nvPr/>
        </p:nvSpPr>
        <p:spPr bwMode="auto">
          <a:xfrm>
            <a:off x="724584" y="2198402"/>
            <a:ext cx="772479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endParaRPr lang="fr-BE" altLang="en-US" sz="1200" i="0" dirty="0"/>
          </a:p>
          <a:p>
            <a:pPr>
              <a:buFontTx/>
              <a:buChar char="•"/>
            </a:pPr>
            <a:r>
              <a:rPr lang="is-IS" altLang="en-US" sz="1800" b="1" i="0" dirty="0">
                <a:solidFill>
                  <a:srgbClr val="4597A0"/>
                </a:solidFill>
                <a:latin typeface="Calibri" pitchFamily="34" charset="0"/>
              </a:rPr>
              <a:t>OPEN TO THIRD COUNTRY APPLICANTS – SUCH AS CHINESE RESEARHCERS</a:t>
            </a:r>
            <a:endParaRPr lang="is-IS" altLang="zh-CN" sz="1800" i="0" dirty="0">
              <a:latin typeface="Calibri" pitchFamily="34" charset="0"/>
            </a:endParaRPr>
          </a:p>
          <a:p>
            <a:endParaRPr lang="is-IS" altLang="zh-CN" sz="1800" i="0" dirty="0">
              <a:latin typeface="Calibri" pitchFamily="34" charset="0"/>
            </a:endParaRPr>
          </a:p>
          <a:p>
            <a:pPr>
              <a:buFontTx/>
              <a:buChar char="•"/>
            </a:pPr>
            <a:r>
              <a:rPr lang="is-IS" altLang="zh-CN" sz="1800" b="1" i="0" dirty="0">
                <a:solidFill>
                  <a:srgbClr val="4597A0"/>
                </a:solidFill>
                <a:latin typeface="Calibri" pitchFamily="34" charset="0"/>
              </a:rPr>
              <a:t>DON‘T NEED TO LIVE IN EUROPE – CAN APPLY FROM CHINA</a:t>
            </a:r>
            <a:endParaRPr lang="is-IS" altLang="zh-CN" sz="1800" i="0" dirty="0">
              <a:latin typeface="Calibri" pitchFamily="34" charset="0"/>
            </a:endParaRPr>
          </a:p>
          <a:p>
            <a:endParaRPr lang="is-IS" altLang="zh-CN" sz="1800" i="0" dirty="0">
              <a:latin typeface="Calibri" pitchFamily="34" charset="0"/>
            </a:endParaRPr>
          </a:p>
          <a:p>
            <a:pPr>
              <a:buFontTx/>
              <a:buChar char="•"/>
            </a:pPr>
            <a:r>
              <a:rPr lang="is-IS" altLang="zh-CN" sz="1800" b="1" i="0" dirty="0">
                <a:solidFill>
                  <a:srgbClr val="4597A0"/>
                </a:solidFill>
                <a:latin typeface="Calibri" pitchFamily="34" charset="0"/>
              </a:rPr>
              <a:t>CAN‘T APPLY ALONE </a:t>
            </a:r>
          </a:p>
          <a:p>
            <a:pPr lvl="1">
              <a:buFontTx/>
              <a:buChar char="•"/>
            </a:pPr>
            <a:r>
              <a:rPr lang="is-IS" altLang="zh-CN" sz="1400" b="1" i="0" dirty="0">
                <a:solidFill>
                  <a:srgbClr val="4597A0"/>
                </a:solidFill>
                <a:latin typeface="Calibri" pitchFamily="34" charset="0"/>
              </a:rPr>
              <a:t>YOU NEED HOST ORGANISATION AND SUPERVISOR IN EUROPE TO SUPPORT YOUR APPLICATION</a:t>
            </a:r>
          </a:p>
          <a:p>
            <a:pPr lvl="1">
              <a:buFontTx/>
              <a:buChar char="•"/>
            </a:pPr>
            <a:r>
              <a:rPr lang="is-IS" altLang="zh-CN" sz="1400" dirty="0">
                <a:solidFill>
                  <a:srgbClr val="4597A0"/>
                </a:solidFill>
                <a:latin typeface="Calibri" pitchFamily="34" charset="0"/>
              </a:rPr>
              <a:t>HOW TO FIND?</a:t>
            </a:r>
            <a:endParaRPr lang="is-IS" altLang="zh-CN" sz="1400" i="0" dirty="0">
              <a:latin typeface="Calibri" pitchFamily="34" charset="0"/>
            </a:endParaRPr>
          </a:p>
          <a:p>
            <a:pPr lvl="1"/>
            <a:endParaRPr lang="cs-CZ" altLang="zh-CN" sz="1400" cap="small" dirty="0"/>
          </a:p>
          <a:p>
            <a:pPr lvl="1">
              <a:buFontTx/>
              <a:buChar char="•"/>
            </a:pPr>
            <a:r>
              <a:rPr lang="is-IS" altLang="zh-CN" sz="1400" cap="small" dirty="0" err="1">
                <a:solidFill>
                  <a:srgbClr val="CC3399"/>
                </a:solidFill>
              </a:rPr>
              <a:t>Use</a:t>
            </a:r>
            <a:r>
              <a:rPr lang="is-IS" altLang="zh-CN" sz="1400" cap="small" dirty="0">
                <a:solidFill>
                  <a:srgbClr val="CC3399"/>
                </a:solidFill>
              </a:rPr>
              <a:t> </a:t>
            </a:r>
            <a:r>
              <a:rPr lang="is-IS" altLang="zh-CN" sz="1400" cap="small" dirty="0" err="1">
                <a:solidFill>
                  <a:srgbClr val="CC3399"/>
                </a:solidFill>
              </a:rPr>
              <a:t>your</a:t>
            </a:r>
            <a:r>
              <a:rPr lang="is-IS" altLang="zh-CN" sz="1400" cap="small" dirty="0">
                <a:solidFill>
                  <a:srgbClr val="CC3399"/>
                </a:solidFill>
              </a:rPr>
              <a:t> </a:t>
            </a:r>
            <a:r>
              <a:rPr lang="is-IS" altLang="zh-CN" sz="1400" cap="small" dirty="0" err="1">
                <a:solidFill>
                  <a:srgbClr val="CC3399"/>
                </a:solidFill>
              </a:rPr>
              <a:t>own</a:t>
            </a:r>
            <a:r>
              <a:rPr lang="is-IS" altLang="zh-CN" sz="1400" cap="small" dirty="0">
                <a:solidFill>
                  <a:srgbClr val="CC3399"/>
                </a:solidFill>
              </a:rPr>
              <a:t> </a:t>
            </a:r>
            <a:r>
              <a:rPr lang="is-IS" altLang="zh-CN" sz="1400" cap="small" dirty="0" err="1">
                <a:solidFill>
                  <a:srgbClr val="CC3399"/>
                </a:solidFill>
              </a:rPr>
              <a:t>connections</a:t>
            </a:r>
            <a:br>
              <a:rPr lang="is-IS" altLang="zh-CN" sz="1400" cap="small" dirty="0">
                <a:solidFill>
                  <a:srgbClr val="CC3399"/>
                </a:solidFill>
              </a:rPr>
            </a:br>
            <a:r>
              <a:rPr lang="is-IS" altLang="zh-CN" sz="1400" cap="small" dirty="0" err="1"/>
              <a:t>Maybe</a:t>
            </a:r>
            <a:r>
              <a:rPr lang="is-IS" altLang="zh-CN" sz="1400" cap="small" dirty="0"/>
              <a:t> </a:t>
            </a:r>
            <a:r>
              <a:rPr lang="is-IS" altLang="zh-CN" sz="1400" cap="small" dirty="0" err="1"/>
              <a:t>you</a:t>
            </a:r>
            <a:r>
              <a:rPr lang="is-IS" altLang="zh-CN" sz="1400" cap="small" dirty="0"/>
              <a:t> are </a:t>
            </a:r>
            <a:r>
              <a:rPr lang="is-IS" altLang="zh-CN" sz="1400" cap="small" dirty="0" err="1"/>
              <a:t>familiar</a:t>
            </a:r>
            <a:r>
              <a:rPr lang="is-IS" altLang="zh-CN" sz="1400" cap="small" dirty="0"/>
              <a:t> with European </a:t>
            </a:r>
            <a:r>
              <a:rPr lang="is-IS" altLang="zh-CN" sz="1400" cap="small" dirty="0" err="1"/>
              <a:t>resarchers</a:t>
            </a:r>
            <a:r>
              <a:rPr lang="is-IS" altLang="zh-CN" sz="1400" cap="small" dirty="0"/>
              <a:t> from </a:t>
            </a:r>
            <a:r>
              <a:rPr lang="is-IS" altLang="zh-CN" sz="1400" cap="small" dirty="0" err="1"/>
              <a:t>your</a:t>
            </a:r>
            <a:r>
              <a:rPr lang="is-IS" altLang="zh-CN" sz="1400" cap="small" dirty="0"/>
              <a:t> </a:t>
            </a:r>
            <a:r>
              <a:rPr lang="is-IS" altLang="zh-CN" sz="1400" cap="small" dirty="0" err="1"/>
              <a:t>work</a:t>
            </a:r>
            <a:r>
              <a:rPr lang="is-IS" altLang="zh-CN" sz="1400" cap="small" dirty="0"/>
              <a:t> or </a:t>
            </a:r>
            <a:r>
              <a:rPr lang="is-IS" altLang="zh-CN" sz="1400" cap="small" dirty="0" err="1"/>
              <a:t>maybe</a:t>
            </a:r>
            <a:r>
              <a:rPr lang="is-IS" altLang="zh-CN" sz="1400" cap="small" dirty="0"/>
              <a:t> </a:t>
            </a:r>
            <a:r>
              <a:rPr lang="is-IS" altLang="zh-CN" sz="1400" cap="small" dirty="0" err="1"/>
              <a:t>your</a:t>
            </a:r>
            <a:r>
              <a:rPr lang="is-IS" altLang="zh-CN" sz="1400" cap="small" dirty="0"/>
              <a:t> </a:t>
            </a:r>
            <a:r>
              <a:rPr lang="is-IS" altLang="zh-CN" sz="1400" cap="small" dirty="0" err="1"/>
              <a:t>chinese</a:t>
            </a:r>
            <a:r>
              <a:rPr lang="is-IS" altLang="zh-CN" sz="1400" cap="small" dirty="0"/>
              <a:t> </a:t>
            </a:r>
            <a:r>
              <a:rPr lang="is-IS" altLang="zh-CN" sz="1400" cap="small" dirty="0" err="1"/>
              <a:t>supervisor</a:t>
            </a:r>
            <a:r>
              <a:rPr lang="is-IS" altLang="zh-CN" sz="1400" cap="small" dirty="0"/>
              <a:t> </a:t>
            </a:r>
            <a:r>
              <a:rPr lang="is-IS" altLang="zh-CN" sz="1400" cap="small" dirty="0" err="1"/>
              <a:t>know</a:t>
            </a:r>
            <a:r>
              <a:rPr lang="is-IS" altLang="zh-CN" sz="1400" cap="small" dirty="0"/>
              <a:t> </a:t>
            </a:r>
            <a:r>
              <a:rPr lang="is-IS" altLang="zh-CN" sz="1400" cap="small" dirty="0" err="1"/>
              <a:t>somebody</a:t>
            </a:r>
            <a:r>
              <a:rPr lang="is-IS" altLang="zh-CN" sz="1400" cap="small" dirty="0"/>
              <a:t>.</a:t>
            </a:r>
            <a:br>
              <a:rPr lang="is-IS" altLang="zh-CN" sz="1400" cap="small" dirty="0"/>
            </a:br>
            <a:endParaRPr lang="is-IS" altLang="zh-CN" sz="1400" cap="small" dirty="0">
              <a:solidFill>
                <a:srgbClr val="CC3399"/>
              </a:solidFill>
            </a:endParaRPr>
          </a:p>
          <a:p>
            <a:pPr lvl="1">
              <a:buFontTx/>
              <a:buChar char="•"/>
            </a:pPr>
            <a:r>
              <a:rPr lang="is-IS" altLang="zh-CN" sz="1400" cap="small" dirty="0" err="1">
                <a:solidFill>
                  <a:srgbClr val="CC3399"/>
                </a:solidFill>
              </a:rPr>
              <a:t>Use</a:t>
            </a:r>
            <a:r>
              <a:rPr lang="is-IS" altLang="zh-CN" sz="1400" cap="small" dirty="0">
                <a:solidFill>
                  <a:srgbClr val="CC3399"/>
                </a:solidFill>
              </a:rPr>
              <a:t> EURAXESS</a:t>
            </a:r>
          </a:p>
          <a:p>
            <a:pPr lvl="1"/>
            <a:r>
              <a:rPr lang="is-IS" altLang="zh-CN" sz="1400" cap="small" dirty="0" err="1"/>
              <a:t>Read</a:t>
            </a:r>
            <a:r>
              <a:rPr lang="is-IS" altLang="zh-CN" sz="1400" cap="small" dirty="0"/>
              <a:t> </a:t>
            </a:r>
            <a:r>
              <a:rPr lang="is-IS" altLang="zh-CN" sz="1400" cap="small" dirty="0" err="1"/>
              <a:t>our</a:t>
            </a:r>
            <a:r>
              <a:rPr lang="is-IS" altLang="zh-CN" sz="1400" cap="small" dirty="0"/>
              <a:t> </a:t>
            </a:r>
            <a:r>
              <a:rPr lang="is-IS" altLang="zh-CN" sz="1400" cap="small" dirty="0" err="1"/>
              <a:t>flashnotes</a:t>
            </a:r>
            <a:r>
              <a:rPr lang="is-IS" altLang="zh-CN" sz="1400" cap="small" dirty="0"/>
              <a:t> for </a:t>
            </a:r>
            <a:r>
              <a:rPr lang="is-IS" altLang="zh-CN" sz="1400" cap="small" dirty="0" err="1"/>
              <a:t>opportunities</a:t>
            </a:r>
            <a:r>
              <a:rPr lang="is-IS" altLang="zh-CN" sz="1400" cap="small" dirty="0"/>
              <a:t> – </a:t>
            </a:r>
            <a:r>
              <a:rPr lang="is-IS" altLang="zh-CN" sz="1400" cap="small" dirty="0" err="1"/>
              <a:t>Sign</a:t>
            </a:r>
            <a:r>
              <a:rPr lang="is-IS" altLang="zh-CN" sz="1400" cap="small" dirty="0"/>
              <a:t> </a:t>
            </a:r>
            <a:r>
              <a:rPr lang="is-IS" altLang="zh-CN" sz="1400" cap="small" dirty="0" err="1"/>
              <a:t>up</a:t>
            </a:r>
            <a:r>
              <a:rPr lang="is-IS" altLang="zh-CN" sz="1400" cap="small" dirty="0"/>
              <a:t> for </a:t>
            </a:r>
            <a:r>
              <a:rPr lang="is-IS" altLang="zh-CN" sz="1400" cap="small" dirty="0" err="1"/>
              <a:t>the</a:t>
            </a:r>
            <a:r>
              <a:rPr lang="is-IS" altLang="zh-CN" sz="1400" cap="small" dirty="0"/>
              <a:t> EURAXESS Portal </a:t>
            </a:r>
            <a:r>
              <a:rPr lang="is-IS" altLang="zh-CN" sz="1400" cap="small" dirty="0" err="1"/>
              <a:t>and</a:t>
            </a:r>
            <a:r>
              <a:rPr lang="is-IS" altLang="zh-CN" sz="1400" cap="small" dirty="0"/>
              <a:t> </a:t>
            </a:r>
            <a:r>
              <a:rPr lang="is-IS" altLang="zh-CN" sz="1400" cap="small" dirty="0" err="1"/>
              <a:t>upload</a:t>
            </a:r>
            <a:r>
              <a:rPr lang="is-IS" altLang="zh-CN" sz="1400" cap="small" dirty="0"/>
              <a:t> </a:t>
            </a:r>
            <a:r>
              <a:rPr lang="is-IS" altLang="zh-CN" sz="1400" cap="small" dirty="0" err="1"/>
              <a:t>your</a:t>
            </a:r>
            <a:r>
              <a:rPr lang="is-IS" altLang="zh-CN" sz="1400" cap="small" dirty="0"/>
              <a:t> CV </a:t>
            </a:r>
            <a:r>
              <a:rPr lang="is-IS" altLang="zh-CN" sz="1400" cap="small" dirty="0" err="1"/>
              <a:t>online</a:t>
            </a:r>
            <a:r>
              <a:rPr lang="is-IS" altLang="zh-CN" sz="1400" cap="small" dirty="0"/>
              <a:t> – </a:t>
            </a:r>
            <a:r>
              <a:rPr lang="is-IS" altLang="zh-CN" sz="1400" cap="small" dirty="0" err="1"/>
              <a:t>Check</a:t>
            </a:r>
            <a:r>
              <a:rPr lang="is-IS" altLang="zh-CN" sz="1400" cap="small" dirty="0"/>
              <a:t> </a:t>
            </a:r>
            <a:r>
              <a:rPr lang="is-IS" altLang="zh-CN" sz="1400" cap="small" dirty="0" err="1"/>
              <a:t>out</a:t>
            </a:r>
            <a:r>
              <a:rPr lang="is-IS" altLang="zh-CN" sz="1400" cap="small" dirty="0"/>
              <a:t> </a:t>
            </a:r>
            <a:r>
              <a:rPr lang="is-IS" altLang="zh-CN" sz="1400" cap="small" dirty="0" err="1"/>
              <a:t>our</a:t>
            </a:r>
            <a:r>
              <a:rPr lang="is-IS" altLang="zh-CN" sz="1400" cap="small" dirty="0"/>
              <a:t> </a:t>
            </a:r>
            <a:r>
              <a:rPr lang="is-IS" altLang="zh-CN" sz="1400" cap="small" dirty="0" err="1"/>
              <a:t>hosting</a:t>
            </a:r>
            <a:r>
              <a:rPr lang="is-IS" altLang="zh-CN" sz="1400" cap="small" dirty="0"/>
              <a:t> </a:t>
            </a:r>
            <a:r>
              <a:rPr lang="is-IS" altLang="zh-CN" sz="1400" cap="small" dirty="0" err="1"/>
              <a:t>offer</a:t>
            </a:r>
            <a:r>
              <a:rPr lang="is-IS" altLang="zh-CN" sz="1400" cap="small" dirty="0"/>
              <a:t> database</a:t>
            </a:r>
          </a:p>
          <a:p>
            <a:pPr lvl="1"/>
            <a:endParaRPr lang="is-IS" altLang="zh-CN" sz="1400" cap="small" dirty="0">
              <a:solidFill>
                <a:srgbClr val="CC3399"/>
              </a:solidFill>
            </a:endParaRPr>
          </a:p>
          <a:p>
            <a:pPr lvl="1">
              <a:buFontTx/>
              <a:buChar char="•"/>
            </a:pPr>
            <a:r>
              <a:rPr lang="is-IS" altLang="zh-CN" sz="1400" cap="small" dirty="0" err="1">
                <a:solidFill>
                  <a:srgbClr val="CC3399"/>
                </a:solidFill>
              </a:rPr>
              <a:t>Have</a:t>
            </a:r>
            <a:r>
              <a:rPr lang="is-IS" altLang="zh-CN" sz="1400" cap="small" dirty="0">
                <a:solidFill>
                  <a:srgbClr val="CC3399"/>
                </a:solidFill>
              </a:rPr>
              <a:t> </a:t>
            </a:r>
            <a:r>
              <a:rPr lang="is-IS" altLang="zh-CN" sz="1400" cap="small" dirty="0" err="1">
                <a:solidFill>
                  <a:srgbClr val="CC3399"/>
                </a:solidFill>
              </a:rPr>
              <a:t>Inititative</a:t>
            </a:r>
            <a:r>
              <a:rPr lang="is-IS" altLang="zh-CN" sz="1400" cap="small" dirty="0">
                <a:solidFill>
                  <a:srgbClr val="CC3399"/>
                </a:solidFill>
              </a:rPr>
              <a:t> </a:t>
            </a:r>
          </a:p>
          <a:p>
            <a:pPr lvl="1">
              <a:buFontTx/>
              <a:buChar char="•"/>
            </a:pPr>
            <a:endParaRPr lang="is-IS" altLang="zh-CN" sz="1400" cap="small" dirty="0"/>
          </a:p>
          <a:p>
            <a:pPr lvl="1"/>
            <a:r>
              <a:rPr lang="is-IS" altLang="zh-CN" sz="1400" cap="small" dirty="0"/>
              <a:t>  </a:t>
            </a:r>
            <a:endParaRPr lang="fr-BE" altLang="en-US" sz="1800" i="0" dirty="0">
              <a:latin typeface="Calibri" pitchFamily="34" charset="0"/>
            </a:endParaRPr>
          </a:p>
        </p:txBody>
      </p:sp>
      <p:pic>
        <p:nvPicPr>
          <p:cNvPr id="9" name="Picture 8" descr="A close up of a logo&#10;&#10;Description automatically generated">
            <a:extLst>
              <a:ext uri="{FF2B5EF4-FFF2-40B4-BE49-F238E27FC236}">
                <a16:creationId xmlns:a16="http://schemas.microsoft.com/office/drawing/2014/main" id="{92E08789-7D53-44FD-8A6E-6DE624630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703542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57653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MSCA Individual Fellowship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26" name="TextBox 5">
            <a:extLst>
              <a:ext uri="{FF2B5EF4-FFF2-40B4-BE49-F238E27FC236}">
                <a16:creationId xmlns:a16="http://schemas.microsoft.com/office/drawing/2014/main" id="{C4281ED5-97CD-4119-B856-1BC20B4ABC17}"/>
              </a:ext>
            </a:extLst>
          </p:cNvPr>
          <p:cNvSpPr txBox="1">
            <a:spLocks noChangeArrowheads="1"/>
          </p:cNvSpPr>
          <p:nvPr/>
        </p:nvSpPr>
        <p:spPr bwMode="auto">
          <a:xfrm>
            <a:off x="709605" y="1671675"/>
            <a:ext cx="772479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endParaRPr lang="fr-BE" altLang="en-US" sz="1200" i="0" dirty="0"/>
          </a:p>
          <a:p>
            <a:endParaRPr lang="is-IS" altLang="zh-CN" sz="1800" i="0" dirty="0">
              <a:latin typeface="Calibri" pitchFamily="34" charset="0"/>
            </a:endParaRPr>
          </a:p>
          <a:p>
            <a:pPr algn="ctr"/>
            <a:r>
              <a:rPr lang="is-IS" altLang="zh-CN" sz="1800" b="1" i="0" dirty="0">
                <a:solidFill>
                  <a:srgbClr val="4597A0"/>
                </a:solidFill>
                <a:latin typeface="Calibri" pitchFamily="34" charset="0"/>
              </a:rPr>
              <a:t>HOST INSTITUTION -&gt; BENEFICIARY</a:t>
            </a:r>
            <a:endParaRPr lang="is-IS" altLang="zh-CN" sz="1800" i="0" dirty="0">
              <a:latin typeface="Calibri" pitchFamily="34" charset="0"/>
            </a:endParaRPr>
          </a:p>
          <a:p>
            <a:pPr algn="ctr"/>
            <a:r>
              <a:rPr lang="en-US" altLang="zh-CN" sz="1800" i="0" dirty="0">
                <a:latin typeface="Calibri" pitchFamily="34" charset="0"/>
              </a:rPr>
              <a:t>Recruits, Hosts, and trains the fellow (Supervisor)</a:t>
            </a:r>
          </a:p>
          <a:p>
            <a:pPr algn="ctr"/>
            <a:r>
              <a:rPr lang="en-US" altLang="zh-CN" sz="1800" i="0" dirty="0">
                <a:latin typeface="Calibri" pitchFamily="34" charset="0"/>
              </a:rPr>
              <a:t>Must be located in a MS or AC</a:t>
            </a:r>
          </a:p>
          <a:p>
            <a:pPr algn="ctr"/>
            <a:r>
              <a:rPr lang="en-US" altLang="zh-CN" sz="1800" i="0" dirty="0">
                <a:latin typeface="Calibri" pitchFamily="34" charset="0"/>
              </a:rPr>
              <a:t>Receives funding from European Commission.</a:t>
            </a:r>
          </a:p>
          <a:p>
            <a:pPr algn="ctr"/>
            <a:r>
              <a:rPr lang="en-US" altLang="zh-CN" sz="1800" i="0" dirty="0">
                <a:latin typeface="Calibri" pitchFamily="34" charset="0"/>
              </a:rPr>
              <a:t>Signs the Grant Agreement with the European Commission</a:t>
            </a:r>
          </a:p>
          <a:p>
            <a:pPr algn="ctr"/>
            <a:endParaRPr lang="is-IS" altLang="zh-CN" sz="1800" i="0" dirty="0">
              <a:latin typeface="Calibri" pitchFamily="34" charset="0"/>
            </a:endParaRPr>
          </a:p>
          <a:p>
            <a:pPr>
              <a:buFontTx/>
              <a:buChar char="•"/>
            </a:pPr>
            <a:r>
              <a:rPr lang="is-IS" altLang="zh-CN" sz="1800" b="1" i="0" dirty="0">
                <a:solidFill>
                  <a:srgbClr val="4597A0"/>
                </a:solidFill>
                <a:latin typeface="Calibri" pitchFamily="34" charset="0"/>
              </a:rPr>
              <a:t>YOU DECIDE WHERE TO CARRY OUT YOUR RESEARCH</a:t>
            </a:r>
          </a:p>
          <a:p>
            <a:pPr>
              <a:buFontTx/>
              <a:buChar char="•"/>
            </a:pPr>
            <a:endParaRPr lang="cs-CZ" altLang="zh-CN" sz="1400" cap="small" dirty="0"/>
          </a:p>
          <a:p>
            <a:pPr lvl="1">
              <a:buFontTx/>
              <a:buChar char="•"/>
            </a:pPr>
            <a:r>
              <a:rPr lang="is-IS" altLang="zh-CN" sz="1400" cap="small" dirty="0" err="1">
                <a:solidFill>
                  <a:srgbClr val="CC3399"/>
                </a:solidFill>
              </a:rPr>
              <a:t>Academic</a:t>
            </a:r>
            <a:r>
              <a:rPr lang="is-IS" altLang="zh-CN" sz="1400" cap="small" dirty="0">
                <a:solidFill>
                  <a:srgbClr val="CC3399"/>
                </a:solidFill>
              </a:rPr>
              <a:t> </a:t>
            </a:r>
            <a:r>
              <a:rPr lang="is-IS" altLang="zh-CN" sz="1400" cap="small" dirty="0" err="1">
                <a:solidFill>
                  <a:srgbClr val="CC3399"/>
                </a:solidFill>
              </a:rPr>
              <a:t>host</a:t>
            </a:r>
            <a:br>
              <a:rPr lang="is-IS" altLang="zh-CN" sz="1400" cap="small" dirty="0">
                <a:solidFill>
                  <a:srgbClr val="CC3399"/>
                </a:solidFill>
              </a:rPr>
            </a:br>
            <a:r>
              <a:rPr lang="en-US" altLang="zh-CN" sz="1400" cap="small" dirty="0"/>
              <a:t>Public or private Higher Education Institutions awarding academic </a:t>
            </a:r>
            <a:r>
              <a:rPr lang="en-US" altLang="zh-CN" sz="1400" cap="small" dirty="0" err="1"/>
              <a:t>degreees</a:t>
            </a:r>
            <a:endParaRPr lang="en-US" altLang="zh-CN" sz="1400" cap="small" dirty="0"/>
          </a:p>
          <a:p>
            <a:pPr lvl="1"/>
            <a:r>
              <a:rPr lang="en-US" altLang="zh-CN" sz="1400" cap="small" dirty="0"/>
              <a:t>Public or private non-profit research organizations</a:t>
            </a:r>
          </a:p>
          <a:p>
            <a:pPr lvl="1"/>
            <a:r>
              <a:rPr lang="en-US" altLang="zh-CN" sz="1400" cap="small" dirty="0"/>
              <a:t>International European Interest </a:t>
            </a:r>
            <a:r>
              <a:rPr lang="en-US" altLang="zh-CN" sz="1400" cap="small" dirty="0" err="1"/>
              <a:t>Organisations</a:t>
            </a:r>
            <a:r>
              <a:rPr lang="en-US" altLang="zh-CN" sz="1400" cap="small" dirty="0"/>
              <a:t> (CERN, EMBL)</a:t>
            </a:r>
            <a:br>
              <a:rPr lang="is-IS" altLang="zh-CN" sz="1400" cap="small" dirty="0"/>
            </a:br>
            <a:endParaRPr lang="is-IS" altLang="zh-CN" sz="1400" cap="small" dirty="0">
              <a:solidFill>
                <a:srgbClr val="CC3399"/>
              </a:solidFill>
            </a:endParaRPr>
          </a:p>
          <a:p>
            <a:pPr lvl="1">
              <a:buFontTx/>
              <a:buChar char="•"/>
            </a:pPr>
            <a:r>
              <a:rPr lang="is-IS" altLang="zh-CN" sz="1400" cap="small" dirty="0" err="1">
                <a:solidFill>
                  <a:srgbClr val="CC3399"/>
                </a:solidFill>
              </a:rPr>
              <a:t>Non-Academic</a:t>
            </a:r>
            <a:r>
              <a:rPr lang="is-IS" altLang="zh-CN" sz="1400" cap="small" dirty="0">
                <a:solidFill>
                  <a:srgbClr val="CC3399"/>
                </a:solidFill>
              </a:rPr>
              <a:t> Host</a:t>
            </a:r>
          </a:p>
          <a:p>
            <a:pPr lvl="1"/>
            <a:r>
              <a:rPr lang="en-US" altLang="zh-CN" sz="1400" cap="small" dirty="0"/>
              <a:t>Any other socio-economic actor not included in the academic sector definition ( SME, enterprises, NGOs, hospitals, government </a:t>
            </a:r>
            <a:r>
              <a:rPr lang="en-US" altLang="zh-CN" sz="1400" cap="small" dirty="0" err="1"/>
              <a:t>nobides</a:t>
            </a:r>
            <a:r>
              <a:rPr lang="en-US" altLang="zh-CN" sz="1400" cap="small" dirty="0"/>
              <a:t>, museums, libraries…)</a:t>
            </a:r>
            <a:endParaRPr lang="is-IS" altLang="zh-CN" sz="1400" cap="small" dirty="0"/>
          </a:p>
          <a:p>
            <a:pPr lvl="1"/>
            <a:r>
              <a:rPr lang="is-IS" altLang="zh-CN" sz="1400" cap="small" dirty="0"/>
              <a:t>  </a:t>
            </a:r>
            <a:endParaRPr lang="fr-BE" altLang="en-US" sz="1800" i="0" dirty="0">
              <a:latin typeface="Calibri" pitchFamily="34" charset="0"/>
            </a:endParaRPr>
          </a:p>
        </p:txBody>
      </p:sp>
      <p:pic>
        <p:nvPicPr>
          <p:cNvPr id="8" name="Picture 7" descr="A close up of a logo&#10;&#10;Description automatically generated">
            <a:extLst>
              <a:ext uri="{FF2B5EF4-FFF2-40B4-BE49-F238E27FC236}">
                <a16:creationId xmlns:a16="http://schemas.microsoft.com/office/drawing/2014/main" id="{C4652446-12C0-4B2C-8CBD-76633C9915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979516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MSCA Individual Fellowship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2702681" y="2060848"/>
            <a:ext cx="3737049" cy="369332"/>
          </a:xfrm>
          <a:prstGeom prst="rect">
            <a:avLst/>
          </a:prstGeom>
        </p:spPr>
        <p:txBody>
          <a:bodyPr wrap="none">
            <a:spAutoFit/>
          </a:bodyPr>
          <a:lstStyle/>
          <a:p>
            <a:r>
              <a:rPr lang="is-IS" b="1" dirty="0">
                <a:solidFill>
                  <a:srgbClr val="4597A0"/>
                </a:solidFill>
                <a:latin typeface="Calibri" pitchFamily="34" charset="0"/>
              </a:rPr>
              <a:t>EUROPEAN FELLOWSHIPS – 4 PANELS</a:t>
            </a:r>
            <a:endParaRPr lang="en-US" dirty="0"/>
          </a:p>
        </p:txBody>
      </p:sp>
      <p:graphicFrame>
        <p:nvGraphicFramePr>
          <p:cNvPr id="3" name="Diagram 2">
            <a:extLst>
              <a:ext uri="{FF2B5EF4-FFF2-40B4-BE49-F238E27FC236}">
                <a16:creationId xmlns:a16="http://schemas.microsoft.com/office/drawing/2014/main" id="{A8A96605-7564-4534-9D17-63018CF6986A}"/>
              </a:ext>
            </a:extLst>
          </p:cNvPr>
          <p:cNvGraphicFramePr/>
          <p:nvPr>
            <p:extLst>
              <p:ext uri="{D42A27DB-BD31-4B8C-83A1-F6EECF244321}">
                <p14:modId xmlns:p14="http://schemas.microsoft.com/office/powerpoint/2010/main" val="2579959279"/>
              </p:ext>
            </p:extLst>
          </p:nvPr>
        </p:nvGraphicFramePr>
        <p:xfrm>
          <a:off x="1538979" y="234699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close up of a logo&#10;&#10;Description automatically generated">
            <a:extLst>
              <a:ext uri="{FF2B5EF4-FFF2-40B4-BE49-F238E27FC236}">
                <a16:creationId xmlns:a16="http://schemas.microsoft.com/office/drawing/2014/main" id="{2D147CDB-C105-4034-B08A-70695922FE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59175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02A91C77-C6BC-4985-A5FE-FCC2277EB83D}"/>
              </a:ext>
            </a:extLst>
          </p:cNvPr>
          <p:cNvGrpSpPr/>
          <p:nvPr/>
        </p:nvGrpSpPr>
        <p:grpSpPr>
          <a:xfrm>
            <a:off x="0" y="6498480"/>
            <a:ext cx="9144000" cy="358994"/>
            <a:chOff x="0" y="6498480"/>
            <a:chExt cx="9144000" cy="358994"/>
          </a:xfrm>
        </p:grpSpPr>
        <p:pic>
          <p:nvPicPr>
            <p:cNvPr id="80" name="Picture 79">
              <a:extLst>
                <a:ext uri="{FF2B5EF4-FFF2-40B4-BE49-F238E27FC236}">
                  <a16:creationId xmlns:a16="http://schemas.microsoft.com/office/drawing/2014/main" id="{EFC81EC9-30DE-46A5-A74B-8D571E55F685}"/>
                </a:ext>
              </a:extLst>
            </p:cNvPr>
            <p:cNvPicPr>
              <a:picLocks noChangeAspect="1"/>
            </p:cNvPicPr>
            <p:nvPr/>
          </p:nvPicPr>
          <p:blipFill rotWithShape="1">
            <a:blip r:embed="rId4">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81" name="Rectangle 80">
              <a:extLst>
                <a:ext uri="{FF2B5EF4-FFF2-40B4-BE49-F238E27FC236}">
                  <a16:creationId xmlns:a16="http://schemas.microsoft.com/office/drawing/2014/main" id="{15F06886-9747-4A59-94C9-E2381C647680}"/>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DBA3E040-88D3-478B-BB84-C726B87A7D4D}"/>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57" name="Rectangle 56">
            <a:extLst>
              <a:ext uri="{FF2B5EF4-FFF2-40B4-BE49-F238E27FC236}">
                <a16:creationId xmlns:a16="http://schemas.microsoft.com/office/drawing/2014/main" id="{384B315C-352F-4112-A270-05C6F96500CB}"/>
              </a:ext>
            </a:extLst>
          </p:cNvPr>
          <p:cNvSpPr/>
          <p:nvPr/>
        </p:nvSpPr>
        <p:spPr>
          <a:xfrm>
            <a:off x="4662291" y="316756"/>
            <a:ext cx="4495356"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aphicFrame>
        <p:nvGraphicFramePr>
          <p:cNvPr id="10" name="Object 9">
            <a:extLst>
              <a:ext uri="{FF2B5EF4-FFF2-40B4-BE49-F238E27FC236}">
                <a16:creationId xmlns:a16="http://schemas.microsoft.com/office/drawing/2014/main" id="{DE958ED6-9258-4F74-9538-A4D268D58068}"/>
              </a:ext>
            </a:extLst>
          </p:cNvPr>
          <p:cNvGraphicFramePr>
            <a:graphicFrameLocks noChangeAspect="1"/>
          </p:cNvGraphicFramePr>
          <p:nvPr>
            <p:extLst/>
          </p:nvPr>
        </p:nvGraphicFramePr>
        <p:xfrm>
          <a:off x="4882006" y="3156448"/>
          <a:ext cx="3652321" cy="1578690"/>
        </p:xfrm>
        <a:graphic>
          <a:graphicData uri="http://schemas.openxmlformats.org/presentationml/2006/ole">
            <mc:AlternateContent xmlns:mc="http://schemas.openxmlformats.org/markup-compatibility/2006">
              <mc:Choice xmlns:v="urn:schemas-microsoft-com:vml" Requires="v">
                <p:oleObj spid="_x0000_s2070" name="Image" r:id="rId5" imgW="5434920" imgH="2349000" progId="Photoshop.Image.18">
                  <p:embed/>
                </p:oleObj>
              </mc:Choice>
              <mc:Fallback>
                <p:oleObj name="Image" r:id="rId5" imgW="5434920" imgH="2349000" progId="Photoshop.Image.18">
                  <p:embed/>
                  <p:pic>
                    <p:nvPicPr>
                      <p:cNvPr id="10" name="Object 9">
                        <a:extLst>
                          <a:ext uri="{FF2B5EF4-FFF2-40B4-BE49-F238E27FC236}">
                            <a16:creationId xmlns:a16="http://schemas.microsoft.com/office/drawing/2014/main" id="{DE958ED6-9258-4F74-9538-A4D268D58068}"/>
                          </a:ext>
                        </a:extLst>
                      </p:cNvPr>
                      <p:cNvPicPr/>
                      <p:nvPr/>
                    </p:nvPicPr>
                    <p:blipFill>
                      <a:blip r:embed="rId6"/>
                      <a:stretch>
                        <a:fillRect/>
                      </a:stretch>
                    </p:blipFill>
                    <p:spPr>
                      <a:xfrm>
                        <a:off x="4882006" y="3156448"/>
                        <a:ext cx="3652321" cy="1578690"/>
                      </a:xfrm>
                      <a:prstGeom prst="rect">
                        <a:avLst/>
                      </a:prstGeom>
                    </p:spPr>
                  </p:pic>
                </p:oleObj>
              </mc:Fallback>
            </mc:AlternateContent>
          </a:graphicData>
        </a:graphic>
      </p:graphicFrame>
      <p:pic>
        <p:nvPicPr>
          <p:cNvPr id="39" name="Picture 38">
            <a:extLst>
              <a:ext uri="{FF2B5EF4-FFF2-40B4-BE49-F238E27FC236}">
                <a16:creationId xmlns:a16="http://schemas.microsoft.com/office/drawing/2014/main" id="{521C1B51-052D-4D43-9066-98285CAF2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010" y="6045132"/>
            <a:ext cx="1400495" cy="367665"/>
          </a:xfrm>
          <a:prstGeom prst="rect">
            <a:avLst/>
          </a:prstGeom>
        </p:spPr>
      </p:pic>
      <p:sp>
        <p:nvSpPr>
          <p:cNvPr id="40" name="TextBox 39">
            <a:extLst>
              <a:ext uri="{FF2B5EF4-FFF2-40B4-BE49-F238E27FC236}">
                <a16:creationId xmlns:a16="http://schemas.microsoft.com/office/drawing/2014/main" id="{BA13999E-CAFE-44D1-B32B-57AADAA3500B}"/>
              </a:ext>
            </a:extLst>
          </p:cNvPr>
          <p:cNvSpPr txBox="1"/>
          <p:nvPr/>
        </p:nvSpPr>
        <p:spPr>
          <a:xfrm>
            <a:off x="1785505" y="6152530"/>
            <a:ext cx="2371594" cy="338554"/>
          </a:xfrm>
          <a:prstGeom prst="rect">
            <a:avLst/>
          </a:prstGeom>
          <a:noFill/>
        </p:spPr>
        <p:txBody>
          <a:bodyPr wrap="square" rtlCol="0">
            <a:spAutoFit/>
          </a:bodyPr>
          <a:lstStyle/>
          <a:p>
            <a:r>
              <a:rPr lang="en-US" sz="800" dirty="0">
                <a:solidFill>
                  <a:schemeClr val="bg1">
                    <a:lumMod val="50000"/>
                  </a:schemeClr>
                </a:solidFill>
              </a:rPr>
              <a:t>EURAXESS is a European Commission</a:t>
            </a:r>
            <a:r>
              <a:rPr lang="is-IS" sz="800" dirty="0">
                <a:solidFill>
                  <a:schemeClr val="bg1">
                    <a:lumMod val="50000"/>
                  </a:schemeClr>
                </a:solidFill>
              </a:rPr>
              <a:t>‘s </a:t>
            </a:r>
            <a:r>
              <a:rPr lang="is-IS" sz="800" dirty="0" err="1">
                <a:solidFill>
                  <a:schemeClr val="bg1">
                    <a:lumMod val="50000"/>
                  </a:schemeClr>
                </a:solidFill>
              </a:rPr>
              <a:t>Directorate</a:t>
            </a:r>
            <a:r>
              <a:rPr lang="is-IS" sz="800" dirty="0">
                <a:solidFill>
                  <a:schemeClr val="bg1">
                    <a:lumMod val="50000"/>
                  </a:schemeClr>
                </a:solidFill>
              </a:rPr>
              <a:t> General for Research </a:t>
            </a:r>
            <a:r>
              <a:rPr lang="is-IS" sz="800" dirty="0" err="1">
                <a:solidFill>
                  <a:schemeClr val="bg1">
                    <a:lumMod val="50000"/>
                  </a:schemeClr>
                </a:solidFill>
              </a:rPr>
              <a:t>and</a:t>
            </a:r>
            <a:r>
              <a:rPr lang="is-IS" sz="800" dirty="0">
                <a:solidFill>
                  <a:schemeClr val="bg1">
                    <a:lumMod val="50000"/>
                  </a:schemeClr>
                </a:solidFill>
              </a:rPr>
              <a:t> </a:t>
            </a:r>
            <a:r>
              <a:rPr lang="is-IS" sz="800" dirty="0" err="1">
                <a:solidFill>
                  <a:schemeClr val="bg1">
                    <a:lumMod val="50000"/>
                  </a:schemeClr>
                </a:solidFill>
              </a:rPr>
              <a:t>Innovation</a:t>
            </a:r>
            <a:r>
              <a:rPr lang="is-IS" sz="800" dirty="0">
                <a:solidFill>
                  <a:schemeClr val="bg1">
                    <a:lumMod val="50000"/>
                  </a:schemeClr>
                </a:solidFill>
              </a:rPr>
              <a:t> </a:t>
            </a:r>
            <a:r>
              <a:rPr lang="is-IS" sz="800" dirty="0" err="1">
                <a:solidFill>
                  <a:schemeClr val="bg1">
                    <a:lumMod val="50000"/>
                  </a:schemeClr>
                </a:solidFill>
              </a:rPr>
              <a:t>initiative</a:t>
            </a:r>
            <a:endParaRPr lang="en-US" sz="800" dirty="0">
              <a:solidFill>
                <a:schemeClr val="bg1">
                  <a:lumMod val="50000"/>
                </a:schemeClr>
              </a:solidFill>
            </a:endParaRPr>
          </a:p>
        </p:txBody>
      </p:sp>
      <p:sp>
        <p:nvSpPr>
          <p:cNvPr id="45" name="Arrow: Pentagon 44">
            <a:extLst>
              <a:ext uri="{FF2B5EF4-FFF2-40B4-BE49-F238E27FC236}">
                <a16:creationId xmlns:a16="http://schemas.microsoft.com/office/drawing/2014/main" id="{8140A468-2EA8-418D-B775-8FBD5A204E40}"/>
              </a:ext>
            </a:extLst>
          </p:cNvPr>
          <p:cNvSpPr/>
          <p:nvPr/>
        </p:nvSpPr>
        <p:spPr>
          <a:xfrm rot="5400000">
            <a:off x="159231" y="518922"/>
            <a:ext cx="2866952" cy="2415391"/>
          </a:xfrm>
          <a:prstGeom prst="homePlate">
            <a:avLst>
              <a:gd name="adj" fmla="val 34213"/>
            </a:avLst>
          </a:prstGeom>
          <a:blipFill dpi="0" rotWithShape="0">
            <a:blip r:embed="rId8"/>
            <a:srcRect/>
            <a:stretch>
              <a:fillRect t="-2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Hexagon 45">
            <a:extLst>
              <a:ext uri="{FF2B5EF4-FFF2-40B4-BE49-F238E27FC236}">
                <a16:creationId xmlns:a16="http://schemas.microsoft.com/office/drawing/2014/main" id="{866DAB8B-6A55-4463-B20E-44EDF6A75801}"/>
              </a:ext>
            </a:extLst>
          </p:cNvPr>
          <p:cNvSpPr/>
          <p:nvPr/>
        </p:nvSpPr>
        <p:spPr>
          <a:xfrm rot="5400000">
            <a:off x="1654145" y="2736776"/>
            <a:ext cx="2647127" cy="2415393"/>
          </a:xfrm>
          <a:prstGeom prst="hexagon">
            <a:avLst>
              <a:gd name="adj" fmla="val 33481"/>
              <a:gd name="vf" fmla="val 115470"/>
            </a:avLst>
          </a:prstGeom>
          <a:blipFill dpi="0" rotWithShape="0">
            <a:blip r:embed="rId9"/>
            <a:srcRect/>
            <a:stretch>
              <a:fillRect l="-12000" t="-3000" r="-10000" b="-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54A695D-4F40-4821-8282-639BBC2323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2236" y="4052858"/>
            <a:ext cx="1608082" cy="1426217"/>
          </a:xfrm>
          <a:prstGeom prst="rect">
            <a:avLst/>
          </a:prstGeom>
        </p:spPr>
      </p:pic>
      <p:grpSp>
        <p:nvGrpSpPr>
          <p:cNvPr id="1062" name="Group 1061">
            <a:extLst>
              <a:ext uri="{FF2B5EF4-FFF2-40B4-BE49-F238E27FC236}">
                <a16:creationId xmlns:a16="http://schemas.microsoft.com/office/drawing/2014/main" id="{F2AEEA93-5266-4F64-94A5-7867C125A681}"/>
              </a:ext>
            </a:extLst>
          </p:cNvPr>
          <p:cNvGrpSpPr/>
          <p:nvPr/>
        </p:nvGrpSpPr>
        <p:grpSpPr>
          <a:xfrm>
            <a:off x="3932963" y="293141"/>
            <a:ext cx="1321677" cy="1335375"/>
            <a:chOff x="3932963" y="561218"/>
            <a:chExt cx="1321677" cy="1335375"/>
          </a:xfrm>
        </p:grpSpPr>
        <p:sp>
          <p:nvSpPr>
            <p:cNvPr id="54" name="Partial Circle 53">
              <a:extLst>
                <a:ext uri="{FF2B5EF4-FFF2-40B4-BE49-F238E27FC236}">
                  <a16:creationId xmlns:a16="http://schemas.microsoft.com/office/drawing/2014/main" id="{D7C97BE0-4182-4B98-AF85-BE1FDB56D10E}"/>
                </a:ext>
              </a:extLst>
            </p:cNvPr>
            <p:cNvSpPr/>
            <p:nvPr/>
          </p:nvSpPr>
          <p:spPr>
            <a:xfrm rot="10800000">
              <a:off x="4632122" y="1274075"/>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3934833" y="1264550"/>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6" name="Partial Circle 55">
              <a:extLst>
                <a:ext uri="{FF2B5EF4-FFF2-40B4-BE49-F238E27FC236}">
                  <a16:creationId xmlns:a16="http://schemas.microsoft.com/office/drawing/2014/main" id="{AA3AC37E-98C1-4015-9F14-7A83B7EE07A9}"/>
                </a:ext>
              </a:extLst>
            </p:cNvPr>
            <p:cNvSpPr/>
            <p:nvPr/>
          </p:nvSpPr>
          <p:spPr>
            <a:xfrm>
              <a:off x="3932963" y="561218"/>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pic>
        <p:nvPicPr>
          <p:cNvPr id="17" name="Picture 16" descr="A close up of a logo&#10;&#10;Description automatically generated">
            <a:extLst>
              <a:ext uri="{FF2B5EF4-FFF2-40B4-BE49-F238E27FC236}">
                <a16:creationId xmlns:a16="http://schemas.microsoft.com/office/drawing/2014/main" id="{DDFEE9A1-3127-4C50-9328-397D0E5DF3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101777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MSCA Individual Fellowship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296722" y="2059432"/>
            <a:ext cx="2489784" cy="369332"/>
          </a:xfrm>
          <a:prstGeom prst="rect">
            <a:avLst/>
          </a:prstGeom>
        </p:spPr>
        <p:txBody>
          <a:bodyPr wrap="none">
            <a:spAutoFit/>
          </a:bodyPr>
          <a:lstStyle/>
          <a:p>
            <a:r>
              <a:rPr lang="is-IS" b="1" dirty="0">
                <a:solidFill>
                  <a:srgbClr val="4597A0"/>
                </a:solidFill>
                <a:latin typeface="Calibri" pitchFamily="34" charset="0"/>
              </a:rPr>
              <a:t>WIDENING FELLOWSHIP</a:t>
            </a:r>
            <a:endParaRPr lang="en-US" dirty="0"/>
          </a:p>
        </p:txBody>
      </p:sp>
      <p:graphicFrame>
        <p:nvGraphicFramePr>
          <p:cNvPr id="3" name="Diagram 2">
            <a:extLst>
              <a:ext uri="{FF2B5EF4-FFF2-40B4-BE49-F238E27FC236}">
                <a16:creationId xmlns:a16="http://schemas.microsoft.com/office/drawing/2014/main" id="{A8A96605-7564-4534-9D17-63018CF6986A}"/>
              </a:ext>
            </a:extLst>
          </p:cNvPr>
          <p:cNvGraphicFramePr/>
          <p:nvPr>
            <p:extLst>
              <p:ext uri="{D42A27DB-BD31-4B8C-83A1-F6EECF244321}">
                <p14:modId xmlns:p14="http://schemas.microsoft.com/office/powerpoint/2010/main" val="1044182589"/>
              </p:ext>
            </p:extLst>
          </p:nvPr>
        </p:nvGraphicFramePr>
        <p:xfrm>
          <a:off x="1538979" y="205943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B4542679-23EC-4B3D-BCBB-FEF9536C775B}"/>
              </a:ext>
            </a:extLst>
          </p:cNvPr>
          <p:cNvPicPr>
            <a:picLocks noChangeAspect="1"/>
          </p:cNvPicPr>
          <p:nvPr/>
        </p:nvPicPr>
        <p:blipFill>
          <a:blip r:embed="rId9"/>
          <a:stretch>
            <a:fillRect/>
          </a:stretch>
        </p:blipFill>
        <p:spPr>
          <a:xfrm>
            <a:off x="323528" y="5880699"/>
            <a:ext cx="8586006" cy="644645"/>
          </a:xfrm>
          <a:prstGeom prst="rect">
            <a:avLst/>
          </a:prstGeom>
        </p:spPr>
      </p:pic>
      <p:pic>
        <p:nvPicPr>
          <p:cNvPr id="10" name="Picture 9" descr="A close up of a logo&#10;&#10;Description automatically generated">
            <a:extLst>
              <a:ext uri="{FF2B5EF4-FFF2-40B4-BE49-F238E27FC236}">
                <a16:creationId xmlns:a16="http://schemas.microsoft.com/office/drawing/2014/main" id="{8DB8BB66-5DF8-4DA8-BF3E-B739BBED47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303406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MSCA Individual Fellowship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770436" y="2059432"/>
            <a:ext cx="1664430" cy="369332"/>
          </a:xfrm>
          <a:prstGeom prst="rect">
            <a:avLst/>
          </a:prstGeom>
        </p:spPr>
        <p:txBody>
          <a:bodyPr wrap="none">
            <a:spAutoFit/>
          </a:bodyPr>
          <a:lstStyle/>
          <a:p>
            <a:r>
              <a:rPr lang="is-IS" b="1" dirty="0">
                <a:solidFill>
                  <a:srgbClr val="4597A0"/>
                </a:solidFill>
                <a:latin typeface="Calibri" pitchFamily="34" charset="0"/>
              </a:rPr>
              <a:t>SECONDMENTS</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724584" y="2482268"/>
            <a:ext cx="772479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endParaRPr lang="fr-BE" altLang="en-US" sz="1200" i="0" dirty="0"/>
          </a:p>
          <a:p>
            <a:pPr>
              <a:buFontTx/>
              <a:buChar char="•"/>
            </a:pPr>
            <a:r>
              <a:rPr lang="is-IS" altLang="en-US" sz="1800" b="1" i="0" dirty="0">
                <a:solidFill>
                  <a:srgbClr val="4597A0"/>
                </a:solidFill>
                <a:latin typeface="Calibri" pitchFamily="34" charset="0"/>
              </a:rPr>
              <a:t>DURING THE </a:t>
            </a:r>
            <a:r>
              <a:rPr lang="en-US" altLang="en-US" sz="1800" b="1" i="0" dirty="0">
                <a:solidFill>
                  <a:srgbClr val="4597A0"/>
                </a:solidFill>
                <a:latin typeface="Calibri" pitchFamily="34" charset="0"/>
              </a:rPr>
              <a:t>EF OR GF, RESEARCHER CAN BE SECONDED TO ANY OTHER ORGANISATION IN EUROPE</a:t>
            </a:r>
            <a:endParaRPr lang="is-IS" altLang="zh-CN" sz="1800" i="0" dirty="0">
              <a:latin typeface="Calibri" pitchFamily="34" charset="0"/>
            </a:endParaRPr>
          </a:p>
          <a:p>
            <a:endParaRPr lang="is-IS" altLang="zh-CN" sz="1800" i="0" dirty="0">
              <a:latin typeface="Calibri" pitchFamily="34" charset="0"/>
            </a:endParaRPr>
          </a:p>
          <a:p>
            <a:pPr>
              <a:buFontTx/>
              <a:buChar char="•"/>
            </a:pPr>
            <a:r>
              <a:rPr lang="is-IS" altLang="zh-CN" sz="1800" b="1" i="0" dirty="0">
                <a:solidFill>
                  <a:srgbClr val="4597A0"/>
                </a:solidFill>
                <a:latin typeface="Calibri" pitchFamily="34" charset="0"/>
              </a:rPr>
              <a:t>BEST IF IT‘S IN ANOTHER SECTOR – FOR EXAMPLE, FROM UNIVERSITY TO COMPANY OR FROM COMPANY TO UNIVERSITY</a:t>
            </a:r>
          </a:p>
          <a:p>
            <a:pPr>
              <a:buFontTx/>
              <a:buChar char="•"/>
            </a:pPr>
            <a:endParaRPr lang="is-IS" altLang="zh-CN" sz="1800" b="1" i="0" dirty="0">
              <a:solidFill>
                <a:srgbClr val="4597A0"/>
              </a:solidFill>
              <a:latin typeface="Calibri" pitchFamily="34" charset="0"/>
            </a:endParaRPr>
          </a:p>
          <a:p>
            <a:pPr lvl="1">
              <a:buFontTx/>
              <a:buChar char="•"/>
            </a:pPr>
            <a:r>
              <a:rPr lang="is-IS" altLang="zh-CN" sz="1400" cap="small" dirty="0" err="1">
                <a:solidFill>
                  <a:srgbClr val="CC3399"/>
                </a:solidFill>
              </a:rPr>
              <a:t>Less</a:t>
            </a:r>
            <a:r>
              <a:rPr lang="is-IS" altLang="zh-CN" sz="1400" cap="small" dirty="0">
                <a:solidFill>
                  <a:srgbClr val="CC3399"/>
                </a:solidFill>
              </a:rPr>
              <a:t> </a:t>
            </a:r>
            <a:r>
              <a:rPr lang="is-IS" altLang="zh-CN" sz="1400" cap="small" dirty="0" err="1">
                <a:solidFill>
                  <a:srgbClr val="CC3399"/>
                </a:solidFill>
              </a:rPr>
              <a:t>than</a:t>
            </a:r>
            <a:r>
              <a:rPr lang="is-IS" altLang="zh-CN" sz="1400" cap="small" dirty="0">
                <a:solidFill>
                  <a:srgbClr val="CC3399"/>
                </a:solidFill>
              </a:rPr>
              <a:t> 18 </a:t>
            </a:r>
            <a:r>
              <a:rPr lang="is-IS" altLang="zh-CN" sz="1400" cap="small" dirty="0" err="1">
                <a:solidFill>
                  <a:srgbClr val="CC3399"/>
                </a:solidFill>
              </a:rPr>
              <a:t>months</a:t>
            </a:r>
            <a:r>
              <a:rPr lang="is-IS" altLang="zh-CN" sz="1400" cap="small" dirty="0">
                <a:solidFill>
                  <a:srgbClr val="CC3399"/>
                </a:solidFill>
              </a:rPr>
              <a:t> </a:t>
            </a:r>
            <a:r>
              <a:rPr lang="is-IS" altLang="zh-CN" sz="1400" cap="small" dirty="0" err="1">
                <a:solidFill>
                  <a:srgbClr val="CC3399"/>
                </a:solidFill>
              </a:rPr>
              <a:t>Fellowship</a:t>
            </a:r>
            <a:br>
              <a:rPr lang="is-IS" altLang="zh-CN" sz="1400" cap="small" dirty="0">
                <a:solidFill>
                  <a:srgbClr val="CC3399"/>
                </a:solidFill>
              </a:rPr>
            </a:br>
            <a:r>
              <a:rPr lang="is-IS" altLang="zh-CN" sz="1400" cap="small" dirty="0" err="1"/>
              <a:t>Secondment</a:t>
            </a:r>
            <a:r>
              <a:rPr lang="is-IS" altLang="zh-CN" sz="1400" cap="small" dirty="0"/>
              <a:t> </a:t>
            </a:r>
            <a:r>
              <a:rPr lang="is-IS" altLang="zh-CN" sz="1400" cap="small" dirty="0" err="1"/>
              <a:t>up</a:t>
            </a:r>
            <a:r>
              <a:rPr lang="is-IS" altLang="zh-CN" sz="1400" cap="small" dirty="0"/>
              <a:t> </a:t>
            </a:r>
            <a:r>
              <a:rPr lang="is-IS" altLang="zh-CN" sz="1400" cap="small" dirty="0" err="1"/>
              <a:t>to</a:t>
            </a:r>
            <a:r>
              <a:rPr lang="is-IS" altLang="zh-CN" sz="1400" cap="small" dirty="0"/>
              <a:t> 3 </a:t>
            </a:r>
            <a:r>
              <a:rPr lang="is-IS" altLang="zh-CN" sz="1400" cap="small" dirty="0" err="1"/>
              <a:t>months</a:t>
            </a:r>
            <a:r>
              <a:rPr lang="is-IS" altLang="zh-CN" sz="1400" cap="small" dirty="0"/>
              <a:t> </a:t>
            </a:r>
            <a:r>
              <a:rPr lang="is-IS" altLang="zh-CN" sz="1400" cap="small" dirty="0" err="1"/>
              <a:t>maximum</a:t>
            </a:r>
            <a:br>
              <a:rPr lang="is-IS" altLang="zh-CN" sz="1400" cap="small" dirty="0"/>
            </a:br>
            <a:endParaRPr lang="is-IS" altLang="zh-CN" sz="1400" cap="small" dirty="0">
              <a:solidFill>
                <a:srgbClr val="CC3399"/>
              </a:solidFill>
            </a:endParaRPr>
          </a:p>
          <a:p>
            <a:pPr lvl="1">
              <a:buFontTx/>
              <a:buChar char="•"/>
            </a:pPr>
            <a:r>
              <a:rPr lang="is-IS" altLang="zh-CN" sz="1400" cap="small" dirty="0" err="1">
                <a:solidFill>
                  <a:srgbClr val="CC3399"/>
                </a:solidFill>
              </a:rPr>
              <a:t>More</a:t>
            </a:r>
            <a:r>
              <a:rPr lang="is-IS" altLang="zh-CN" sz="1400" cap="small" dirty="0">
                <a:solidFill>
                  <a:srgbClr val="CC3399"/>
                </a:solidFill>
              </a:rPr>
              <a:t> </a:t>
            </a:r>
            <a:r>
              <a:rPr lang="is-IS" altLang="zh-CN" sz="1400" cap="small" dirty="0" err="1">
                <a:solidFill>
                  <a:srgbClr val="CC3399"/>
                </a:solidFill>
              </a:rPr>
              <a:t>than</a:t>
            </a:r>
            <a:r>
              <a:rPr lang="is-IS" altLang="zh-CN" sz="1400" cap="small" dirty="0">
                <a:solidFill>
                  <a:srgbClr val="CC3399"/>
                </a:solidFill>
              </a:rPr>
              <a:t> 18 </a:t>
            </a:r>
            <a:r>
              <a:rPr lang="is-IS" altLang="zh-CN" sz="1400" cap="small" dirty="0" err="1">
                <a:solidFill>
                  <a:srgbClr val="CC3399"/>
                </a:solidFill>
              </a:rPr>
              <a:t>months</a:t>
            </a:r>
            <a:r>
              <a:rPr lang="is-IS" altLang="zh-CN" sz="1400" cap="small" dirty="0">
                <a:solidFill>
                  <a:srgbClr val="CC3399"/>
                </a:solidFill>
              </a:rPr>
              <a:t> </a:t>
            </a:r>
            <a:r>
              <a:rPr lang="is-IS" altLang="zh-CN" sz="1400" cap="small" dirty="0" err="1">
                <a:solidFill>
                  <a:srgbClr val="CC3399"/>
                </a:solidFill>
              </a:rPr>
              <a:t>fellowship</a:t>
            </a:r>
            <a:endParaRPr lang="is-IS" altLang="zh-CN" sz="1400" cap="small" dirty="0">
              <a:solidFill>
                <a:srgbClr val="CC3399"/>
              </a:solidFill>
            </a:endParaRPr>
          </a:p>
          <a:p>
            <a:pPr lvl="1"/>
            <a:r>
              <a:rPr lang="is-IS" altLang="zh-CN" sz="1400" cap="small" dirty="0" err="1"/>
              <a:t>Secondment</a:t>
            </a:r>
            <a:r>
              <a:rPr lang="is-IS" altLang="zh-CN" sz="1400" cap="small" dirty="0"/>
              <a:t> </a:t>
            </a:r>
            <a:r>
              <a:rPr lang="is-IS" altLang="zh-CN" sz="1400" cap="small" dirty="0" err="1"/>
              <a:t>up</a:t>
            </a:r>
            <a:r>
              <a:rPr lang="is-IS" altLang="zh-CN" sz="1400" cap="small" dirty="0"/>
              <a:t> </a:t>
            </a:r>
            <a:r>
              <a:rPr lang="is-IS" altLang="zh-CN" sz="1400" cap="small" dirty="0" err="1"/>
              <a:t>to</a:t>
            </a:r>
            <a:r>
              <a:rPr lang="is-IS" altLang="zh-CN" sz="1400" cap="small" dirty="0"/>
              <a:t> 6 </a:t>
            </a:r>
            <a:r>
              <a:rPr lang="is-IS" altLang="zh-CN" sz="1400" cap="small" dirty="0" err="1"/>
              <a:t>months</a:t>
            </a:r>
            <a:r>
              <a:rPr lang="is-IS" altLang="zh-CN" sz="1400" cap="small" dirty="0"/>
              <a:t> </a:t>
            </a:r>
            <a:r>
              <a:rPr lang="is-IS" altLang="zh-CN" sz="1400" cap="small" dirty="0" err="1"/>
              <a:t>maximum</a:t>
            </a:r>
            <a:endParaRPr lang="is-IS" altLang="zh-CN" sz="1400" cap="small" dirty="0"/>
          </a:p>
          <a:p>
            <a:endParaRPr lang="is-IS" altLang="zh-CN" sz="1800" i="0" dirty="0">
              <a:latin typeface="Calibri" pitchFamily="34" charset="0"/>
            </a:endParaRPr>
          </a:p>
          <a:p>
            <a:pPr>
              <a:buFontTx/>
              <a:buChar char="•"/>
            </a:pPr>
            <a:r>
              <a:rPr lang="is-IS" altLang="zh-CN" sz="1800" b="1" i="0" dirty="0">
                <a:solidFill>
                  <a:srgbClr val="4597A0"/>
                </a:solidFill>
                <a:latin typeface="Calibri" pitchFamily="34" charset="0"/>
              </a:rPr>
              <a:t>SECONDMENT CAN BE SPLIT INTO SEVERAL SHORTER PERIODS</a:t>
            </a:r>
            <a:endParaRPr lang="is-IS" altLang="zh-CN" sz="1400" cap="small" dirty="0"/>
          </a:p>
          <a:p>
            <a:pPr lvl="1"/>
            <a:r>
              <a:rPr lang="is-IS" altLang="zh-CN" sz="1400" cap="small" dirty="0"/>
              <a:t>  </a:t>
            </a:r>
            <a:endParaRPr lang="fr-BE" altLang="en-US" sz="1800" i="0" dirty="0">
              <a:latin typeface="Calibri" pitchFamily="34" charset="0"/>
            </a:endParaRPr>
          </a:p>
        </p:txBody>
      </p:sp>
      <p:sp>
        <p:nvSpPr>
          <p:cNvPr id="10" name="Flowchart: Process 9">
            <a:extLst>
              <a:ext uri="{FF2B5EF4-FFF2-40B4-BE49-F238E27FC236}">
                <a16:creationId xmlns:a16="http://schemas.microsoft.com/office/drawing/2014/main" id="{43406B24-FEB2-435F-A50F-38B64F7E85F2}"/>
              </a:ext>
            </a:extLst>
          </p:cNvPr>
          <p:cNvSpPr/>
          <p:nvPr/>
        </p:nvSpPr>
        <p:spPr>
          <a:xfrm>
            <a:off x="7704251" y="3933056"/>
            <a:ext cx="1205375" cy="1940234"/>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8D9D9A-44B3-44D5-86A4-44A8B09E26D9}"/>
              </a:ext>
            </a:extLst>
          </p:cNvPr>
          <p:cNvSpPr txBox="1"/>
          <p:nvPr/>
        </p:nvSpPr>
        <p:spPr>
          <a:xfrm>
            <a:off x="7761047" y="3990455"/>
            <a:ext cx="1074238" cy="1754326"/>
          </a:xfrm>
          <a:prstGeom prst="rect">
            <a:avLst/>
          </a:prstGeom>
          <a:noFill/>
        </p:spPr>
        <p:txBody>
          <a:bodyPr wrap="square" rtlCol="0">
            <a:spAutoFit/>
          </a:bodyPr>
          <a:lstStyle/>
          <a:p>
            <a:pPr algn="ctr"/>
            <a:r>
              <a:rPr lang="is-IS" sz="1200" b="1" dirty="0" err="1">
                <a:solidFill>
                  <a:schemeClr val="bg1"/>
                </a:solidFill>
              </a:rPr>
              <a:t>Also</a:t>
            </a:r>
            <a:r>
              <a:rPr lang="is-IS" sz="1200" b="1" dirty="0">
                <a:solidFill>
                  <a:schemeClr val="bg1"/>
                </a:solidFill>
              </a:rPr>
              <a:t> </a:t>
            </a:r>
            <a:r>
              <a:rPr lang="is-IS" sz="1200" b="1" dirty="0" err="1">
                <a:solidFill>
                  <a:schemeClr val="bg1"/>
                </a:solidFill>
              </a:rPr>
              <a:t>consider</a:t>
            </a:r>
            <a:r>
              <a:rPr lang="is-IS" sz="1200" b="1" dirty="0">
                <a:solidFill>
                  <a:schemeClr val="bg1"/>
                </a:solidFill>
              </a:rPr>
              <a:t> </a:t>
            </a:r>
            <a:r>
              <a:rPr lang="is-IS" sz="1200" b="1" dirty="0" err="1">
                <a:solidFill>
                  <a:schemeClr val="bg1"/>
                </a:solidFill>
              </a:rPr>
              <a:t>Partner</a:t>
            </a:r>
            <a:endParaRPr lang="is-IS" sz="1200" b="1" dirty="0">
              <a:solidFill>
                <a:schemeClr val="bg1"/>
              </a:solidFill>
            </a:endParaRPr>
          </a:p>
          <a:p>
            <a:pPr algn="ctr"/>
            <a:r>
              <a:rPr lang="is-IS" sz="1200" b="1" dirty="0" err="1">
                <a:solidFill>
                  <a:schemeClr val="bg1"/>
                </a:solidFill>
              </a:rPr>
              <a:t>Organisations</a:t>
            </a:r>
            <a:r>
              <a:rPr lang="is-IS" sz="1200" b="1" dirty="0">
                <a:solidFill>
                  <a:schemeClr val="bg1"/>
                </a:solidFill>
              </a:rPr>
              <a:t>  for GF or for </a:t>
            </a:r>
            <a:r>
              <a:rPr lang="is-IS" sz="1200" b="1" dirty="0" err="1">
                <a:solidFill>
                  <a:schemeClr val="bg1"/>
                </a:solidFill>
              </a:rPr>
              <a:t>secondments</a:t>
            </a:r>
            <a:r>
              <a:rPr lang="is-IS" sz="1200" b="1" dirty="0">
                <a:solidFill>
                  <a:schemeClr val="bg1"/>
                </a:solidFill>
              </a:rPr>
              <a:t> </a:t>
            </a:r>
            <a:r>
              <a:rPr lang="is-IS" sz="1200" b="1" dirty="0" err="1">
                <a:solidFill>
                  <a:schemeClr val="bg1"/>
                </a:solidFill>
              </a:rPr>
              <a:t>in</a:t>
            </a:r>
            <a:r>
              <a:rPr lang="is-IS" sz="1200" b="1" dirty="0">
                <a:solidFill>
                  <a:schemeClr val="bg1"/>
                </a:solidFill>
              </a:rPr>
              <a:t> Europe. </a:t>
            </a:r>
            <a:r>
              <a:rPr lang="is-IS" sz="1200" b="1" dirty="0" err="1">
                <a:solidFill>
                  <a:schemeClr val="bg1"/>
                </a:solidFill>
              </a:rPr>
              <a:t>Need</a:t>
            </a:r>
            <a:r>
              <a:rPr lang="is-IS" sz="1200" b="1" dirty="0">
                <a:solidFill>
                  <a:schemeClr val="bg1"/>
                </a:solidFill>
              </a:rPr>
              <a:t> </a:t>
            </a:r>
            <a:r>
              <a:rPr lang="is-IS" sz="1200" b="1" dirty="0" err="1">
                <a:solidFill>
                  <a:schemeClr val="bg1"/>
                </a:solidFill>
              </a:rPr>
              <a:t>Letter</a:t>
            </a:r>
            <a:r>
              <a:rPr lang="is-IS" sz="1200" b="1" dirty="0">
                <a:solidFill>
                  <a:schemeClr val="bg1"/>
                </a:solidFill>
              </a:rPr>
              <a:t> of </a:t>
            </a:r>
            <a:r>
              <a:rPr lang="is-IS" sz="1200" b="1" dirty="0" err="1">
                <a:solidFill>
                  <a:schemeClr val="bg1"/>
                </a:solidFill>
              </a:rPr>
              <a:t>Commitment</a:t>
            </a:r>
            <a:r>
              <a:rPr lang="is-IS" sz="1200" b="1" dirty="0">
                <a:solidFill>
                  <a:schemeClr val="bg1"/>
                </a:solidFill>
              </a:rPr>
              <a:t>.</a:t>
            </a:r>
            <a:endParaRPr lang="en-US" sz="1200" b="1" dirty="0">
              <a:solidFill>
                <a:schemeClr val="bg1"/>
              </a:solidFill>
            </a:endParaRPr>
          </a:p>
        </p:txBody>
      </p:sp>
      <p:pic>
        <p:nvPicPr>
          <p:cNvPr id="13" name="Picture 12" descr="A close up of a logo&#10;&#10;Description automatically generated">
            <a:extLst>
              <a:ext uri="{FF2B5EF4-FFF2-40B4-BE49-F238E27FC236}">
                <a16:creationId xmlns:a16="http://schemas.microsoft.com/office/drawing/2014/main" id="{04AE8742-8EAF-43A1-8E41-B5EFDFB70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007856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152077"/>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IN A NUTSHELL</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619403" y="3293690"/>
            <a:ext cx="3269473"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endParaRPr lang="en-US" sz="1100" i="0" dirty="0"/>
          </a:p>
          <a:p>
            <a:r>
              <a:rPr lang="en-US" sz="1100" b="1" i="0" dirty="0"/>
              <a:t>Individual research project: </a:t>
            </a:r>
            <a:r>
              <a:rPr lang="en-US" sz="1100" i="0" dirty="0"/>
              <a:t>Training through research under supervision</a:t>
            </a:r>
          </a:p>
          <a:p>
            <a:pPr marL="171450" indent="-171450">
              <a:buFont typeface="Arial" panose="020B0604020202020204" pitchFamily="34" charset="0"/>
              <a:buChar char="•"/>
            </a:pPr>
            <a:endParaRPr lang="en-US" sz="1100" i="0" dirty="0"/>
          </a:p>
          <a:p>
            <a:r>
              <a:rPr lang="en-US" sz="1100" b="1" i="0" dirty="0"/>
              <a:t>Hands on training: </a:t>
            </a:r>
            <a:r>
              <a:rPr lang="en-US" sz="1100" i="0" dirty="0"/>
              <a:t>For specific skills</a:t>
            </a:r>
          </a:p>
          <a:p>
            <a:endParaRPr lang="en-US" sz="1100" i="0" dirty="0"/>
          </a:p>
          <a:p>
            <a:r>
              <a:rPr lang="en-US" sz="1100" i="0" dirty="0"/>
              <a:t>Intersectoral or interdisciplinary transfer of knowledge</a:t>
            </a:r>
            <a:r>
              <a:rPr lang="is-IS" sz="1100" i="0" dirty="0"/>
              <a:t>: </a:t>
            </a:r>
            <a:r>
              <a:rPr lang="is-IS" sz="1100" i="0" dirty="0" err="1"/>
              <a:t>Secondments</a:t>
            </a:r>
            <a:endParaRPr lang="en-US" sz="1100" i="0" dirty="0"/>
          </a:p>
          <a:p>
            <a:endParaRPr lang="en-US" sz="1100" i="0" dirty="0"/>
          </a:p>
          <a:p>
            <a:r>
              <a:rPr lang="en-US" sz="1100" i="0" dirty="0"/>
              <a:t>Organization of scientific / Training / dissemination events </a:t>
            </a:r>
          </a:p>
          <a:p>
            <a:endParaRPr lang="en-US" sz="1100" i="0" dirty="0"/>
          </a:p>
          <a:p>
            <a:r>
              <a:rPr lang="en-US" sz="1100" i="0" dirty="0"/>
              <a:t>Communication, outreach activities, public engagement </a:t>
            </a:r>
          </a:p>
          <a:p>
            <a:endParaRPr lang="fr-BE" altLang="en-US" sz="700" i="0" dirty="0"/>
          </a:p>
        </p:txBody>
      </p:sp>
      <p:sp>
        <p:nvSpPr>
          <p:cNvPr id="10" name="Flowchart: Process 9">
            <a:extLst>
              <a:ext uri="{FF2B5EF4-FFF2-40B4-BE49-F238E27FC236}">
                <a16:creationId xmlns:a16="http://schemas.microsoft.com/office/drawing/2014/main" id="{43406B24-FEB2-435F-A50F-38B64F7E85F2}"/>
              </a:ext>
            </a:extLst>
          </p:cNvPr>
          <p:cNvSpPr/>
          <p:nvPr/>
        </p:nvSpPr>
        <p:spPr>
          <a:xfrm>
            <a:off x="4889989" y="3113124"/>
            <a:ext cx="4030015" cy="2876065"/>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8D9D9A-44B3-44D5-86A4-44A8B09E26D9}"/>
              </a:ext>
            </a:extLst>
          </p:cNvPr>
          <p:cNvSpPr txBox="1"/>
          <p:nvPr/>
        </p:nvSpPr>
        <p:spPr>
          <a:xfrm>
            <a:off x="4889989" y="2924321"/>
            <a:ext cx="4030014" cy="2893100"/>
          </a:xfrm>
          <a:prstGeom prst="rect">
            <a:avLst/>
          </a:prstGeom>
          <a:noFill/>
        </p:spPr>
        <p:txBody>
          <a:bodyPr wrap="square" rtlCol="0">
            <a:spAutoFit/>
          </a:bodyPr>
          <a:lstStyle/>
          <a:p>
            <a:endParaRPr lang="en-US" sz="1400" b="1" dirty="0">
              <a:solidFill>
                <a:schemeClr val="bg1"/>
              </a:solidFill>
            </a:endParaRPr>
          </a:p>
          <a:p>
            <a:endParaRPr lang="en-US" sz="1400" b="1" dirty="0">
              <a:solidFill>
                <a:schemeClr val="bg1"/>
              </a:solidFill>
            </a:endParaRPr>
          </a:p>
          <a:p>
            <a:r>
              <a:rPr lang="en-US" sz="1400" b="1" dirty="0">
                <a:solidFill>
                  <a:schemeClr val="bg1"/>
                </a:solidFill>
              </a:rPr>
              <a:t>Joint preparation: ER and the Host Institution (Beneficiary) </a:t>
            </a:r>
          </a:p>
          <a:p>
            <a:pPr marL="285750" indent="-285750">
              <a:buFont typeface="Arial" panose="020B0604020202020204" pitchFamily="34" charset="0"/>
              <a:buChar char="•"/>
            </a:pPr>
            <a:r>
              <a:rPr lang="en-US" sz="1400" b="1" dirty="0">
                <a:solidFill>
                  <a:schemeClr val="bg1"/>
                </a:solidFill>
              </a:rPr>
              <a:t>A researcher (ER) can only submit one proposal</a:t>
            </a:r>
          </a:p>
          <a:p>
            <a:pPr marL="285750" indent="-285750">
              <a:buFont typeface="Arial" panose="020B0604020202020204" pitchFamily="34" charset="0"/>
              <a:buChar char="•"/>
            </a:pPr>
            <a:r>
              <a:rPr lang="en-US" sz="1400" b="1" dirty="0">
                <a:solidFill>
                  <a:schemeClr val="bg1"/>
                </a:solidFill>
              </a:rPr>
              <a:t>A supervisor can submit different proposals with different ER </a:t>
            </a:r>
          </a:p>
          <a:p>
            <a:pPr marL="285750" indent="-285750">
              <a:buFont typeface="Arial" panose="020B0604020202020204" pitchFamily="34" charset="0"/>
              <a:buChar char="•"/>
            </a:pPr>
            <a:r>
              <a:rPr lang="en-US" sz="1400" b="1" dirty="0">
                <a:solidFill>
                  <a:schemeClr val="bg1"/>
                </a:solidFill>
              </a:rPr>
              <a:t>Competitive proposals are prepared in a collaborative way by all actors </a:t>
            </a:r>
          </a:p>
          <a:p>
            <a:pPr marL="285750" indent="-285750">
              <a:buFont typeface="Arial" panose="020B0604020202020204" pitchFamily="34" charset="0"/>
              <a:buChar char="•"/>
            </a:pPr>
            <a:r>
              <a:rPr lang="en-US" sz="1400" b="1" dirty="0">
                <a:solidFill>
                  <a:schemeClr val="bg1"/>
                </a:solidFill>
              </a:rPr>
              <a:t>Aim for the best match fellow/supervisor/institution</a:t>
            </a:r>
          </a:p>
          <a:p>
            <a:pPr marL="285750" indent="-285750">
              <a:buFont typeface="Arial" panose="020B0604020202020204" pitchFamily="34" charset="0"/>
              <a:buChar char="•"/>
            </a:pPr>
            <a:r>
              <a:rPr lang="en-US" sz="1400" b="1" dirty="0">
                <a:solidFill>
                  <a:schemeClr val="bg1"/>
                </a:solidFill>
              </a:rPr>
              <a:t>Involve the European Offices / managers of the Host institution: submission + pre-screening </a:t>
            </a:r>
          </a:p>
        </p:txBody>
      </p:sp>
      <p:graphicFrame>
        <p:nvGraphicFramePr>
          <p:cNvPr id="3" name="Diagram 2">
            <a:extLst>
              <a:ext uri="{FF2B5EF4-FFF2-40B4-BE49-F238E27FC236}">
                <a16:creationId xmlns:a16="http://schemas.microsoft.com/office/drawing/2014/main" id="{8B8EC5ED-D3EE-4C40-813A-F5B85A301642}"/>
              </a:ext>
            </a:extLst>
          </p:cNvPr>
          <p:cNvGraphicFramePr/>
          <p:nvPr>
            <p:extLst>
              <p:ext uri="{D42A27DB-BD31-4B8C-83A1-F6EECF244321}">
                <p14:modId xmlns:p14="http://schemas.microsoft.com/office/powerpoint/2010/main" val="2454061396"/>
              </p:ext>
            </p:extLst>
          </p:nvPr>
        </p:nvGraphicFramePr>
        <p:xfrm>
          <a:off x="614707" y="1983756"/>
          <a:ext cx="7944544" cy="575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A close up of a logo&#10;&#10;Description automatically generated">
            <a:extLst>
              <a:ext uri="{FF2B5EF4-FFF2-40B4-BE49-F238E27FC236}">
                <a16:creationId xmlns:a16="http://schemas.microsoft.com/office/drawing/2014/main" id="{65A171C9-B58B-4875-A1A5-2467A403A0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4065707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MSCA Individual Fellowship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2483768" y="2059431"/>
            <a:ext cx="4404091" cy="369332"/>
          </a:xfrm>
          <a:prstGeom prst="rect">
            <a:avLst/>
          </a:prstGeom>
        </p:spPr>
        <p:txBody>
          <a:bodyPr wrap="none">
            <a:spAutoFit/>
          </a:bodyPr>
          <a:lstStyle/>
          <a:p>
            <a:r>
              <a:rPr lang="is-IS" b="1" dirty="0">
                <a:solidFill>
                  <a:srgbClr val="4597A0"/>
                </a:solidFill>
                <a:latin typeface="Calibri" pitchFamily="34" charset="0"/>
              </a:rPr>
              <a:t>IF IS MORE THAN JUST </a:t>
            </a:r>
            <a:r>
              <a:rPr lang="en-US" altLang="zh-TW" b="1" dirty="0">
                <a:solidFill>
                  <a:srgbClr val="4597A0"/>
                </a:solidFill>
                <a:latin typeface="Calibri" pitchFamily="34" charset="0"/>
              </a:rPr>
              <a:t>RESEARCH PROJECT</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708811" y="2471894"/>
            <a:ext cx="772479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endParaRPr lang="fr-BE" altLang="en-US" sz="1200" i="0" dirty="0"/>
          </a:p>
          <a:p>
            <a:r>
              <a:rPr lang="is-IS" altLang="en-US" sz="1800" b="1" i="0" dirty="0">
                <a:solidFill>
                  <a:srgbClr val="4597A0"/>
                </a:solidFill>
                <a:latin typeface="Calibri" pitchFamily="34" charset="0"/>
              </a:rPr>
              <a:t>WHEN APPLYING TRY TO TAKE INTO ACCOUNT THAT IT‘S A CAREER DEVELOPMENT FELLOWSHIP AND SHOULD INCLUDE:</a:t>
            </a:r>
            <a:endParaRPr lang="is-IS" altLang="zh-CN" sz="1800" b="1" i="0" dirty="0">
              <a:solidFill>
                <a:srgbClr val="4597A0"/>
              </a:solidFill>
              <a:latin typeface="Calibri" pitchFamily="34" charset="0"/>
            </a:endParaRPr>
          </a:p>
          <a:p>
            <a:pPr lvl="1">
              <a:buFontTx/>
              <a:buChar char="•"/>
            </a:pPr>
            <a:r>
              <a:rPr lang="en-US" altLang="zh-CN" sz="1400" cap="small" dirty="0">
                <a:solidFill>
                  <a:srgbClr val="CC3399"/>
                </a:solidFill>
              </a:rPr>
              <a:t>Training through research (individual project)</a:t>
            </a:r>
            <a:br>
              <a:rPr lang="en-US" altLang="zh-CN" sz="1400" cap="small" dirty="0">
                <a:solidFill>
                  <a:srgbClr val="CC3399"/>
                </a:solidFill>
              </a:rPr>
            </a:br>
            <a:endParaRPr lang="en-US" altLang="zh-CN" sz="1400" cap="small" dirty="0">
              <a:solidFill>
                <a:srgbClr val="CC3399"/>
              </a:solidFill>
            </a:endParaRPr>
          </a:p>
          <a:p>
            <a:pPr lvl="1">
              <a:buFontTx/>
              <a:buChar char="•"/>
            </a:pPr>
            <a:r>
              <a:rPr lang="fr-FR" altLang="zh-CN" sz="1400" cap="small" dirty="0" err="1">
                <a:solidFill>
                  <a:srgbClr val="CC3399"/>
                </a:solidFill>
              </a:rPr>
              <a:t>Additional</a:t>
            </a:r>
            <a:r>
              <a:rPr lang="fr-FR" altLang="zh-CN" sz="1400" cap="small" dirty="0">
                <a:solidFill>
                  <a:srgbClr val="CC3399"/>
                </a:solidFill>
              </a:rPr>
              <a:t> </a:t>
            </a:r>
            <a:r>
              <a:rPr lang="fr-FR" altLang="zh-CN" sz="1400" cap="small" dirty="0" err="1">
                <a:solidFill>
                  <a:srgbClr val="CC3399"/>
                </a:solidFill>
              </a:rPr>
              <a:t>scientific</a:t>
            </a:r>
            <a:r>
              <a:rPr lang="fr-FR" altLang="zh-CN" sz="1400" cap="small" dirty="0">
                <a:solidFill>
                  <a:srgbClr val="CC3399"/>
                </a:solidFill>
              </a:rPr>
              <a:t> </a:t>
            </a:r>
            <a:r>
              <a:rPr lang="fr-FR" altLang="zh-CN" sz="1400" cap="small" dirty="0" err="1">
                <a:solidFill>
                  <a:srgbClr val="CC3399"/>
                </a:solidFill>
              </a:rPr>
              <a:t>skills</a:t>
            </a:r>
            <a:r>
              <a:rPr lang="fr-FR" altLang="zh-CN" sz="1400" cap="small" dirty="0">
                <a:solidFill>
                  <a:srgbClr val="CC3399"/>
                </a:solidFill>
              </a:rPr>
              <a:t> (new techniques, instruments etc.)</a:t>
            </a:r>
            <a:br>
              <a:rPr lang="fr-FR" altLang="zh-CN" sz="1400" cap="small" dirty="0">
                <a:solidFill>
                  <a:srgbClr val="CC3399"/>
                </a:solidFill>
              </a:rPr>
            </a:br>
            <a:endParaRPr lang="fr-FR" altLang="zh-CN" sz="1400" cap="small" dirty="0">
              <a:solidFill>
                <a:srgbClr val="CC3399"/>
              </a:solidFill>
            </a:endParaRPr>
          </a:p>
          <a:p>
            <a:pPr lvl="1">
              <a:buFontTx/>
              <a:buChar char="•"/>
            </a:pPr>
            <a:r>
              <a:rPr lang="fr-FR" altLang="zh-CN" sz="1400" cap="small" dirty="0" err="1">
                <a:solidFill>
                  <a:srgbClr val="CC3399"/>
                </a:solidFill>
              </a:rPr>
              <a:t>Transferable</a:t>
            </a:r>
            <a:r>
              <a:rPr lang="fr-FR" altLang="zh-CN" sz="1400" cap="small" dirty="0">
                <a:solidFill>
                  <a:srgbClr val="CC3399"/>
                </a:solidFill>
              </a:rPr>
              <a:t> </a:t>
            </a:r>
            <a:r>
              <a:rPr lang="fr-FR" altLang="zh-CN" sz="1400" cap="small" dirty="0" err="1">
                <a:solidFill>
                  <a:srgbClr val="CC3399"/>
                </a:solidFill>
              </a:rPr>
              <a:t>skills</a:t>
            </a:r>
            <a:r>
              <a:rPr lang="fr-FR" altLang="zh-CN" sz="1400" cap="small" dirty="0">
                <a:solidFill>
                  <a:srgbClr val="CC3399"/>
                </a:solidFill>
              </a:rPr>
              <a:t> (e.g. communication, IPR, </a:t>
            </a:r>
            <a:r>
              <a:rPr lang="fr-FR" altLang="zh-CN" sz="1400" cap="small" dirty="0" err="1">
                <a:solidFill>
                  <a:srgbClr val="CC3399"/>
                </a:solidFill>
              </a:rPr>
              <a:t>entrepreneurship</a:t>
            </a:r>
            <a:r>
              <a:rPr lang="fr-FR" altLang="zh-CN" sz="1400" cap="small" dirty="0">
                <a:solidFill>
                  <a:srgbClr val="CC3399"/>
                </a:solidFill>
              </a:rPr>
              <a:t> etc.)</a:t>
            </a:r>
            <a:br>
              <a:rPr lang="fr-FR" altLang="zh-CN" sz="1400" cap="small" dirty="0">
                <a:solidFill>
                  <a:srgbClr val="CC3399"/>
                </a:solidFill>
              </a:rPr>
            </a:br>
            <a:endParaRPr lang="fr-FR" altLang="zh-CN" sz="1400" cap="small" dirty="0">
              <a:solidFill>
                <a:srgbClr val="CC3399"/>
              </a:solidFill>
            </a:endParaRPr>
          </a:p>
          <a:p>
            <a:pPr lvl="1">
              <a:buFontTx/>
              <a:buChar char="•"/>
            </a:pPr>
            <a:r>
              <a:rPr lang="en-US" altLang="zh-CN" sz="1400" cap="small" dirty="0">
                <a:solidFill>
                  <a:srgbClr val="CC3399"/>
                </a:solidFill>
              </a:rPr>
              <a:t>Interdisciplinary/inter-sectoral transfer of knowledge (e.g. </a:t>
            </a:r>
            <a:r>
              <a:rPr lang="en-US" altLang="zh-CN" sz="1400" cap="small" dirty="0" err="1">
                <a:solidFill>
                  <a:srgbClr val="CC3399"/>
                </a:solidFill>
              </a:rPr>
              <a:t>secondments</a:t>
            </a:r>
            <a:r>
              <a:rPr lang="en-US" altLang="zh-CN" sz="1400" cap="small" dirty="0">
                <a:solidFill>
                  <a:srgbClr val="CC3399"/>
                </a:solidFill>
              </a:rPr>
              <a:t>). Opportunity to link with industry, NGO, public sector, national archive etc.</a:t>
            </a:r>
            <a:br>
              <a:rPr lang="en-US" altLang="zh-CN" sz="1400" cap="small" dirty="0">
                <a:solidFill>
                  <a:srgbClr val="CC3399"/>
                </a:solidFill>
              </a:rPr>
            </a:br>
            <a:endParaRPr lang="en-US" altLang="zh-CN" sz="1400" cap="small" dirty="0">
              <a:solidFill>
                <a:srgbClr val="CC3399"/>
              </a:solidFill>
            </a:endParaRPr>
          </a:p>
          <a:p>
            <a:pPr lvl="1">
              <a:buFontTx/>
              <a:buChar char="•"/>
            </a:pPr>
            <a:r>
              <a:rPr lang="en-US" altLang="zh-CN" sz="1400" cap="small" dirty="0">
                <a:solidFill>
                  <a:srgbClr val="CC3399"/>
                </a:solidFill>
              </a:rPr>
              <a:t>Research and financial management of the fellowship</a:t>
            </a:r>
            <a:br>
              <a:rPr lang="en-US" altLang="zh-CN" sz="1400" cap="small" dirty="0">
                <a:solidFill>
                  <a:srgbClr val="CC3399"/>
                </a:solidFill>
              </a:rPr>
            </a:br>
            <a:endParaRPr lang="en-US" altLang="zh-CN" sz="1400" cap="small" dirty="0">
              <a:solidFill>
                <a:srgbClr val="CC3399"/>
              </a:solidFill>
            </a:endParaRPr>
          </a:p>
          <a:p>
            <a:pPr lvl="1">
              <a:buFontTx/>
              <a:buChar char="•"/>
            </a:pPr>
            <a:r>
              <a:rPr lang="en-US" altLang="zh-CN" sz="1400" cap="small" dirty="0" err="1">
                <a:solidFill>
                  <a:srgbClr val="CC3399"/>
                </a:solidFill>
              </a:rPr>
              <a:t>Organising</a:t>
            </a:r>
            <a:r>
              <a:rPr lang="en-US" altLang="zh-CN" sz="1400" cap="small" dirty="0">
                <a:solidFill>
                  <a:srgbClr val="CC3399"/>
                </a:solidFill>
              </a:rPr>
              <a:t> and taking part in events (including public engagement)</a:t>
            </a:r>
            <a:br>
              <a:rPr lang="en-US" altLang="zh-CN" sz="1400" cap="small" dirty="0">
                <a:solidFill>
                  <a:srgbClr val="CC3399"/>
                </a:solidFill>
              </a:rPr>
            </a:br>
            <a:endParaRPr lang="en-US" altLang="zh-CN" sz="1400" cap="small" dirty="0">
              <a:solidFill>
                <a:srgbClr val="CC3399"/>
              </a:solidFill>
            </a:endParaRPr>
          </a:p>
          <a:p>
            <a:pPr lvl="1">
              <a:buFontTx/>
              <a:buChar char="•"/>
            </a:pPr>
            <a:r>
              <a:rPr lang="en-US" altLang="zh-CN" sz="1400" cap="small" dirty="0">
                <a:solidFill>
                  <a:srgbClr val="CC3399"/>
                </a:solidFill>
              </a:rPr>
              <a:t>Training in gender, ethics issues and open science</a:t>
            </a:r>
            <a:br>
              <a:rPr lang="is-IS" altLang="zh-CN" sz="1400" cap="small" dirty="0">
                <a:solidFill>
                  <a:srgbClr val="CC3399"/>
                </a:solidFill>
              </a:rPr>
            </a:br>
            <a:r>
              <a:rPr lang="is-IS" altLang="zh-CN" sz="1400" cap="small" dirty="0"/>
              <a:t>  </a:t>
            </a:r>
            <a:endParaRPr lang="fr-BE" altLang="en-US" sz="1800" i="0" dirty="0">
              <a:latin typeface="Calibri" pitchFamily="34" charset="0"/>
            </a:endParaRPr>
          </a:p>
        </p:txBody>
      </p:sp>
      <p:pic>
        <p:nvPicPr>
          <p:cNvPr id="10" name="Picture 9" descr="A close up of a logo&#10;&#10;Description automatically generated">
            <a:extLst>
              <a:ext uri="{FF2B5EF4-FFF2-40B4-BE49-F238E27FC236}">
                <a16:creationId xmlns:a16="http://schemas.microsoft.com/office/drawing/2014/main" id="{548196E6-E047-4ABF-8303-FFC8F1927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876818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MSCA Individual Fellowship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2507146" y="2102562"/>
            <a:ext cx="4159665" cy="369332"/>
          </a:xfrm>
          <a:prstGeom prst="rect">
            <a:avLst/>
          </a:prstGeom>
        </p:spPr>
        <p:txBody>
          <a:bodyPr wrap="none">
            <a:spAutoFit/>
          </a:bodyPr>
          <a:lstStyle/>
          <a:p>
            <a:pPr algn="ctr"/>
            <a:r>
              <a:rPr lang="is-IS" b="1" dirty="0">
                <a:solidFill>
                  <a:srgbClr val="4597A0"/>
                </a:solidFill>
                <a:latin typeface="Calibri" pitchFamily="34" charset="0"/>
              </a:rPr>
              <a:t>HOW MUCH FUNDING WILL YOU RECEIVE</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724583" y="4490252"/>
            <a:ext cx="7724790"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71450" indent="-171450">
              <a:buFont typeface="Arial" panose="020B0604020202020204" pitchFamily="34" charset="0"/>
              <a:buChar char="•"/>
            </a:pPr>
            <a:endParaRPr lang="fr-BE" altLang="en-US" sz="1200" i="0" dirty="0"/>
          </a:p>
          <a:p>
            <a:pPr marL="285750" indent="-285750">
              <a:buFont typeface="Arial" panose="020B0604020202020204" pitchFamily="34" charset="0"/>
              <a:buChar char="•"/>
            </a:pPr>
            <a:r>
              <a:rPr lang="is-IS" altLang="zh-CN" sz="1800" b="1" i="0" cap="small" dirty="0" err="1">
                <a:solidFill>
                  <a:srgbClr val="4597A0"/>
                </a:solidFill>
                <a:latin typeface="Calibri" pitchFamily="34" charset="0"/>
              </a:rPr>
              <a:t>Fellow‘s</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salary</a:t>
            </a:r>
            <a:r>
              <a:rPr lang="is-IS" altLang="zh-CN" sz="1800" b="1" i="0" cap="small" dirty="0">
                <a:solidFill>
                  <a:srgbClr val="4597A0"/>
                </a:solidFill>
                <a:latin typeface="Calibri" pitchFamily="34" charset="0"/>
              </a:rPr>
              <a:t> = </a:t>
            </a:r>
            <a:r>
              <a:rPr lang="is-IS" altLang="zh-CN" sz="1800" b="1" i="0" cap="small" dirty="0" err="1">
                <a:solidFill>
                  <a:srgbClr val="4597A0"/>
                </a:solidFill>
                <a:latin typeface="Calibri" pitchFamily="34" charset="0"/>
              </a:rPr>
              <a:t>Living</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Allowance</a:t>
            </a:r>
            <a:r>
              <a:rPr lang="is-IS" altLang="zh-CN" sz="1800" b="1" i="0" cap="small" dirty="0">
                <a:solidFill>
                  <a:srgbClr val="4597A0"/>
                </a:solidFill>
                <a:latin typeface="Calibri" pitchFamily="34" charset="0"/>
              </a:rPr>
              <a:t> + </a:t>
            </a:r>
            <a:r>
              <a:rPr lang="is-IS" altLang="zh-CN" sz="1800" b="1" i="0" cap="small" dirty="0" err="1">
                <a:solidFill>
                  <a:srgbClr val="4597A0"/>
                </a:solidFill>
                <a:latin typeface="Calibri" pitchFamily="34" charset="0"/>
              </a:rPr>
              <a:t>Mobility</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allowance</a:t>
            </a:r>
            <a:r>
              <a:rPr lang="is-IS" altLang="zh-CN" sz="1800" b="1" i="0" cap="small" dirty="0">
                <a:solidFill>
                  <a:srgbClr val="4597A0"/>
                </a:solidFill>
                <a:latin typeface="Calibri" pitchFamily="34" charset="0"/>
              </a:rPr>
              <a:t> (+ Family </a:t>
            </a:r>
            <a:r>
              <a:rPr lang="is-IS" altLang="zh-CN" sz="1800" b="1" i="0" cap="small" dirty="0" err="1">
                <a:solidFill>
                  <a:srgbClr val="4597A0"/>
                </a:solidFill>
                <a:latin typeface="Calibri" pitchFamily="34" charset="0"/>
              </a:rPr>
              <a:t>allowance</a:t>
            </a:r>
            <a:r>
              <a:rPr lang="is-IS" altLang="zh-CN" sz="1800" b="1" i="0" cap="small" dirty="0">
                <a:solidFill>
                  <a:srgbClr val="4597A0"/>
                </a:solidFill>
                <a:latin typeface="Calibri" pitchFamily="34" charset="0"/>
              </a:rPr>
              <a:t> – </a:t>
            </a:r>
            <a:r>
              <a:rPr lang="is-IS" altLang="zh-CN" sz="1800" b="1" i="0" cap="small" dirty="0" err="1">
                <a:solidFill>
                  <a:srgbClr val="4597A0"/>
                </a:solidFill>
                <a:latin typeface="Calibri" pitchFamily="34" charset="0"/>
              </a:rPr>
              <a:t>only</a:t>
            </a:r>
            <a:r>
              <a:rPr lang="is-IS" altLang="zh-CN" sz="1800" b="1" i="0" cap="small" dirty="0">
                <a:solidFill>
                  <a:srgbClr val="4597A0"/>
                </a:solidFill>
                <a:latin typeface="Calibri" pitchFamily="34" charset="0"/>
              </a:rPr>
              <a:t> for </a:t>
            </a:r>
            <a:r>
              <a:rPr lang="is-IS" altLang="zh-CN" sz="1800" b="1" i="0" cap="small" dirty="0" err="1">
                <a:solidFill>
                  <a:srgbClr val="4597A0"/>
                </a:solidFill>
                <a:latin typeface="Calibri" pitchFamily="34" charset="0"/>
              </a:rPr>
              <a:t>married</a:t>
            </a:r>
            <a:r>
              <a:rPr lang="is-IS" altLang="zh-CN" sz="1800" b="1" i="0" cap="small" dirty="0">
                <a:solidFill>
                  <a:srgbClr val="4597A0"/>
                </a:solidFill>
                <a:latin typeface="Calibri" pitchFamily="34" charset="0"/>
              </a:rPr>
              <a:t> people or people with </a:t>
            </a:r>
            <a:r>
              <a:rPr lang="is-IS" altLang="zh-CN" sz="1800" b="1" i="0" cap="small" dirty="0" err="1">
                <a:solidFill>
                  <a:srgbClr val="4597A0"/>
                </a:solidFill>
                <a:latin typeface="Calibri" pitchFamily="34" charset="0"/>
              </a:rPr>
              <a:t>children</a:t>
            </a:r>
            <a:r>
              <a:rPr lang="is-IS" altLang="zh-CN" sz="1800" b="1" i="0" cap="small" dirty="0">
                <a:solidFill>
                  <a:srgbClr val="4597A0"/>
                </a:solidFill>
                <a:latin typeface="Calibri" pitchFamily="34" charset="0"/>
              </a:rPr>
              <a:t>)</a:t>
            </a:r>
          </a:p>
          <a:p>
            <a:pPr marL="285750" indent="-285750">
              <a:buFont typeface="Arial" panose="020B0604020202020204" pitchFamily="34" charset="0"/>
              <a:buChar char="•"/>
            </a:pPr>
            <a:r>
              <a:rPr lang="is-IS" altLang="zh-CN" sz="1800" b="1" i="0" cap="small" dirty="0" err="1">
                <a:solidFill>
                  <a:srgbClr val="4597A0"/>
                </a:solidFill>
                <a:latin typeface="Calibri" pitchFamily="34" charset="0"/>
              </a:rPr>
              <a:t>There</a:t>
            </a:r>
            <a:r>
              <a:rPr lang="is-IS" altLang="zh-CN" sz="1800" b="1" i="0" cap="small" dirty="0">
                <a:solidFill>
                  <a:srgbClr val="4597A0"/>
                </a:solidFill>
                <a:latin typeface="Calibri" pitchFamily="34" charset="0"/>
              </a:rPr>
              <a:t> is a </a:t>
            </a:r>
            <a:r>
              <a:rPr lang="is-IS" altLang="zh-CN" sz="1800" b="1" i="0" cap="small" dirty="0" err="1">
                <a:solidFill>
                  <a:srgbClr val="4597A0"/>
                </a:solidFill>
                <a:latin typeface="Calibri" pitchFamily="34" charset="0"/>
              </a:rPr>
              <a:t>country</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specific</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correction</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factor</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to</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account</a:t>
            </a:r>
            <a:r>
              <a:rPr lang="is-IS" altLang="zh-CN" sz="1800" b="1" i="0" cap="small" dirty="0">
                <a:solidFill>
                  <a:srgbClr val="4597A0"/>
                </a:solidFill>
                <a:latin typeface="Calibri" pitchFamily="34" charset="0"/>
              </a:rPr>
              <a:t> for </a:t>
            </a:r>
            <a:r>
              <a:rPr lang="is-IS" altLang="zh-CN" sz="1800" b="1" i="0" cap="small" dirty="0" err="1">
                <a:solidFill>
                  <a:srgbClr val="4597A0"/>
                </a:solidFill>
                <a:latin typeface="Calibri" pitchFamily="34" charset="0"/>
              </a:rPr>
              <a:t>different</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costs</a:t>
            </a:r>
            <a:r>
              <a:rPr lang="is-IS" altLang="zh-CN" sz="1800" b="1" i="0" cap="small" dirty="0">
                <a:solidFill>
                  <a:srgbClr val="4597A0"/>
                </a:solidFill>
                <a:latin typeface="Calibri" pitchFamily="34" charset="0"/>
              </a:rPr>
              <a:t> of </a:t>
            </a:r>
            <a:r>
              <a:rPr lang="is-IS" altLang="zh-CN" sz="1800" b="1" i="0" cap="small" dirty="0" err="1">
                <a:solidFill>
                  <a:srgbClr val="4597A0"/>
                </a:solidFill>
                <a:latin typeface="Calibri" pitchFamily="34" charset="0"/>
              </a:rPr>
              <a:t>living</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in</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each</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country</a:t>
            </a:r>
            <a:r>
              <a:rPr lang="is-IS" altLang="zh-CN" sz="1800" b="1" i="0" cap="small" dirty="0">
                <a:solidFill>
                  <a:srgbClr val="4597A0"/>
                </a:solidFill>
                <a:latin typeface="Calibri" pitchFamily="34" charset="0"/>
              </a:rPr>
              <a:t> – E.G. Iceland 117%, Belgium 100%, </a:t>
            </a:r>
            <a:r>
              <a:rPr lang="is-IS" altLang="zh-CN" sz="1800" b="1" i="0" cap="small" dirty="0" err="1">
                <a:solidFill>
                  <a:srgbClr val="4597A0"/>
                </a:solidFill>
                <a:latin typeface="Calibri" pitchFamily="34" charset="0"/>
              </a:rPr>
              <a:t>Romania</a:t>
            </a:r>
            <a:r>
              <a:rPr lang="is-IS" altLang="zh-CN" sz="1800" b="1" i="0" cap="small" dirty="0">
                <a:solidFill>
                  <a:srgbClr val="4597A0"/>
                </a:solidFill>
                <a:latin typeface="Calibri" pitchFamily="34" charset="0"/>
              </a:rPr>
              <a:t> 68%</a:t>
            </a:r>
          </a:p>
          <a:p>
            <a:pPr marL="285750" indent="-285750">
              <a:buFont typeface="Arial" panose="020B0604020202020204" pitchFamily="34" charset="0"/>
              <a:buChar char="•"/>
            </a:pPr>
            <a:r>
              <a:rPr lang="is-IS" altLang="zh-CN" sz="1800" b="1" i="0" cap="small" dirty="0" err="1">
                <a:solidFill>
                  <a:srgbClr val="4597A0"/>
                </a:solidFill>
                <a:latin typeface="Calibri" pitchFamily="34" charset="0"/>
              </a:rPr>
              <a:t>Take</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home</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ammount</a:t>
            </a:r>
            <a:r>
              <a:rPr lang="is-IS" altLang="zh-CN" sz="1800" b="1" i="0" cap="small" dirty="0">
                <a:solidFill>
                  <a:srgbClr val="4597A0"/>
                </a:solidFill>
                <a:latin typeface="Calibri" pitchFamily="34" charset="0"/>
              </a:rPr>
              <a:t> varies </a:t>
            </a:r>
            <a:r>
              <a:rPr lang="is-IS" altLang="zh-CN" sz="1800" b="1" i="0" cap="small" dirty="0" err="1">
                <a:solidFill>
                  <a:srgbClr val="4597A0"/>
                </a:solidFill>
                <a:latin typeface="Calibri" pitchFamily="34" charset="0"/>
              </a:rPr>
              <a:t>by</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country</a:t>
            </a:r>
            <a:r>
              <a:rPr lang="is-IS" altLang="zh-CN" sz="1800" b="1" i="0" cap="small" dirty="0">
                <a:solidFill>
                  <a:srgbClr val="4597A0"/>
                </a:solidFill>
                <a:latin typeface="Calibri" pitchFamily="34" charset="0"/>
              </a:rPr>
              <a:t> – </a:t>
            </a:r>
            <a:r>
              <a:rPr lang="is-IS" altLang="zh-CN" sz="1800" b="1" i="0" cap="small" dirty="0" err="1">
                <a:solidFill>
                  <a:srgbClr val="4597A0"/>
                </a:solidFill>
                <a:latin typeface="Calibri" pitchFamily="34" charset="0"/>
              </a:rPr>
              <a:t>depends</a:t>
            </a:r>
            <a:r>
              <a:rPr lang="is-IS" altLang="zh-CN" sz="1800" b="1" i="0" cap="small" dirty="0">
                <a:solidFill>
                  <a:srgbClr val="4597A0"/>
                </a:solidFill>
                <a:latin typeface="Calibri" pitchFamily="34" charset="0"/>
              </a:rPr>
              <a:t> on </a:t>
            </a:r>
            <a:r>
              <a:rPr lang="is-IS" altLang="zh-CN" sz="1800" b="1" i="0" cap="small" dirty="0" err="1">
                <a:solidFill>
                  <a:srgbClr val="4597A0"/>
                </a:solidFill>
                <a:latin typeface="Calibri" pitchFamily="34" charset="0"/>
              </a:rPr>
              <a:t>taxes</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pension</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rules</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etc</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in</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each</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country</a:t>
            </a:r>
            <a:r>
              <a:rPr lang="is-IS" altLang="zh-CN" sz="1800" b="1" i="0" cap="small" dirty="0">
                <a:solidFill>
                  <a:srgbClr val="4597A0"/>
                </a:solidFill>
                <a:latin typeface="Calibri" pitchFamily="34" charset="0"/>
              </a:rPr>
              <a:t>. Ask NCP </a:t>
            </a:r>
            <a:r>
              <a:rPr lang="is-IS" altLang="zh-CN" sz="1800" b="1" i="0" cap="small" dirty="0" err="1">
                <a:solidFill>
                  <a:srgbClr val="4597A0"/>
                </a:solidFill>
                <a:latin typeface="Calibri" pitchFamily="34" charset="0"/>
              </a:rPr>
              <a:t>in</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the</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country</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you</a:t>
            </a:r>
            <a:r>
              <a:rPr lang="is-IS" altLang="zh-CN" sz="1800" b="1" i="0" cap="small" dirty="0">
                <a:solidFill>
                  <a:srgbClr val="4597A0"/>
                </a:solidFill>
                <a:latin typeface="Calibri" pitchFamily="34" charset="0"/>
              </a:rPr>
              <a:t> are </a:t>
            </a:r>
            <a:r>
              <a:rPr lang="is-IS" altLang="zh-CN" sz="1800" b="1" i="0" cap="small" dirty="0" err="1">
                <a:solidFill>
                  <a:srgbClr val="4597A0"/>
                </a:solidFill>
                <a:latin typeface="Calibri" pitchFamily="34" charset="0"/>
              </a:rPr>
              <a:t>interested</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in</a:t>
            </a:r>
            <a:br>
              <a:rPr lang="is-IS" altLang="zh-CN" sz="1400" cap="small" dirty="0">
                <a:solidFill>
                  <a:srgbClr val="CC3399"/>
                </a:solidFill>
              </a:rPr>
            </a:br>
            <a:r>
              <a:rPr lang="is-IS" altLang="zh-CN" sz="1400" cap="small" dirty="0"/>
              <a:t>  </a:t>
            </a:r>
            <a:endParaRPr lang="fr-BE" altLang="en-US" sz="1800" i="0" dirty="0">
              <a:latin typeface="Calibri" pitchFamily="34" charset="0"/>
            </a:endParaRPr>
          </a:p>
        </p:txBody>
      </p:sp>
      <p:pic>
        <p:nvPicPr>
          <p:cNvPr id="5" name="Picture 4">
            <a:extLst>
              <a:ext uri="{FF2B5EF4-FFF2-40B4-BE49-F238E27FC236}">
                <a16:creationId xmlns:a16="http://schemas.microsoft.com/office/drawing/2014/main" id="{F56FEB55-624B-4B97-B4FA-A74C9A0360E3}"/>
              </a:ext>
            </a:extLst>
          </p:cNvPr>
          <p:cNvPicPr>
            <a:picLocks noChangeAspect="1"/>
          </p:cNvPicPr>
          <p:nvPr/>
        </p:nvPicPr>
        <p:blipFill rotWithShape="1">
          <a:blip r:embed="rId4"/>
          <a:srcRect l="13775" t="30904" r="27091" b="47201"/>
          <a:stretch/>
        </p:blipFill>
        <p:spPr>
          <a:xfrm>
            <a:off x="395345" y="2606976"/>
            <a:ext cx="8351722" cy="1739496"/>
          </a:xfrm>
          <a:prstGeom prst="rect">
            <a:avLst/>
          </a:prstGeom>
        </p:spPr>
      </p:pic>
      <p:pic>
        <p:nvPicPr>
          <p:cNvPr id="10" name="Picture 9" descr="A close up of a logo&#10;&#10;Description automatically generated">
            <a:extLst>
              <a:ext uri="{FF2B5EF4-FFF2-40B4-BE49-F238E27FC236}">
                <a16:creationId xmlns:a16="http://schemas.microsoft.com/office/drawing/2014/main" id="{215E267C-D2F1-4EDC-8645-EED935E64B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300812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HOW TO APPLY</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312014" y="2043331"/>
            <a:ext cx="2518383" cy="369332"/>
          </a:xfrm>
          <a:prstGeom prst="rect">
            <a:avLst/>
          </a:prstGeom>
        </p:spPr>
        <p:txBody>
          <a:bodyPr wrap="none">
            <a:spAutoFit/>
          </a:bodyPr>
          <a:lstStyle/>
          <a:p>
            <a:pPr algn="ctr"/>
            <a:r>
              <a:rPr lang="is-IS" b="1" dirty="0">
                <a:solidFill>
                  <a:srgbClr val="4597A0"/>
                </a:solidFill>
                <a:latin typeface="Calibri" pitchFamily="34" charset="0"/>
              </a:rPr>
              <a:t>EUROPEAN FELLOWSHIP</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1187624" y="2838076"/>
            <a:ext cx="6392879"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285750" indent="-285750">
              <a:buFont typeface="Arial" panose="020B0604020202020204" pitchFamily="34" charset="0"/>
              <a:buChar char="•"/>
            </a:pPr>
            <a:r>
              <a:rPr lang="is-IS" altLang="en-US" sz="1800" b="1" i="0" dirty="0">
                <a:solidFill>
                  <a:srgbClr val="4597A0"/>
                </a:solidFill>
                <a:latin typeface="Calibri" pitchFamily="34" charset="0"/>
              </a:rPr>
              <a:t>10 PAGES IN THE MAIN PROPOSAL:</a:t>
            </a:r>
          </a:p>
          <a:p>
            <a:pPr lvl="1">
              <a:buFontTx/>
              <a:buChar char="•"/>
            </a:pPr>
            <a:r>
              <a:rPr lang="en-US" altLang="zh-CN" sz="1400" cap="small" dirty="0">
                <a:solidFill>
                  <a:srgbClr val="CC3399"/>
                </a:solidFill>
              </a:rPr>
              <a:t>Excellence</a:t>
            </a:r>
          </a:p>
          <a:p>
            <a:pPr lvl="1">
              <a:buFontTx/>
              <a:buChar char="•"/>
            </a:pPr>
            <a:r>
              <a:rPr lang="en-US" altLang="zh-CN" sz="1400" cap="small" dirty="0">
                <a:solidFill>
                  <a:srgbClr val="CC3399"/>
                </a:solidFill>
              </a:rPr>
              <a:t>Impact</a:t>
            </a:r>
          </a:p>
          <a:p>
            <a:pPr lvl="1">
              <a:buFontTx/>
              <a:buChar char="•"/>
            </a:pPr>
            <a:r>
              <a:rPr lang="en-US" altLang="zh-CN" sz="1400" cap="small" dirty="0">
                <a:solidFill>
                  <a:srgbClr val="CC3399"/>
                </a:solidFill>
              </a:rPr>
              <a:t>Implementation</a:t>
            </a:r>
          </a:p>
          <a:p>
            <a:pPr lvl="1">
              <a:buFontTx/>
              <a:buChar char="•"/>
            </a:pPr>
            <a:endParaRPr lang="is-IS" altLang="en-US" sz="1800" b="1" i="0" dirty="0">
              <a:solidFill>
                <a:srgbClr val="4597A0"/>
              </a:solidFill>
              <a:latin typeface="Calibri" pitchFamily="34" charset="0"/>
            </a:endParaRPr>
          </a:p>
          <a:p>
            <a:pPr marL="285750" indent="-285750">
              <a:buFont typeface="Arial" panose="020B0604020202020204" pitchFamily="34" charset="0"/>
              <a:buChar char="•"/>
            </a:pPr>
            <a:r>
              <a:rPr lang="is-IS" altLang="zh-CN" sz="1800" b="1" i="0" dirty="0">
                <a:solidFill>
                  <a:srgbClr val="4597A0"/>
                </a:solidFill>
                <a:latin typeface="Calibri" pitchFamily="34" charset="0"/>
              </a:rPr>
              <a:t>5 PAGES RESEARCHER‘S CURRICULUM VITAE</a:t>
            </a:r>
          </a:p>
          <a:p>
            <a:pPr marL="285750" indent="-285750">
              <a:buFont typeface="Arial" panose="020B0604020202020204" pitchFamily="34" charset="0"/>
              <a:buChar char="•"/>
            </a:pPr>
            <a:endParaRPr lang="is-IS" altLang="zh-CN" sz="1800" b="1" i="0" dirty="0">
              <a:solidFill>
                <a:srgbClr val="4597A0"/>
              </a:solidFill>
              <a:latin typeface="Calibri" pitchFamily="34" charset="0"/>
            </a:endParaRPr>
          </a:p>
          <a:p>
            <a:pPr marL="285750" indent="-285750">
              <a:buFont typeface="Arial" panose="020B0604020202020204" pitchFamily="34" charset="0"/>
              <a:buChar char="•"/>
            </a:pPr>
            <a:r>
              <a:rPr lang="is-IS" altLang="zh-CN" sz="1800" b="1" i="0" dirty="0">
                <a:solidFill>
                  <a:srgbClr val="4597A0"/>
                </a:solidFill>
                <a:latin typeface="Calibri" pitchFamily="34" charset="0"/>
              </a:rPr>
              <a:t>ETHICS SECTION (IF APPLICABLE)</a:t>
            </a:r>
          </a:p>
          <a:p>
            <a:pPr marL="285750" indent="-285750">
              <a:buFont typeface="Arial" panose="020B0604020202020204" pitchFamily="34" charset="0"/>
              <a:buChar char="•"/>
            </a:pPr>
            <a:endParaRPr lang="is-IS" altLang="zh-CN" sz="1800" b="1" i="0" dirty="0">
              <a:solidFill>
                <a:srgbClr val="4597A0"/>
              </a:solidFill>
              <a:latin typeface="Calibri" pitchFamily="34" charset="0"/>
            </a:endParaRPr>
          </a:p>
          <a:p>
            <a:pPr marL="285750" indent="-285750">
              <a:buFont typeface="Arial" panose="020B0604020202020204" pitchFamily="34" charset="0"/>
              <a:buChar char="•"/>
            </a:pPr>
            <a:r>
              <a:rPr lang="is-IS" altLang="zh-CN" sz="1800" b="1" i="0" dirty="0">
                <a:solidFill>
                  <a:srgbClr val="4597A0"/>
                </a:solidFill>
                <a:latin typeface="Calibri" pitchFamily="34" charset="0"/>
              </a:rPr>
              <a:t>TABLES WITH DETAILS OF HOST ORGANISATION – 1 TABLE PER ORGANISATION</a:t>
            </a:r>
            <a:br>
              <a:rPr lang="fr-FR" altLang="zh-CN" sz="1400" cap="small" dirty="0">
                <a:solidFill>
                  <a:srgbClr val="CC3399"/>
                </a:solidFill>
              </a:rPr>
            </a:br>
            <a:br>
              <a:rPr lang="is-IS" altLang="zh-CN" sz="1400" cap="small" dirty="0">
                <a:solidFill>
                  <a:srgbClr val="CC3399"/>
                </a:solidFill>
              </a:rPr>
            </a:br>
            <a:r>
              <a:rPr lang="is-IS" altLang="zh-CN" sz="1400" cap="small" dirty="0"/>
              <a:t>  </a:t>
            </a:r>
            <a:endParaRPr lang="fr-BE" altLang="en-US" sz="1800" i="0" dirty="0">
              <a:latin typeface="Calibri" pitchFamily="34" charset="0"/>
            </a:endParaRPr>
          </a:p>
        </p:txBody>
      </p:sp>
      <p:pic>
        <p:nvPicPr>
          <p:cNvPr id="10" name="Picture 9" descr="A close up of a logo&#10;&#10;Description automatically generated">
            <a:extLst>
              <a:ext uri="{FF2B5EF4-FFF2-40B4-BE49-F238E27FC236}">
                <a16:creationId xmlns:a16="http://schemas.microsoft.com/office/drawing/2014/main" id="{E28F0726-3E59-4608-AEC9-AB841DD204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4042523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HOW TO APPLY</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312014" y="2043331"/>
            <a:ext cx="2518383" cy="369332"/>
          </a:xfrm>
          <a:prstGeom prst="rect">
            <a:avLst/>
          </a:prstGeom>
        </p:spPr>
        <p:txBody>
          <a:bodyPr wrap="none">
            <a:spAutoFit/>
          </a:bodyPr>
          <a:lstStyle/>
          <a:p>
            <a:pPr algn="ctr"/>
            <a:r>
              <a:rPr lang="is-IS" b="1" dirty="0">
                <a:solidFill>
                  <a:srgbClr val="4597A0"/>
                </a:solidFill>
                <a:latin typeface="Calibri" pitchFamily="34" charset="0"/>
              </a:rPr>
              <a:t>EUROPEAN FELLOWSHIP</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724584" y="2625596"/>
            <a:ext cx="772479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285750" indent="-285750">
              <a:buFont typeface="Arial" panose="020B0604020202020204" pitchFamily="34" charset="0"/>
              <a:buChar char="•"/>
            </a:pPr>
            <a:r>
              <a:rPr lang="en-US" altLang="zh-CN" sz="1800" b="1" i="0" cap="small" dirty="0">
                <a:solidFill>
                  <a:srgbClr val="4597A0"/>
                </a:solidFill>
                <a:latin typeface="Calibri" pitchFamily="34" charset="0"/>
              </a:rPr>
              <a:t>All online submission</a:t>
            </a:r>
            <a:br>
              <a:rPr lang="en-US" altLang="zh-CN" sz="1800" b="1" i="0" cap="small" dirty="0">
                <a:solidFill>
                  <a:srgbClr val="4597A0"/>
                </a:solidFill>
                <a:latin typeface="Calibri" pitchFamily="34" charset="0"/>
              </a:rPr>
            </a:br>
            <a:endParaRPr lang="en-US" altLang="zh-CN" sz="1800" b="1" i="0" cap="small" dirty="0">
              <a:solidFill>
                <a:srgbClr val="4597A0"/>
              </a:solidFill>
              <a:latin typeface="Calibri" pitchFamily="34" charset="0"/>
            </a:endParaRPr>
          </a:p>
          <a:p>
            <a:pPr marL="285750" indent="-285750">
              <a:buFont typeface="Arial" panose="020B0604020202020204" pitchFamily="34" charset="0"/>
              <a:buChar char="•"/>
            </a:pPr>
            <a:r>
              <a:rPr lang="en-US" altLang="zh-CN" sz="1800" b="1" i="0" cap="small" dirty="0">
                <a:solidFill>
                  <a:srgbClr val="4597A0"/>
                </a:solidFill>
                <a:latin typeface="Calibri" pitchFamily="34" charset="0"/>
              </a:rPr>
              <a:t>Via EU Participant Portal</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http://ec.europa.eu/research/participants/portal/desktop/en/opportunities/index.html</a:t>
            </a:r>
          </a:p>
          <a:p>
            <a:pPr marL="285750" indent="-285750">
              <a:buFont typeface="Arial" panose="020B0604020202020204" pitchFamily="34" charset="0"/>
              <a:buChar char="•"/>
            </a:pPr>
            <a:endParaRPr lang="en-US" altLang="zh-CN" sz="1800" b="1" i="0" cap="small" dirty="0">
              <a:solidFill>
                <a:srgbClr val="4597A0"/>
              </a:solidFill>
              <a:latin typeface="Calibri" pitchFamily="34" charset="0"/>
            </a:endParaRPr>
          </a:p>
          <a:p>
            <a:pPr marL="285750" indent="-285750">
              <a:buFont typeface="Arial" panose="020B0604020202020204" pitchFamily="34" charset="0"/>
              <a:buChar char="•"/>
            </a:pPr>
            <a:r>
              <a:rPr lang="en-US" altLang="zh-CN" sz="1800" b="1" i="0" cap="small" dirty="0">
                <a:solidFill>
                  <a:srgbClr val="4597A0"/>
                </a:solidFill>
                <a:latin typeface="Calibri" pitchFamily="34" charset="0"/>
              </a:rPr>
              <a:t>Guide for Applicants (including proposal template) is available on the Participant Portal – section on “H2020 Calls” – look for H2020-MSCA-IF-2018</a:t>
            </a:r>
            <a:br>
              <a:rPr lang="fr-FR" altLang="zh-CN" sz="1400" cap="small" dirty="0">
                <a:solidFill>
                  <a:srgbClr val="CC3399"/>
                </a:solidFill>
              </a:rPr>
            </a:br>
            <a:br>
              <a:rPr lang="is-IS" altLang="zh-CN" sz="1400" cap="small" dirty="0">
                <a:solidFill>
                  <a:srgbClr val="CC3399"/>
                </a:solidFill>
              </a:rPr>
            </a:br>
            <a:r>
              <a:rPr lang="is-IS" altLang="zh-CN" sz="1400" cap="small" dirty="0"/>
              <a:t>  </a:t>
            </a:r>
            <a:endParaRPr lang="fr-BE" altLang="en-US" sz="1800" i="0" dirty="0">
              <a:latin typeface="Calibri" pitchFamily="34" charset="0"/>
            </a:endParaRPr>
          </a:p>
        </p:txBody>
      </p:sp>
      <p:pic>
        <p:nvPicPr>
          <p:cNvPr id="10" name="Picture 9" descr="A close up of a logo&#10;&#10;Description automatically generated">
            <a:extLst>
              <a:ext uri="{FF2B5EF4-FFF2-40B4-BE49-F238E27FC236}">
                <a16:creationId xmlns:a16="http://schemas.microsoft.com/office/drawing/2014/main" id="{4954AF82-D8BF-4BF0-AFFA-F391B45FF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982197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HOW TO APPLY</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847869" y="1882562"/>
            <a:ext cx="1446679" cy="369332"/>
          </a:xfrm>
          <a:prstGeom prst="rect">
            <a:avLst/>
          </a:prstGeom>
        </p:spPr>
        <p:txBody>
          <a:bodyPr wrap="none">
            <a:spAutoFit/>
          </a:bodyPr>
          <a:lstStyle/>
          <a:p>
            <a:pPr algn="ctr"/>
            <a:r>
              <a:rPr lang="is-IS" b="1" dirty="0">
                <a:solidFill>
                  <a:srgbClr val="4597A0"/>
                </a:solidFill>
                <a:latin typeface="Calibri" pitchFamily="34" charset="0"/>
              </a:rPr>
              <a:t>DOCUMENTS</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467544" y="2204865"/>
            <a:ext cx="4043126"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is-IS" altLang="zh-CN" sz="2800" b="1" i="0" cap="small" dirty="0">
                <a:solidFill>
                  <a:srgbClr val="4597A0"/>
                </a:solidFill>
                <a:latin typeface="Calibri" pitchFamily="34" charset="0"/>
              </a:rPr>
              <a:t>PART A</a:t>
            </a:r>
          </a:p>
          <a:p>
            <a:endParaRPr lang="en-US" altLang="zh-CN" sz="1800" b="1" i="0" cap="small" dirty="0">
              <a:solidFill>
                <a:srgbClr val="4597A0"/>
              </a:solidFill>
              <a:latin typeface="Calibri" pitchFamily="34" charset="0"/>
            </a:endParaRPr>
          </a:p>
          <a:p>
            <a:pPr marL="342900" indent="-342900">
              <a:buFont typeface="+mj-lt"/>
              <a:buAutoNum type="arabicPeriod"/>
            </a:pPr>
            <a:r>
              <a:rPr lang="en-US" altLang="zh-CN" sz="1800" b="1" i="0" cap="small" dirty="0">
                <a:solidFill>
                  <a:srgbClr val="4597A0"/>
                </a:solidFill>
                <a:latin typeface="Calibri" pitchFamily="34" charset="0"/>
              </a:rPr>
              <a:t>General information (about proposal, including the abstract)</a:t>
            </a:r>
          </a:p>
          <a:p>
            <a:pPr marL="342900" indent="-342900">
              <a:buFont typeface="+mj-lt"/>
              <a:buAutoNum type="arabicPeriod"/>
            </a:pPr>
            <a:endParaRPr lang="en-US" altLang="zh-CN" sz="1800" b="1" i="0" cap="small" dirty="0">
              <a:solidFill>
                <a:srgbClr val="4597A0"/>
              </a:solidFill>
              <a:latin typeface="Calibri" pitchFamily="34" charset="0"/>
            </a:endParaRPr>
          </a:p>
          <a:p>
            <a:pPr marL="342900" indent="-342900">
              <a:buFont typeface="+mj-lt"/>
              <a:buAutoNum type="arabicPeriod"/>
            </a:pPr>
            <a:r>
              <a:rPr lang="en-US" altLang="zh-CN" sz="1800" b="1" i="0" cap="small" dirty="0">
                <a:solidFill>
                  <a:srgbClr val="4597A0"/>
                </a:solidFill>
                <a:latin typeface="Calibri" pitchFamily="34" charset="0"/>
              </a:rPr>
              <a:t>Administrative data of participating </a:t>
            </a:r>
            <a:r>
              <a:rPr lang="en-US" altLang="zh-CN" sz="1800" b="1" i="0" cap="small" dirty="0" err="1">
                <a:solidFill>
                  <a:srgbClr val="4597A0"/>
                </a:solidFill>
                <a:latin typeface="Calibri" pitchFamily="34" charset="0"/>
              </a:rPr>
              <a:t>organisations</a:t>
            </a:r>
            <a:endParaRPr lang="en-US" altLang="zh-CN" sz="1800" b="1" i="0" cap="small" dirty="0">
              <a:solidFill>
                <a:srgbClr val="4597A0"/>
              </a:solidFill>
              <a:latin typeface="Calibri" pitchFamily="34" charset="0"/>
            </a:endParaRPr>
          </a:p>
          <a:p>
            <a:pPr marL="342900" indent="-342900">
              <a:buFont typeface="+mj-lt"/>
              <a:buAutoNum type="arabicPeriod"/>
            </a:pPr>
            <a:endParaRPr lang="en-US" altLang="zh-CN" sz="1800" b="1" i="0" cap="small" dirty="0">
              <a:solidFill>
                <a:srgbClr val="4597A0"/>
              </a:solidFill>
              <a:latin typeface="Calibri" pitchFamily="34" charset="0"/>
            </a:endParaRPr>
          </a:p>
          <a:p>
            <a:pPr marL="342900" indent="-342900">
              <a:buFont typeface="+mj-lt"/>
              <a:buAutoNum type="arabicPeriod"/>
            </a:pPr>
            <a:r>
              <a:rPr lang="en-US" altLang="zh-CN" sz="1800" b="1" i="0" cap="small" dirty="0">
                <a:solidFill>
                  <a:srgbClr val="4597A0"/>
                </a:solidFill>
                <a:latin typeface="Calibri" pitchFamily="34" charset="0"/>
              </a:rPr>
              <a:t>Budget</a:t>
            </a:r>
          </a:p>
          <a:p>
            <a:pPr marL="342900" indent="-342900">
              <a:buFont typeface="+mj-lt"/>
              <a:buAutoNum type="arabicPeriod"/>
            </a:pPr>
            <a:endParaRPr lang="en-US" altLang="zh-CN" sz="1800" b="1" i="0" cap="small" dirty="0">
              <a:solidFill>
                <a:srgbClr val="4597A0"/>
              </a:solidFill>
              <a:latin typeface="Calibri" pitchFamily="34" charset="0"/>
            </a:endParaRPr>
          </a:p>
          <a:p>
            <a:pPr marL="342900" indent="-342900">
              <a:buFont typeface="+mj-lt"/>
              <a:buAutoNum type="arabicPeriod"/>
            </a:pPr>
            <a:r>
              <a:rPr lang="en-US" altLang="zh-CN" sz="1800" b="1" i="0" cap="small" dirty="0">
                <a:solidFill>
                  <a:srgbClr val="4597A0"/>
                </a:solidFill>
                <a:latin typeface="Calibri" pitchFamily="34" charset="0"/>
              </a:rPr>
              <a:t>Ethics</a:t>
            </a:r>
          </a:p>
          <a:p>
            <a:pPr marL="342900" indent="-342900">
              <a:buFont typeface="+mj-lt"/>
              <a:buAutoNum type="arabicPeriod"/>
            </a:pPr>
            <a:endParaRPr lang="en-US" altLang="zh-CN" sz="1800" b="1" i="0" cap="small" dirty="0">
              <a:solidFill>
                <a:srgbClr val="4597A0"/>
              </a:solidFill>
              <a:latin typeface="Calibri" pitchFamily="34" charset="0"/>
            </a:endParaRPr>
          </a:p>
          <a:p>
            <a:pPr marL="342900" indent="-342900">
              <a:buFont typeface="+mj-lt"/>
              <a:buAutoNum type="arabicPeriod"/>
            </a:pPr>
            <a:r>
              <a:rPr lang="en-US" altLang="zh-CN" sz="1800" b="1" i="0" cap="small" dirty="0">
                <a:solidFill>
                  <a:srgbClr val="4597A0"/>
                </a:solidFill>
                <a:latin typeface="Calibri" pitchFamily="34" charset="0"/>
              </a:rPr>
              <a:t>Call specific questions</a:t>
            </a:r>
            <a:br>
              <a:rPr lang="fr-FR" altLang="zh-CN" sz="1400" cap="small" dirty="0">
                <a:solidFill>
                  <a:srgbClr val="CC3399"/>
                </a:solidFill>
              </a:rPr>
            </a:br>
            <a:br>
              <a:rPr lang="is-IS" altLang="zh-CN" sz="1400" cap="small" dirty="0">
                <a:solidFill>
                  <a:srgbClr val="CC3399"/>
                </a:solidFill>
              </a:rPr>
            </a:br>
            <a:r>
              <a:rPr lang="is-IS" altLang="zh-CN" sz="1400" cap="small" dirty="0"/>
              <a:t>  </a:t>
            </a:r>
            <a:endParaRPr lang="fr-BE" altLang="en-US" sz="1800" i="0" dirty="0">
              <a:latin typeface="Calibri" pitchFamily="34" charset="0"/>
            </a:endParaRPr>
          </a:p>
        </p:txBody>
      </p:sp>
      <p:sp>
        <p:nvSpPr>
          <p:cNvPr id="10" name="TextBox 5">
            <a:extLst>
              <a:ext uri="{FF2B5EF4-FFF2-40B4-BE49-F238E27FC236}">
                <a16:creationId xmlns:a16="http://schemas.microsoft.com/office/drawing/2014/main" id="{385A6BE2-1F82-4956-B0B7-6F8E3A4A60AF}"/>
              </a:ext>
            </a:extLst>
          </p:cNvPr>
          <p:cNvSpPr txBox="1">
            <a:spLocks noChangeArrowheads="1"/>
          </p:cNvSpPr>
          <p:nvPr/>
        </p:nvSpPr>
        <p:spPr bwMode="auto">
          <a:xfrm>
            <a:off x="4889990" y="2204864"/>
            <a:ext cx="409377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zh-CN" sz="2800" b="1" i="0" cap="small" dirty="0">
                <a:solidFill>
                  <a:srgbClr val="4597A0"/>
                </a:solidFill>
                <a:latin typeface="Calibri" pitchFamily="34" charset="0"/>
              </a:rPr>
              <a:t>Part B</a:t>
            </a:r>
          </a:p>
          <a:p>
            <a:endParaRPr lang="is-IS" altLang="zh-CN" sz="1800" b="1" i="0" cap="small" dirty="0">
              <a:solidFill>
                <a:srgbClr val="4597A0"/>
              </a:solidFill>
              <a:latin typeface="Calibri" pitchFamily="34" charset="0"/>
            </a:endParaRPr>
          </a:p>
          <a:p>
            <a:r>
              <a:rPr lang="en-US" altLang="zh-CN" sz="1400" cap="small" dirty="0">
                <a:solidFill>
                  <a:srgbClr val="CC3399"/>
                </a:solidFill>
              </a:rPr>
              <a:t>Document 1 (Single PDF – 10 pages)</a:t>
            </a:r>
            <a:endParaRPr lang="en-US" altLang="zh-CN" sz="1800" b="1" i="0" cap="small" dirty="0">
              <a:solidFill>
                <a:srgbClr val="4597A0"/>
              </a:solidFill>
              <a:latin typeface="Calibri" pitchFamily="34" charset="0"/>
            </a:endParaRPr>
          </a:p>
          <a:p>
            <a:pPr marL="342900" indent="-342900">
              <a:buFont typeface="+mj-lt"/>
              <a:buAutoNum type="arabicPeriod"/>
            </a:pPr>
            <a:r>
              <a:rPr lang="en-US" altLang="zh-CN" sz="1800" b="1" i="0" cap="small" dirty="0">
                <a:solidFill>
                  <a:srgbClr val="4597A0"/>
                </a:solidFill>
                <a:latin typeface="Calibri" pitchFamily="34" charset="0"/>
              </a:rPr>
              <a:t>Excellence</a:t>
            </a:r>
          </a:p>
          <a:p>
            <a:pPr marL="342900" indent="-342900">
              <a:buFont typeface="+mj-lt"/>
              <a:buAutoNum type="arabicPeriod"/>
            </a:pPr>
            <a:r>
              <a:rPr lang="en-US" altLang="zh-CN" sz="1800" b="1" i="0" cap="small" dirty="0">
                <a:solidFill>
                  <a:srgbClr val="4597A0"/>
                </a:solidFill>
                <a:latin typeface="Calibri" pitchFamily="34" charset="0"/>
              </a:rPr>
              <a:t>Impact </a:t>
            </a:r>
          </a:p>
          <a:p>
            <a:pPr marL="342900" indent="-342900">
              <a:buFont typeface="+mj-lt"/>
              <a:buAutoNum type="arabicPeriod"/>
            </a:pPr>
            <a:r>
              <a:rPr lang="en-US" altLang="zh-CN" sz="1800" b="1" i="0" cap="small" dirty="0">
                <a:solidFill>
                  <a:srgbClr val="4597A0"/>
                </a:solidFill>
                <a:latin typeface="Calibri" pitchFamily="34" charset="0"/>
              </a:rPr>
              <a:t>Quality and Efficiency of the Implementation</a:t>
            </a:r>
          </a:p>
          <a:p>
            <a:pPr marL="342900" indent="-342900">
              <a:buFont typeface="+mj-lt"/>
              <a:buAutoNum type="arabicPeriod"/>
            </a:pPr>
            <a:endParaRPr lang="en-US" altLang="zh-CN" sz="1800" b="1" i="0" cap="small" dirty="0">
              <a:solidFill>
                <a:srgbClr val="4597A0"/>
              </a:solidFill>
              <a:latin typeface="Calibri" pitchFamily="34" charset="0"/>
            </a:endParaRPr>
          </a:p>
          <a:p>
            <a:r>
              <a:rPr lang="fr-FR" altLang="zh-CN" sz="1400" cap="small" dirty="0">
                <a:solidFill>
                  <a:srgbClr val="CC3399"/>
                </a:solidFill>
              </a:rPr>
              <a:t>Document 2 (Single PDF)</a:t>
            </a:r>
          </a:p>
          <a:p>
            <a:pPr marL="342900" indent="-342900">
              <a:buFont typeface="+mj-lt"/>
              <a:buAutoNum type="arabicPeriod"/>
            </a:pPr>
            <a:r>
              <a:rPr lang="en-US" altLang="zh-CN" sz="1800" b="1" i="0" cap="small" dirty="0">
                <a:solidFill>
                  <a:srgbClr val="4597A0"/>
                </a:solidFill>
                <a:latin typeface="Calibri" pitchFamily="34" charset="0"/>
              </a:rPr>
              <a:t>CV of the experienced researcher (5 pages)</a:t>
            </a:r>
          </a:p>
          <a:p>
            <a:pPr marL="342900" indent="-342900">
              <a:buFont typeface="+mj-lt"/>
              <a:buAutoNum type="arabicPeriod"/>
            </a:pPr>
            <a:r>
              <a:rPr lang="en-US" altLang="zh-CN" sz="1800" b="1" i="0" cap="small" dirty="0">
                <a:solidFill>
                  <a:srgbClr val="4597A0"/>
                </a:solidFill>
                <a:latin typeface="Calibri" pitchFamily="34" charset="0"/>
              </a:rPr>
              <a:t>Capacities of the participating </a:t>
            </a:r>
            <a:r>
              <a:rPr lang="en-US" altLang="zh-CN" sz="1800" b="1" i="0" cap="small" dirty="0" err="1">
                <a:solidFill>
                  <a:srgbClr val="4597A0"/>
                </a:solidFill>
                <a:latin typeface="Calibri" pitchFamily="34" charset="0"/>
              </a:rPr>
              <a:t>organisations</a:t>
            </a:r>
            <a:r>
              <a:rPr lang="en-US" altLang="zh-CN" sz="1800" b="1" i="0" cap="small" dirty="0">
                <a:solidFill>
                  <a:srgbClr val="4597A0"/>
                </a:solidFill>
                <a:latin typeface="Calibri" pitchFamily="34" charset="0"/>
              </a:rPr>
              <a:t> (1 page each)</a:t>
            </a:r>
          </a:p>
          <a:p>
            <a:pPr marL="342900" indent="-342900">
              <a:buFont typeface="+mj-lt"/>
              <a:buAutoNum type="arabicPeriod"/>
            </a:pPr>
            <a:r>
              <a:rPr lang="en-US" altLang="zh-CN" sz="1800" b="1" i="0" cap="small" dirty="0">
                <a:solidFill>
                  <a:srgbClr val="4597A0"/>
                </a:solidFill>
                <a:latin typeface="Calibri" pitchFamily="34" charset="0"/>
              </a:rPr>
              <a:t>Ethical aspects</a:t>
            </a:r>
          </a:p>
          <a:p>
            <a:pPr marL="342900" indent="-342900">
              <a:buFont typeface="+mj-lt"/>
              <a:buAutoNum type="arabicPeriod"/>
            </a:pPr>
            <a:r>
              <a:rPr lang="en-US" altLang="zh-CN" sz="1800" b="1" i="0" cap="small" dirty="0">
                <a:solidFill>
                  <a:srgbClr val="4597A0"/>
                </a:solidFill>
                <a:latin typeface="Calibri" pitchFamily="34" charset="0"/>
              </a:rPr>
              <a:t>Letters of commitment of partner </a:t>
            </a:r>
            <a:r>
              <a:rPr lang="en-US" altLang="zh-CN" sz="1800" b="1" i="0" cap="small" dirty="0" err="1">
                <a:solidFill>
                  <a:srgbClr val="4597A0"/>
                </a:solidFill>
                <a:latin typeface="Calibri" pitchFamily="34" charset="0"/>
              </a:rPr>
              <a:t>organisation</a:t>
            </a:r>
            <a:r>
              <a:rPr lang="en-US" altLang="zh-CN" sz="1800" b="1" i="0" cap="small" dirty="0">
                <a:solidFill>
                  <a:srgbClr val="4597A0"/>
                </a:solidFill>
                <a:latin typeface="Calibri" pitchFamily="34" charset="0"/>
              </a:rPr>
              <a:t> (GF only or Secondments)</a:t>
            </a:r>
            <a:br>
              <a:rPr lang="fr-FR" altLang="zh-CN" sz="1400" cap="small" dirty="0">
                <a:solidFill>
                  <a:srgbClr val="CC3399"/>
                </a:solidFill>
              </a:rPr>
            </a:br>
            <a:br>
              <a:rPr lang="is-IS" altLang="zh-CN" sz="1400" cap="small" dirty="0">
                <a:solidFill>
                  <a:srgbClr val="CC3399"/>
                </a:solidFill>
              </a:rPr>
            </a:br>
            <a:r>
              <a:rPr lang="is-IS" altLang="zh-CN" sz="1400" cap="small" dirty="0"/>
              <a:t>  </a:t>
            </a:r>
            <a:endParaRPr lang="fr-BE" altLang="en-US" sz="1800" i="0" dirty="0">
              <a:latin typeface="Calibri" pitchFamily="34" charset="0"/>
            </a:endParaRPr>
          </a:p>
        </p:txBody>
      </p:sp>
      <p:pic>
        <p:nvPicPr>
          <p:cNvPr id="12" name="Picture 11" descr="A close up of a logo&#10;&#10;Description automatically generated">
            <a:extLst>
              <a:ext uri="{FF2B5EF4-FFF2-40B4-BE49-F238E27FC236}">
                <a16:creationId xmlns:a16="http://schemas.microsoft.com/office/drawing/2014/main" id="{044E633A-57CB-4228-BE93-6B369C926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356888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HOW IS YOUR APPLICATION EVALUATED</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312014" y="2043331"/>
            <a:ext cx="2518383" cy="369332"/>
          </a:xfrm>
          <a:prstGeom prst="rect">
            <a:avLst/>
          </a:prstGeom>
        </p:spPr>
        <p:txBody>
          <a:bodyPr wrap="none">
            <a:spAutoFit/>
          </a:bodyPr>
          <a:lstStyle/>
          <a:p>
            <a:pPr algn="ctr"/>
            <a:r>
              <a:rPr lang="is-IS" b="1" dirty="0">
                <a:solidFill>
                  <a:srgbClr val="4597A0"/>
                </a:solidFill>
                <a:latin typeface="Calibri" pitchFamily="34" charset="0"/>
              </a:rPr>
              <a:t>EUROPEAN FELLOWSHIP</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591604" y="2579906"/>
            <a:ext cx="8012843"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285750" indent="-285750">
              <a:buFont typeface="Arial" panose="020B0604020202020204" pitchFamily="34" charset="0"/>
              <a:buChar char="•"/>
            </a:pPr>
            <a:r>
              <a:rPr lang="en-US" altLang="zh-CN" sz="1800" b="1" i="0" cap="small" dirty="0">
                <a:solidFill>
                  <a:srgbClr val="4597A0"/>
                </a:solidFill>
                <a:latin typeface="Calibri" pitchFamily="34" charset="0"/>
              </a:rPr>
              <a:t>Evaluated using international peer review</a:t>
            </a:r>
          </a:p>
          <a:p>
            <a:pPr marL="285750" indent="-285750">
              <a:buFont typeface="Arial" panose="020B0604020202020204" pitchFamily="34" charset="0"/>
              <a:buChar char="•"/>
            </a:pPr>
            <a:r>
              <a:rPr lang="en-US" altLang="zh-CN" sz="1800" b="1" i="0" cap="small" dirty="0">
                <a:solidFill>
                  <a:srgbClr val="4597A0"/>
                </a:solidFill>
                <a:latin typeface="Calibri" pitchFamily="34" charset="0"/>
              </a:rPr>
              <a:t>Proposals are read and scored by at least 3 experts in the field</a:t>
            </a:r>
          </a:p>
          <a:p>
            <a:pPr marL="285750" indent="-285750">
              <a:buFont typeface="Arial" panose="020B0604020202020204" pitchFamily="34" charset="0"/>
              <a:buChar char="•"/>
            </a:pPr>
            <a:r>
              <a:rPr lang="en-US" altLang="zh-CN" sz="1800" b="1" i="0" cap="small" dirty="0">
                <a:solidFill>
                  <a:srgbClr val="4597A0"/>
                </a:solidFill>
                <a:latin typeface="Calibri" pitchFamily="34" charset="0"/>
              </a:rPr>
              <a:t>Consensus meeting to agree scores and comments</a:t>
            </a:r>
          </a:p>
          <a:p>
            <a:pPr marL="285750" indent="-285750">
              <a:buFont typeface="Arial" panose="020B0604020202020204" pitchFamily="34" charset="0"/>
              <a:buChar char="•"/>
            </a:pPr>
            <a:r>
              <a:rPr lang="en-US" altLang="zh-CN" sz="1800" b="1" i="0" cap="small" dirty="0">
                <a:solidFill>
                  <a:srgbClr val="4597A0"/>
                </a:solidFill>
                <a:latin typeface="Calibri" pitchFamily="34" charset="0"/>
              </a:rPr>
              <a:t>Use 8 disciplinary evaluation panels:</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Chemistry (CHE)</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Physics (PHY)</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Mathematics (MAT)</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Life Sciences (LIF)</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Economic Sciences (ECO)</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Information Sciences and Engineering (ENG)</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Social Sciences &amp; Humanities (SOC)</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Environment and Geosciences (ENV)</a:t>
            </a:r>
            <a:br>
              <a:rPr lang="fr-FR" altLang="zh-CN" sz="1000" cap="small" dirty="0">
                <a:solidFill>
                  <a:srgbClr val="CC3399"/>
                </a:solidFill>
              </a:rPr>
            </a:br>
            <a:br>
              <a:rPr lang="is-IS" altLang="zh-CN" sz="1000" cap="small" dirty="0">
                <a:solidFill>
                  <a:srgbClr val="CC3399"/>
                </a:solidFill>
              </a:rPr>
            </a:br>
            <a:r>
              <a:rPr lang="is-IS" altLang="zh-CN" sz="1000" cap="small" dirty="0"/>
              <a:t>  </a:t>
            </a:r>
            <a:endParaRPr lang="fr-BE" altLang="en-US" sz="1400" i="0" dirty="0">
              <a:latin typeface="Calibri" pitchFamily="34" charset="0"/>
            </a:endParaRPr>
          </a:p>
        </p:txBody>
      </p:sp>
      <p:sp>
        <p:nvSpPr>
          <p:cNvPr id="10" name="Flowchart: Process 9">
            <a:extLst>
              <a:ext uri="{FF2B5EF4-FFF2-40B4-BE49-F238E27FC236}">
                <a16:creationId xmlns:a16="http://schemas.microsoft.com/office/drawing/2014/main" id="{37F11489-7B33-4B6B-BC0C-77E3A9988FC6}"/>
              </a:ext>
            </a:extLst>
          </p:cNvPr>
          <p:cNvSpPr/>
          <p:nvPr/>
        </p:nvSpPr>
        <p:spPr>
          <a:xfrm>
            <a:off x="7412679" y="2708449"/>
            <a:ext cx="1205375" cy="2016695"/>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D65520B-0A47-447A-8160-E15B64013DA9}"/>
              </a:ext>
            </a:extLst>
          </p:cNvPr>
          <p:cNvSpPr txBox="1"/>
          <p:nvPr/>
        </p:nvSpPr>
        <p:spPr>
          <a:xfrm>
            <a:off x="7469475" y="2842309"/>
            <a:ext cx="1074238" cy="1569660"/>
          </a:xfrm>
          <a:prstGeom prst="rect">
            <a:avLst/>
          </a:prstGeom>
          <a:noFill/>
        </p:spPr>
        <p:txBody>
          <a:bodyPr wrap="square" rtlCol="0">
            <a:spAutoFit/>
          </a:bodyPr>
          <a:lstStyle/>
          <a:p>
            <a:pPr algn="ctr"/>
            <a:r>
              <a:rPr lang="is-IS" sz="1200" b="1" dirty="0">
                <a:solidFill>
                  <a:schemeClr val="bg1"/>
                </a:solidFill>
              </a:rPr>
              <a:t>DOES NOT INCLUDE RESEARCH COVERED BY EURATOM or BANNED BY EU or DUAL USE</a:t>
            </a:r>
            <a:endParaRPr lang="en-US" sz="1200" b="1" dirty="0">
              <a:solidFill>
                <a:schemeClr val="bg1"/>
              </a:solidFill>
            </a:endParaRPr>
          </a:p>
        </p:txBody>
      </p:sp>
      <p:sp>
        <p:nvSpPr>
          <p:cNvPr id="3" name="Arrow: Down 2">
            <a:extLst>
              <a:ext uri="{FF2B5EF4-FFF2-40B4-BE49-F238E27FC236}">
                <a16:creationId xmlns:a16="http://schemas.microsoft.com/office/drawing/2014/main" id="{3CD5EDDE-455D-43C8-8519-539424371B30}"/>
              </a:ext>
            </a:extLst>
          </p:cNvPr>
          <p:cNvSpPr/>
          <p:nvPr/>
        </p:nvSpPr>
        <p:spPr>
          <a:xfrm>
            <a:off x="7469475" y="4561836"/>
            <a:ext cx="1074238" cy="331854"/>
          </a:xfrm>
          <a:prstGeom prst="downArrow">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B5D8BA2-8A87-4FED-B3D9-5AAD4F8ECEB3}"/>
              </a:ext>
            </a:extLst>
          </p:cNvPr>
          <p:cNvSpPr/>
          <p:nvPr/>
        </p:nvSpPr>
        <p:spPr>
          <a:xfrm>
            <a:off x="7223278" y="5051400"/>
            <a:ext cx="1584176" cy="1169551"/>
          </a:xfrm>
          <a:prstGeom prst="rect">
            <a:avLst/>
          </a:prstGeom>
        </p:spPr>
        <p:txBody>
          <a:bodyPr wrap="square">
            <a:spAutoFit/>
          </a:bodyPr>
          <a:lstStyle/>
          <a:p>
            <a:pPr algn="ctr"/>
            <a:r>
              <a:rPr lang="en-US" altLang="zh-CN" sz="1400" dirty="0">
                <a:latin typeface="Calibri" pitchFamily="34" charset="0"/>
              </a:rPr>
              <a:t>For example</a:t>
            </a:r>
          </a:p>
          <a:p>
            <a:pPr algn="ctr"/>
            <a:r>
              <a:rPr lang="en-US" sz="1400" dirty="0">
                <a:latin typeface="Calibri" pitchFamily="34" charset="0"/>
              </a:rPr>
              <a:t>Cloning, Heritable genetic changes, experiments on human embryos.</a:t>
            </a:r>
            <a:endParaRPr lang="en-US" sz="1400" dirty="0"/>
          </a:p>
        </p:txBody>
      </p:sp>
      <p:pic>
        <p:nvPicPr>
          <p:cNvPr id="13" name="Picture 12" descr="A close up of a logo&#10;&#10;Description automatically generated">
            <a:extLst>
              <a:ext uri="{FF2B5EF4-FFF2-40B4-BE49-F238E27FC236}">
                <a16:creationId xmlns:a16="http://schemas.microsoft.com/office/drawing/2014/main" id="{77CE464E-43F8-4A79-84BB-C900A1BFE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575559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HOW IS YOUR APPLICATION EVALUATED</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312014" y="2043331"/>
            <a:ext cx="2518383" cy="369332"/>
          </a:xfrm>
          <a:prstGeom prst="rect">
            <a:avLst/>
          </a:prstGeom>
        </p:spPr>
        <p:txBody>
          <a:bodyPr wrap="none">
            <a:spAutoFit/>
          </a:bodyPr>
          <a:lstStyle/>
          <a:p>
            <a:pPr algn="ctr"/>
            <a:r>
              <a:rPr lang="is-IS" b="1" dirty="0">
                <a:solidFill>
                  <a:srgbClr val="4597A0"/>
                </a:solidFill>
                <a:latin typeface="Calibri" pitchFamily="34" charset="0"/>
              </a:rPr>
              <a:t>EUROPEAN FELLOWSHIP</a:t>
            </a:r>
            <a:endParaRPr lang="en-US" dirty="0"/>
          </a:p>
        </p:txBody>
      </p:sp>
      <p:pic>
        <p:nvPicPr>
          <p:cNvPr id="3" name="Picture 2">
            <a:extLst>
              <a:ext uri="{FF2B5EF4-FFF2-40B4-BE49-F238E27FC236}">
                <a16:creationId xmlns:a16="http://schemas.microsoft.com/office/drawing/2014/main" id="{80FAC15F-2408-47D0-BD5A-31E6753BE2BC}"/>
              </a:ext>
            </a:extLst>
          </p:cNvPr>
          <p:cNvPicPr>
            <a:picLocks noChangeAspect="1"/>
          </p:cNvPicPr>
          <p:nvPr/>
        </p:nvPicPr>
        <p:blipFill rotWithShape="1">
          <a:blip r:embed="rId4"/>
          <a:srcRect l="41234" t="35831" r="16138" b="29000"/>
          <a:stretch/>
        </p:blipFill>
        <p:spPr>
          <a:xfrm>
            <a:off x="58327" y="2412663"/>
            <a:ext cx="9025755" cy="4188568"/>
          </a:xfrm>
          <a:prstGeom prst="rect">
            <a:avLst/>
          </a:prstGeom>
        </p:spPr>
      </p:pic>
      <p:pic>
        <p:nvPicPr>
          <p:cNvPr id="9" name="Picture 8" descr="A close up of a logo&#10;&#10;Description automatically generated">
            <a:extLst>
              <a:ext uri="{FF2B5EF4-FFF2-40B4-BE49-F238E27FC236}">
                <a16:creationId xmlns:a16="http://schemas.microsoft.com/office/drawing/2014/main" id="{919D90D9-12CE-4AEC-988E-EA4E83D044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594443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73103A1-4D1F-4F91-9018-FC3A33A551E7}"/>
              </a:ext>
            </a:extLst>
          </p:cNvPr>
          <p:cNvGrpSpPr/>
          <p:nvPr/>
        </p:nvGrpSpPr>
        <p:grpSpPr>
          <a:xfrm>
            <a:off x="590104" y="861164"/>
            <a:ext cx="8553896" cy="5518902"/>
            <a:chOff x="590104" y="861164"/>
            <a:chExt cx="8553896" cy="5518902"/>
          </a:xfrm>
        </p:grpSpPr>
        <p:pic>
          <p:nvPicPr>
            <p:cNvPr id="9" name="Picture 8">
              <a:extLst>
                <a:ext uri="{FF2B5EF4-FFF2-40B4-BE49-F238E27FC236}">
                  <a16:creationId xmlns:a16="http://schemas.microsoft.com/office/drawing/2014/main" id="{C7E33BCC-6F6A-4843-8424-34B5F9E7F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694" y="861164"/>
              <a:ext cx="4860306" cy="2729761"/>
            </a:xfrm>
            <a:prstGeom prst="rect">
              <a:avLst/>
            </a:prstGeom>
          </p:spPr>
        </p:pic>
        <p:sp>
          <p:nvSpPr>
            <p:cNvPr id="11" name="Rectangle 10">
              <a:extLst>
                <a:ext uri="{FF2B5EF4-FFF2-40B4-BE49-F238E27FC236}">
                  <a16:creationId xmlns:a16="http://schemas.microsoft.com/office/drawing/2014/main" id="{3084FFCF-9E27-4211-B74E-C3B11DFFFD30}"/>
                </a:ext>
              </a:extLst>
            </p:cNvPr>
            <p:cNvSpPr/>
            <p:nvPr/>
          </p:nvSpPr>
          <p:spPr>
            <a:xfrm>
              <a:off x="590104" y="2929206"/>
              <a:ext cx="3352800" cy="1323438"/>
            </a:xfrm>
            <a:prstGeom prst="rect">
              <a:avLst/>
            </a:prstGeom>
          </p:spPr>
          <p:txBody>
            <a:bodyPr wrap="square">
              <a:spAutoFit/>
            </a:bodyPr>
            <a:lstStyle/>
            <a:p>
              <a:r>
                <a:rPr lang="en-US" sz="1600" dirty="0">
                  <a:solidFill>
                    <a:srgbClr val="253F8E"/>
                  </a:solidFill>
                  <a:latin typeface="PretoSansBasicRegular"/>
                </a:rPr>
                <a:t>EURAXESS is a unique pan-European initiative delivering information and support services to professional researchers regardless of their career stage. </a:t>
              </a:r>
              <a:endParaRPr lang="en-US" sz="1600" dirty="0">
                <a:solidFill>
                  <a:srgbClr val="253F8E"/>
                </a:solidFill>
              </a:endParaRPr>
            </a:p>
          </p:txBody>
        </p:sp>
        <p:pic>
          <p:nvPicPr>
            <p:cNvPr id="30" name="Picture 5">
              <a:extLst>
                <a:ext uri="{FF2B5EF4-FFF2-40B4-BE49-F238E27FC236}">
                  <a16:creationId xmlns:a16="http://schemas.microsoft.com/office/drawing/2014/main" id="{2CCCCDB3-1E35-4BA8-BAA3-EC0A5194A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4" y="4424266"/>
              <a:ext cx="2159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 name="Rectangle 31">
              <a:extLst>
                <a:ext uri="{FF2B5EF4-FFF2-40B4-BE49-F238E27FC236}">
                  <a16:creationId xmlns:a16="http://schemas.microsoft.com/office/drawing/2014/main" id="{49D92D8E-E6DD-4CD1-9BBC-A0A568C8A011}"/>
                </a:ext>
              </a:extLst>
            </p:cNvPr>
            <p:cNvSpPr/>
            <p:nvPr/>
          </p:nvSpPr>
          <p:spPr>
            <a:xfrm>
              <a:off x="4283694" y="3762547"/>
              <a:ext cx="4016994" cy="1323439"/>
            </a:xfrm>
            <a:prstGeom prst="rect">
              <a:avLst/>
            </a:prstGeom>
          </p:spPr>
          <p:txBody>
            <a:bodyPr wrap="square">
              <a:spAutoFit/>
            </a:bodyPr>
            <a:lstStyle/>
            <a:p>
              <a:r>
                <a:rPr lang="en-US" sz="1600" dirty="0">
                  <a:solidFill>
                    <a:srgbClr val="253F8E"/>
                  </a:solidFill>
                  <a:latin typeface="PretoSansBasicRegular"/>
                </a:rPr>
                <a:t>Backed by the European Union and its Member States, it supports researcher mobility and career development, while enhancing scientific collaboration between Europe and the world.</a:t>
              </a:r>
              <a:endParaRPr lang="en-US" sz="1600" dirty="0">
                <a:solidFill>
                  <a:srgbClr val="253F8E"/>
                </a:solidFill>
              </a:endParaRPr>
            </a:p>
          </p:txBody>
        </p:sp>
      </p:grpSp>
      <p:grpSp>
        <p:nvGrpSpPr>
          <p:cNvPr id="4" name="Group 3">
            <a:extLst>
              <a:ext uri="{FF2B5EF4-FFF2-40B4-BE49-F238E27FC236}">
                <a16:creationId xmlns:a16="http://schemas.microsoft.com/office/drawing/2014/main" id="{7E3C8C70-85FA-44DF-8FBC-4447CD277FDA}"/>
              </a:ext>
            </a:extLst>
          </p:cNvPr>
          <p:cNvGrpSpPr/>
          <p:nvPr/>
        </p:nvGrpSpPr>
        <p:grpSpPr>
          <a:xfrm>
            <a:off x="3923438" y="293141"/>
            <a:ext cx="11316562" cy="1335375"/>
            <a:chOff x="3923438" y="293141"/>
            <a:chExt cx="11316562" cy="1335375"/>
          </a:xfrm>
        </p:grpSpPr>
        <p:sp>
          <p:nvSpPr>
            <p:cNvPr id="57" name="Rectangle 56">
              <a:extLst>
                <a:ext uri="{FF2B5EF4-FFF2-40B4-BE49-F238E27FC236}">
                  <a16:creationId xmlns:a16="http://schemas.microsoft.com/office/drawing/2014/main" id="{384B315C-352F-4112-A270-05C6F96500CB}"/>
                </a:ext>
              </a:extLst>
            </p:cNvPr>
            <p:cNvSpPr/>
            <p:nvPr/>
          </p:nvSpPr>
          <p:spPr>
            <a:xfrm>
              <a:off x="4652766" y="316756"/>
              <a:ext cx="105872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062" name="Group 1061">
              <a:extLst>
                <a:ext uri="{FF2B5EF4-FFF2-40B4-BE49-F238E27FC236}">
                  <a16:creationId xmlns:a16="http://schemas.microsoft.com/office/drawing/2014/main" id="{F2AEEA93-5266-4F64-94A5-7867C125A681}"/>
                </a:ext>
              </a:extLst>
            </p:cNvPr>
            <p:cNvGrpSpPr/>
            <p:nvPr/>
          </p:nvGrpSpPr>
          <p:grpSpPr>
            <a:xfrm>
              <a:off x="3923438" y="293141"/>
              <a:ext cx="1321677" cy="1335375"/>
              <a:chOff x="3932963" y="561218"/>
              <a:chExt cx="1321677" cy="1335375"/>
            </a:xfrm>
          </p:grpSpPr>
          <p:sp>
            <p:nvSpPr>
              <p:cNvPr id="54" name="Partial Circle 53">
                <a:extLst>
                  <a:ext uri="{FF2B5EF4-FFF2-40B4-BE49-F238E27FC236}">
                    <a16:creationId xmlns:a16="http://schemas.microsoft.com/office/drawing/2014/main" id="{D7C97BE0-4182-4B98-AF85-BE1FDB56D10E}"/>
                  </a:ext>
                </a:extLst>
              </p:cNvPr>
              <p:cNvSpPr/>
              <p:nvPr/>
            </p:nvSpPr>
            <p:spPr>
              <a:xfrm rot="10800000">
                <a:off x="4632122" y="1274075"/>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3934833" y="1264550"/>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6" name="Partial Circle 55">
                <a:extLst>
                  <a:ext uri="{FF2B5EF4-FFF2-40B4-BE49-F238E27FC236}">
                    <a16:creationId xmlns:a16="http://schemas.microsoft.com/office/drawing/2014/main" id="{AA3AC37E-98C1-4015-9F14-7A83B7EE07A9}"/>
                  </a:ext>
                </a:extLst>
              </p:cNvPr>
              <p:cNvSpPr/>
              <p:nvPr/>
            </p:nvSpPr>
            <p:spPr>
              <a:xfrm>
                <a:off x="3932963" y="561218"/>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gr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5">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pic>
        <p:nvPicPr>
          <p:cNvPr id="18" name="Picture 17" descr="A close up of a logo&#10;&#10;Description automatically generated">
            <a:extLst>
              <a:ext uri="{FF2B5EF4-FFF2-40B4-BE49-F238E27FC236}">
                <a16:creationId xmlns:a16="http://schemas.microsoft.com/office/drawing/2014/main" id="{31B5BA5F-52E9-4FE6-A567-33FACA7D28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98064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05556E-6 3.7037E-6 L -0.39982 3.7037E-6 " pathEditMode="relative" rAng="0" ptsTypes="AA">
                                      <p:cBhvr>
                                        <p:cTn id="6" dur="750" fill="hold"/>
                                        <p:tgtEl>
                                          <p:spTgt spid="4"/>
                                        </p:tgtEl>
                                        <p:attrNameLst>
                                          <p:attrName>ppt_x</p:attrName>
                                          <p:attrName>ppt_y</p:attrName>
                                        </p:attrNameLst>
                                      </p:cBhvr>
                                      <p:rCtr x="-20000" y="0"/>
                                    </p:animMotion>
                                  </p:childTnLst>
                                </p:cTn>
                              </p:par>
                            </p:childTnLst>
                          </p:cTn>
                        </p:par>
                        <p:par>
                          <p:cTn id="7" fill="hold">
                            <p:stCondLst>
                              <p:cond delay="75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TIPS AND TRICKS</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285064" y="2043331"/>
            <a:ext cx="8572283" cy="923330"/>
          </a:xfrm>
          <a:prstGeom prst="rect">
            <a:avLst/>
          </a:prstGeom>
        </p:spPr>
        <p:txBody>
          <a:bodyPr wrap="none">
            <a:spAutoFit/>
          </a:bodyPr>
          <a:lstStyle/>
          <a:p>
            <a:pPr algn="ctr"/>
            <a:r>
              <a:rPr lang="is-IS" b="1" dirty="0">
                <a:solidFill>
                  <a:srgbClr val="4597A0"/>
                </a:solidFill>
                <a:latin typeface="Calibri" pitchFamily="34" charset="0"/>
              </a:rPr>
              <a:t>EXCELLENCE CRITERIA 1</a:t>
            </a:r>
            <a:endParaRPr lang="en-US" b="1" dirty="0">
              <a:solidFill>
                <a:srgbClr val="4597A0"/>
              </a:solidFill>
              <a:latin typeface="Calibri" pitchFamily="34" charset="0"/>
            </a:endParaRPr>
          </a:p>
          <a:p>
            <a:pPr algn="ctr"/>
            <a:r>
              <a:rPr lang="en-US" b="1" dirty="0">
                <a:solidFill>
                  <a:srgbClr val="4597A0"/>
                </a:solidFill>
                <a:latin typeface="Calibri" pitchFamily="34" charset="0"/>
              </a:rPr>
              <a:t>Quality and credibility of the research/innovation project; </a:t>
            </a:r>
          </a:p>
          <a:p>
            <a:pPr algn="ctr"/>
            <a:r>
              <a:rPr lang="en-US" b="1" dirty="0">
                <a:solidFill>
                  <a:srgbClr val="4597A0"/>
                </a:solidFill>
                <a:latin typeface="Calibri" pitchFamily="34" charset="0"/>
              </a:rPr>
              <a:t>level of novelty, appropriate consideration of inter/multidisciplinary and gender aspects</a:t>
            </a:r>
            <a:endParaRPr lang="en-US" dirty="0"/>
          </a:p>
        </p:txBody>
      </p:sp>
      <p:sp>
        <p:nvSpPr>
          <p:cNvPr id="5" name="Rectangle 4">
            <a:extLst>
              <a:ext uri="{FF2B5EF4-FFF2-40B4-BE49-F238E27FC236}">
                <a16:creationId xmlns:a16="http://schemas.microsoft.com/office/drawing/2014/main" id="{6314F0D0-DA16-4458-A3AA-C25D49A72418}"/>
              </a:ext>
            </a:extLst>
          </p:cNvPr>
          <p:cNvSpPr/>
          <p:nvPr/>
        </p:nvSpPr>
        <p:spPr>
          <a:xfrm>
            <a:off x="1403648" y="2985333"/>
            <a:ext cx="6699352" cy="3323987"/>
          </a:xfrm>
          <a:prstGeom prst="rect">
            <a:avLst/>
          </a:prstGeom>
        </p:spPr>
        <p:txBody>
          <a:bodyPr wrap="square">
            <a:spAutoFit/>
          </a:bodyPr>
          <a:lstStyle/>
          <a:p>
            <a:endParaRPr lang="en-US" sz="1200" dirty="0">
              <a:solidFill>
                <a:srgbClr val="000000"/>
              </a:solidFill>
              <a:latin typeface="Cambria" panose="02040503050406030204" pitchFamily="18" charset="0"/>
            </a:endParaRPr>
          </a:p>
          <a:p>
            <a:r>
              <a:rPr lang="en-US" b="1" dirty="0">
                <a:solidFill>
                  <a:srgbClr val="1E277B"/>
                </a:solidFill>
                <a:latin typeface="Cambria" panose="02040503050406030204" pitchFamily="18" charset="0"/>
              </a:rPr>
              <a:t>Introduction and state of the art: do not write an abstract, write an introduction </a:t>
            </a:r>
            <a:r>
              <a:rPr lang="en-US" dirty="0">
                <a:solidFill>
                  <a:srgbClr val="1E277B"/>
                </a:solidFill>
                <a:latin typeface="Cambria" panose="02040503050406030204" pitchFamily="18" charset="0"/>
              </a:rPr>
              <a:t>(not as a start: „This research project focuses…“, but „Since Einstein‘s ground-breaking theory of relativity, curvature of space is …“) – draw the bigger picture and raise curiosity. Then focus on you specifics and how they are embedded. </a:t>
            </a:r>
          </a:p>
          <a:p>
            <a:endParaRPr lang="en-US" b="1" dirty="0">
              <a:solidFill>
                <a:srgbClr val="1E277B"/>
              </a:solidFill>
              <a:latin typeface="Wingdings" panose="05000000000000000000" pitchFamily="2" charset="2"/>
            </a:endParaRPr>
          </a:p>
          <a:p>
            <a:r>
              <a:rPr lang="en-US" b="1" dirty="0">
                <a:solidFill>
                  <a:srgbClr val="1E277B"/>
                </a:solidFill>
                <a:latin typeface="Cambria" panose="02040503050406030204" pitchFamily="18" charset="0"/>
              </a:rPr>
              <a:t>Objectives (i.e. research goals) and overview of the action (Research Work Packages should be mentioned here): </a:t>
            </a:r>
            <a:r>
              <a:rPr lang="en-US" dirty="0">
                <a:solidFill>
                  <a:srgbClr val="1E277B"/>
                </a:solidFill>
                <a:latin typeface="Cambria" panose="02040503050406030204" pitchFamily="18" charset="0"/>
              </a:rPr>
              <a:t>describe your research goals and how they are embedded into your work plan (the research work packages) </a:t>
            </a:r>
          </a:p>
        </p:txBody>
      </p:sp>
      <p:pic>
        <p:nvPicPr>
          <p:cNvPr id="9" name="Picture 8" descr="A close up of a logo&#10;&#10;Description automatically generated">
            <a:extLst>
              <a:ext uri="{FF2B5EF4-FFF2-40B4-BE49-F238E27FC236}">
                <a16:creationId xmlns:a16="http://schemas.microsoft.com/office/drawing/2014/main" id="{906B11D2-9C23-4029-887D-2652200BD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532367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WHAT HAPPENS AFTERWARD</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312014" y="2043331"/>
            <a:ext cx="2518383" cy="369332"/>
          </a:xfrm>
          <a:prstGeom prst="rect">
            <a:avLst/>
          </a:prstGeom>
        </p:spPr>
        <p:txBody>
          <a:bodyPr wrap="none">
            <a:spAutoFit/>
          </a:bodyPr>
          <a:lstStyle/>
          <a:p>
            <a:pPr algn="ctr"/>
            <a:r>
              <a:rPr lang="is-IS" b="1" dirty="0">
                <a:solidFill>
                  <a:srgbClr val="4597A0"/>
                </a:solidFill>
                <a:latin typeface="Calibri" pitchFamily="34" charset="0"/>
              </a:rPr>
              <a:t>EUROPEAN FELLOWSHIP</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724584" y="2625596"/>
            <a:ext cx="772479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zh-CN" sz="1800" b="1" i="0" cap="small" dirty="0">
                <a:solidFill>
                  <a:srgbClr val="4597A0"/>
                </a:solidFill>
                <a:latin typeface="Calibri" pitchFamily="34" charset="0"/>
              </a:rPr>
              <a:t>Results are issued around February 2020</a:t>
            </a:r>
          </a:p>
          <a:p>
            <a:endParaRPr lang="en-US" altLang="zh-CN" sz="1800" b="1" i="0" cap="small" dirty="0">
              <a:solidFill>
                <a:srgbClr val="4597A0"/>
              </a:solidFill>
              <a:latin typeface="Calibri" pitchFamily="34" charset="0"/>
            </a:endParaRPr>
          </a:p>
          <a:p>
            <a:pPr marL="285750" indent="-285750">
              <a:buFont typeface="Arial" panose="020B0604020202020204" pitchFamily="34" charset="0"/>
              <a:buChar char="•"/>
            </a:pPr>
            <a:r>
              <a:rPr lang="en-US" altLang="zh-CN" sz="1800" b="1" i="0" cap="small" dirty="0">
                <a:solidFill>
                  <a:srgbClr val="4597A0"/>
                </a:solidFill>
                <a:latin typeface="Calibri" pitchFamily="34" charset="0"/>
              </a:rPr>
              <a:t>What happens if I am successful?</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Paperwork (grant agreement) will be </a:t>
            </a:r>
            <a:r>
              <a:rPr lang="en-US" altLang="zh-CN" sz="1400" b="1" i="0" cap="small" dirty="0" err="1">
                <a:solidFill>
                  <a:srgbClr val="CC3399"/>
                </a:solidFill>
                <a:latin typeface="Calibri" pitchFamily="34" charset="0"/>
              </a:rPr>
              <a:t>finalised</a:t>
            </a:r>
            <a:r>
              <a:rPr lang="en-US" altLang="zh-CN" sz="1400" b="1" i="0" cap="small" dirty="0">
                <a:solidFill>
                  <a:srgbClr val="CC3399"/>
                </a:solidFill>
                <a:latin typeface="Calibri" pitchFamily="34" charset="0"/>
              </a:rPr>
              <a:t> by the host organization</a:t>
            </a:r>
            <a:r>
              <a:rPr lang="en-US" altLang="zh-CN" sz="1400" cap="small" dirty="0">
                <a:solidFill>
                  <a:srgbClr val="CC3399"/>
                </a:solidFill>
                <a:latin typeface="Calibri" pitchFamily="34" charset="0"/>
              </a:rPr>
              <a:t> </a:t>
            </a:r>
            <a:r>
              <a:rPr lang="en-US" altLang="zh-CN" sz="1400" b="1" i="0" cap="small" dirty="0">
                <a:solidFill>
                  <a:srgbClr val="CC3399"/>
                </a:solidFill>
                <a:latin typeface="Calibri" pitchFamily="34" charset="0"/>
              </a:rPr>
              <a:t>by May 2020</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You need to arrange a start date with the host </a:t>
            </a:r>
            <a:r>
              <a:rPr lang="en-US" altLang="zh-CN" sz="1400" b="1" i="0" cap="small" dirty="0" err="1">
                <a:solidFill>
                  <a:srgbClr val="CC3399"/>
                </a:solidFill>
                <a:latin typeface="Calibri" pitchFamily="34" charset="0"/>
              </a:rPr>
              <a:t>organisation</a:t>
            </a:r>
            <a:endParaRPr lang="en-US" altLang="zh-CN" sz="1400" b="1" i="0" cap="small" dirty="0">
              <a:solidFill>
                <a:srgbClr val="CC3399"/>
              </a:solidFill>
              <a:latin typeface="Calibri" pitchFamily="34" charset="0"/>
            </a:endParaRP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You can start the fellowship in June 2020, or postpone up to May 2021 </a:t>
            </a:r>
          </a:p>
          <a:p>
            <a:endParaRPr lang="en-US" altLang="zh-CN" sz="1800" b="1" i="0" cap="small" dirty="0">
              <a:solidFill>
                <a:srgbClr val="4597A0"/>
              </a:solidFill>
              <a:latin typeface="Calibri" pitchFamily="34" charset="0"/>
            </a:endParaRPr>
          </a:p>
          <a:p>
            <a:pPr marL="285750" indent="-285750">
              <a:buFont typeface="Arial" panose="020B0604020202020204" pitchFamily="34" charset="0"/>
              <a:buChar char="•"/>
            </a:pPr>
            <a:r>
              <a:rPr lang="en-US" altLang="zh-CN" sz="1800" b="1" i="0" cap="small" dirty="0">
                <a:solidFill>
                  <a:srgbClr val="4597A0"/>
                </a:solidFill>
                <a:latin typeface="Calibri" pitchFamily="34" charset="0"/>
              </a:rPr>
              <a:t>What if I am not successful?</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You can re-apply to the 2020 Call (Opens May 2020 with a deadline in September 2019) as long as you are still eligible</a:t>
            </a:r>
          </a:p>
          <a:p>
            <a:pPr marL="742950" lvl="1" indent="-285750">
              <a:buFont typeface="Arial" panose="020B0604020202020204" pitchFamily="34" charset="0"/>
              <a:buChar char="•"/>
            </a:pPr>
            <a:r>
              <a:rPr lang="en-US" altLang="zh-CN" sz="1400" b="1" i="0" cap="small" dirty="0">
                <a:solidFill>
                  <a:srgbClr val="CC3399"/>
                </a:solidFill>
                <a:latin typeface="Calibri" pitchFamily="34" charset="0"/>
              </a:rPr>
              <a:t>You can use the feedback from the first application to improve the new application</a:t>
            </a:r>
            <a:br>
              <a:rPr lang="fr-FR" altLang="zh-CN" sz="600" cap="small" dirty="0">
                <a:solidFill>
                  <a:srgbClr val="CC3399"/>
                </a:solidFill>
              </a:rPr>
            </a:br>
            <a:br>
              <a:rPr lang="is-IS" altLang="zh-CN" sz="600" cap="small" dirty="0">
                <a:solidFill>
                  <a:srgbClr val="CC3399"/>
                </a:solidFill>
              </a:rPr>
            </a:br>
            <a:r>
              <a:rPr lang="is-IS" altLang="zh-CN" sz="600" cap="small" dirty="0"/>
              <a:t>  </a:t>
            </a:r>
            <a:endParaRPr lang="fr-BE" altLang="en-US" sz="1000" i="0" dirty="0">
              <a:latin typeface="Calibri" pitchFamily="34" charset="0"/>
            </a:endParaRPr>
          </a:p>
        </p:txBody>
      </p:sp>
      <p:pic>
        <p:nvPicPr>
          <p:cNvPr id="10" name="Picture 9" descr="A close up of a logo&#10;&#10;Description automatically generated">
            <a:extLst>
              <a:ext uri="{FF2B5EF4-FFF2-40B4-BE49-F238E27FC236}">
                <a16:creationId xmlns:a16="http://schemas.microsoft.com/office/drawing/2014/main" id="{DBEA282E-1E0E-428D-B690-C5CFF12351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944616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220686"/>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SUCCESS RATE AND SUBMITTED PROPOSAL</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pic>
        <p:nvPicPr>
          <p:cNvPr id="3" name="Picture 2">
            <a:extLst>
              <a:ext uri="{FF2B5EF4-FFF2-40B4-BE49-F238E27FC236}">
                <a16:creationId xmlns:a16="http://schemas.microsoft.com/office/drawing/2014/main" id="{08743C8A-9282-4D12-AB1C-99BB1DE6408E}"/>
              </a:ext>
            </a:extLst>
          </p:cNvPr>
          <p:cNvPicPr>
            <a:picLocks noChangeAspect="1"/>
          </p:cNvPicPr>
          <p:nvPr/>
        </p:nvPicPr>
        <p:blipFill rotWithShape="1">
          <a:blip r:embed="rId4"/>
          <a:srcRect l="13775" t="22000" r="26376" b="10801"/>
          <a:stretch/>
        </p:blipFill>
        <p:spPr>
          <a:xfrm>
            <a:off x="903245" y="1868157"/>
            <a:ext cx="7367467" cy="4653137"/>
          </a:xfrm>
          <a:prstGeom prst="rect">
            <a:avLst/>
          </a:prstGeom>
        </p:spPr>
      </p:pic>
      <p:pic>
        <p:nvPicPr>
          <p:cNvPr id="8" name="Picture 7" descr="A close up of a logo&#10;&#10;Description automatically generated">
            <a:extLst>
              <a:ext uri="{FF2B5EF4-FFF2-40B4-BE49-F238E27FC236}">
                <a16:creationId xmlns:a16="http://schemas.microsoft.com/office/drawing/2014/main" id="{626AD312-316D-493E-A5F3-10A95FD97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342177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220686"/>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SUCCESS RATE AND SUBMITTED PROPOSAL</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pic>
        <p:nvPicPr>
          <p:cNvPr id="5" name="Picture 4">
            <a:extLst>
              <a:ext uri="{FF2B5EF4-FFF2-40B4-BE49-F238E27FC236}">
                <a16:creationId xmlns:a16="http://schemas.microsoft.com/office/drawing/2014/main" id="{9741A34F-89FA-48D9-8242-296BD07696FF}"/>
              </a:ext>
            </a:extLst>
          </p:cNvPr>
          <p:cNvPicPr>
            <a:picLocks noChangeAspect="1"/>
          </p:cNvPicPr>
          <p:nvPr/>
        </p:nvPicPr>
        <p:blipFill rotWithShape="1">
          <a:blip r:embed="rId4"/>
          <a:srcRect l="14563" t="22001" r="35825" b="7066"/>
          <a:stretch/>
        </p:blipFill>
        <p:spPr>
          <a:xfrm>
            <a:off x="1475656" y="1668885"/>
            <a:ext cx="6167736" cy="4960389"/>
          </a:xfrm>
          <a:prstGeom prst="rect">
            <a:avLst/>
          </a:prstGeom>
        </p:spPr>
      </p:pic>
      <p:pic>
        <p:nvPicPr>
          <p:cNvPr id="8" name="Picture 7" descr="A close up of a logo&#10;&#10;Description automatically generated">
            <a:extLst>
              <a:ext uri="{FF2B5EF4-FFF2-40B4-BE49-F238E27FC236}">
                <a16:creationId xmlns:a16="http://schemas.microsoft.com/office/drawing/2014/main" id="{2E8EB1F9-D94C-4CF1-8AFD-09FBFF079E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471477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FURTHER HELP</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312014" y="2043331"/>
            <a:ext cx="2518383" cy="369332"/>
          </a:xfrm>
          <a:prstGeom prst="rect">
            <a:avLst/>
          </a:prstGeom>
        </p:spPr>
        <p:txBody>
          <a:bodyPr wrap="none">
            <a:spAutoFit/>
          </a:bodyPr>
          <a:lstStyle/>
          <a:p>
            <a:pPr algn="ctr"/>
            <a:r>
              <a:rPr lang="is-IS" b="1" dirty="0">
                <a:solidFill>
                  <a:srgbClr val="4597A0"/>
                </a:solidFill>
                <a:latin typeface="Calibri" pitchFamily="34" charset="0"/>
              </a:rPr>
              <a:t>EUROPEAN FELLOWSHIP</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268201" y="2411883"/>
            <a:ext cx="4159783"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zh-CN" sz="1800" b="1" i="0" cap="small" dirty="0">
                <a:solidFill>
                  <a:srgbClr val="4597A0"/>
                </a:solidFill>
                <a:latin typeface="Calibri" pitchFamily="34" charset="0"/>
              </a:rPr>
              <a:t>National Contact Points</a:t>
            </a:r>
          </a:p>
          <a:p>
            <a:pPr marL="285750" indent="-285750">
              <a:buFont typeface="Arial" panose="020B0604020202020204" pitchFamily="34" charset="0"/>
              <a:buChar char="•"/>
            </a:pPr>
            <a:r>
              <a:rPr lang="is-IS" altLang="zh-CN" sz="1800" b="1" i="0" cap="small" dirty="0" err="1">
                <a:solidFill>
                  <a:srgbClr val="4597A0"/>
                </a:solidFill>
                <a:latin typeface="Calibri" pitchFamily="34" charset="0"/>
              </a:rPr>
              <a:t>In</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the</a:t>
            </a:r>
            <a:r>
              <a:rPr lang="is-IS" altLang="zh-CN" sz="1800" b="1" i="0" cap="small" dirty="0">
                <a:solidFill>
                  <a:srgbClr val="4597A0"/>
                </a:solidFill>
                <a:latin typeface="Calibri" pitchFamily="34" charset="0"/>
              </a:rPr>
              <a:t> European Country </a:t>
            </a:r>
            <a:r>
              <a:rPr lang="is-IS" altLang="zh-CN" sz="1800" b="1" i="0" cap="small" dirty="0" err="1">
                <a:solidFill>
                  <a:srgbClr val="4597A0"/>
                </a:solidFill>
                <a:latin typeface="Calibri" pitchFamily="34" charset="0"/>
              </a:rPr>
              <a:t>you</a:t>
            </a:r>
            <a:r>
              <a:rPr lang="is-IS" altLang="zh-CN" sz="1800" b="1" i="0" cap="small" dirty="0">
                <a:solidFill>
                  <a:srgbClr val="4597A0"/>
                </a:solidFill>
                <a:latin typeface="Calibri" pitchFamily="34" charset="0"/>
              </a:rPr>
              <a:t> are </a:t>
            </a:r>
            <a:r>
              <a:rPr lang="is-IS" altLang="zh-CN" sz="1800" b="1" i="0" cap="small" dirty="0" err="1">
                <a:solidFill>
                  <a:srgbClr val="4597A0"/>
                </a:solidFill>
                <a:latin typeface="Calibri" pitchFamily="34" charset="0"/>
              </a:rPr>
              <a:t>Interested</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in</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going</a:t>
            </a:r>
            <a:r>
              <a:rPr lang="is-IS" altLang="zh-CN" sz="1800" b="1" i="0" cap="small" dirty="0">
                <a:solidFill>
                  <a:srgbClr val="4597A0"/>
                </a:solidFill>
                <a:latin typeface="Calibri" pitchFamily="34" charset="0"/>
              </a:rPr>
              <a:t> </a:t>
            </a:r>
            <a:r>
              <a:rPr lang="is-IS" altLang="zh-CN" sz="1800" b="1" i="0" cap="small" dirty="0" err="1">
                <a:solidFill>
                  <a:srgbClr val="4597A0"/>
                </a:solidFill>
                <a:latin typeface="Calibri" pitchFamily="34" charset="0"/>
              </a:rPr>
              <a:t>to</a:t>
            </a:r>
            <a:endParaRPr lang="is-IS" altLang="zh-CN" sz="1800" b="1" i="0" cap="small" dirty="0">
              <a:solidFill>
                <a:srgbClr val="4597A0"/>
              </a:solidFill>
              <a:latin typeface="Calibri" pitchFamily="34" charset="0"/>
            </a:endParaRPr>
          </a:p>
          <a:p>
            <a:pPr marL="285750" indent="-285750">
              <a:buFont typeface="Arial" panose="020B0604020202020204" pitchFamily="34" charset="0"/>
              <a:buChar char="•"/>
            </a:pPr>
            <a:r>
              <a:rPr lang="is-IS" altLang="zh-CN" sz="1800" b="1" i="0" cap="small" dirty="0" err="1">
                <a:solidFill>
                  <a:srgbClr val="4597A0"/>
                </a:solidFill>
                <a:latin typeface="Calibri" pitchFamily="34" charset="0"/>
              </a:rPr>
              <a:t>See</a:t>
            </a:r>
            <a:r>
              <a:rPr lang="is-IS" altLang="zh-CN" sz="1800" b="1" i="0" cap="small" dirty="0">
                <a:solidFill>
                  <a:srgbClr val="4597A0"/>
                </a:solidFill>
                <a:latin typeface="Calibri" pitchFamily="34" charset="0"/>
              </a:rPr>
              <a:t> full List of them </a:t>
            </a:r>
            <a:r>
              <a:rPr lang="is-IS" altLang="zh-CN" sz="1800" b="1" i="0" cap="small" dirty="0" err="1">
                <a:solidFill>
                  <a:srgbClr val="4597A0"/>
                </a:solidFill>
                <a:latin typeface="Calibri" pitchFamily="34" charset="0"/>
              </a:rPr>
              <a:t>here</a:t>
            </a:r>
            <a:r>
              <a:rPr lang="is-IS" altLang="zh-CN" sz="1800" b="1" i="0" cap="small" dirty="0">
                <a:solidFill>
                  <a:srgbClr val="4597A0"/>
                </a:solidFill>
                <a:latin typeface="Calibri" pitchFamily="34" charset="0"/>
              </a:rPr>
              <a:t>:</a:t>
            </a:r>
          </a:p>
          <a:p>
            <a:pPr marL="742950" lvl="1" indent="-285750">
              <a:buFont typeface="Arial" panose="020B0604020202020204" pitchFamily="34" charset="0"/>
              <a:buChar char="•"/>
            </a:pPr>
            <a:r>
              <a:rPr lang="is-IS" altLang="zh-CN" sz="1400" cap="small" dirty="0">
                <a:solidFill>
                  <a:srgbClr val="CC3399"/>
                </a:solidFill>
                <a:latin typeface="Calibri" pitchFamily="34" charset="0"/>
              </a:rPr>
              <a:t>http://ec.europa.eu/research/participants/portal/desktop/en/support/national_contact_points.html</a:t>
            </a:r>
          </a:p>
          <a:p>
            <a:pPr marL="742950" lvl="1" indent="-285750">
              <a:buFont typeface="Arial" panose="020B0604020202020204" pitchFamily="34" charset="0"/>
              <a:buChar char="•"/>
            </a:pPr>
            <a:r>
              <a:rPr lang="is-IS" altLang="zh-CN" sz="1400" cap="small" dirty="0">
                <a:solidFill>
                  <a:srgbClr val="CC3399"/>
                </a:solidFill>
                <a:latin typeface="Calibri" pitchFamily="34" charset="0"/>
              </a:rPr>
              <a:t>https://www.net4mobility.eu/ncp-contacts.html</a:t>
            </a:r>
          </a:p>
          <a:p>
            <a:pPr marL="285750" indent="-285750">
              <a:buFont typeface="Arial" panose="020B0604020202020204" pitchFamily="34" charset="0"/>
              <a:buChar char="•"/>
            </a:pPr>
            <a:r>
              <a:rPr lang="en-US" altLang="zh-CN" sz="1800" b="1" i="0" cap="small" dirty="0">
                <a:solidFill>
                  <a:srgbClr val="4597A0"/>
                </a:solidFill>
                <a:latin typeface="Calibri" pitchFamily="34" charset="0"/>
              </a:rPr>
              <a:t>Chinese National Contact Point</a:t>
            </a:r>
          </a:p>
          <a:p>
            <a:pPr marL="742950" lvl="1" indent="-285750">
              <a:buFont typeface="Arial" panose="020B0604020202020204" pitchFamily="34" charset="0"/>
              <a:buChar char="•"/>
            </a:pPr>
            <a:r>
              <a:rPr lang="en-US" altLang="zh-CN" sz="1400" cap="small" dirty="0">
                <a:solidFill>
                  <a:srgbClr val="CC3399"/>
                </a:solidFill>
                <a:latin typeface="Calibri" pitchFamily="34" charset="0"/>
              </a:rPr>
              <a:t>CECO: China-European Union Science and Technology Cooperation Promotion Office</a:t>
            </a:r>
          </a:p>
          <a:p>
            <a:pPr marL="742950" lvl="1" indent="-285750">
              <a:buFont typeface="Arial" panose="020B0604020202020204" pitchFamily="34" charset="0"/>
              <a:buChar char="•"/>
            </a:pPr>
            <a:r>
              <a:rPr lang="en-US" altLang="zh-CN" sz="1400" cap="small" dirty="0">
                <a:solidFill>
                  <a:srgbClr val="CC3399"/>
                </a:solidFill>
                <a:latin typeface="Calibri" pitchFamily="34" charset="0"/>
              </a:rPr>
              <a:t>http://www.ceco.org.cn</a:t>
            </a:r>
            <a:endParaRPr lang="en-US" altLang="zh-CN" sz="1400" b="1" i="0" cap="small" dirty="0">
              <a:solidFill>
                <a:srgbClr val="CC3399"/>
              </a:solidFill>
              <a:latin typeface="Calibri" pitchFamily="34" charset="0"/>
            </a:endParaRPr>
          </a:p>
          <a:p>
            <a:pPr marL="742950" lvl="1" indent="-285750">
              <a:buFont typeface="Arial" panose="020B0604020202020204" pitchFamily="34" charset="0"/>
              <a:buChar char="•"/>
            </a:pPr>
            <a:r>
              <a:rPr lang="en-US" altLang="zh-CN" sz="1400" cap="small" dirty="0">
                <a:solidFill>
                  <a:srgbClr val="CC3399"/>
                </a:solidFill>
                <a:latin typeface="Calibri" pitchFamily="34" charset="0"/>
              </a:rPr>
              <a:t>ceco@cstec.org.cn</a:t>
            </a:r>
          </a:p>
          <a:p>
            <a:pPr marL="742950" lvl="1" indent="-285750">
              <a:buFont typeface="Arial" panose="020B0604020202020204" pitchFamily="34" charset="0"/>
              <a:buChar char="•"/>
            </a:pPr>
            <a:r>
              <a:rPr lang="is-IS" altLang="zh-CN" sz="1400" b="1" i="0" cap="small" dirty="0">
                <a:solidFill>
                  <a:srgbClr val="CC3399"/>
                </a:solidFill>
                <a:latin typeface="Calibri" pitchFamily="34" charset="0"/>
              </a:rPr>
              <a:t>T</a:t>
            </a:r>
            <a:r>
              <a:rPr lang="en-US" altLang="zh-CN" sz="1400" b="1" i="0" cap="small" dirty="0">
                <a:solidFill>
                  <a:srgbClr val="CC3399"/>
                </a:solidFill>
                <a:latin typeface="Calibri" pitchFamily="34" charset="0"/>
              </a:rPr>
              <a:t>el: </a:t>
            </a:r>
            <a:r>
              <a:rPr lang="en-US" altLang="zh-CN" sz="1400" cap="small" dirty="0">
                <a:solidFill>
                  <a:srgbClr val="CC3399"/>
                </a:solidFill>
                <a:latin typeface="Calibri" pitchFamily="34" charset="0"/>
              </a:rPr>
              <a:t>68513370</a:t>
            </a:r>
            <a:endParaRPr lang="en-US" altLang="zh-CN" sz="1800" b="1" i="0" cap="small" dirty="0">
              <a:solidFill>
                <a:srgbClr val="4597A0"/>
              </a:solidFill>
              <a:latin typeface="Calibri" pitchFamily="34" charset="0"/>
            </a:endParaRPr>
          </a:p>
          <a:p>
            <a:pPr marL="285750" indent="-285750">
              <a:buFont typeface="Arial" panose="020B0604020202020204" pitchFamily="34" charset="0"/>
              <a:buChar char="•"/>
            </a:pPr>
            <a:r>
              <a:rPr lang="en-US" altLang="zh-CN" sz="1800" b="1" i="0" cap="small" dirty="0">
                <a:solidFill>
                  <a:srgbClr val="4597A0"/>
                </a:solidFill>
                <a:latin typeface="Calibri" pitchFamily="34" charset="0"/>
              </a:rPr>
              <a:t>EURAXESS</a:t>
            </a:r>
          </a:p>
          <a:p>
            <a:pPr marL="742950" lvl="1" indent="-285750">
              <a:buFont typeface="Arial" panose="020B0604020202020204" pitchFamily="34" charset="0"/>
              <a:buChar char="•"/>
            </a:pPr>
            <a:r>
              <a:rPr lang="is-IS" altLang="zh-CN" sz="1400" b="1" i="0" cap="small" dirty="0">
                <a:solidFill>
                  <a:srgbClr val="CC3399"/>
                </a:solidFill>
                <a:latin typeface="Calibri" pitchFamily="34" charset="0"/>
              </a:rPr>
              <a:t>Not </a:t>
            </a:r>
            <a:r>
              <a:rPr lang="is-IS" altLang="zh-CN" sz="1400" b="1" i="0" cap="small" dirty="0" err="1">
                <a:solidFill>
                  <a:srgbClr val="CC3399"/>
                </a:solidFill>
                <a:latin typeface="Calibri" pitchFamily="34" charset="0"/>
              </a:rPr>
              <a:t>experts</a:t>
            </a:r>
            <a:r>
              <a:rPr lang="is-IS" altLang="zh-CN" sz="1400" b="1" i="0" cap="small" dirty="0">
                <a:solidFill>
                  <a:srgbClr val="CC3399"/>
                </a:solidFill>
                <a:latin typeface="Calibri" pitchFamily="34" charset="0"/>
              </a:rPr>
              <a:t> – </a:t>
            </a:r>
            <a:r>
              <a:rPr lang="is-IS" altLang="zh-CN" sz="1400" b="1" i="0" cap="small" dirty="0" err="1">
                <a:solidFill>
                  <a:srgbClr val="CC3399"/>
                </a:solidFill>
                <a:latin typeface="Calibri" pitchFamily="34" charset="0"/>
              </a:rPr>
              <a:t>but</a:t>
            </a:r>
            <a:r>
              <a:rPr lang="is-IS" altLang="zh-CN" sz="1400" b="1" i="0" cap="small" dirty="0">
                <a:solidFill>
                  <a:srgbClr val="CC3399"/>
                </a:solidFill>
                <a:latin typeface="Calibri" pitchFamily="34" charset="0"/>
              </a:rPr>
              <a:t> </a:t>
            </a:r>
            <a:r>
              <a:rPr lang="is-IS" altLang="zh-CN" sz="1400" b="1" i="0" cap="small" dirty="0" err="1">
                <a:solidFill>
                  <a:srgbClr val="CC3399"/>
                </a:solidFill>
                <a:latin typeface="Calibri" pitchFamily="34" charset="0"/>
              </a:rPr>
              <a:t>here</a:t>
            </a:r>
            <a:r>
              <a:rPr lang="is-IS" altLang="zh-CN" sz="1400" b="1" i="0" cap="small" dirty="0">
                <a:solidFill>
                  <a:srgbClr val="CC3399"/>
                </a:solidFill>
                <a:latin typeface="Calibri" pitchFamily="34" charset="0"/>
              </a:rPr>
              <a:t> </a:t>
            </a:r>
            <a:r>
              <a:rPr lang="is-IS" altLang="zh-CN" sz="1400" b="1" i="0" cap="small" dirty="0" err="1">
                <a:solidFill>
                  <a:srgbClr val="CC3399"/>
                </a:solidFill>
                <a:latin typeface="Calibri" pitchFamily="34" charset="0"/>
              </a:rPr>
              <a:t>to</a:t>
            </a:r>
            <a:r>
              <a:rPr lang="is-IS" altLang="zh-CN" sz="1400" b="1" i="0" cap="small" dirty="0">
                <a:solidFill>
                  <a:srgbClr val="CC3399"/>
                </a:solidFill>
                <a:latin typeface="Calibri" pitchFamily="34" charset="0"/>
              </a:rPr>
              <a:t> </a:t>
            </a:r>
            <a:r>
              <a:rPr lang="is-IS" altLang="zh-CN" sz="1400" b="1" i="0" cap="small" dirty="0" err="1">
                <a:solidFill>
                  <a:srgbClr val="CC3399"/>
                </a:solidFill>
                <a:latin typeface="Calibri" pitchFamily="34" charset="0"/>
              </a:rPr>
              <a:t>help</a:t>
            </a:r>
            <a:r>
              <a:rPr lang="is-IS" altLang="zh-CN" sz="1400" b="1" i="0" cap="small" dirty="0">
                <a:solidFill>
                  <a:srgbClr val="CC3399"/>
                </a:solidFill>
                <a:latin typeface="Calibri" pitchFamily="34" charset="0"/>
              </a:rPr>
              <a:t>.</a:t>
            </a:r>
            <a:br>
              <a:rPr lang="is-IS" altLang="zh-CN" sz="600" cap="small" dirty="0">
                <a:solidFill>
                  <a:srgbClr val="CC3399"/>
                </a:solidFill>
              </a:rPr>
            </a:br>
            <a:r>
              <a:rPr lang="is-IS" altLang="zh-CN" sz="600" cap="small" dirty="0"/>
              <a:t>  </a:t>
            </a:r>
            <a:endParaRPr lang="fr-BE" altLang="en-US" sz="1000" i="0" dirty="0">
              <a:latin typeface="Calibri" pitchFamily="34" charset="0"/>
            </a:endParaRPr>
          </a:p>
        </p:txBody>
      </p:sp>
      <p:sp>
        <p:nvSpPr>
          <p:cNvPr id="13" name="TextBox 5">
            <a:extLst>
              <a:ext uri="{FF2B5EF4-FFF2-40B4-BE49-F238E27FC236}">
                <a16:creationId xmlns:a16="http://schemas.microsoft.com/office/drawing/2014/main" id="{A4C29074-6DE2-4BCD-8239-930BB6891840}"/>
              </a:ext>
            </a:extLst>
          </p:cNvPr>
          <p:cNvSpPr txBox="1">
            <a:spLocks noChangeArrowheads="1"/>
          </p:cNvSpPr>
          <p:nvPr/>
        </p:nvSpPr>
        <p:spPr bwMode="auto">
          <a:xfrm>
            <a:off x="4855527" y="2411882"/>
            <a:ext cx="4159783"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zh-CN" sz="1800" b="1" i="0" cap="small" dirty="0">
                <a:solidFill>
                  <a:srgbClr val="4597A0"/>
                </a:solidFill>
                <a:latin typeface="Calibri" pitchFamily="34" charset="0"/>
              </a:rPr>
              <a:t>How-to pieces/ hints and tips/ training</a:t>
            </a:r>
          </a:p>
          <a:p>
            <a:r>
              <a:rPr lang="en-US" altLang="zh-CN" sz="1800" b="1" i="0" cap="small" dirty="0">
                <a:solidFill>
                  <a:srgbClr val="4597A0"/>
                </a:solidFill>
                <a:latin typeface="Calibri" pitchFamily="34" charset="0"/>
              </a:rPr>
              <a:t>National Contact Points</a:t>
            </a:r>
          </a:p>
          <a:p>
            <a:endParaRPr lang="en-US" altLang="zh-CN" sz="1400" b="1" i="0" cap="small" dirty="0">
              <a:solidFill>
                <a:srgbClr val="CC3399"/>
              </a:solidFill>
              <a:latin typeface="Calibri" pitchFamily="34" charset="0"/>
            </a:endParaRPr>
          </a:p>
          <a:p>
            <a:pPr marL="285750" indent="-285750">
              <a:buFont typeface="Arial" panose="020B0604020202020204" pitchFamily="34" charset="0"/>
              <a:buChar char="•"/>
            </a:pPr>
            <a:r>
              <a:rPr lang="en-US" altLang="zh-CN" sz="1400" b="1" i="0" cap="small" dirty="0">
                <a:solidFill>
                  <a:srgbClr val="CC3399"/>
                </a:solidFill>
                <a:latin typeface="Calibri" pitchFamily="34" charset="0"/>
              </a:rPr>
              <a:t>There are materials from various sources from the past few years:</a:t>
            </a:r>
          </a:p>
          <a:p>
            <a:pPr marL="285750" indent="-285750">
              <a:buFont typeface="Arial" panose="020B0604020202020204" pitchFamily="34" charset="0"/>
              <a:buChar char="•"/>
            </a:pPr>
            <a:endParaRPr lang="en-US" altLang="zh-CN" sz="1400" b="1" i="0" cap="small" dirty="0">
              <a:solidFill>
                <a:srgbClr val="CC3399"/>
              </a:solidFill>
              <a:latin typeface="Calibri" pitchFamily="34" charset="0"/>
            </a:endParaRPr>
          </a:p>
          <a:p>
            <a:pPr marL="285750" indent="-285750">
              <a:buFont typeface="Arial" panose="020B0604020202020204" pitchFamily="34" charset="0"/>
              <a:buChar char="•"/>
            </a:pPr>
            <a:r>
              <a:rPr lang="en-US" altLang="zh-CN" sz="1400" b="1" i="0" cap="small" dirty="0">
                <a:solidFill>
                  <a:srgbClr val="CC3399"/>
                </a:solidFill>
                <a:latin typeface="Calibri" pitchFamily="34" charset="0"/>
              </a:rPr>
              <a:t>MSCA IF Guide for Applicants 2017</a:t>
            </a:r>
          </a:p>
          <a:p>
            <a:pPr marL="285750" indent="-285750">
              <a:buFont typeface="Arial" panose="020B0604020202020204" pitchFamily="34" charset="0"/>
              <a:buChar char="•"/>
            </a:pPr>
            <a:endParaRPr lang="en-US" altLang="zh-CN" sz="1400" b="1" i="0" cap="small" dirty="0">
              <a:solidFill>
                <a:srgbClr val="CC3399"/>
              </a:solidFill>
              <a:latin typeface="Calibri" pitchFamily="34" charset="0"/>
            </a:endParaRPr>
          </a:p>
          <a:p>
            <a:pPr marL="285750" indent="-285750">
              <a:buFont typeface="Arial" panose="020B0604020202020204" pitchFamily="34" charset="0"/>
              <a:buChar char="•"/>
            </a:pPr>
            <a:r>
              <a:rPr lang="en-US" altLang="zh-CN" sz="1400" b="1" i="0" cap="small" dirty="0">
                <a:solidFill>
                  <a:srgbClr val="CC3399"/>
                </a:solidFill>
                <a:latin typeface="Calibri" pitchFamily="34" charset="0"/>
              </a:rPr>
              <a:t>Net4Mobility's 'Survival guide to MSCA IF'</a:t>
            </a:r>
          </a:p>
          <a:p>
            <a:pPr marL="285750" indent="-285750">
              <a:buFont typeface="Arial" panose="020B0604020202020204" pitchFamily="34" charset="0"/>
              <a:buChar char="•"/>
            </a:pPr>
            <a:endParaRPr lang="en-US" altLang="zh-CN" sz="1400" b="1" i="0" cap="small" dirty="0">
              <a:solidFill>
                <a:srgbClr val="CC3399"/>
              </a:solidFill>
              <a:latin typeface="Calibri" pitchFamily="34" charset="0"/>
            </a:endParaRPr>
          </a:p>
          <a:p>
            <a:pPr marL="285750" indent="-285750">
              <a:buFont typeface="Arial" panose="020B0604020202020204" pitchFamily="34" charset="0"/>
              <a:buChar char="•"/>
            </a:pPr>
            <a:r>
              <a:rPr lang="en-US" altLang="zh-CN" sz="1400" b="1" i="0" cap="small" dirty="0">
                <a:solidFill>
                  <a:srgbClr val="CC3399"/>
                </a:solidFill>
                <a:latin typeface="Calibri" pitchFamily="34" charset="0"/>
              </a:rPr>
              <a:t>About the MSCA IF and RISE </a:t>
            </a:r>
            <a:r>
              <a:rPr lang="en-US" altLang="zh-CN" sz="1400" b="1" i="0" cap="small" dirty="0" err="1">
                <a:solidFill>
                  <a:srgbClr val="CC3399"/>
                </a:solidFill>
                <a:latin typeface="Calibri" pitchFamily="34" charset="0"/>
              </a:rPr>
              <a:t>programmes</a:t>
            </a:r>
            <a:r>
              <a:rPr lang="en-US" altLang="zh-CN" sz="1400" b="1" i="0" cap="small" dirty="0">
                <a:solidFill>
                  <a:srgbClr val="CC3399"/>
                </a:solidFill>
                <a:latin typeface="Calibri" pitchFamily="34" charset="0"/>
              </a:rPr>
              <a:t>  (4.45 MB)</a:t>
            </a:r>
          </a:p>
          <a:p>
            <a:pPr marL="285750" indent="-285750">
              <a:buFont typeface="Arial" panose="020B0604020202020204" pitchFamily="34" charset="0"/>
              <a:buChar char="•"/>
            </a:pPr>
            <a:endParaRPr lang="en-US" altLang="zh-CN" sz="1400" b="1" i="0" cap="small" dirty="0">
              <a:solidFill>
                <a:srgbClr val="CC3399"/>
              </a:solidFill>
              <a:latin typeface="Calibri" pitchFamily="34" charset="0"/>
            </a:endParaRPr>
          </a:p>
          <a:p>
            <a:pPr marL="285750" indent="-285750">
              <a:buFont typeface="Arial" panose="020B0604020202020204" pitchFamily="34" charset="0"/>
              <a:buChar char="•"/>
            </a:pPr>
            <a:r>
              <a:rPr lang="en-US" altLang="zh-CN" sz="1400" b="1" i="0" cap="small" dirty="0">
                <a:solidFill>
                  <a:srgbClr val="CC3399"/>
                </a:solidFill>
                <a:latin typeface="Calibri" pitchFamily="34" charset="0"/>
              </a:rPr>
              <a:t>How to find a host institution in Europe for your MSCA-IF proposal  (2.96 MB)</a:t>
            </a:r>
          </a:p>
          <a:p>
            <a:pPr marL="285750" indent="-285750">
              <a:buFont typeface="Arial" panose="020B0604020202020204" pitchFamily="34" charset="0"/>
              <a:buChar char="•"/>
            </a:pPr>
            <a:endParaRPr lang="en-US" altLang="zh-CN" sz="1400" b="1" i="0" cap="small" dirty="0">
              <a:solidFill>
                <a:srgbClr val="CC3399"/>
              </a:solidFill>
              <a:latin typeface="Calibri" pitchFamily="34" charset="0"/>
            </a:endParaRPr>
          </a:p>
          <a:p>
            <a:pPr marL="285750" indent="-285750">
              <a:buFont typeface="Arial" panose="020B0604020202020204" pitchFamily="34" charset="0"/>
              <a:buChar char="•"/>
            </a:pPr>
            <a:r>
              <a:rPr lang="en-US" altLang="zh-CN" sz="1400" b="1" i="0" cap="small" dirty="0">
                <a:solidFill>
                  <a:srgbClr val="CC3399"/>
                </a:solidFill>
                <a:latin typeface="Calibri" pitchFamily="34" charset="0"/>
              </a:rPr>
              <a:t>How to write a </a:t>
            </a:r>
            <a:r>
              <a:rPr lang="en-US" altLang="zh-CN" sz="1400" b="1" i="0" cap="small" dirty="0" err="1">
                <a:solidFill>
                  <a:srgbClr val="CC3399"/>
                </a:solidFill>
                <a:latin typeface="Calibri" pitchFamily="34" charset="0"/>
              </a:rPr>
              <a:t>competetive</a:t>
            </a:r>
            <a:r>
              <a:rPr lang="en-US" altLang="zh-CN" sz="1400" b="1" i="0" cap="small" dirty="0">
                <a:solidFill>
                  <a:srgbClr val="CC3399"/>
                </a:solidFill>
                <a:latin typeface="Calibri" pitchFamily="34" charset="0"/>
              </a:rPr>
              <a:t> MSCA-IF proposal  (4.45 MB)</a:t>
            </a:r>
          </a:p>
          <a:p>
            <a:pPr marL="285750" indent="-285750">
              <a:buFont typeface="Arial" panose="020B0604020202020204" pitchFamily="34" charset="0"/>
              <a:buChar char="•"/>
            </a:pPr>
            <a:r>
              <a:rPr lang="fr-BE" altLang="en-US" sz="1000" b="1" i="0" cap="small" dirty="0" err="1">
                <a:solidFill>
                  <a:srgbClr val="CC3399"/>
                </a:solidFill>
                <a:latin typeface="Calibri" pitchFamily="34" charset="0"/>
                <a:hlinkClick r:id="rId4"/>
              </a:rPr>
              <a:t>Find</a:t>
            </a:r>
            <a:r>
              <a:rPr lang="fr-BE" altLang="en-US" sz="1000" b="1" i="0" cap="small" dirty="0">
                <a:solidFill>
                  <a:srgbClr val="CC3399"/>
                </a:solidFill>
                <a:latin typeface="Calibri" pitchFamily="34" charset="0"/>
                <a:hlinkClick r:id="rId4"/>
              </a:rPr>
              <a:t> all LINKS </a:t>
            </a:r>
            <a:r>
              <a:rPr lang="fr-BE" altLang="en-US" sz="1000" b="1" i="0" cap="small" dirty="0" err="1">
                <a:solidFill>
                  <a:srgbClr val="CC3399"/>
                </a:solidFill>
                <a:latin typeface="Calibri" pitchFamily="34" charset="0"/>
                <a:hlinkClick r:id="rId4"/>
              </a:rPr>
              <a:t>here</a:t>
            </a:r>
            <a:r>
              <a:rPr lang="fr-BE" altLang="en-US" sz="1000" b="1" i="0" cap="small" dirty="0">
                <a:solidFill>
                  <a:srgbClr val="CC3399"/>
                </a:solidFill>
                <a:latin typeface="Calibri" pitchFamily="34" charset="0"/>
              </a:rPr>
              <a:t>.</a:t>
            </a:r>
            <a:endParaRPr lang="en-US" altLang="en-US" sz="1400" b="1" i="0" cap="small" dirty="0">
              <a:solidFill>
                <a:srgbClr val="CC3399"/>
              </a:solidFill>
              <a:latin typeface="Calibri" pitchFamily="34" charset="0"/>
            </a:endParaRPr>
          </a:p>
        </p:txBody>
      </p:sp>
      <p:pic>
        <p:nvPicPr>
          <p:cNvPr id="10" name="Picture 9" descr="A close up of a logo&#10;&#10;Description automatically generated">
            <a:extLst>
              <a:ext uri="{FF2B5EF4-FFF2-40B4-BE49-F238E27FC236}">
                <a16:creationId xmlns:a16="http://schemas.microsoft.com/office/drawing/2014/main" id="{60B92FF0-DC18-4D7A-8A93-3854756E9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4047498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Section 4</a:t>
            </a:r>
          </a:p>
          <a:p>
            <a:pPr>
              <a:buClr>
                <a:srgbClr val="204388"/>
              </a:buClr>
            </a:pPr>
            <a:r>
              <a:rPr lang="en-GB" altLang="en-US" sz="3000" b="1" dirty="0">
                <a:solidFill>
                  <a:srgbClr val="FFC000"/>
                </a:solidFill>
              </a:rPr>
              <a:t>TESTIMONIAL</a:t>
            </a:r>
          </a:p>
          <a:p>
            <a:pPr>
              <a:buClr>
                <a:srgbClr val="204388"/>
              </a:buClr>
            </a:pPr>
            <a:endParaRPr lang="is-IS" altLang="zh-CN" sz="1800" dirty="0">
              <a:latin typeface="Calibri" pitchFamily="34" charset="0"/>
            </a:endParaRPr>
          </a:p>
          <a:p>
            <a:pPr>
              <a:buClr>
                <a:srgbClr val="204388"/>
              </a:buClr>
            </a:pP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635693" y="2612755"/>
            <a:ext cx="1871026" cy="369332"/>
          </a:xfrm>
          <a:prstGeom prst="rect">
            <a:avLst/>
          </a:prstGeom>
        </p:spPr>
        <p:txBody>
          <a:bodyPr wrap="none">
            <a:spAutoFit/>
          </a:bodyPr>
          <a:lstStyle/>
          <a:p>
            <a:pPr algn="ctr"/>
            <a:r>
              <a:rPr lang="is-IS" b="1" dirty="0">
                <a:solidFill>
                  <a:srgbClr val="4597A0"/>
                </a:solidFill>
                <a:latin typeface="Calibri" pitchFamily="34" charset="0"/>
              </a:rPr>
              <a:t>DR TIANCHENG LI</a:t>
            </a: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708811" y="3125867"/>
            <a:ext cx="772479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zh-CN" sz="1800" b="1" i="0" cap="small" dirty="0">
                <a:solidFill>
                  <a:srgbClr val="4597A0"/>
                </a:solidFill>
                <a:latin typeface="Calibri" pitchFamily="34" charset="0"/>
              </a:rPr>
              <a:t>Current Position :</a:t>
            </a:r>
          </a:p>
          <a:p>
            <a:r>
              <a:rPr lang="en-US" altLang="zh-CN" sz="1800" i="0" dirty="0"/>
              <a:t>Marie </a:t>
            </a:r>
            <a:r>
              <a:rPr lang="en-US" altLang="zh-CN" sz="1800" i="0" dirty="0" err="1"/>
              <a:t>Skłodowska</a:t>
            </a:r>
            <a:r>
              <a:rPr lang="en-US" altLang="zh-CN" sz="1800" i="0" dirty="0"/>
              <a:t> </a:t>
            </a:r>
            <a:r>
              <a:rPr lang="is-IS" altLang="zh-CN" sz="1800" i="0" dirty="0"/>
              <a:t>Curie </a:t>
            </a:r>
            <a:r>
              <a:rPr lang="is-IS" altLang="zh-CN" sz="1800" i="0" dirty="0" err="1"/>
              <a:t>Fellow</a:t>
            </a:r>
            <a:r>
              <a:rPr lang="is-IS" altLang="zh-CN" sz="1800" i="0" dirty="0"/>
              <a:t>, </a:t>
            </a:r>
            <a:r>
              <a:rPr lang="is-IS" altLang="zh-CN" sz="1800" i="0" dirty="0" err="1"/>
              <a:t>Faculty</a:t>
            </a:r>
            <a:r>
              <a:rPr lang="is-IS" altLang="zh-CN" sz="1800" i="0" dirty="0"/>
              <a:t> of Sciences, University of </a:t>
            </a:r>
            <a:r>
              <a:rPr lang="is-IS" altLang="zh-CN" sz="1800" i="0" dirty="0" err="1"/>
              <a:t>Salamanca</a:t>
            </a:r>
            <a:r>
              <a:rPr lang="is-IS" altLang="zh-CN" sz="1800" i="0" dirty="0"/>
              <a:t> (USAL), </a:t>
            </a:r>
            <a:r>
              <a:rPr lang="is-IS" altLang="zh-CN" sz="1800" i="0" dirty="0" err="1"/>
              <a:t>Spain</a:t>
            </a:r>
            <a:endParaRPr lang="is-IS" altLang="zh-CN" sz="1800" i="0" dirty="0"/>
          </a:p>
          <a:p>
            <a:endParaRPr lang="is-IS" altLang="zh-CN" sz="1800" b="1" i="0" cap="small" dirty="0">
              <a:solidFill>
                <a:srgbClr val="4597A0"/>
              </a:solidFill>
              <a:latin typeface="Calibri" pitchFamily="34" charset="0"/>
            </a:endParaRPr>
          </a:p>
          <a:p>
            <a:r>
              <a:rPr lang="is-IS" altLang="zh-CN" sz="1800" b="1" i="0" cap="small" dirty="0">
                <a:solidFill>
                  <a:srgbClr val="4597A0"/>
                </a:solidFill>
                <a:latin typeface="Calibri" pitchFamily="34" charset="0"/>
              </a:rPr>
              <a:t>MSCA </a:t>
            </a:r>
            <a:r>
              <a:rPr lang="is-IS" altLang="zh-CN" sz="1800" b="1" i="0" cap="small" dirty="0" err="1">
                <a:solidFill>
                  <a:srgbClr val="4597A0"/>
                </a:solidFill>
                <a:latin typeface="Calibri" pitchFamily="34" charset="0"/>
              </a:rPr>
              <a:t>research</a:t>
            </a:r>
            <a:r>
              <a:rPr lang="is-IS" altLang="zh-CN" sz="1800" b="1" i="0" cap="small" dirty="0">
                <a:solidFill>
                  <a:srgbClr val="4597A0"/>
                </a:solidFill>
                <a:latin typeface="Calibri" pitchFamily="34" charset="0"/>
              </a:rPr>
              <a:t> Project: </a:t>
            </a:r>
            <a:endParaRPr lang="en-US" altLang="zh-CN" sz="1800" b="1" i="0" cap="small" dirty="0">
              <a:solidFill>
                <a:srgbClr val="4597A0"/>
              </a:solidFill>
              <a:latin typeface="Calibri" pitchFamily="34" charset="0"/>
            </a:endParaRPr>
          </a:p>
          <a:p>
            <a:r>
              <a:rPr lang="en-US" sz="1800" i="0" dirty="0"/>
              <a:t>“</a:t>
            </a:r>
            <a:r>
              <a:rPr lang="en-US" sz="1800" dirty="0"/>
              <a:t>Smartphone-based mobile positioning system</a:t>
            </a:r>
            <a:r>
              <a:rPr lang="en-US" sz="1800" i="0" dirty="0"/>
              <a:t>”</a:t>
            </a:r>
          </a:p>
          <a:p>
            <a:endParaRPr lang="is-IS" altLang="zh-CN" sz="1800" b="1" i="0" cap="small" dirty="0">
              <a:solidFill>
                <a:srgbClr val="4597A0"/>
              </a:solidFill>
              <a:latin typeface="Calibri" pitchFamily="34" charset="0"/>
            </a:endParaRPr>
          </a:p>
        </p:txBody>
      </p:sp>
      <p:sp>
        <p:nvSpPr>
          <p:cNvPr id="10" name="TextBox 9">
            <a:extLst>
              <a:ext uri="{FF2B5EF4-FFF2-40B4-BE49-F238E27FC236}">
                <a16:creationId xmlns:a16="http://schemas.microsoft.com/office/drawing/2014/main" id="{3B7AB14D-7B9B-4FCA-A97A-CBF8EA7263F0}"/>
              </a:ext>
            </a:extLst>
          </p:cNvPr>
          <p:cNvSpPr txBox="1"/>
          <p:nvPr/>
        </p:nvSpPr>
        <p:spPr>
          <a:xfrm>
            <a:off x="3146819" y="4981381"/>
            <a:ext cx="2880320" cy="369332"/>
          </a:xfrm>
          <a:prstGeom prst="rect">
            <a:avLst/>
          </a:prstGeom>
          <a:noFill/>
        </p:spPr>
        <p:txBody>
          <a:bodyPr wrap="square" rtlCol="0">
            <a:spAutoFit/>
          </a:bodyPr>
          <a:lstStyle/>
          <a:p>
            <a:pPr algn="ctr"/>
            <a:r>
              <a:rPr lang="is-IS" dirty="0"/>
              <a:t>01:00</a:t>
            </a:r>
            <a:endParaRPr lang="en-US" dirty="0"/>
          </a:p>
        </p:txBody>
      </p:sp>
      <p:pic>
        <p:nvPicPr>
          <p:cNvPr id="12" name="Picture 11" descr="A close up of a logo&#10;&#10;Description automatically generated">
            <a:extLst>
              <a:ext uri="{FF2B5EF4-FFF2-40B4-BE49-F238E27FC236}">
                <a16:creationId xmlns:a16="http://schemas.microsoft.com/office/drawing/2014/main" id="{DD6AF6EA-D496-4BD9-BB7F-C97BD5AB2D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747685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43669" y="2924944"/>
            <a:ext cx="8856662" cy="1512639"/>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4597A0"/>
                </a:solidFill>
              </a:rPr>
              <a:t>COLLABORATION</a:t>
            </a:r>
            <a:r>
              <a:rPr lang="en-GB" altLang="en-US" sz="3000" b="1" dirty="0">
                <a:solidFill>
                  <a:srgbClr val="FFC000"/>
                </a:solidFill>
              </a:rPr>
              <a:t> OPPORTUNITIES FOR CHINESE INSTITUTION:</a:t>
            </a:r>
          </a:p>
          <a:p>
            <a:pPr>
              <a:buClr>
                <a:srgbClr val="204388"/>
              </a:buClr>
            </a:pPr>
            <a:r>
              <a:rPr lang="en-US" altLang="zh-CN" sz="2800" b="1" dirty="0">
                <a:solidFill>
                  <a:srgbClr val="4597A0"/>
                </a:solidFill>
              </a:rPr>
              <a:t>IN THE EUROPEAN UNION</a:t>
            </a:r>
            <a:endParaRPr lang="zh-CN" altLang="en-US" sz="2800" b="1" dirty="0">
              <a:solidFill>
                <a:srgbClr val="4597A0"/>
              </a:solidFill>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33621FE4-C4BA-4783-A49C-EBE1D46E84AA}"/>
              </a:ext>
            </a:extLst>
          </p:cNvPr>
          <p:cNvSpPr/>
          <p:nvPr/>
        </p:nvSpPr>
        <p:spPr>
          <a:xfrm>
            <a:off x="4042054" y="2452246"/>
            <a:ext cx="1058303" cy="369332"/>
          </a:xfrm>
          <a:prstGeom prst="rect">
            <a:avLst/>
          </a:prstGeom>
        </p:spPr>
        <p:txBody>
          <a:bodyPr wrap="none">
            <a:spAutoFit/>
          </a:bodyPr>
          <a:lstStyle/>
          <a:p>
            <a:pPr>
              <a:buClr>
                <a:srgbClr val="204388"/>
              </a:buClr>
            </a:pPr>
            <a:r>
              <a:rPr lang="en-GB" altLang="en-US" b="1" dirty="0">
                <a:solidFill>
                  <a:srgbClr val="FFC000"/>
                </a:solidFill>
              </a:rPr>
              <a:t>Section 5</a:t>
            </a:r>
          </a:p>
        </p:txBody>
      </p:sp>
      <p:sp>
        <p:nvSpPr>
          <p:cNvPr id="7" name="TextBox 6">
            <a:extLst>
              <a:ext uri="{FF2B5EF4-FFF2-40B4-BE49-F238E27FC236}">
                <a16:creationId xmlns:a16="http://schemas.microsoft.com/office/drawing/2014/main" id="{AFFD07F4-2BA9-4ABE-966C-E8E04F008684}"/>
              </a:ext>
            </a:extLst>
          </p:cNvPr>
          <p:cNvSpPr txBox="1"/>
          <p:nvPr/>
        </p:nvSpPr>
        <p:spPr>
          <a:xfrm>
            <a:off x="3059832" y="4149080"/>
            <a:ext cx="2880320" cy="369332"/>
          </a:xfrm>
          <a:prstGeom prst="rect">
            <a:avLst/>
          </a:prstGeom>
          <a:noFill/>
        </p:spPr>
        <p:txBody>
          <a:bodyPr wrap="square" rtlCol="0">
            <a:spAutoFit/>
          </a:bodyPr>
          <a:lstStyle/>
          <a:p>
            <a:pPr algn="ctr"/>
            <a:r>
              <a:rPr lang="is-IS" dirty="0"/>
              <a:t>01:20</a:t>
            </a:r>
            <a:endParaRPr lang="en-US" dirty="0"/>
          </a:p>
        </p:txBody>
      </p:sp>
      <p:pic>
        <p:nvPicPr>
          <p:cNvPr id="8" name="Picture 7" descr="A close up of a logo&#10;&#10;Description automatically generated">
            <a:extLst>
              <a:ext uri="{FF2B5EF4-FFF2-40B4-BE49-F238E27FC236}">
                <a16:creationId xmlns:a16="http://schemas.microsoft.com/office/drawing/2014/main" id="{F8A0192A-BAA6-4311-8179-A651208535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339686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7" name="Rectangle 3">
            <a:extLst>
              <a:ext uri="{FF2B5EF4-FFF2-40B4-BE49-F238E27FC236}">
                <a16:creationId xmlns:a16="http://schemas.microsoft.com/office/drawing/2014/main" id="{8E7E31DF-A36E-4E8D-AE5B-B66D8B0B930C}"/>
              </a:ext>
            </a:extLst>
          </p:cNvPr>
          <p:cNvSpPr>
            <a:spLocks noChangeArrowheads="1"/>
          </p:cNvSpPr>
          <p:nvPr/>
        </p:nvSpPr>
        <p:spPr bwMode="auto">
          <a:xfrm>
            <a:off x="548697" y="3223423"/>
            <a:ext cx="7067537" cy="3877985"/>
          </a:xfrm>
          <a:prstGeom prst="rect">
            <a:avLst/>
          </a:prstGeom>
          <a:noFill/>
          <a:ln>
            <a:noFill/>
          </a:ln>
          <a:extLst/>
        </p:spPr>
        <p:txBody>
          <a:bodyPr wrap="square">
            <a:spAutoFit/>
          </a:bodyPr>
          <a:lstStyle>
            <a:lvl1pPr marL="285750" indent="-285750">
              <a:spcBef>
                <a:spcPct val="20000"/>
              </a:spcBef>
              <a:buFont typeface="Arial" panose="020B0604020202020204" pitchFamily="34" charset="0"/>
              <a:buChar char="◦"/>
              <a:defRPr sz="2600">
                <a:solidFill>
                  <a:srgbClr val="2B679F"/>
                </a:solidFill>
                <a:latin typeface="Calibri" panose="020F0502020204030204" pitchFamily="34" charset="0"/>
                <a:ea typeface="ＭＳ Ｐゴシック" panose="020B0600070205080204" pitchFamily="34" charset="-128"/>
              </a:defRPr>
            </a:lvl1pPr>
            <a:lvl2pPr marL="742950" indent="-285750">
              <a:spcBef>
                <a:spcPct val="20000"/>
              </a:spcBef>
              <a:buChar char="–"/>
              <a:defRPr sz="2600">
                <a:solidFill>
                  <a:srgbClr val="2B679F"/>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000">
                <a:solidFill>
                  <a:srgbClr val="2B679F"/>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rgbClr val="2B679F"/>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rgbClr val="2B679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rgbClr val="2B679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rgbClr val="2B679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rgbClr val="2B679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rgbClr val="2B679F"/>
                </a:solidFill>
                <a:latin typeface="Calibri" panose="020F0502020204030204" pitchFamily="34" charset="0"/>
                <a:ea typeface="ＭＳ Ｐゴシック" panose="020B0600070205080204" pitchFamily="34" charset="-128"/>
              </a:defRPr>
            </a:lvl9pPr>
          </a:lstStyle>
          <a:p>
            <a:pPr eaLnBrk="1" hangingPunct="1">
              <a:spcBef>
                <a:spcPct val="0"/>
              </a:spcBef>
              <a:spcAft>
                <a:spcPts val="600"/>
              </a:spcAft>
              <a:buFont typeface="Wingdings" panose="05000000000000000000" pitchFamily="2" charset="2"/>
              <a:buChar char="§"/>
              <a:defRPr/>
            </a:pPr>
            <a:r>
              <a:rPr lang="en-GB" altLang="zh-CN" sz="1800" cap="small" dirty="0">
                <a:solidFill>
                  <a:srgbClr val="CC3399"/>
                </a:solidFill>
                <a:ea typeface="Geneva"/>
                <a:cs typeface="Geneva"/>
              </a:rPr>
              <a:t>Organisations from the academic and non-academic sectors based in Europe and outside Europe (third countries)</a:t>
            </a:r>
            <a:r>
              <a:rPr lang="zh-CN" altLang="en-US" sz="1800" cap="small" dirty="0">
                <a:solidFill>
                  <a:srgbClr val="CC3399"/>
                </a:solidFill>
                <a:latin typeface="+mj-ea"/>
                <a:ea typeface="+mj-ea"/>
                <a:cs typeface="Geneva"/>
              </a:rPr>
              <a:t> </a:t>
            </a:r>
            <a:r>
              <a:rPr lang="cs-CZ" altLang="zh-CN" sz="1800" cap="small" dirty="0">
                <a:solidFill>
                  <a:srgbClr val="CC3399"/>
                </a:solidFill>
                <a:latin typeface="+mj-ea"/>
                <a:ea typeface="+mj-ea"/>
                <a:cs typeface="Geneva"/>
              </a:rPr>
              <a:t>                    </a:t>
            </a:r>
            <a:r>
              <a:rPr lang="zh-CN" altLang="en-US" sz="1800" cap="small" dirty="0">
                <a:solidFill>
                  <a:schemeClr val="tx1"/>
                </a:solidFill>
                <a:latin typeface="+mj-ea"/>
                <a:ea typeface="+mj-ea"/>
                <a:cs typeface="Geneva"/>
              </a:rPr>
              <a:t>欧洲和欧洲以外（第三国）的学术与非学术组织</a:t>
            </a:r>
            <a:endParaRPr lang="cs-CZ" altLang="zh-CN" sz="1800" cap="small" dirty="0">
              <a:solidFill>
                <a:schemeClr val="tx1"/>
              </a:solidFill>
              <a:latin typeface="+mj-ea"/>
              <a:ea typeface="+mj-ea"/>
              <a:cs typeface="Geneva"/>
            </a:endParaRPr>
          </a:p>
          <a:p>
            <a:pPr eaLnBrk="1" hangingPunct="1">
              <a:spcBef>
                <a:spcPct val="0"/>
              </a:spcBef>
              <a:spcAft>
                <a:spcPts val="600"/>
              </a:spcAft>
              <a:buFont typeface="Wingdings" panose="05000000000000000000" pitchFamily="2" charset="2"/>
              <a:buChar char="§"/>
              <a:defRPr/>
            </a:pPr>
            <a:r>
              <a:rPr lang="cs-CZ" altLang="zh-CN" sz="1800" cap="small" dirty="0">
                <a:solidFill>
                  <a:srgbClr val="CC3399"/>
                </a:solidFill>
                <a:ea typeface="Geneva"/>
                <a:cs typeface="Geneva"/>
              </a:rPr>
              <a:t>at least three partners – international (or </a:t>
            </a:r>
            <a:r>
              <a:rPr lang="cs-CZ" altLang="zh-CN" sz="1800" cap="small" dirty="0" err="1">
                <a:solidFill>
                  <a:srgbClr val="CC3399"/>
                </a:solidFill>
                <a:ea typeface="Geneva"/>
                <a:cs typeface="Geneva"/>
              </a:rPr>
              <a:t>intersectoral</a:t>
            </a:r>
            <a:r>
              <a:rPr lang="cs-CZ" altLang="zh-CN" sz="1800" cap="small" dirty="0">
                <a:solidFill>
                  <a:srgbClr val="CC3399"/>
                </a:solidFill>
                <a:ea typeface="Geneva"/>
                <a:cs typeface="Geneva"/>
              </a:rPr>
              <a:t>)</a:t>
            </a:r>
            <a:r>
              <a:rPr lang="zh-CN" altLang="en-US" sz="1800" cap="small" dirty="0">
                <a:solidFill>
                  <a:srgbClr val="CC3399"/>
                </a:solidFill>
                <a:ea typeface="Geneva"/>
                <a:cs typeface="Geneva"/>
              </a:rPr>
              <a:t> </a:t>
            </a:r>
            <a:r>
              <a:rPr lang="cs-CZ" altLang="zh-CN" sz="1800" cap="small" dirty="0">
                <a:solidFill>
                  <a:srgbClr val="CC3399"/>
                </a:solidFill>
                <a:ea typeface="Geneva"/>
                <a:cs typeface="Geneva"/>
              </a:rPr>
              <a:t>                        </a:t>
            </a:r>
            <a:r>
              <a:rPr lang="zh-CN" altLang="en-US" sz="1800" cap="small" dirty="0">
                <a:solidFill>
                  <a:schemeClr val="tx1"/>
                </a:solidFill>
                <a:latin typeface="+mj-ea"/>
                <a:ea typeface="+mj-ea"/>
                <a:cs typeface="Geneva"/>
              </a:rPr>
              <a:t>至少三个伙伴</a:t>
            </a:r>
            <a:r>
              <a:rPr lang="en-US" altLang="zh-CN" sz="1800" cap="small" dirty="0">
                <a:solidFill>
                  <a:schemeClr val="tx1"/>
                </a:solidFill>
                <a:latin typeface="+mj-ea"/>
                <a:ea typeface="+mj-ea"/>
                <a:cs typeface="Geneva"/>
              </a:rPr>
              <a:t>—</a:t>
            </a:r>
            <a:r>
              <a:rPr lang="zh-CN" altLang="en-US" sz="1800" cap="small" dirty="0">
                <a:solidFill>
                  <a:schemeClr val="tx1"/>
                </a:solidFill>
                <a:latin typeface="+mj-ea"/>
                <a:ea typeface="+mj-ea"/>
                <a:cs typeface="Geneva"/>
              </a:rPr>
              <a:t>国际（或跨行业）</a:t>
            </a:r>
            <a:endParaRPr lang="en-GB" altLang="zh-CN" sz="1800" cap="small" dirty="0">
              <a:solidFill>
                <a:schemeClr val="tx1"/>
              </a:solidFill>
              <a:latin typeface="+mj-ea"/>
              <a:ea typeface="+mj-ea"/>
              <a:cs typeface="Geneva"/>
            </a:endParaRPr>
          </a:p>
          <a:p>
            <a:pPr eaLnBrk="1" hangingPunct="1">
              <a:spcBef>
                <a:spcPct val="0"/>
              </a:spcBef>
              <a:spcAft>
                <a:spcPts val="600"/>
              </a:spcAft>
              <a:buFont typeface="Wingdings" panose="05000000000000000000" pitchFamily="2" charset="2"/>
              <a:buChar char="§"/>
              <a:defRPr/>
            </a:pPr>
            <a:r>
              <a:rPr lang="en-GB" altLang="zh-CN" sz="1800" cap="small" dirty="0">
                <a:solidFill>
                  <a:srgbClr val="CC3399"/>
                </a:solidFill>
                <a:ea typeface="Geneva"/>
                <a:cs typeface="Geneva"/>
              </a:rPr>
              <a:t>S</a:t>
            </a:r>
            <a:r>
              <a:rPr lang="cs-CZ" altLang="zh-CN" sz="1800" cap="small" dirty="0">
                <a:solidFill>
                  <a:srgbClr val="CC3399"/>
                </a:solidFill>
                <a:ea typeface="Geneva"/>
                <a:cs typeface="Geneva"/>
              </a:rPr>
              <a:t>hort-term staff Exchange  (1-12 months) </a:t>
            </a:r>
            <a:r>
              <a:rPr lang="zh-CN" altLang="en-US" sz="1800" cap="small" dirty="0">
                <a:solidFill>
                  <a:srgbClr val="CC3399"/>
                </a:solidFill>
                <a:ea typeface="Geneva"/>
                <a:cs typeface="Geneva"/>
              </a:rPr>
              <a:t> </a:t>
            </a:r>
            <a:r>
              <a:rPr lang="zh-CN" altLang="en-US" sz="1800" cap="small" dirty="0">
                <a:solidFill>
                  <a:schemeClr val="tx1"/>
                </a:solidFill>
                <a:latin typeface="+mj-ea"/>
                <a:ea typeface="+mj-ea"/>
                <a:cs typeface="Geneva"/>
              </a:rPr>
              <a:t>短期人员交流（</a:t>
            </a:r>
            <a:r>
              <a:rPr lang="en-US" altLang="zh-CN" sz="1800" cap="small" dirty="0">
                <a:solidFill>
                  <a:schemeClr val="tx1"/>
                </a:solidFill>
                <a:latin typeface="+mj-ea"/>
                <a:ea typeface="+mj-ea"/>
                <a:cs typeface="Geneva"/>
              </a:rPr>
              <a:t>1-12</a:t>
            </a:r>
            <a:r>
              <a:rPr lang="zh-CN" altLang="en-US" sz="1800" cap="small" dirty="0">
                <a:solidFill>
                  <a:schemeClr val="tx1"/>
                </a:solidFill>
                <a:latin typeface="+mj-ea"/>
                <a:ea typeface="+mj-ea"/>
                <a:cs typeface="Geneva"/>
              </a:rPr>
              <a:t>个月）</a:t>
            </a:r>
            <a:endParaRPr lang="cs-CZ" altLang="zh-CN" sz="1800" cap="small" dirty="0">
              <a:solidFill>
                <a:schemeClr val="tx1"/>
              </a:solidFill>
              <a:latin typeface="+mj-ea"/>
              <a:ea typeface="+mj-ea"/>
              <a:cs typeface="Geneva"/>
            </a:endParaRPr>
          </a:p>
          <a:p>
            <a:pPr eaLnBrk="1" hangingPunct="1">
              <a:spcBef>
                <a:spcPct val="0"/>
              </a:spcBef>
              <a:spcAft>
                <a:spcPts val="600"/>
              </a:spcAft>
              <a:buFont typeface="Wingdings" panose="05000000000000000000" pitchFamily="2" charset="2"/>
              <a:buChar char="§"/>
              <a:defRPr/>
            </a:pPr>
            <a:r>
              <a:rPr lang="cs-CZ" altLang="zh-CN" sz="1800" cap="small" dirty="0">
                <a:solidFill>
                  <a:srgbClr val="CC3399"/>
                </a:solidFill>
                <a:ea typeface="Geneva"/>
                <a:cs typeface="Geneva"/>
              </a:rPr>
              <a:t>Length of project is max. </a:t>
            </a:r>
            <a:r>
              <a:rPr lang="en-GB" altLang="zh-CN" sz="1800" cap="small" dirty="0">
                <a:solidFill>
                  <a:srgbClr val="CC3399"/>
                </a:solidFill>
                <a:ea typeface="Geneva"/>
                <a:cs typeface="Geneva"/>
              </a:rPr>
              <a:t>48 months</a:t>
            </a:r>
            <a:r>
              <a:rPr lang="en-GB" altLang="zh-CN" sz="1800" cap="small" dirty="0">
                <a:solidFill>
                  <a:schemeClr val="tx1"/>
                </a:solidFill>
                <a:ea typeface="Geneva"/>
                <a:cs typeface="Geneva"/>
              </a:rPr>
              <a:t>.</a:t>
            </a:r>
            <a:r>
              <a:rPr lang="zh-CN" altLang="en-US" sz="1800" cap="small" dirty="0">
                <a:solidFill>
                  <a:schemeClr val="tx1"/>
                </a:solidFill>
                <a:ea typeface="Geneva"/>
                <a:cs typeface="Geneva"/>
              </a:rPr>
              <a:t> </a:t>
            </a:r>
            <a:r>
              <a:rPr lang="zh-CN" altLang="en-US" sz="1800" cap="small" dirty="0">
                <a:solidFill>
                  <a:schemeClr val="tx1"/>
                </a:solidFill>
                <a:latin typeface="+mj-ea"/>
                <a:ea typeface="+mj-ea"/>
                <a:cs typeface="Geneva"/>
              </a:rPr>
              <a:t>项目期限最长为</a:t>
            </a:r>
            <a:r>
              <a:rPr lang="en-US" altLang="zh-CN" sz="1800" cap="small" dirty="0">
                <a:solidFill>
                  <a:schemeClr val="tx1"/>
                </a:solidFill>
                <a:latin typeface="+mj-ea"/>
                <a:ea typeface="+mj-ea"/>
                <a:cs typeface="Geneva"/>
              </a:rPr>
              <a:t>48</a:t>
            </a:r>
            <a:r>
              <a:rPr lang="zh-CN" altLang="en-US" sz="1800" cap="small" dirty="0">
                <a:solidFill>
                  <a:schemeClr val="tx1"/>
                </a:solidFill>
                <a:latin typeface="+mj-ea"/>
                <a:ea typeface="+mj-ea"/>
                <a:cs typeface="Geneva"/>
              </a:rPr>
              <a:t>个月</a:t>
            </a:r>
            <a:endParaRPr lang="cs-CZ" altLang="zh-CN" sz="1800" cap="small" dirty="0">
              <a:solidFill>
                <a:schemeClr val="tx1"/>
              </a:solidFill>
              <a:latin typeface="+mj-ea"/>
              <a:ea typeface="+mj-ea"/>
              <a:cs typeface="Geneva"/>
            </a:endParaRPr>
          </a:p>
          <a:p>
            <a:pPr eaLnBrk="1" hangingPunct="1">
              <a:spcBef>
                <a:spcPct val="0"/>
              </a:spcBef>
              <a:spcAft>
                <a:spcPts val="600"/>
              </a:spcAft>
              <a:buFont typeface="Wingdings" panose="05000000000000000000" pitchFamily="2" charset="2"/>
              <a:buChar char="§"/>
              <a:defRPr/>
            </a:pPr>
            <a:r>
              <a:rPr lang="cs-CZ" altLang="zh-CN" sz="1800" cap="small" dirty="0">
                <a:solidFill>
                  <a:srgbClr val="CC3399"/>
                </a:solidFill>
                <a:ea typeface="Geneva"/>
                <a:cs typeface="Geneva"/>
              </a:rPr>
              <a:t>Annual </a:t>
            </a:r>
            <a:r>
              <a:rPr lang="cs-CZ" altLang="zh-CN" sz="1800" cap="small" dirty="0" err="1">
                <a:solidFill>
                  <a:srgbClr val="CC3399"/>
                </a:solidFill>
                <a:ea typeface="Geneva"/>
                <a:cs typeface="Geneva"/>
              </a:rPr>
              <a:t>deadline</a:t>
            </a:r>
            <a:r>
              <a:rPr lang="cs-CZ" altLang="zh-CN" sz="1800" cap="small" dirty="0">
                <a:solidFill>
                  <a:srgbClr val="CC3399"/>
                </a:solidFill>
                <a:ea typeface="Geneva"/>
                <a:cs typeface="Geneva"/>
              </a:rPr>
              <a:t> </a:t>
            </a:r>
            <a:r>
              <a:rPr lang="zh-CN" altLang="en-US" sz="1800" cap="small" dirty="0">
                <a:solidFill>
                  <a:schemeClr val="tx1"/>
                </a:solidFill>
                <a:latin typeface="+mj-ea"/>
                <a:ea typeface="+mj-ea"/>
                <a:cs typeface="Geneva"/>
              </a:rPr>
              <a:t>年度截至日期</a:t>
            </a:r>
            <a:endParaRPr lang="cs-CZ" altLang="zh-CN" sz="1800" cap="small" dirty="0">
              <a:solidFill>
                <a:schemeClr val="tx1"/>
              </a:solidFill>
              <a:latin typeface="+mj-ea"/>
              <a:ea typeface="+mj-ea"/>
              <a:cs typeface="Geneva"/>
            </a:endParaRPr>
          </a:p>
          <a:p>
            <a:pPr eaLnBrk="1" hangingPunct="1">
              <a:spcBef>
                <a:spcPct val="0"/>
              </a:spcBef>
              <a:spcAft>
                <a:spcPts val="600"/>
              </a:spcAft>
              <a:buFont typeface="Wingdings" panose="05000000000000000000" pitchFamily="2" charset="2"/>
              <a:buChar char="§"/>
              <a:defRPr/>
            </a:pPr>
            <a:r>
              <a:rPr lang="en-GB" altLang="en-US" sz="1800" cap="small" dirty="0">
                <a:solidFill>
                  <a:srgbClr val="CC3399"/>
                </a:solidFill>
                <a:ea typeface="Geneva"/>
                <a:cs typeface="Geneva"/>
              </a:rPr>
              <a:t>China-based partners in the project can apply to the Co-Funding Mechanism of </a:t>
            </a:r>
            <a:r>
              <a:rPr lang="de-DE" altLang="zh-CN" sz="1800" cap="small" dirty="0">
                <a:solidFill>
                  <a:srgbClr val="CC3399"/>
                </a:solidFill>
                <a:ea typeface="Geneva"/>
                <a:cs typeface="Geneva"/>
              </a:rPr>
              <a:t>MOST</a:t>
            </a:r>
            <a:r>
              <a:rPr lang="cs-CZ" altLang="zh-CN" sz="1800" cap="small" dirty="0">
                <a:solidFill>
                  <a:schemeClr val="tx1"/>
                </a:solidFill>
                <a:ea typeface="Geneva"/>
                <a:cs typeface="Geneva"/>
              </a:rPr>
              <a:t> </a:t>
            </a:r>
            <a:r>
              <a:rPr lang="zh-CN" altLang="en-US" sz="1800" cap="small" dirty="0">
                <a:solidFill>
                  <a:schemeClr val="tx1"/>
                </a:solidFill>
                <a:latin typeface="+mj-ea"/>
                <a:ea typeface="+mj-ea"/>
                <a:cs typeface="Geneva"/>
              </a:rPr>
              <a:t>设立在中国的项目机构可申请</a:t>
            </a:r>
            <a:r>
              <a:rPr lang="zh-CN" altLang="de-DE" sz="1800" cap="small" dirty="0">
                <a:solidFill>
                  <a:schemeClr val="tx1"/>
                </a:solidFill>
                <a:latin typeface="+mj-ea"/>
                <a:ea typeface="+mj-ea"/>
                <a:cs typeface="Geneva"/>
              </a:rPr>
              <a:t>科技部联合资助机制</a:t>
            </a:r>
            <a:r>
              <a:rPr lang="zh-CN" altLang="en-US" sz="1800" cap="small" dirty="0">
                <a:solidFill>
                  <a:schemeClr val="tx1"/>
                </a:solidFill>
                <a:latin typeface="+mj-ea"/>
                <a:ea typeface="+mj-ea"/>
                <a:cs typeface="Geneva"/>
              </a:rPr>
              <a:t>的支持</a:t>
            </a:r>
            <a:endParaRPr lang="en-GB" altLang="en-US" sz="1800" cap="small" dirty="0">
              <a:solidFill>
                <a:schemeClr val="tx1"/>
              </a:solidFill>
              <a:latin typeface="+mj-ea"/>
              <a:ea typeface="+mj-ea"/>
              <a:cs typeface="Geneva"/>
            </a:endParaRPr>
          </a:p>
          <a:p>
            <a:pPr eaLnBrk="1" hangingPunct="1">
              <a:spcBef>
                <a:spcPct val="0"/>
              </a:spcBef>
              <a:spcAft>
                <a:spcPts val="600"/>
              </a:spcAft>
              <a:buFont typeface="Wingdings" panose="05000000000000000000" pitchFamily="2" charset="2"/>
              <a:buChar char="§"/>
              <a:defRPr/>
            </a:pPr>
            <a:endParaRPr lang="en-GB" altLang="zh-CN" sz="1800" cap="small" dirty="0">
              <a:solidFill>
                <a:schemeClr val="tx1"/>
              </a:solidFill>
              <a:latin typeface="+mj-ea"/>
              <a:ea typeface="+mj-ea"/>
              <a:cs typeface="Geneva"/>
            </a:endParaRPr>
          </a:p>
        </p:txBody>
      </p:sp>
      <p:sp>
        <p:nvSpPr>
          <p:cNvPr id="8" name="Text Box 3">
            <a:extLst>
              <a:ext uri="{FF2B5EF4-FFF2-40B4-BE49-F238E27FC236}">
                <a16:creationId xmlns:a16="http://schemas.microsoft.com/office/drawing/2014/main" id="{9B028E83-ABB1-4240-9106-8DEA638412AC}"/>
              </a:ext>
            </a:extLst>
          </p:cNvPr>
          <p:cNvSpPr txBox="1">
            <a:spLocks noChangeArrowheads="1"/>
          </p:cNvSpPr>
          <p:nvPr/>
        </p:nvSpPr>
        <p:spPr bwMode="auto">
          <a:xfrm>
            <a:off x="548697" y="2339729"/>
            <a:ext cx="8496300" cy="1233287"/>
          </a:xfrm>
          <a:prstGeom prst="rect">
            <a:avLst/>
          </a:prstGeom>
          <a:noFill/>
          <a:ln>
            <a:noFill/>
          </a:ln>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600">
                <a:solidFill>
                  <a:srgbClr val="2B679F"/>
                </a:solidFill>
                <a:latin typeface="Calibri" panose="020F0502020204030204" pitchFamily="34" charset="0"/>
                <a:ea typeface="ＭＳ Ｐゴシック" panose="020B0600070205080204" pitchFamily="34"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600">
                <a:solidFill>
                  <a:srgbClr val="2B679F"/>
                </a:solidFill>
                <a:latin typeface="Calibri" panose="020F0502020204030204" pitchFamily="34" charset="0"/>
                <a:ea typeface="ＭＳ Ｐゴシック" panose="020B0600070205080204" pitchFamily="34"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B679F"/>
                </a:solidFill>
                <a:latin typeface="Calibri" panose="020F0502020204030204" pitchFamily="34" charset="0"/>
                <a:ea typeface="ＭＳ Ｐゴシック" panose="020B0600070205080204" pitchFamily="34"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B679F"/>
                </a:solidFill>
                <a:latin typeface="Calibri" panose="020F0502020204030204" pitchFamily="34" charset="0"/>
                <a:ea typeface="ＭＳ Ｐゴシック" panose="020B0600070205080204" pitchFamily="34"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B679F"/>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B679F"/>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B679F"/>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B679F"/>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B679F"/>
                </a:solidFill>
                <a:latin typeface="Calibri" panose="020F0502020204030204" pitchFamily="34" charset="0"/>
                <a:ea typeface="ＭＳ Ｐゴシック" panose="020B0600070205080204" pitchFamily="34" charset="-128"/>
              </a:defRPr>
            </a:lvl9pPr>
          </a:lstStyle>
          <a:p>
            <a:pPr>
              <a:spcBef>
                <a:spcPct val="0"/>
              </a:spcBef>
              <a:spcAft>
                <a:spcPts val="600"/>
              </a:spcAft>
              <a:buNone/>
              <a:defRPr/>
            </a:pPr>
            <a:r>
              <a:rPr lang="en-GB" altLang="zh-CN" sz="1800" b="1" dirty="0">
                <a:solidFill>
                  <a:srgbClr val="CC3399"/>
                </a:solidFill>
                <a:ea typeface="Arial Unicode MS" panose="020B0604020202020204" pitchFamily="34" charset="-128"/>
                <a:cs typeface="Arial Unicode MS" panose="020B0604020202020204" pitchFamily="34" charset="-128"/>
              </a:rPr>
              <a:t>RISE </a:t>
            </a:r>
            <a:r>
              <a:rPr lang="cs-CZ" altLang="zh-CN" sz="1800" b="1" dirty="0">
                <a:solidFill>
                  <a:srgbClr val="CC3399"/>
                </a:solidFill>
                <a:ea typeface="Arial Unicode MS" panose="020B0604020202020204" pitchFamily="34" charset="-128"/>
                <a:cs typeface="Arial Unicode MS" panose="020B0604020202020204" pitchFamily="34" charset="-128"/>
              </a:rPr>
              <a:t>(</a:t>
            </a:r>
            <a:r>
              <a:rPr lang="en-GB" altLang="zh-CN" sz="1800" b="1" dirty="0">
                <a:solidFill>
                  <a:srgbClr val="CC3399"/>
                </a:solidFill>
                <a:ea typeface="Arial Unicode MS" panose="020B0604020202020204" pitchFamily="34" charset="-128"/>
                <a:cs typeface="Arial Unicode MS" panose="020B0604020202020204" pitchFamily="34" charset="-128"/>
              </a:rPr>
              <a:t>RESEARCH AND INNOVATION STAFF EXCHANGE</a:t>
            </a:r>
            <a:r>
              <a:rPr lang="cs-CZ" altLang="zh-CN" sz="1800" b="1" dirty="0">
                <a:solidFill>
                  <a:srgbClr val="AA447E"/>
                </a:solidFill>
                <a:ea typeface="Arial Unicode MS" panose="020B0604020202020204" pitchFamily="34" charset="-128"/>
                <a:cs typeface="Arial Unicode MS" panose="020B0604020202020204" pitchFamily="34" charset="-128"/>
              </a:rPr>
              <a:t>)  </a:t>
            </a:r>
            <a:r>
              <a:rPr lang="zh-CN" altLang="en-US" sz="1800" b="1" cap="small" dirty="0">
                <a:solidFill>
                  <a:schemeClr val="tx1"/>
                </a:solidFill>
                <a:latin typeface="+mj-ea"/>
                <a:ea typeface="+mj-ea"/>
                <a:sym typeface="Wingdings" panose="05000000000000000000" pitchFamily="2" charset="2"/>
              </a:rPr>
              <a:t>研究创新人员交流</a:t>
            </a:r>
            <a:r>
              <a:rPr lang="zh-CN" altLang="en-US" sz="1800" b="1" cap="small" dirty="0">
                <a:solidFill>
                  <a:schemeClr val="tx1"/>
                </a:solidFill>
                <a:sym typeface="Wingdings" panose="05000000000000000000" pitchFamily="2" charset="2"/>
              </a:rPr>
              <a:t>（</a:t>
            </a:r>
            <a:r>
              <a:rPr lang="en-US" altLang="zh-CN" sz="1800" b="1" cap="small" dirty="0">
                <a:solidFill>
                  <a:schemeClr val="tx1"/>
                </a:solidFill>
                <a:sym typeface="Wingdings" panose="05000000000000000000" pitchFamily="2" charset="2"/>
              </a:rPr>
              <a:t>rise</a:t>
            </a:r>
            <a:r>
              <a:rPr lang="zh-CN" altLang="en-US" sz="1800" b="1" cap="small" dirty="0">
                <a:solidFill>
                  <a:schemeClr val="tx1"/>
                </a:solidFill>
                <a:sym typeface="Wingdings" panose="05000000000000000000" pitchFamily="2" charset="2"/>
              </a:rPr>
              <a:t>）</a:t>
            </a:r>
            <a:endParaRPr lang="cs-CZ" altLang="zh-CN" sz="1800" b="1" dirty="0">
              <a:solidFill>
                <a:srgbClr val="AA447E"/>
              </a:solidFill>
              <a:ea typeface="Arial Unicode MS" panose="020B0604020202020204" pitchFamily="34" charset="-128"/>
              <a:cs typeface="Arial Unicode MS" panose="020B0604020202020204" pitchFamily="34" charset="-128"/>
            </a:endParaRPr>
          </a:p>
          <a:p>
            <a:pPr eaLnBrk="1" hangingPunct="1">
              <a:spcBef>
                <a:spcPct val="0"/>
              </a:spcBef>
              <a:spcAft>
                <a:spcPts val="600"/>
              </a:spcAft>
              <a:buFont typeface="Arial" panose="020B0604020202020204" pitchFamily="34" charset="0"/>
              <a:buNone/>
              <a:defRPr/>
            </a:pPr>
            <a:r>
              <a:rPr lang="en-GB" altLang="en-US" sz="1800" b="1" cap="small" dirty="0">
                <a:solidFill>
                  <a:schemeClr val="tx1"/>
                </a:solidFill>
                <a:sym typeface="Wingdings" panose="05000000000000000000" pitchFamily="2" charset="2"/>
              </a:rPr>
              <a:t>exchange programme for </a:t>
            </a:r>
            <a:r>
              <a:rPr lang="cs-CZ" altLang="en-US" sz="1800" b="1" cap="small" dirty="0" err="1">
                <a:solidFill>
                  <a:schemeClr val="tx1"/>
                </a:solidFill>
                <a:sym typeface="Wingdings" panose="05000000000000000000" pitchFamily="2" charset="2"/>
              </a:rPr>
              <a:t>staff</a:t>
            </a:r>
            <a:r>
              <a:rPr lang="cs-CZ" altLang="en-US" sz="1800" b="1" cap="small" dirty="0">
                <a:solidFill>
                  <a:schemeClr val="tx1"/>
                </a:solidFill>
                <a:sym typeface="Wingdings" panose="05000000000000000000" pitchFamily="2" charset="2"/>
              </a:rPr>
              <a:t>: </a:t>
            </a:r>
            <a:r>
              <a:rPr lang="zh-CN" altLang="en-US" sz="1800" b="1" cap="small" dirty="0">
                <a:solidFill>
                  <a:schemeClr val="tx1"/>
                </a:solidFill>
                <a:latin typeface="+mj-ea"/>
                <a:ea typeface="+mj-ea"/>
                <a:sym typeface="Wingdings" panose="05000000000000000000" pitchFamily="2" charset="2"/>
              </a:rPr>
              <a:t>工作人员的交流项目</a:t>
            </a:r>
            <a:endParaRPr lang="en-US" altLang="en-US" sz="1800" b="1" cap="small" dirty="0">
              <a:solidFill>
                <a:schemeClr val="tx1"/>
              </a:solidFill>
              <a:latin typeface="+mj-ea"/>
              <a:ea typeface="+mj-ea"/>
              <a:sym typeface="Wingdings" panose="05000000000000000000" pitchFamily="2" charset="2"/>
            </a:endParaRPr>
          </a:p>
          <a:p>
            <a:pPr eaLnBrk="1" hangingPunct="1">
              <a:spcBef>
                <a:spcPct val="0"/>
              </a:spcBef>
              <a:spcAft>
                <a:spcPts val="600"/>
              </a:spcAft>
              <a:buFontTx/>
              <a:buNone/>
              <a:defRPr/>
            </a:pPr>
            <a:endParaRPr lang="en-GB" altLang="zh-CN" sz="2800" b="1" dirty="0">
              <a:solidFill>
                <a:srgbClr val="AA447E"/>
              </a:solidFill>
              <a:ea typeface="Arial Unicode MS" panose="020B0604020202020204" pitchFamily="34" charset="-128"/>
              <a:cs typeface="Arial Unicode MS" panose="020B0604020202020204" pitchFamily="34" charset="-128"/>
            </a:endParaRPr>
          </a:p>
        </p:txBody>
      </p:sp>
      <p:pic>
        <p:nvPicPr>
          <p:cNvPr id="9" name="Zástupný symbol pro obsah 1">
            <a:extLst>
              <a:ext uri="{FF2B5EF4-FFF2-40B4-BE49-F238E27FC236}">
                <a16:creationId xmlns:a16="http://schemas.microsoft.com/office/drawing/2014/main" id="{CE675C69-D815-453C-B6E5-7DF3190738D0}"/>
              </a:ext>
            </a:extLst>
          </p:cNvPr>
          <p:cNvPicPr>
            <a:picLocks noChangeAspect="1"/>
          </p:cNvPicPr>
          <p:nvPr/>
        </p:nvPicPr>
        <p:blipFill>
          <a:blip r:embed="rId4" cstate="print"/>
          <a:srcRect/>
          <a:stretch>
            <a:fillRect/>
          </a:stretch>
        </p:blipFill>
        <p:spPr>
          <a:xfrm>
            <a:off x="6876256" y="1023317"/>
            <a:ext cx="1174935" cy="1176195"/>
          </a:xfrm>
          <a:prstGeom prst="rect">
            <a:avLst/>
          </a:prstGeom>
          <a:solidFill>
            <a:schemeClr val="accent1"/>
          </a:solidFill>
        </p:spPr>
      </p:pic>
      <p:sp>
        <p:nvSpPr>
          <p:cNvPr id="10" name="Title 1">
            <a:extLst>
              <a:ext uri="{FF2B5EF4-FFF2-40B4-BE49-F238E27FC236}">
                <a16:creationId xmlns:a16="http://schemas.microsoft.com/office/drawing/2014/main" id="{DA937556-E781-477F-B6B8-50FA9988F4AD}"/>
              </a:ext>
            </a:extLst>
          </p:cNvPr>
          <p:cNvSpPr txBox="1">
            <a:spLocks/>
          </p:cNvSpPr>
          <p:nvPr/>
        </p:nvSpPr>
        <p:spPr>
          <a:xfrm>
            <a:off x="628650" y="1023317"/>
            <a:ext cx="7886700" cy="1325563"/>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kumimoji="0" lang="cs-CZ" altLang="zh-CN" cap="small" dirty="0">
                <a:solidFill>
                  <a:srgbClr val="CC3399"/>
                </a:solidFill>
              </a:rPr>
              <a:t>Marie </a:t>
            </a:r>
            <a:r>
              <a:rPr kumimoji="0" lang="cs-CZ" altLang="zh-CN" cap="small" dirty="0" err="1">
                <a:solidFill>
                  <a:srgbClr val="CC3399"/>
                </a:solidFill>
              </a:rPr>
              <a:t>Skłodowska</a:t>
            </a:r>
            <a:r>
              <a:rPr kumimoji="0" lang="cs-CZ" altLang="zh-CN" cap="small" dirty="0">
                <a:solidFill>
                  <a:srgbClr val="CC3399"/>
                </a:solidFill>
              </a:rPr>
              <a:t>-Curie </a:t>
            </a:r>
            <a:r>
              <a:rPr kumimoji="0" lang="cs-CZ" altLang="zh-CN" cap="small" dirty="0" err="1">
                <a:solidFill>
                  <a:srgbClr val="CC3399"/>
                </a:solidFill>
              </a:rPr>
              <a:t>Actions</a:t>
            </a:r>
            <a:endParaRPr kumimoji="0" lang="en-US" altLang="zh-CN" cap="small" dirty="0">
              <a:solidFill>
                <a:srgbClr val="CC3399"/>
              </a:solidFill>
            </a:endParaRPr>
          </a:p>
          <a:p>
            <a:pPr fontAlgn="auto">
              <a:spcAft>
                <a:spcPts val="0"/>
              </a:spcAft>
              <a:defRPr/>
            </a:pPr>
            <a:r>
              <a:rPr lang="zh-CN" altLang="en-US" sz="3200" dirty="0"/>
              <a:t>玛丽</a:t>
            </a:r>
            <a:r>
              <a:rPr lang="en-US" altLang="zh-CN" sz="3200" dirty="0"/>
              <a:t>·</a:t>
            </a:r>
            <a:r>
              <a:rPr lang="zh-CN" altLang="en-US" sz="3200" dirty="0"/>
              <a:t>居里计划</a:t>
            </a:r>
            <a:endParaRPr kumimoji="0" lang="zh-CN" altLang="en-US" sz="3200" cap="small" dirty="0"/>
          </a:p>
        </p:txBody>
      </p:sp>
      <p:pic>
        <p:nvPicPr>
          <p:cNvPr id="11" name="Picture 10" descr="A close up of a logo&#10;&#10;Description automatically generated">
            <a:extLst>
              <a:ext uri="{FF2B5EF4-FFF2-40B4-BE49-F238E27FC236}">
                <a16:creationId xmlns:a16="http://schemas.microsoft.com/office/drawing/2014/main" id="{BFA598EE-B3BB-4876-8606-1346F2DFA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455860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1070308" y="1883046"/>
            <a:ext cx="7033342" cy="506889"/>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20000"/>
              </a:spcBef>
              <a:buClr>
                <a:schemeClr val="bg1"/>
              </a:buClr>
            </a:pPr>
            <a:r>
              <a:rPr lang="en-US" b="1" i="0" dirty="0"/>
              <a:t>EU-China Co-funding Mechanism (CFM)</a:t>
            </a:r>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pic>
        <p:nvPicPr>
          <p:cNvPr id="3074" name="Picture 2" descr="http://www.iar-pole.com/wp-content/uploads/2013/10/H2020-logo-etoiles-quadri.jpg">
            <a:extLst>
              <a:ext uri="{FF2B5EF4-FFF2-40B4-BE49-F238E27FC236}">
                <a16:creationId xmlns:a16="http://schemas.microsoft.com/office/drawing/2014/main" id="{F628751D-B163-495E-A277-E68BF198EA8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73" b="97484" l="498" r="98694">
                        <a14:foregroundMark x1="39552" y1="36478" x2="37002" y2="47484"/>
                        <a14:foregroundMark x1="47512" y1="37107" x2="47699" y2="53302"/>
                        <a14:foregroundMark x1="29664" y1="35063" x2="35510" y2="58019"/>
                        <a14:foregroundMark x1="26430" y1="37893" x2="25933" y2="57390"/>
                        <a14:foregroundMark x1="19403" y1="37893" x2="24440" y2="61164"/>
                        <a14:foregroundMark x1="13060" y1="34434" x2="10883" y2="37107"/>
                        <a14:foregroundMark x1="498" y1="35849" x2="6032" y2="54245"/>
                        <a14:foregroundMark x1="60945" y1="40881" x2="66978" y2="58333"/>
                        <a14:foregroundMark x1="73259" y1="36478" x2="70771" y2="37893"/>
                        <a14:foregroundMark x1="76182" y1="39937" x2="81592" y2="52516"/>
                        <a14:foregroundMark x1="86629" y1="38208" x2="84701" y2="38208"/>
                        <a14:foregroundMark x1="72575" y1="17296" x2="74192" y2="12579"/>
                        <a14:foregroundMark x1="79540" y1="8805" x2="81654" y2="3774"/>
                        <a14:foregroundMark x1="86256" y1="9434" x2="89677" y2="2987"/>
                        <a14:foregroundMark x1="93346" y1="19811" x2="97823" y2="11950"/>
                        <a14:foregroundMark x1="94838" y1="41038" x2="98818" y2="32547"/>
                        <a14:foregroundMark x1="91356" y1="67925" x2="95647" y2="57075"/>
                        <a14:foregroundMark x1="82152" y1="89937" x2="86007" y2="80031"/>
                        <a14:foregroundMark x1="72823" y1="97484" x2="75746" y2="90881"/>
                        <a14:backgroundMark x1="28545" y1="14937" x2="43470" y2="14937"/>
                        <a14:backgroundMark x1="72279" y1="19455" x2="74876" y2="20755"/>
                        <a14:backgroundMark x1="62002" y1="14308" x2="72227" y2="19429"/>
                      </a14:backgroundRemoval>
                    </a14:imgEffect>
                  </a14:imgLayer>
                </a14:imgProps>
              </a:ext>
              <a:ext uri="{28A0092B-C50C-407E-A947-70E740481C1C}">
                <a14:useLocalDpi xmlns:a14="http://schemas.microsoft.com/office/drawing/2010/main" val="0"/>
              </a:ext>
            </a:extLst>
          </a:blip>
          <a:srcRect t="27819" r="8264" b="40271"/>
          <a:stretch/>
        </p:blipFill>
        <p:spPr bwMode="auto">
          <a:xfrm>
            <a:off x="2823534" y="1067352"/>
            <a:ext cx="3684657" cy="5068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274905-D30F-4663-803E-4BB189B98472}"/>
              </a:ext>
            </a:extLst>
          </p:cNvPr>
          <p:cNvPicPr>
            <a:picLocks noChangeAspect="1"/>
          </p:cNvPicPr>
          <p:nvPr/>
        </p:nvPicPr>
        <p:blipFill rotWithShape="1">
          <a:blip r:embed="rId5"/>
          <a:srcRect l="49726" t="28904" r="42603" b="52263"/>
          <a:stretch/>
        </p:blipFill>
        <p:spPr>
          <a:xfrm>
            <a:off x="3178612" y="3162677"/>
            <a:ext cx="2786776" cy="1443151"/>
          </a:xfrm>
          <a:prstGeom prst="rect">
            <a:avLst/>
          </a:prstGeom>
        </p:spPr>
      </p:pic>
      <p:sp>
        <p:nvSpPr>
          <p:cNvPr id="3" name="Rectangle 2">
            <a:extLst>
              <a:ext uri="{FF2B5EF4-FFF2-40B4-BE49-F238E27FC236}">
                <a16:creationId xmlns:a16="http://schemas.microsoft.com/office/drawing/2014/main" id="{FE50AD1D-4A43-48A5-8575-D2B494FB0CC3}"/>
              </a:ext>
            </a:extLst>
          </p:cNvPr>
          <p:cNvSpPr/>
          <p:nvPr/>
        </p:nvSpPr>
        <p:spPr>
          <a:xfrm>
            <a:off x="3020684" y="2167148"/>
            <a:ext cx="3132589" cy="584775"/>
          </a:xfrm>
          <a:prstGeom prst="rect">
            <a:avLst/>
          </a:prstGeom>
        </p:spPr>
        <p:txBody>
          <a:bodyPr wrap="none">
            <a:spAutoFit/>
          </a:bodyPr>
          <a:lstStyle/>
          <a:p>
            <a:pPr algn="ctr">
              <a:spcBef>
                <a:spcPct val="20000"/>
              </a:spcBef>
              <a:buClr>
                <a:schemeClr val="bg1"/>
              </a:buClr>
            </a:pPr>
            <a:r>
              <a:rPr lang="en-US" b="1" dirty="0"/>
              <a:t> </a:t>
            </a:r>
            <a:r>
              <a:rPr lang="fr-BE" altLang="en-US" sz="3200" b="1" dirty="0">
                <a:solidFill>
                  <a:schemeClr val="bg1"/>
                </a:solidFill>
              </a:rPr>
              <a:t>-</a:t>
            </a:r>
            <a:r>
              <a:rPr lang="zh-CN" altLang="en-US" b="1" dirty="0">
                <a:solidFill>
                  <a:srgbClr val="4597A0"/>
                </a:solidFill>
                <a:latin typeface="Calibri" pitchFamily="34" charset="0"/>
              </a:rPr>
              <a:t>中欧科研创新联合资助机制</a:t>
            </a:r>
            <a:endParaRPr lang="fr-BE" altLang="en-US" sz="3200" b="1" dirty="0">
              <a:solidFill>
                <a:schemeClr val="bg1"/>
              </a:solidFill>
              <a:cs typeface="Arial" charset="0"/>
            </a:endParaRPr>
          </a:p>
        </p:txBody>
      </p:sp>
      <p:sp>
        <p:nvSpPr>
          <p:cNvPr id="4" name="Rectangle 3">
            <a:extLst>
              <a:ext uri="{FF2B5EF4-FFF2-40B4-BE49-F238E27FC236}">
                <a16:creationId xmlns:a16="http://schemas.microsoft.com/office/drawing/2014/main" id="{0A006FB0-519A-40E3-B766-C6F9A335F4B8}"/>
              </a:ext>
            </a:extLst>
          </p:cNvPr>
          <p:cNvSpPr/>
          <p:nvPr/>
        </p:nvSpPr>
        <p:spPr>
          <a:xfrm>
            <a:off x="770977" y="2770858"/>
            <a:ext cx="2234729" cy="2308324"/>
          </a:xfrm>
          <a:prstGeom prst="rect">
            <a:avLst/>
          </a:prstGeom>
        </p:spPr>
        <p:txBody>
          <a:bodyPr wrap="square">
            <a:spAutoFit/>
          </a:bodyPr>
          <a:lstStyle/>
          <a:p>
            <a:r>
              <a:rPr lang="en-US" b="1" dirty="0">
                <a:solidFill>
                  <a:srgbClr val="001F5F"/>
                </a:solidFill>
                <a:latin typeface="Calibri" panose="020F0502020204030204" pitchFamily="34" charset="0"/>
              </a:rPr>
              <a:t>EU-based partners in the project receive funding from Horizon 2020</a:t>
            </a:r>
          </a:p>
          <a:p>
            <a:r>
              <a:rPr lang="en-US" b="1" dirty="0">
                <a:solidFill>
                  <a:srgbClr val="001F5F"/>
                </a:solidFill>
                <a:latin typeface="Calibri" panose="020F0502020204030204" pitchFamily="34" charset="0"/>
              </a:rPr>
              <a:t> </a:t>
            </a:r>
          </a:p>
          <a:p>
            <a:r>
              <a:rPr lang="zh-TW" altLang="en-US" dirty="0">
                <a:solidFill>
                  <a:srgbClr val="001F5F"/>
                </a:solidFill>
                <a:latin typeface="SimSun" panose="02010600030101010101" pitchFamily="2" charset="-122"/>
                <a:ea typeface="SimSun" panose="02010600030101010101" pitchFamily="2" charset="-122"/>
              </a:rPr>
              <a:t>设立在欧盟国家的项目机构由</a:t>
            </a:r>
            <a:r>
              <a:rPr lang="zh-TW" altLang="en-US" b="1" dirty="0">
                <a:solidFill>
                  <a:srgbClr val="001F5F"/>
                </a:solidFill>
                <a:latin typeface="Calibri" panose="020F0502020204030204" pitchFamily="34" charset="0"/>
                <a:ea typeface="SimSun" panose="02010600030101010101" pitchFamily="2" charset="-122"/>
              </a:rPr>
              <a:t>“</a:t>
            </a:r>
            <a:r>
              <a:rPr lang="zh-TW" altLang="en-US" dirty="0">
                <a:solidFill>
                  <a:srgbClr val="001F5F"/>
                </a:solidFill>
                <a:latin typeface="SimSun" panose="02010600030101010101" pitchFamily="2" charset="-122"/>
                <a:ea typeface="SimSun" panose="02010600030101010101" pitchFamily="2" charset="-122"/>
              </a:rPr>
              <a:t>地平线</a:t>
            </a:r>
            <a:r>
              <a:rPr lang="en-US" altLang="zh-TW" b="1" dirty="0">
                <a:solidFill>
                  <a:srgbClr val="001F5F"/>
                </a:solidFill>
                <a:latin typeface="Calibri" panose="020F0502020204030204" pitchFamily="34" charset="0"/>
                <a:ea typeface="SimSun" panose="02010600030101010101" pitchFamily="2" charset="-122"/>
              </a:rPr>
              <a:t>2020”</a:t>
            </a:r>
            <a:r>
              <a:rPr lang="zh-TW" altLang="en-US" dirty="0">
                <a:solidFill>
                  <a:srgbClr val="001F5F"/>
                </a:solidFill>
                <a:latin typeface="SimSun" panose="02010600030101010101" pitchFamily="2" charset="-122"/>
                <a:ea typeface="SimSun" panose="02010600030101010101" pitchFamily="2" charset="-122"/>
              </a:rPr>
              <a:t>资助 </a:t>
            </a:r>
            <a:endParaRPr lang="en-US" dirty="0"/>
          </a:p>
        </p:txBody>
      </p:sp>
      <p:sp>
        <p:nvSpPr>
          <p:cNvPr id="31" name="Rectangle 30">
            <a:extLst>
              <a:ext uri="{FF2B5EF4-FFF2-40B4-BE49-F238E27FC236}">
                <a16:creationId xmlns:a16="http://schemas.microsoft.com/office/drawing/2014/main" id="{F64CA926-B5C7-49F5-B98F-D21F8FF2D563}"/>
              </a:ext>
            </a:extLst>
          </p:cNvPr>
          <p:cNvSpPr/>
          <p:nvPr/>
        </p:nvSpPr>
        <p:spPr>
          <a:xfrm>
            <a:off x="6304851" y="2770858"/>
            <a:ext cx="2234729" cy="2308324"/>
          </a:xfrm>
          <a:prstGeom prst="rect">
            <a:avLst/>
          </a:prstGeom>
        </p:spPr>
        <p:txBody>
          <a:bodyPr wrap="square">
            <a:spAutoFit/>
          </a:bodyPr>
          <a:lstStyle/>
          <a:p>
            <a:pPr algn="r"/>
            <a:r>
              <a:rPr lang="en-US" b="1" dirty="0">
                <a:solidFill>
                  <a:srgbClr val="001F5F"/>
                </a:solidFill>
                <a:latin typeface="Calibri" panose="020F0502020204030204" pitchFamily="34" charset="0"/>
              </a:rPr>
              <a:t>China-based partners in the project can apply to the Co-Funding Mechanism of MOST</a:t>
            </a:r>
          </a:p>
          <a:p>
            <a:pPr algn="r"/>
            <a:r>
              <a:rPr lang="en-US" b="1" dirty="0">
                <a:solidFill>
                  <a:srgbClr val="001F5F"/>
                </a:solidFill>
                <a:latin typeface="Calibri" panose="020F0502020204030204" pitchFamily="34" charset="0"/>
              </a:rPr>
              <a:t> </a:t>
            </a:r>
            <a:r>
              <a:rPr lang="zh-TW" altLang="en-US" dirty="0">
                <a:solidFill>
                  <a:srgbClr val="001F5F"/>
                </a:solidFill>
                <a:latin typeface="Calibri" panose="020F0502020204030204" pitchFamily="34" charset="0"/>
              </a:rPr>
              <a:t>设立在中国的项目机构可申请 科技部联合资助机制支持</a:t>
            </a:r>
            <a:r>
              <a:rPr lang="en-US" b="1" dirty="0">
                <a:solidFill>
                  <a:srgbClr val="001F5F"/>
                </a:solidFill>
                <a:latin typeface="Calibri" panose="020F0502020204030204" pitchFamily="34" charset="0"/>
              </a:rPr>
              <a:t> </a:t>
            </a:r>
          </a:p>
        </p:txBody>
      </p:sp>
      <p:sp>
        <p:nvSpPr>
          <p:cNvPr id="10" name="Rectangle 9">
            <a:extLst>
              <a:ext uri="{FF2B5EF4-FFF2-40B4-BE49-F238E27FC236}">
                <a16:creationId xmlns:a16="http://schemas.microsoft.com/office/drawing/2014/main" id="{380DCDED-BC5C-4448-BB97-CFDA2A65EF9B}"/>
              </a:ext>
            </a:extLst>
          </p:cNvPr>
          <p:cNvSpPr/>
          <p:nvPr/>
        </p:nvSpPr>
        <p:spPr>
          <a:xfrm>
            <a:off x="2375827" y="4922892"/>
            <a:ext cx="1832597" cy="646331"/>
          </a:xfrm>
          <a:prstGeom prst="rect">
            <a:avLst/>
          </a:prstGeom>
        </p:spPr>
        <p:txBody>
          <a:bodyPr wrap="square">
            <a:spAutoFit/>
          </a:bodyPr>
          <a:lstStyle/>
          <a:p>
            <a:r>
              <a:rPr lang="en-US" dirty="0">
                <a:solidFill>
                  <a:srgbClr val="001F5F"/>
                </a:solidFill>
                <a:latin typeface="Calibri" panose="020F0502020204030204" pitchFamily="34" charset="0"/>
              </a:rPr>
              <a:t>100 million euros </a:t>
            </a:r>
          </a:p>
          <a:p>
            <a:r>
              <a:rPr lang="en-US" altLang="zh-TW" dirty="0">
                <a:solidFill>
                  <a:srgbClr val="001F5F"/>
                </a:solidFill>
                <a:latin typeface="Calibri" panose="020F0502020204030204" pitchFamily="34" charset="0"/>
              </a:rPr>
              <a:t>1</a:t>
            </a:r>
            <a:r>
              <a:rPr lang="zh-TW" altLang="en-US" dirty="0">
                <a:solidFill>
                  <a:srgbClr val="001F5F"/>
                </a:solidFill>
                <a:latin typeface="SimSun" panose="02010600030101010101" pitchFamily="2" charset="-122"/>
                <a:ea typeface="SimSun" panose="02010600030101010101" pitchFamily="2" charset="-122"/>
              </a:rPr>
              <a:t>亿欧元 </a:t>
            </a:r>
            <a:endParaRPr lang="en-US" dirty="0"/>
          </a:p>
        </p:txBody>
      </p:sp>
      <p:sp>
        <p:nvSpPr>
          <p:cNvPr id="13" name="Rectangle 12">
            <a:extLst>
              <a:ext uri="{FF2B5EF4-FFF2-40B4-BE49-F238E27FC236}">
                <a16:creationId xmlns:a16="http://schemas.microsoft.com/office/drawing/2014/main" id="{27CC7EBE-FB37-4847-80BC-8039197B1EA3}"/>
              </a:ext>
            </a:extLst>
          </p:cNvPr>
          <p:cNvSpPr/>
          <p:nvPr/>
        </p:nvSpPr>
        <p:spPr>
          <a:xfrm>
            <a:off x="5085813" y="4967816"/>
            <a:ext cx="1726204" cy="646331"/>
          </a:xfrm>
          <a:prstGeom prst="rect">
            <a:avLst/>
          </a:prstGeom>
        </p:spPr>
        <p:txBody>
          <a:bodyPr wrap="square">
            <a:spAutoFit/>
          </a:bodyPr>
          <a:lstStyle/>
          <a:p>
            <a:pPr algn="r"/>
            <a:r>
              <a:rPr lang="en-US" dirty="0">
                <a:solidFill>
                  <a:srgbClr val="001F5F"/>
                </a:solidFill>
                <a:latin typeface="Calibri" panose="020F0502020204030204" pitchFamily="34" charset="0"/>
              </a:rPr>
              <a:t>200 million RMB </a:t>
            </a:r>
          </a:p>
          <a:p>
            <a:pPr algn="r"/>
            <a:r>
              <a:rPr lang="en-US" altLang="zh-TW" dirty="0">
                <a:solidFill>
                  <a:srgbClr val="001F5F"/>
                </a:solidFill>
                <a:latin typeface="Calibri" panose="020F0502020204030204" pitchFamily="34" charset="0"/>
              </a:rPr>
              <a:t>2</a:t>
            </a:r>
            <a:r>
              <a:rPr lang="zh-TW" altLang="en-US" dirty="0">
                <a:solidFill>
                  <a:srgbClr val="001F5F"/>
                </a:solidFill>
                <a:latin typeface="SimSun" panose="02010600030101010101" pitchFamily="2" charset="-122"/>
                <a:ea typeface="SimSun" panose="02010600030101010101" pitchFamily="2" charset="-122"/>
              </a:rPr>
              <a:t>亿元人民币 </a:t>
            </a:r>
            <a:endParaRPr lang="en-US" dirty="0"/>
          </a:p>
        </p:txBody>
      </p:sp>
      <p:sp>
        <p:nvSpPr>
          <p:cNvPr id="19" name="Arrow: Bent 18">
            <a:extLst>
              <a:ext uri="{FF2B5EF4-FFF2-40B4-BE49-F238E27FC236}">
                <a16:creationId xmlns:a16="http://schemas.microsoft.com/office/drawing/2014/main" id="{8A939BE7-F2DF-4D41-B3C1-CE21F1815A1F}"/>
              </a:ext>
            </a:extLst>
          </p:cNvPr>
          <p:cNvSpPr/>
          <p:nvPr/>
        </p:nvSpPr>
        <p:spPr>
          <a:xfrm flipV="1">
            <a:off x="637261" y="4778098"/>
            <a:ext cx="1684073" cy="481848"/>
          </a:xfrm>
          <a:prstGeom prst="bentArrow">
            <a:avLst>
              <a:gd name="adj1" fmla="val 276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Bent 32">
            <a:extLst>
              <a:ext uri="{FF2B5EF4-FFF2-40B4-BE49-F238E27FC236}">
                <a16:creationId xmlns:a16="http://schemas.microsoft.com/office/drawing/2014/main" id="{482DCB10-D75B-4425-B247-1C75E37FFA20}"/>
              </a:ext>
            </a:extLst>
          </p:cNvPr>
          <p:cNvSpPr/>
          <p:nvPr/>
        </p:nvSpPr>
        <p:spPr>
          <a:xfrm flipH="1" flipV="1">
            <a:off x="6927655" y="4778758"/>
            <a:ext cx="1684073" cy="481848"/>
          </a:xfrm>
          <a:prstGeom prst="bentArrow">
            <a:avLst>
              <a:gd name="adj1" fmla="val 276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49DC5743-A7E5-4683-994E-60E89D53DD9F}"/>
              </a:ext>
            </a:extLst>
          </p:cNvPr>
          <p:cNvSpPr/>
          <p:nvPr/>
        </p:nvSpPr>
        <p:spPr>
          <a:xfrm>
            <a:off x="2286000" y="5690587"/>
            <a:ext cx="4572000" cy="646331"/>
          </a:xfrm>
          <a:prstGeom prst="rect">
            <a:avLst/>
          </a:prstGeom>
        </p:spPr>
        <p:txBody>
          <a:bodyPr>
            <a:spAutoFit/>
          </a:bodyPr>
          <a:lstStyle/>
          <a:p>
            <a:pPr algn="ctr"/>
            <a:r>
              <a:rPr lang="en-US" dirty="0">
                <a:solidFill>
                  <a:srgbClr val="001F5F"/>
                </a:solidFill>
                <a:latin typeface="Calibri" panose="020F0502020204030204" pitchFamily="34" charset="0"/>
              </a:rPr>
              <a:t>Per year until 2020 </a:t>
            </a:r>
          </a:p>
          <a:p>
            <a:pPr algn="ctr"/>
            <a:r>
              <a:rPr lang="zh-CN" altLang="en-US" dirty="0">
                <a:solidFill>
                  <a:srgbClr val="001F5F"/>
                </a:solidFill>
                <a:latin typeface="SimSun" panose="02010600030101010101" pitchFamily="2" charset="-122"/>
                <a:ea typeface="SimSun" panose="02010600030101010101" pitchFamily="2" charset="-122"/>
              </a:rPr>
              <a:t>至</a:t>
            </a:r>
            <a:r>
              <a:rPr lang="en-US" altLang="zh-CN" dirty="0">
                <a:solidFill>
                  <a:srgbClr val="001F5F"/>
                </a:solidFill>
                <a:latin typeface="Calibri" panose="020F0502020204030204" pitchFamily="34" charset="0"/>
                <a:ea typeface="SimSun" panose="02010600030101010101" pitchFamily="2" charset="-122"/>
              </a:rPr>
              <a:t>2020</a:t>
            </a:r>
            <a:r>
              <a:rPr lang="zh-CN" altLang="en-US" dirty="0">
                <a:solidFill>
                  <a:srgbClr val="001F5F"/>
                </a:solidFill>
                <a:latin typeface="SimSun" panose="02010600030101010101" pitchFamily="2" charset="-122"/>
                <a:ea typeface="SimSun" panose="02010600030101010101" pitchFamily="2" charset="-122"/>
              </a:rPr>
              <a:t>年，年度资助规模 </a:t>
            </a:r>
            <a:endParaRPr lang="en-US" dirty="0"/>
          </a:p>
        </p:txBody>
      </p:sp>
      <p:pic>
        <p:nvPicPr>
          <p:cNvPr id="21" name="Picture 20" descr="A close up of a logo&#10;&#10;Description automatically generated">
            <a:extLst>
              <a:ext uri="{FF2B5EF4-FFF2-40B4-BE49-F238E27FC236}">
                <a16:creationId xmlns:a16="http://schemas.microsoft.com/office/drawing/2014/main" id="{B0E92FCC-823F-40D5-8F80-AB8C2768FA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916419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265838" y="1883046"/>
            <a:ext cx="7773067" cy="384165"/>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sz="1600" b="1" i="0" dirty="0"/>
              <a:t>5 EU-China STI Flagship Areas (total of 12 topics) </a:t>
            </a:r>
            <a:endParaRPr lang="en-US" sz="1600" i="0" dirty="0"/>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pic>
        <p:nvPicPr>
          <p:cNvPr id="3074" name="Picture 2" descr="http://www.iar-pole.com/wp-content/uploads/2013/10/H2020-logo-etoiles-quadri.jpg">
            <a:extLst>
              <a:ext uri="{FF2B5EF4-FFF2-40B4-BE49-F238E27FC236}">
                <a16:creationId xmlns:a16="http://schemas.microsoft.com/office/drawing/2014/main" id="{F628751D-B163-495E-A277-E68BF198EA8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73" b="97484" l="498" r="98694">
                        <a14:foregroundMark x1="39552" y1="36478" x2="37002" y2="47484"/>
                        <a14:foregroundMark x1="47512" y1="37107" x2="47699" y2="53302"/>
                        <a14:foregroundMark x1="29664" y1="35063" x2="35510" y2="58019"/>
                        <a14:foregroundMark x1="26430" y1="37893" x2="25933" y2="57390"/>
                        <a14:foregroundMark x1="19403" y1="37893" x2="24440" y2="61164"/>
                        <a14:foregroundMark x1="13060" y1="34434" x2="10883" y2="37107"/>
                        <a14:foregroundMark x1="498" y1="35849" x2="6032" y2="54245"/>
                        <a14:foregroundMark x1="60945" y1="40881" x2="66978" y2="58333"/>
                        <a14:foregroundMark x1="73259" y1="36478" x2="70771" y2="37893"/>
                        <a14:foregroundMark x1="76182" y1="39937" x2="81592" y2="52516"/>
                        <a14:foregroundMark x1="86629" y1="38208" x2="84701" y2="38208"/>
                        <a14:foregroundMark x1="72575" y1="17296" x2="74192" y2="12579"/>
                        <a14:foregroundMark x1="79540" y1="8805" x2="81654" y2="3774"/>
                        <a14:foregroundMark x1="86256" y1="9434" x2="89677" y2="2987"/>
                        <a14:foregroundMark x1="93346" y1="19811" x2="97823" y2="11950"/>
                        <a14:foregroundMark x1="94838" y1="41038" x2="98818" y2="32547"/>
                        <a14:foregroundMark x1="91356" y1="67925" x2="95647" y2="57075"/>
                        <a14:foregroundMark x1="82152" y1="89937" x2="86007" y2="80031"/>
                        <a14:foregroundMark x1="72823" y1="97484" x2="75746" y2="90881"/>
                        <a14:backgroundMark x1="28545" y1="14937" x2="43470" y2="14937"/>
                        <a14:backgroundMark x1="72279" y1="19455" x2="74876" y2="20755"/>
                        <a14:backgroundMark x1="62002" y1="14308" x2="72227" y2="19429"/>
                      </a14:backgroundRemoval>
                    </a14:imgEffect>
                  </a14:imgLayer>
                </a14:imgProps>
              </a:ext>
              <a:ext uri="{28A0092B-C50C-407E-A947-70E740481C1C}">
                <a14:useLocalDpi xmlns:a14="http://schemas.microsoft.com/office/drawing/2010/main" val="0"/>
              </a:ext>
            </a:extLst>
          </a:blip>
          <a:srcRect t="27819" r="8264" b="40271"/>
          <a:stretch/>
        </p:blipFill>
        <p:spPr bwMode="auto">
          <a:xfrm>
            <a:off x="2823534" y="1067352"/>
            <a:ext cx="3684657" cy="5068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50AD1D-4A43-48A5-8575-D2B494FB0CC3}"/>
              </a:ext>
            </a:extLst>
          </p:cNvPr>
          <p:cNvSpPr/>
          <p:nvPr/>
        </p:nvSpPr>
        <p:spPr>
          <a:xfrm>
            <a:off x="87682" y="1991241"/>
            <a:ext cx="4743606" cy="584775"/>
          </a:xfrm>
          <a:prstGeom prst="rect">
            <a:avLst/>
          </a:prstGeom>
        </p:spPr>
        <p:txBody>
          <a:bodyPr wrap="none">
            <a:spAutoFit/>
          </a:bodyPr>
          <a:lstStyle/>
          <a:p>
            <a:pPr algn="ctr">
              <a:spcBef>
                <a:spcPct val="20000"/>
              </a:spcBef>
              <a:buClr>
                <a:schemeClr val="bg1"/>
              </a:buClr>
            </a:pPr>
            <a:r>
              <a:rPr lang="en-US" b="1" dirty="0"/>
              <a:t> </a:t>
            </a:r>
            <a:r>
              <a:rPr lang="fr-BE" altLang="en-US" sz="3200" b="1" dirty="0">
                <a:solidFill>
                  <a:schemeClr val="bg1"/>
                </a:solidFill>
              </a:rPr>
              <a:t>-</a:t>
            </a:r>
            <a:r>
              <a:rPr lang="en-US" altLang="zh-CN" b="1" dirty="0">
                <a:solidFill>
                  <a:srgbClr val="4597A0"/>
                </a:solidFill>
                <a:latin typeface="Calibri" pitchFamily="34" charset="0"/>
              </a:rPr>
              <a:t>5</a:t>
            </a:r>
            <a:r>
              <a:rPr lang="zh-CN" altLang="en-US" b="1" dirty="0">
                <a:solidFill>
                  <a:srgbClr val="4597A0"/>
                </a:solidFill>
                <a:latin typeface="Calibri" pitchFamily="34" charset="0"/>
              </a:rPr>
              <a:t>个中欧科技创新旗舰领域 （共</a:t>
            </a:r>
            <a:r>
              <a:rPr lang="en-US" altLang="zh-CN" b="1" dirty="0">
                <a:solidFill>
                  <a:srgbClr val="4597A0"/>
                </a:solidFill>
                <a:latin typeface="Calibri" pitchFamily="34" charset="0"/>
              </a:rPr>
              <a:t>12</a:t>
            </a:r>
            <a:r>
              <a:rPr lang="zh-CN" altLang="en-US" b="1" dirty="0">
                <a:solidFill>
                  <a:srgbClr val="4597A0"/>
                </a:solidFill>
                <a:latin typeface="Calibri" pitchFamily="34" charset="0"/>
              </a:rPr>
              <a:t>个课题） </a:t>
            </a:r>
          </a:p>
        </p:txBody>
      </p:sp>
      <p:sp>
        <p:nvSpPr>
          <p:cNvPr id="21" name="Rectangle 6">
            <a:extLst>
              <a:ext uri="{FF2B5EF4-FFF2-40B4-BE49-F238E27FC236}">
                <a16:creationId xmlns:a16="http://schemas.microsoft.com/office/drawing/2014/main" id="{8180371C-E1A9-47A7-8AF6-4E542E286076}"/>
              </a:ext>
            </a:extLst>
          </p:cNvPr>
          <p:cNvSpPr txBox="1">
            <a:spLocks noChangeArrowheads="1"/>
          </p:cNvSpPr>
          <p:nvPr/>
        </p:nvSpPr>
        <p:spPr bwMode="auto">
          <a:xfrm>
            <a:off x="265838" y="4138818"/>
            <a:ext cx="7773067" cy="384165"/>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sz="1600" b="1" i="0" dirty="0"/>
              <a:t>9 Priority Themes Eligible for MOST Co-Funding </a:t>
            </a:r>
            <a:endParaRPr lang="en-US" sz="1600" i="0" dirty="0"/>
          </a:p>
        </p:txBody>
      </p:sp>
      <p:sp>
        <p:nvSpPr>
          <p:cNvPr id="22" name="Rectangle 21">
            <a:extLst>
              <a:ext uri="{FF2B5EF4-FFF2-40B4-BE49-F238E27FC236}">
                <a16:creationId xmlns:a16="http://schemas.microsoft.com/office/drawing/2014/main" id="{BEF46D10-F7A5-405F-8CDA-A874840CC8A9}"/>
              </a:ext>
            </a:extLst>
          </p:cNvPr>
          <p:cNvSpPr/>
          <p:nvPr/>
        </p:nvSpPr>
        <p:spPr>
          <a:xfrm>
            <a:off x="266330" y="4441330"/>
            <a:ext cx="3817071" cy="369332"/>
          </a:xfrm>
          <a:prstGeom prst="rect">
            <a:avLst/>
          </a:prstGeom>
        </p:spPr>
        <p:txBody>
          <a:bodyPr wrap="none">
            <a:spAutoFit/>
          </a:bodyPr>
          <a:lstStyle/>
          <a:p>
            <a:pPr>
              <a:spcBef>
                <a:spcPct val="20000"/>
              </a:spcBef>
              <a:buClr>
                <a:schemeClr val="bg1"/>
              </a:buClr>
            </a:pPr>
            <a:r>
              <a:rPr lang="en-US" b="1" dirty="0"/>
              <a:t> </a:t>
            </a:r>
            <a:r>
              <a:rPr lang="zh-CN" altLang="en-US" b="1" dirty="0">
                <a:solidFill>
                  <a:srgbClr val="4597A0"/>
                </a:solidFill>
                <a:latin typeface="Calibri" pitchFamily="34" charset="0"/>
              </a:rPr>
              <a:t>科技部联合资助支持的</a:t>
            </a:r>
            <a:r>
              <a:rPr lang="en-US" altLang="zh-CN" b="1" dirty="0">
                <a:solidFill>
                  <a:srgbClr val="4597A0"/>
                </a:solidFill>
                <a:latin typeface="Calibri" pitchFamily="34" charset="0"/>
              </a:rPr>
              <a:t>9</a:t>
            </a:r>
            <a:r>
              <a:rPr lang="zh-CN" altLang="en-US" b="1" dirty="0">
                <a:solidFill>
                  <a:srgbClr val="4597A0"/>
                </a:solidFill>
                <a:latin typeface="Calibri" pitchFamily="34" charset="0"/>
              </a:rPr>
              <a:t>大优先领域</a:t>
            </a:r>
          </a:p>
        </p:txBody>
      </p:sp>
      <p:sp>
        <p:nvSpPr>
          <p:cNvPr id="23" name="Rectangle 6">
            <a:extLst>
              <a:ext uri="{FF2B5EF4-FFF2-40B4-BE49-F238E27FC236}">
                <a16:creationId xmlns:a16="http://schemas.microsoft.com/office/drawing/2014/main" id="{5B81E9B8-8586-40E3-9C9A-B492B8E1DBB2}"/>
              </a:ext>
            </a:extLst>
          </p:cNvPr>
          <p:cNvSpPr txBox="1">
            <a:spLocks noChangeArrowheads="1"/>
          </p:cNvSpPr>
          <p:nvPr/>
        </p:nvSpPr>
        <p:spPr bwMode="auto">
          <a:xfrm>
            <a:off x="265838" y="5682453"/>
            <a:ext cx="7773067" cy="384165"/>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sz="1600" b="1" i="0" dirty="0"/>
              <a:t>14 Additional Horizon 2020 topics targeting China</a:t>
            </a:r>
            <a:endParaRPr lang="en-US" sz="1600" i="0" dirty="0"/>
          </a:p>
        </p:txBody>
      </p:sp>
      <p:sp>
        <p:nvSpPr>
          <p:cNvPr id="24" name="Rectangle 23">
            <a:extLst>
              <a:ext uri="{FF2B5EF4-FFF2-40B4-BE49-F238E27FC236}">
                <a16:creationId xmlns:a16="http://schemas.microsoft.com/office/drawing/2014/main" id="{D608EDCE-F087-4B35-BEE0-D1BCC5C632CB}"/>
              </a:ext>
            </a:extLst>
          </p:cNvPr>
          <p:cNvSpPr/>
          <p:nvPr/>
        </p:nvSpPr>
        <p:spPr>
          <a:xfrm>
            <a:off x="58275" y="5802187"/>
            <a:ext cx="5011308" cy="584775"/>
          </a:xfrm>
          <a:prstGeom prst="rect">
            <a:avLst/>
          </a:prstGeom>
        </p:spPr>
        <p:txBody>
          <a:bodyPr wrap="none">
            <a:spAutoFit/>
          </a:bodyPr>
          <a:lstStyle/>
          <a:p>
            <a:pPr algn="ctr">
              <a:spcBef>
                <a:spcPct val="20000"/>
              </a:spcBef>
              <a:buClr>
                <a:schemeClr val="bg1"/>
              </a:buClr>
            </a:pPr>
            <a:r>
              <a:rPr lang="en-US" b="1" dirty="0"/>
              <a:t> </a:t>
            </a:r>
            <a:r>
              <a:rPr lang="fr-BE" altLang="en-US" sz="3200" b="1" dirty="0">
                <a:solidFill>
                  <a:schemeClr val="bg1"/>
                </a:solidFill>
              </a:rPr>
              <a:t>-</a:t>
            </a:r>
            <a:r>
              <a:rPr lang="zh-CN" altLang="en-US" b="1" dirty="0">
                <a:solidFill>
                  <a:srgbClr val="4597A0"/>
                </a:solidFill>
                <a:latin typeface="Calibri" pitchFamily="34" charset="0"/>
              </a:rPr>
              <a:t>“地平线</a:t>
            </a:r>
            <a:r>
              <a:rPr lang="en-US" altLang="zh-CN" b="1" dirty="0">
                <a:solidFill>
                  <a:srgbClr val="4597A0"/>
                </a:solidFill>
                <a:latin typeface="Calibri" pitchFamily="34" charset="0"/>
              </a:rPr>
              <a:t>2020”14</a:t>
            </a:r>
            <a:r>
              <a:rPr lang="zh-CN" altLang="en-US" b="1" dirty="0">
                <a:solidFill>
                  <a:srgbClr val="4597A0"/>
                </a:solidFill>
                <a:latin typeface="Calibri" pitchFamily="34" charset="0"/>
              </a:rPr>
              <a:t>个其他针对中欧合作的课题） </a:t>
            </a:r>
          </a:p>
        </p:txBody>
      </p:sp>
      <p:sp>
        <p:nvSpPr>
          <p:cNvPr id="25" name="Text Box 1">
            <a:extLst>
              <a:ext uri="{FF2B5EF4-FFF2-40B4-BE49-F238E27FC236}">
                <a16:creationId xmlns:a16="http://schemas.microsoft.com/office/drawing/2014/main" id="{8569E143-0B5E-4B55-8014-8DCAC1C81269}"/>
              </a:ext>
            </a:extLst>
          </p:cNvPr>
          <p:cNvSpPr txBox="1">
            <a:spLocks noChangeArrowheads="1"/>
          </p:cNvSpPr>
          <p:nvPr/>
        </p:nvSpPr>
        <p:spPr bwMode="auto">
          <a:xfrm>
            <a:off x="812597" y="2639461"/>
            <a:ext cx="7404464" cy="1232803"/>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•Food, Agriculture and Biotechnologies </a:t>
            </a:r>
            <a:r>
              <a:rPr lang="zh-TW" altLang="en-US" sz="1100" b="1" dirty="0">
                <a:solidFill>
                  <a:srgbClr val="CC3399"/>
                </a:solidFill>
                <a:latin typeface="Calibri" pitchFamily="34" charset="0"/>
                <a:ea typeface="Arial Unicode MS" pitchFamily="34" charset="-122"/>
              </a:rPr>
              <a:t>食品、农业与生物技术：科技部（</a:t>
            </a:r>
            <a:r>
              <a:rPr lang="en-GB" altLang="zh-CN" sz="1100" b="1" dirty="0">
                <a:solidFill>
                  <a:srgbClr val="CC3399"/>
                </a:solidFill>
                <a:latin typeface="Calibri" pitchFamily="34" charset="0"/>
                <a:ea typeface="Arial Unicode MS" pitchFamily="34" charset="-122"/>
              </a:rPr>
              <a:t>MOST</a:t>
            </a:r>
            <a:r>
              <a:rPr lang="zh-CN" altLang="en-GB" sz="1100" b="1" dirty="0">
                <a:solidFill>
                  <a:srgbClr val="CC3399"/>
                </a:solidFill>
                <a:latin typeface="Calibri" pitchFamily="34" charset="0"/>
                <a:ea typeface="Arial Unicode MS" pitchFamily="34" charset="-122"/>
              </a:rPr>
              <a:t>）</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•Sustainable Urbanisation </a:t>
            </a:r>
            <a:r>
              <a:rPr lang="zh-TW" altLang="en-US" sz="1100" b="1" dirty="0">
                <a:solidFill>
                  <a:srgbClr val="CC3399"/>
                </a:solidFill>
                <a:latin typeface="Calibri" pitchFamily="34" charset="0"/>
                <a:ea typeface="Arial Unicode MS" pitchFamily="34" charset="-122"/>
              </a:rPr>
              <a:t>可持续城镇化</a:t>
            </a:r>
            <a:r>
              <a:rPr lang="en-US" altLang="zh-TW" sz="1100" b="1" dirty="0">
                <a:solidFill>
                  <a:srgbClr val="CC3399"/>
                </a:solidFill>
                <a:latin typeface="Calibri" pitchFamily="34" charset="0"/>
                <a:ea typeface="Arial Unicode MS" pitchFamily="34" charset="-122"/>
              </a:rPr>
              <a:t>: </a:t>
            </a:r>
            <a:r>
              <a:rPr lang="zh-TW" altLang="en-US" sz="1100" b="1" dirty="0">
                <a:solidFill>
                  <a:srgbClr val="CC3399"/>
                </a:solidFill>
                <a:latin typeface="Calibri" pitchFamily="34" charset="0"/>
                <a:ea typeface="Arial Unicode MS" pitchFamily="34" charset="-122"/>
              </a:rPr>
              <a:t>科技部（</a:t>
            </a:r>
            <a:r>
              <a:rPr lang="en-GB" altLang="zh-CN" sz="1100" b="1" dirty="0">
                <a:solidFill>
                  <a:srgbClr val="CC3399"/>
                </a:solidFill>
                <a:latin typeface="Calibri" pitchFamily="34" charset="0"/>
                <a:ea typeface="Arial Unicode MS" pitchFamily="34" charset="-122"/>
              </a:rPr>
              <a:t>MOST</a:t>
            </a:r>
            <a:r>
              <a:rPr lang="zh-CN" altLang="en-GB" sz="1100" b="1" dirty="0">
                <a:solidFill>
                  <a:srgbClr val="CC3399"/>
                </a:solidFill>
                <a:latin typeface="Calibri" pitchFamily="34" charset="0"/>
                <a:ea typeface="Arial Unicode MS" pitchFamily="34" charset="-122"/>
              </a:rPr>
              <a:t>）</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•Surface Transport </a:t>
            </a:r>
            <a:r>
              <a:rPr lang="zh-TW" altLang="en-US" sz="1100" b="1" dirty="0">
                <a:solidFill>
                  <a:srgbClr val="CC3399"/>
                </a:solidFill>
                <a:latin typeface="Calibri" pitchFamily="34" charset="0"/>
                <a:ea typeface="Arial Unicode MS" pitchFamily="34" charset="-122"/>
              </a:rPr>
              <a:t>地面交通：科技部（</a:t>
            </a:r>
            <a:r>
              <a:rPr lang="en-GB" altLang="zh-CN" sz="1100" b="1" dirty="0">
                <a:solidFill>
                  <a:srgbClr val="CC3399"/>
                </a:solidFill>
                <a:latin typeface="Calibri" pitchFamily="34" charset="0"/>
                <a:ea typeface="Arial Unicode MS" pitchFamily="34" charset="-122"/>
              </a:rPr>
              <a:t>MOST</a:t>
            </a:r>
            <a:r>
              <a:rPr lang="zh-CN" altLang="en-GB" sz="1100" b="1" dirty="0">
                <a:solidFill>
                  <a:srgbClr val="CC3399"/>
                </a:solidFill>
                <a:latin typeface="Calibri" pitchFamily="34" charset="0"/>
                <a:ea typeface="Arial Unicode MS" pitchFamily="34" charset="-122"/>
              </a:rPr>
              <a:t>）</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•Aviation </a:t>
            </a:r>
            <a:r>
              <a:rPr lang="zh-TW" altLang="en-US" sz="1100" b="1" dirty="0">
                <a:solidFill>
                  <a:srgbClr val="CC3399"/>
                </a:solidFill>
                <a:latin typeface="Calibri" pitchFamily="34" charset="0"/>
                <a:ea typeface="Arial Unicode MS" pitchFamily="34" charset="-122"/>
              </a:rPr>
              <a:t>航空</a:t>
            </a:r>
            <a:r>
              <a:rPr lang="en-US" altLang="zh-TW" sz="1100" b="1" dirty="0">
                <a:solidFill>
                  <a:srgbClr val="CC3399"/>
                </a:solidFill>
                <a:latin typeface="Calibri" pitchFamily="34" charset="0"/>
                <a:ea typeface="Arial Unicode MS" pitchFamily="34" charset="-122"/>
              </a:rPr>
              <a:t>:</a:t>
            </a:r>
            <a:r>
              <a:rPr lang="zh-TW" altLang="en-US" sz="1100" b="1" dirty="0">
                <a:solidFill>
                  <a:srgbClr val="CC3399"/>
                </a:solidFill>
                <a:latin typeface="Calibri" pitchFamily="34" charset="0"/>
                <a:ea typeface="Arial Unicode MS" pitchFamily="34" charset="-122"/>
              </a:rPr>
              <a:t>工信部（</a:t>
            </a:r>
            <a:r>
              <a:rPr lang="en-GB" altLang="zh-CN" sz="1100" b="1" dirty="0">
                <a:solidFill>
                  <a:srgbClr val="CC3399"/>
                </a:solidFill>
                <a:latin typeface="Calibri" pitchFamily="34" charset="0"/>
                <a:ea typeface="Arial Unicode MS" pitchFamily="34" charset="-122"/>
              </a:rPr>
              <a:t>MIIT</a:t>
            </a:r>
            <a:r>
              <a:rPr lang="zh-CN" altLang="en-GB" sz="1100" b="1" dirty="0">
                <a:solidFill>
                  <a:srgbClr val="CC3399"/>
                </a:solidFill>
                <a:latin typeface="Calibri" pitchFamily="34" charset="0"/>
                <a:ea typeface="Arial Unicode MS" pitchFamily="34" charset="-122"/>
              </a:rPr>
              <a:t>）</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•Biotechnologies for Environment and Health </a:t>
            </a:r>
            <a:r>
              <a:rPr lang="zh-TW" altLang="en-US" sz="1100" b="1" dirty="0">
                <a:solidFill>
                  <a:srgbClr val="CC3399"/>
                </a:solidFill>
                <a:latin typeface="Calibri" pitchFamily="34" charset="0"/>
                <a:ea typeface="Arial Unicode MS" pitchFamily="34" charset="-122"/>
              </a:rPr>
              <a:t>环境与健康生物技术</a:t>
            </a:r>
            <a:r>
              <a:rPr lang="en-US" altLang="zh-TW" sz="1100" b="1" dirty="0">
                <a:solidFill>
                  <a:srgbClr val="CC3399"/>
                </a:solidFill>
                <a:latin typeface="Calibri" pitchFamily="34" charset="0"/>
                <a:ea typeface="Arial Unicode MS" pitchFamily="34" charset="-122"/>
              </a:rPr>
              <a:t>:</a:t>
            </a:r>
            <a:r>
              <a:rPr lang="zh-TW" altLang="en-US" sz="1100" b="1" dirty="0">
                <a:solidFill>
                  <a:srgbClr val="CC3399"/>
                </a:solidFill>
                <a:latin typeface="Calibri" pitchFamily="34" charset="0"/>
                <a:ea typeface="Arial Unicode MS" pitchFamily="34" charset="-122"/>
              </a:rPr>
              <a:t>国家自然科学基金委员会（</a:t>
            </a:r>
            <a:r>
              <a:rPr lang="en-GB" altLang="zh-CN" sz="1100" b="1" dirty="0">
                <a:solidFill>
                  <a:srgbClr val="CC3399"/>
                </a:solidFill>
                <a:latin typeface="Calibri" pitchFamily="34" charset="0"/>
                <a:ea typeface="Arial Unicode MS" pitchFamily="34" charset="-122"/>
              </a:rPr>
              <a:t>NSFC</a:t>
            </a:r>
            <a:r>
              <a:rPr lang="zh-CN" altLang="en-GB" sz="1100" b="1" dirty="0">
                <a:solidFill>
                  <a:srgbClr val="CC3399"/>
                </a:solidFill>
                <a:latin typeface="Calibri" pitchFamily="34" charset="0"/>
                <a:ea typeface="Arial Unicode MS" pitchFamily="34" charset="-122"/>
              </a:rPr>
              <a:t>）</a:t>
            </a:r>
            <a:endParaRPr lang="en-GB" altLang="zh-CN" sz="20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sp>
        <p:nvSpPr>
          <p:cNvPr id="26" name="Text Box 1">
            <a:extLst>
              <a:ext uri="{FF2B5EF4-FFF2-40B4-BE49-F238E27FC236}">
                <a16:creationId xmlns:a16="http://schemas.microsoft.com/office/drawing/2014/main" id="{1EF86D9C-E806-4E6A-81D5-14260F20B787}"/>
              </a:ext>
            </a:extLst>
          </p:cNvPr>
          <p:cNvSpPr txBox="1">
            <a:spLocks noChangeArrowheads="1"/>
          </p:cNvSpPr>
          <p:nvPr/>
        </p:nvSpPr>
        <p:spPr bwMode="auto">
          <a:xfrm>
            <a:off x="812597" y="4799498"/>
            <a:ext cx="7404464" cy="703472"/>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ICT, intelligent and green manufacturing, safe clean and efficient modern energy, … health, marine, space, new materials, public security …</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US" sz="1100" b="1" dirty="0">
                <a:solidFill>
                  <a:srgbClr val="CC3399"/>
                </a:solidFill>
                <a:latin typeface="Calibri" pitchFamily="34" charset="0"/>
                <a:ea typeface="Arial Unicode MS" pitchFamily="34" charset="-122"/>
              </a:rPr>
              <a:t>信息通讯技术、智能绿色制造、安全清洁有效的现代能源、</a:t>
            </a:r>
            <a:r>
              <a:rPr lang="en-US" altLang="zh-TW" sz="1100" b="1" dirty="0">
                <a:solidFill>
                  <a:srgbClr val="CC3399"/>
                </a:solidFill>
                <a:latin typeface="Calibri" pitchFamily="34" charset="0"/>
                <a:ea typeface="Arial Unicode MS" pitchFamily="34" charset="-122"/>
              </a:rPr>
              <a:t>…</a:t>
            </a:r>
            <a:r>
              <a:rPr lang="zh-TW" altLang="en-US" sz="1100" b="1" dirty="0">
                <a:solidFill>
                  <a:srgbClr val="CC3399"/>
                </a:solidFill>
                <a:latin typeface="Calibri" pitchFamily="34" charset="0"/>
                <a:ea typeface="Arial Unicode MS" pitchFamily="34" charset="-122"/>
              </a:rPr>
              <a:t>健康、海洋、空间、新材料、公共安全</a:t>
            </a:r>
            <a:r>
              <a:rPr lang="en-US" altLang="zh-TW" sz="1100" b="1" dirty="0">
                <a:solidFill>
                  <a:srgbClr val="CC3399"/>
                </a:solidFill>
                <a:latin typeface="Calibri" pitchFamily="34" charset="0"/>
                <a:ea typeface="Arial Unicode MS" pitchFamily="34" charset="-122"/>
              </a:rPr>
              <a:t>…</a:t>
            </a:r>
            <a:endParaRPr lang="en-GB" altLang="zh-CN" sz="20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pic>
        <p:nvPicPr>
          <p:cNvPr id="19" name="Picture 18" descr="A close up of a logo&#10;&#10;Description automatically generated">
            <a:extLst>
              <a:ext uri="{FF2B5EF4-FFF2-40B4-BE49-F238E27FC236}">
                <a16:creationId xmlns:a16="http://schemas.microsoft.com/office/drawing/2014/main" id="{78179C08-FF97-45CD-A030-A1399FBC0F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825237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352" y="4978946"/>
            <a:ext cx="17581352" cy="130507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7989" r="1"/>
          <a:stretch/>
        </p:blipFill>
        <p:spPr>
          <a:xfrm>
            <a:off x="1" y="4978946"/>
            <a:ext cx="9144000" cy="1305078"/>
          </a:xfrm>
          <a:prstGeom prst="rect">
            <a:avLst/>
          </a:prstGeom>
        </p:spPr>
      </p:pic>
      <p:sp>
        <p:nvSpPr>
          <p:cNvPr id="5" name="Rectangle 4"/>
          <p:cNvSpPr/>
          <p:nvPr/>
        </p:nvSpPr>
        <p:spPr>
          <a:xfrm>
            <a:off x="-180528" y="5915050"/>
            <a:ext cx="9505056" cy="1512168"/>
          </a:xfrm>
          <a:prstGeom prst="rect">
            <a:avLst/>
          </a:prstGeom>
          <a:solidFill>
            <a:srgbClr val="709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BF7169-AFEC-44BC-8F3A-3EA97A614D14}"/>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Partial Circle 12">
            <a:extLst>
              <a:ext uri="{FF2B5EF4-FFF2-40B4-BE49-F238E27FC236}">
                <a16:creationId xmlns:a16="http://schemas.microsoft.com/office/drawing/2014/main" id="{C4CAEA8D-94A1-46B1-9C0A-118C15C3EE39}"/>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4" name="Partial Circle 13">
            <a:extLst>
              <a:ext uri="{FF2B5EF4-FFF2-40B4-BE49-F238E27FC236}">
                <a16:creationId xmlns:a16="http://schemas.microsoft.com/office/drawing/2014/main" id="{786EA27D-142C-45B5-85AB-68DE2E046DFA}"/>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5" name="Partial Circle 14">
            <a:extLst>
              <a:ext uri="{FF2B5EF4-FFF2-40B4-BE49-F238E27FC236}">
                <a16:creationId xmlns:a16="http://schemas.microsoft.com/office/drawing/2014/main" id="{BA4F0E37-AE46-40D4-B1D3-54AD30345D1A}"/>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6" name="Content Placeholder 2">
            <a:extLst>
              <a:ext uri="{FF2B5EF4-FFF2-40B4-BE49-F238E27FC236}">
                <a16:creationId xmlns:a16="http://schemas.microsoft.com/office/drawing/2014/main" id="{4BE4ED2B-7F85-4F7B-BD51-62B3A09D4F4C}"/>
              </a:ext>
            </a:extLst>
          </p:cNvPr>
          <p:cNvSpPr txBox="1">
            <a:spLocks/>
          </p:cNvSpPr>
          <p:nvPr/>
        </p:nvSpPr>
        <p:spPr>
          <a:xfrm>
            <a:off x="1009873" y="3902180"/>
            <a:ext cx="7124253" cy="31524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zh-CN" altLang="en-US" sz="1100" b="1" dirty="0">
                <a:solidFill>
                  <a:srgbClr val="4597A0"/>
                </a:solidFill>
              </a:rPr>
              <a:t>欧洲研究领域</a:t>
            </a:r>
            <a:endParaRPr lang="en-GB" altLang="en-US" sz="1100" dirty="0"/>
          </a:p>
        </p:txBody>
      </p:sp>
      <p:grpSp>
        <p:nvGrpSpPr>
          <p:cNvPr id="17" name="Group 16">
            <a:extLst>
              <a:ext uri="{FF2B5EF4-FFF2-40B4-BE49-F238E27FC236}">
                <a16:creationId xmlns:a16="http://schemas.microsoft.com/office/drawing/2014/main" id="{EA8864BF-AEFA-4631-B56C-E624D2B50EC4}"/>
              </a:ext>
            </a:extLst>
          </p:cNvPr>
          <p:cNvGrpSpPr/>
          <p:nvPr/>
        </p:nvGrpSpPr>
        <p:grpSpPr>
          <a:xfrm>
            <a:off x="0" y="6498480"/>
            <a:ext cx="9144000" cy="358994"/>
            <a:chOff x="0" y="6498480"/>
            <a:chExt cx="9144000" cy="358994"/>
          </a:xfrm>
        </p:grpSpPr>
        <p:pic>
          <p:nvPicPr>
            <p:cNvPr id="18" name="Picture 17">
              <a:extLst>
                <a:ext uri="{FF2B5EF4-FFF2-40B4-BE49-F238E27FC236}">
                  <a16:creationId xmlns:a16="http://schemas.microsoft.com/office/drawing/2014/main" id="{AEE4580B-5B71-4C29-A5A4-3AEFF55F18F5}"/>
                </a:ext>
              </a:extLst>
            </p:cNvPr>
            <p:cNvPicPr>
              <a:picLocks noChangeAspect="1"/>
            </p:cNvPicPr>
            <p:nvPr/>
          </p:nvPicPr>
          <p:blipFill rotWithShape="1">
            <a:blip r:embed="rId4">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19" name="Rectangle 18">
              <a:extLst>
                <a:ext uri="{FF2B5EF4-FFF2-40B4-BE49-F238E27FC236}">
                  <a16:creationId xmlns:a16="http://schemas.microsoft.com/office/drawing/2014/main" id="{C62B1CEC-4B09-4DA8-9845-6033417667A5}"/>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2EE8BC8-3D13-48DF-8E8A-827EF64241B2}"/>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pic>
        <p:nvPicPr>
          <p:cNvPr id="21" name="Picture 20">
            <a:extLst>
              <a:ext uri="{FF2B5EF4-FFF2-40B4-BE49-F238E27FC236}">
                <a16:creationId xmlns:a16="http://schemas.microsoft.com/office/drawing/2014/main" id="{4E220336-C17F-4764-AB77-B1E0ABA61B46}"/>
              </a:ext>
            </a:extLst>
          </p:cNvPr>
          <p:cNvPicPr>
            <a:picLocks noChangeAspect="1"/>
          </p:cNvPicPr>
          <p:nvPr/>
        </p:nvPicPr>
        <p:blipFill>
          <a:blip r:embed="rId5"/>
          <a:stretch>
            <a:fillRect/>
          </a:stretch>
        </p:blipFill>
        <p:spPr>
          <a:xfrm>
            <a:off x="3712253" y="2604109"/>
            <a:ext cx="1719491" cy="1332270"/>
          </a:xfrm>
          <a:prstGeom prst="rect">
            <a:avLst/>
          </a:prstGeom>
        </p:spPr>
      </p:pic>
      <p:graphicFrame>
        <p:nvGraphicFramePr>
          <p:cNvPr id="2" name="Diagram 1">
            <a:extLst>
              <a:ext uri="{FF2B5EF4-FFF2-40B4-BE49-F238E27FC236}">
                <a16:creationId xmlns:a16="http://schemas.microsoft.com/office/drawing/2014/main" id="{824827DF-DDBE-4BC8-BFAF-E12B29A2E7DD}"/>
              </a:ext>
            </a:extLst>
          </p:cNvPr>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2" name="Picture 21" descr="A close up of a logo&#10;&#10;Description automatically generated">
            <a:extLst>
              <a:ext uri="{FF2B5EF4-FFF2-40B4-BE49-F238E27FC236}">
                <a16:creationId xmlns:a16="http://schemas.microsoft.com/office/drawing/2014/main" id="{7454E181-9034-4AD0-8312-6698A944C9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91056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repeatCount="indefinite" fill="hold" nodeType="afterEffect">
                                  <p:stCondLst>
                                    <p:cond delay="0"/>
                                  </p:stCondLst>
                                  <p:childTnLst>
                                    <p:anim calcmode="lin" valueType="num">
                                      <p:cBhvr additive="base">
                                        <p:cTn id="6" dur="59000"/>
                                        <p:tgtEl>
                                          <p:spTgt spid="4"/>
                                        </p:tgtEl>
                                        <p:attrNameLst>
                                          <p:attrName>ppt_x</p:attrName>
                                        </p:attrNameLst>
                                      </p:cBhvr>
                                      <p:tavLst>
                                        <p:tav tm="0">
                                          <p:val>
                                            <p:strVal val="ppt_x"/>
                                          </p:val>
                                        </p:tav>
                                        <p:tav tm="100000">
                                          <p:val>
                                            <p:strVal val="0-ppt_w/2"/>
                                          </p:val>
                                        </p:tav>
                                      </p:tavLst>
                                    </p:anim>
                                    <p:anim calcmode="lin" valueType="num">
                                      <p:cBhvr additive="base">
                                        <p:cTn id="7" dur="59000"/>
                                        <p:tgtEl>
                                          <p:spTgt spid="4"/>
                                        </p:tgtEl>
                                        <p:attrNameLst>
                                          <p:attrName>ppt_y</p:attrName>
                                        </p:attrNameLst>
                                      </p:cBhvr>
                                      <p:tavLst>
                                        <p:tav tm="0">
                                          <p:val>
                                            <p:strVal val="ppt_y"/>
                                          </p:val>
                                        </p:tav>
                                        <p:tav tm="100000">
                                          <p:val>
                                            <p:strVal val="ppt_y"/>
                                          </p:val>
                                        </p:tav>
                                      </p:tavLst>
                                    </p:anim>
                                    <p:set>
                                      <p:cBhvr>
                                        <p:cTn id="8" dur="1" fill="hold">
                                          <p:stCondLst>
                                            <p:cond delay="58999"/>
                                          </p:stCondLst>
                                        </p:cTn>
                                        <p:tgtEl>
                                          <p:spTgt spid="4"/>
                                        </p:tgtEl>
                                        <p:attrNameLst>
                                          <p:attrName>style.visibility</p:attrName>
                                        </p:attrNameLst>
                                      </p:cBhvr>
                                      <p:to>
                                        <p:strVal val="hidden"/>
                                      </p:to>
                                    </p:set>
                                  </p:childTnLst>
                                </p:cTn>
                              </p:par>
                              <p:par>
                                <p:cTn id="9" presetID="2" presetClass="entr" presetSubtype="2" repeatCount="indefinite"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9000" fill="hold"/>
                                        <p:tgtEl>
                                          <p:spTgt spid="8"/>
                                        </p:tgtEl>
                                        <p:attrNameLst>
                                          <p:attrName>ppt_x</p:attrName>
                                        </p:attrNameLst>
                                      </p:cBhvr>
                                      <p:tavLst>
                                        <p:tav tm="0">
                                          <p:val>
                                            <p:strVal val="1+#ppt_w/2"/>
                                          </p:val>
                                        </p:tav>
                                        <p:tav tm="100000">
                                          <p:val>
                                            <p:strVal val="#ppt_x"/>
                                          </p:val>
                                        </p:tav>
                                      </p:tavLst>
                                    </p:anim>
                                    <p:anim calcmode="lin" valueType="num">
                                      <p:cBhvr additive="base">
                                        <p:cTn id="12" dur="59000" fill="hold"/>
                                        <p:tgtEl>
                                          <p:spTgt spid="8"/>
                                        </p:tgtEl>
                                        <p:attrNameLst>
                                          <p:attrName>ppt_y</p:attrName>
                                        </p:attrNameLst>
                                      </p:cBhvr>
                                      <p:tavLst>
                                        <p:tav tm="0">
                                          <p:val>
                                            <p:strVal val="#ppt_y"/>
                                          </p:val>
                                        </p:tav>
                                        <p:tav tm="100000">
                                          <p:val>
                                            <p:strVal val="#ppt_y"/>
                                          </p:val>
                                        </p:tav>
                                      </p:tavLst>
                                    </p:anim>
                                  </p:childTnLst>
                                </p:cTn>
                              </p:par>
                              <p:par>
                                <p:cTn id="13" presetID="21"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1794013" y="1671938"/>
            <a:ext cx="7773067" cy="384165"/>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sz="1600" b="1" i="0" dirty="0"/>
              <a:t>Upcoming Horizon 2020 calls Targeting China</a:t>
            </a:r>
            <a:endParaRPr lang="en-US" sz="1600" i="0" dirty="0"/>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pic>
        <p:nvPicPr>
          <p:cNvPr id="3074" name="Picture 2" descr="http://www.iar-pole.com/wp-content/uploads/2013/10/H2020-logo-etoiles-quadri.jpg">
            <a:extLst>
              <a:ext uri="{FF2B5EF4-FFF2-40B4-BE49-F238E27FC236}">
                <a16:creationId xmlns:a16="http://schemas.microsoft.com/office/drawing/2014/main" id="{F628751D-B163-495E-A277-E68BF198EA8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73" b="97484" l="498" r="98694">
                        <a14:foregroundMark x1="39552" y1="36478" x2="37002" y2="47484"/>
                        <a14:foregroundMark x1="47512" y1="37107" x2="47699" y2="53302"/>
                        <a14:foregroundMark x1="29664" y1="35063" x2="35510" y2="58019"/>
                        <a14:foregroundMark x1="26430" y1="37893" x2="25933" y2="57390"/>
                        <a14:foregroundMark x1="19403" y1="37893" x2="24440" y2="61164"/>
                        <a14:foregroundMark x1="13060" y1="34434" x2="10883" y2="37107"/>
                        <a14:foregroundMark x1="498" y1="35849" x2="6032" y2="54245"/>
                        <a14:foregroundMark x1="60945" y1="40881" x2="66978" y2="58333"/>
                        <a14:foregroundMark x1="73259" y1="36478" x2="70771" y2="37893"/>
                        <a14:foregroundMark x1="76182" y1="39937" x2="81592" y2="52516"/>
                        <a14:foregroundMark x1="86629" y1="38208" x2="84701" y2="38208"/>
                        <a14:foregroundMark x1="72575" y1="17296" x2="74192" y2="12579"/>
                        <a14:foregroundMark x1="79540" y1="8805" x2="81654" y2="3774"/>
                        <a14:foregroundMark x1="86256" y1="9434" x2="89677" y2="2987"/>
                        <a14:foregroundMark x1="93346" y1="19811" x2="97823" y2="11950"/>
                        <a14:foregroundMark x1="94838" y1="41038" x2="98818" y2="32547"/>
                        <a14:foregroundMark x1="91356" y1="67925" x2="95647" y2="57075"/>
                        <a14:foregroundMark x1="82152" y1="89937" x2="86007" y2="80031"/>
                        <a14:foregroundMark x1="72823" y1="97484" x2="75746" y2="90881"/>
                        <a14:backgroundMark x1="28545" y1="14937" x2="43470" y2="14937"/>
                        <a14:backgroundMark x1="72279" y1="19455" x2="74876" y2="20755"/>
                        <a14:backgroundMark x1="62002" y1="14308" x2="72227" y2="19429"/>
                      </a14:backgroundRemoval>
                    </a14:imgEffect>
                  </a14:imgLayer>
                </a14:imgProps>
              </a:ext>
              <a:ext uri="{28A0092B-C50C-407E-A947-70E740481C1C}">
                <a14:useLocalDpi xmlns:a14="http://schemas.microsoft.com/office/drawing/2010/main" val="0"/>
              </a:ext>
            </a:extLst>
          </a:blip>
          <a:srcRect t="27819" r="8264" b="40271"/>
          <a:stretch/>
        </p:blipFill>
        <p:spPr bwMode="auto">
          <a:xfrm>
            <a:off x="2823534" y="1067352"/>
            <a:ext cx="3684657" cy="506889"/>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1">
            <a:extLst>
              <a:ext uri="{FF2B5EF4-FFF2-40B4-BE49-F238E27FC236}">
                <a16:creationId xmlns:a16="http://schemas.microsoft.com/office/drawing/2014/main" id="{8569E143-0B5E-4B55-8014-8DCAC1C81269}"/>
              </a:ext>
            </a:extLst>
          </p:cNvPr>
          <p:cNvSpPr txBox="1">
            <a:spLocks noChangeArrowheads="1"/>
          </p:cNvSpPr>
          <p:nvPr/>
        </p:nvSpPr>
        <p:spPr bwMode="auto">
          <a:xfrm>
            <a:off x="775019" y="2238085"/>
            <a:ext cx="3796981" cy="4221910"/>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100" b="1" dirty="0" err="1">
                <a:solidFill>
                  <a:srgbClr val="CC3399"/>
                </a:solidFill>
                <a:latin typeface="Calibri" pitchFamily="34" charset="0"/>
                <a:ea typeface="Arial Unicode MS" pitchFamily="34" charset="-122"/>
              </a:rPr>
              <a:t>Agriculture</a:t>
            </a:r>
            <a:r>
              <a:rPr lang="is-IS" altLang="zh-CN" sz="1100" b="1" dirty="0">
                <a:solidFill>
                  <a:srgbClr val="CC3399"/>
                </a:solidFill>
                <a:latin typeface="Calibri" pitchFamily="34" charset="0"/>
                <a:ea typeface="Arial Unicode MS" pitchFamily="34" charset="-122"/>
              </a:rPr>
              <a:t>:</a:t>
            </a:r>
          </a:p>
          <a:p>
            <a:r>
              <a:rPr lang="en-US" sz="1000" dirty="0"/>
              <a:t>SFS-37-2019: Integrated approaches to food safety controls across the agri-food chain</a:t>
            </a:r>
          </a:p>
          <a:p>
            <a:r>
              <a:rPr lang="zh-TW" altLang="en-US" sz="1000" dirty="0"/>
              <a:t>以综合方法实现对横跨整个农业食物链的食品安全管控</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s-IS" altLang="zh-CN" sz="1000" b="1" dirty="0">
              <a:solidFill>
                <a:srgbClr val="CC3399"/>
              </a:solidFill>
              <a:latin typeface="Calibri" pitchFamily="34" charset="0"/>
              <a:ea typeface="Arial Unicode MS" pitchFamily="34" charset="-122"/>
            </a:endParaRPr>
          </a:p>
          <a:p>
            <a:r>
              <a:rPr lang="en-US" sz="1000" dirty="0"/>
              <a:t>CE-SFS-39-2019: High-quality organic </a:t>
            </a:r>
            <a:r>
              <a:rPr lang="en-US" sz="1000" dirty="0" err="1"/>
              <a:t>fertilisers</a:t>
            </a:r>
            <a:r>
              <a:rPr lang="en-US" sz="1000" dirty="0"/>
              <a:t> from biogas digestate</a:t>
            </a:r>
          </a:p>
          <a:p>
            <a:r>
              <a:rPr lang="zh-TW" altLang="en-US" sz="1000" dirty="0"/>
              <a:t>从沼气池中获得高质量的有机肥料</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s-IS" altLang="zh-CN" sz="1000" b="1" dirty="0">
              <a:solidFill>
                <a:srgbClr val="CC3399"/>
              </a:solidFill>
              <a:latin typeface="Calibri" pitchFamily="34" charset="0"/>
              <a:ea typeface="Arial Unicode MS" pitchFamily="34" charset="-122"/>
            </a:endParaRPr>
          </a:p>
          <a:p>
            <a:r>
              <a:rPr lang="en-US" sz="1000" dirty="0"/>
              <a:t>SFS-40-2020 - Healthy soils for healthy food production (Information to be published soon)</a:t>
            </a:r>
          </a:p>
          <a:p>
            <a:r>
              <a:rPr lang="zh-TW" altLang="en-US" sz="1000" dirty="0"/>
              <a:t>以健康土壤实现健康食品生产（详细信息近期发布）</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CN" sz="1100" b="1" dirty="0">
              <a:solidFill>
                <a:srgbClr val="CC3399"/>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100" b="1" dirty="0">
                <a:solidFill>
                  <a:srgbClr val="CC3399"/>
                </a:solidFill>
                <a:latin typeface="Calibri" pitchFamily="34" charset="0"/>
                <a:ea typeface="Arial Unicode MS" pitchFamily="34" charset="-122"/>
              </a:rPr>
              <a:t>Environment:</a:t>
            </a:r>
          </a:p>
          <a:p>
            <a:r>
              <a:rPr lang="en-US" sz="1000" dirty="0"/>
              <a:t>SC5-25-2020: Strengthening EU-China cooperation on sustainable </a:t>
            </a:r>
            <a:r>
              <a:rPr lang="en-US" sz="1000" dirty="0" err="1"/>
              <a:t>urbanisation</a:t>
            </a:r>
            <a:r>
              <a:rPr lang="en-US" sz="1000" dirty="0"/>
              <a:t>: Enhanced natural treatment solutions for water security and ecological quality of water in cities (Information to be published soon)</a:t>
            </a:r>
          </a:p>
          <a:p>
            <a:r>
              <a:rPr lang="zh-TW" altLang="en-US" sz="1000" dirty="0"/>
              <a:t>加强中欧关于城市可持续发展方面的合作：加强城市水资源安全和水生态质量的自然处理解决方案 （详细信息近期发布）</a:t>
            </a:r>
            <a:endParaRPr lang="is-IS" altLang="zh-TW" sz="1000" dirty="0"/>
          </a:p>
          <a:p>
            <a:endParaRPr lang="is-IS" altLang="zh-TW" sz="1000" dirty="0"/>
          </a:p>
          <a:p>
            <a:r>
              <a:rPr lang="is-IS" altLang="zh-CN" sz="1000" b="1" dirty="0" err="1">
                <a:solidFill>
                  <a:srgbClr val="CC3399"/>
                </a:solidFill>
                <a:latin typeface="Calibri" pitchFamily="34" charset="0"/>
                <a:ea typeface="Arial Unicode MS" pitchFamily="34" charset="-122"/>
              </a:rPr>
              <a:t>Biotechnologies</a:t>
            </a:r>
            <a:r>
              <a:rPr lang="is-IS" altLang="zh-CN" sz="1000" b="1" dirty="0">
                <a:solidFill>
                  <a:srgbClr val="CC3399"/>
                </a:solidFill>
                <a:latin typeface="Calibri" pitchFamily="34" charset="0"/>
                <a:ea typeface="Arial Unicode MS" pitchFamily="34" charset="-122"/>
              </a:rPr>
              <a:t>:</a:t>
            </a:r>
          </a:p>
          <a:p>
            <a:r>
              <a:rPr lang="en-US" sz="1000" dirty="0"/>
              <a:t>NMBP-21-2020: Custom-made biological scaffolds for specific tissue regeneration and repair (RIA) (Information to be published soon)</a:t>
            </a:r>
          </a:p>
          <a:p>
            <a:r>
              <a:rPr lang="zh-TW" altLang="en-US" sz="1000" dirty="0"/>
              <a:t>定制生物支架用于特殊组织再生与修复（详细信息近期发布）</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s-IS" altLang="zh-CN" sz="1100" b="1" dirty="0">
              <a:solidFill>
                <a:srgbClr val="CC3399"/>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CN" sz="1100" b="1" dirty="0">
              <a:solidFill>
                <a:srgbClr val="CC3399"/>
              </a:solidFill>
              <a:latin typeface="Calibri" pitchFamily="34" charset="0"/>
              <a:ea typeface="Arial Unicode MS" pitchFamily="34" charset="-122"/>
            </a:endParaRPr>
          </a:p>
        </p:txBody>
      </p:sp>
      <p:sp>
        <p:nvSpPr>
          <p:cNvPr id="19" name="Text Box 1">
            <a:extLst>
              <a:ext uri="{FF2B5EF4-FFF2-40B4-BE49-F238E27FC236}">
                <a16:creationId xmlns:a16="http://schemas.microsoft.com/office/drawing/2014/main" id="{5AA379D6-206C-4B0F-8B60-95A4C9DE6434}"/>
              </a:ext>
            </a:extLst>
          </p:cNvPr>
          <p:cNvSpPr txBox="1">
            <a:spLocks noChangeArrowheads="1"/>
          </p:cNvSpPr>
          <p:nvPr/>
        </p:nvSpPr>
        <p:spPr bwMode="auto">
          <a:xfrm>
            <a:off x="4889990" y="2238085"/>
            <a:ext cx="3796981" cy="4221910"/>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100" b="1" dirty="0" err="1">
                <a:solidFill>
                  <a:srgbClr val="CC3399"/>
                </a:solidFill>
                <a:latin typeface="Calibri" pitchFamily="34" charset="0"/>
                <a:ea typeface="Arial Unicode MS" pitchFamily="34" charset="-122"/>
              </a:rPr>
              <a:t>Aviation</a:t>
            </a:r>
            <a:r>
              <a:rPr lang="is-IS" altLang="zh-CN" sz="1100" b="1" dirty="0">
                <a:solidFill>
                  <a:srgbClr val="CC3399"/>
                </a:solidFill>
                <a:latin typeface="Calibri" pitchFamily="34" charset="0"/>
                <a:ea typeface="Arial Unicode MS" pitchFamily="34" charset="-122"/>
              </a:rPr>
              <a:t>:</a:t>
            </a:r>
          </a:p>
          <a:p>
            <a:r>
              <a:rPr lang="en-US" sz="1000" dirty="0"/>
              <a:t>LC-MG-1-6-2019: Aviation operations impact on climate change</a:t>
            </a:r>
          </a:p>
          <a:p>
            <a:r>
              <a:rPr lang="en-US" sz="1000" dirty="0"/>
              <a:t>C) Propose and evaluate mitigation strategies towards greener flight trajectories (ensuring complementarities with SESAR JU activities.</a:t>
            </a:r>
          </a:p>
          <a:p>
            <a:r>
              <a:rPr lang="en-US" sz="1000" dirty="0"/>
              <a:t>(China)</a:t>
            </a:r>
          </a:p>
          <a:p>
            <a:r>
              <a:rPr lang="en-US" sz="1000" dirty="0"/>
              <a:t>D) Propose and evaluate mitigation strategies based on changes in the use of alternative fuels (China)</a:t>
            </a:r>
          </a:p>
          <a:p>
            <a:r>
              <a:rPr lang="zh-TW" altLang="en-US" sz="1000" dirty="0"/>
              <a:t>航空业对气候变化的影响</a:t>
            </a:r>
          </a:p>
          <a:p>
            <a:r>
              <a:rPr lang="en-US" sz="1000" dirty="0"/>
              <a:t>C）</a:t>
            </a:r>
            <a:r>
              <a:rPr lang="zh-TW" altLang="en-US" sz="1000" dirty="0"/>
              <a:t>建议并评估对绿色飞行轨道的缓解策略（确保与</a:t>
            </a:r>
            <a:r>
              <a:rPr lang="en-US" sz="1000" dirty="0"/>
              <a:t>SESAR JU</a:t>
            </a:r>
            <a:r>
              <a:rPr lang="zh-TW" altLang="en-US" sz="1000" dirty="0"/>
              <a:t>相补充）（中国）</a:t>
            </a:r>
          </a:p>
          <a:p>
            <a:r>
              <a:rPr lang="en-US" sz="1000" dirty="0"/>
              <a:t>D) </a:t>
            </a:r>
            <a:r>
              <a:rPr lang="zh-TW" altLang="en-US" sz="1000" dirty="0"/>
              <a:t>依据使用替代燃料所发生的变化提出并评估缓解策略</a:t>
            </a:r>
            <a:endParaRPr lang="is-IS" altLang="zh-TW" sz="1000" dirty="0"/>
          </a:p>
          <a:p>
            <a:endParaRPr lang="is-IS" altLang="zh-TW" sz="1000" dirty="0"/>
          </a:p>
          <a:p>
            <a:endParaRPr lang="is-IS" altLang="zh-TW" sz="1000" dirty="0"/>
          </a:p>
          <a:p>
            <a:endParaRPr lang="is-IS" altLang="zh-TW" sz="1000" dirty="0"/>
          </a:p>
          <a:p>
            <a:endParaRPr lang="is-IS" altLang="zh-TW" sz="1000" dirty="0"/>
          </a:p>
          <a:p>
            <a:endParaRPr lang="is-IS" altLang="zh-TW" sz="1000" dirty="0"/>
          </a:p>
          <a:p>
            <a:endParaRPr lang="is-IS" altLang="zh-TW" sz="1000" dirty="0"/>
          </a:p>
          <a:p>
            <a:endParaRPr lang="is-IS" altLang="zh-TW" sz="2000" b="1" dirty="0"/>
          </a:p>
          <a:p>
            <a:r>
              <a:rPr lang="is-IS" altLang="zh-TW" sz="2000" b="1" dirty="0"/>
              <a:t>MORE TO COME IN HORIZON EUROPE AFTER 2020</a:t>
            </a:r>
            <a:endParaRPr lang="zh-TW" altLang="en-US" sz="2000" b="1" dirty="0"/>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CN" sz="1100" b="1" dirty="0">
              <a:solidFill>
                <a:srgbClr val="CC3399"/>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CN" sz="1100" b="1" dirty="0">
              <a:solidFill>
                <a:srgbClr val="CC3399"/>
              </a:solidFill>
              <a:latin typeface="Calibri" pitchFamily="34" charset="0"/>
              <a:ea typeface="Arial Unicode MS" pitchFamily="34" charset="-122"/>
            </a:endParaRPr>
          </a:p>
        </p:txBody>
      </p:sp>
      <p:pic>
        <p:nvPicPr>
          <p:cNvPr id="11" name="Picture 10" descr="A close up of a logo&#10;&#10;Description automatically generated">
            <a:extLst>
              <a:ext uri="{FF2B5EF4-FFF2-40B4-BE49-F238E27FC236}">
                <a16:creationId xmlns:a16="http://schemas.microsoft.com/office/drawing/2014/main" id="{03749BD7-DF17-47DE-89A4-45620D2C04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2290386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43669" y="2924944"/>
            <a:ext cx="8856662" cy="1512639"/>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OTHER FUNDING OPPORTUNITIES IN EUROPE</a:t>
            </a:r>
          </a:p>
          <a:p>
            <a:pPr>
              <a:buClr>
                <a:srgbClr val="204388"/>
              </a:buClr>
            </a:pPr>
            <a:r>
              <a:rPr lang="en-US" altLang="zh-CN" sz="2800" b="1" dirty="0">
                <a:solidFill>
                  <a:srgbClr val="4597A0"/>
                </a:solidFill>
              </a:rPr>
              <a:t>AND</a:t>
            </a:r>
            <a:r>
              <a:rPr lang="zh-TW" altLang="en-US" sz="2800" b="1" dirty="0">
                <a:solidFill>
                  <a:srgbClr val="4597A0"/>
                </a:solidFill>
              </a:rPr>
              <a:t> </a:t>
            </a:r>
            <a:r>
              <a:rPr lang="en-US" altLang="zh-TW" sz="2800" b="1" dirty="0">
                <a:solidFill>
                  <a:srgbClr val="4597A0"/>
                </a:solidFill>
              </a:rPr>
              <a:t>EUROPEAN</a:t>
            </a:r>
            <a:r>
              <a:rPr lang="zh-TW" altLang="en-US" sz="2800" b="1" dirty="0">
                <a:solidFill>
                  <a:srgbClr val="4597A0"/>
                </a:solidFill>
              </a:rPr>
              <a:t> </a:t>
            </a:r>
            <a:r>
              <a:rPr lang="en-US" altLang="zh-TW" sz="2800" b="1" dirty="0">
                <a:solidFill>
                  <a:srgbClr val="4597A0"/>
                </a:solidFill>
              </a:rPr>
              <a:t>UNION</a:t>
            </a:r>
            <a:r>
              <a:rPr lang="zh-TW" altLang="en-US" sz="2800" b="1" dirty="0">
                <a:solidFill>
                  <a:srgbClr val="4597A0"/>
                </a:solidFill>
              </a:rPr>
              <a:t> </a:t>
            </a:r>
            <a:r>
              <a:rPr lang="en-US" altLang="zh-TW" sz="2800" b="1" dirty="0">
                <a:solidFill>
                  <a:srgbClr val="4597A0"/>
                </a:solidFill>
              </a:rPr>
              <a:t>MEMBER</a:t>
            </a:r>
            <a:r>
              <a:rPr lang="zh-TW" altLang="en-US" sz="2800" b="1" dirty="0">
                <a:solidFill>
                  <a:srgbClr val="4597A0"/>
                </a:solidFill>
              </a:rPr>
              <a:t> </a:t>
            </a:r>
            <a:r>
              <a:rPr lang="en-US" altLang="zh-TW" sz="2800" b="1" dirty="0">
                <a:solidFill>
                  <a:srgbClr val="4597A0"/>
                </a:solidFill>
              </a:rPr>
              <a:t>STATES</a:t>
            </a:r>
          </a:p>
          <a:p>
            <a:pPr>
              <a:buClr>
                <a:srgbClr val="204388"/>
              </a:buClr>
            </a:pPr>
            <a:r>
              <a:rPr lang="en-US" altLang="zh-CN" sz="2800" b="1" dirty="0">
                <a:solidFill>
                  <a:srgbClr val="4597A0"/>
                </a:solidFill>
              </a:rPr>
              <a:t>AND ASSOCIATED COUNTRIES</a:t>
            </a:r>
            <a:endParaRPr lang="zh-CN" altLang="en-US" sz="2800" b="1" dirty="0">
              <a:solidFill>
                <a:srgbClr val="4597A0"/>
              </a:solidFill>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33621FE4-C4BA-4783-A49C-EBE1D46E84AA}"/>
              </a:ext>
            </a:extLst>
          </p:cNvPr>
          <p:cNvSpPr/>
          <p:nvPr/>
        </p:nvSpPr>
        <p:spPr>
          <a:xfrm>
            <a:off x="4042054" y="2452246"/>
            <a:ext cx="1058303" cy="369332"/>
          </a:xfrm>
          <a:prstGeom prst="rect">
            <a:avLst/>
          </a:prstGeom>
        </p:spPr>
        <p:txBody>
          <a:bodyPr wrap="none">
            <a:spAutoFit/>
          </a:bodyPr>
          <a:lstStyle/>
          <a:p>
            <a:pPr>
              <a:buClr>
                <a:srgbClr val="204388"/>
              </a:buClr>
            </a:pPr>
            <a:r>
              <a:rPr lang="en-GB" altLang="en-US" b="1" dirty="0">
                <a:solidFill>
                  <a:srgbClr val="FFC000"/>
                </a:solidFill>
              </a:rPr>
              <a:t>Section 6</a:t>
            </a:r>
          </a:p>
        </p:txBody>
      </p:sp>
      <p:sp>
        <p:nvSpPr>
          <p:cNvPr id="8" name="TextBox 7">
            <a:extLst>
              <a:ext uri="{FF2B5EF4-FFF2-40B4-BE49-F238E27FC236}">
                <a16:creationId xmlns:a16="http://schemas.microsoft.com/office/drawing/2014/main" id="{5E1A46DD-C192-4912-8146-9C5B12FF017F}"/>
              </a:ext>
            </a:extLst>
          </p:cNvPr>
          <p:cNvSpPr txBox="1"/>
          <p:nvPr/>
        </p:nvSpPr>
        <p:spPr>
          <a:xfrm>
            <a:off x="3059832" y="4355812"/>
            <a:ext cx="2880320" cy="369332"/>
          </a:xfrm>
          <a:prstGeom prst="rect">
            <a:avLst/>
          </a:prstGeom>
          <a:noFill/>
        </p:spPr>
        <p:txBody>
          <a:bodyPr wrap="square" rtlCol="0">
            <a:spAutoFit/>
          </a:bodyPr>
          <a:lstStyle/>
          <a:p>
            <a:pPr algn="ctr"/>
            <a:r>
              <a:rPr lang="is-IS" dirty="0"/>
              <a:t>01:35</a:t>
            </a:r>
            <a:endParaRPr lang="en-US" dirty="0"/>
          </a:p>
        </p:txBody>
      </p:sp>
      <p:pic>
        <p:nvPicPr>
          <p:cNvPr id="9" name="Picture 8" descr="A close up of a logo&#10;&#10;Description automatically generated">
            <a:extLst>
              <a:ext uri="{FF2B5EF4-FFF2-40B4-BE49-F238E27FC236}">
                <a16:creationId xmlns:a16="http://schemas.microsoft.com/office/drawing/2014/main" id="{E675D1C6-1505-4BDE-BD48-A75DC85DCE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727204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european map with pins in it">
            <a:extLst>
              <a:ext uri="{FF2B5EF4-FFF2-40B4-BE49-F238E27FC236}">
                <a16:creationId xmlns:a16="http://schemas.microsoft.com/office/drawing/2014/main" id="{7DE9582F-C4AB-4A65-A9B5-EE4761418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25937">
            <a:off x="114865" y="2414060"/>
            <a:ext cx="10524441" cy="64937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3078" name="Group 3077">
            <a:extLst>
              <a:ext uri="{FF2B5EF4-FFF2-40B4-BE49-F238E27FC236}">
                <a16:creationId xmlns:a16="http://schemas.microsoft.com/office/drawing/2014/main" id="{29131462-F585-4B40-9C98-68BA7E9B8A5C}"/>
              </a:ext>
            </a:extLst>
          </p:cNvPr>
          <p:cNvGrpSpPr/>
          <p:nvPr/>
        </p:nvGrpSpPr>
        <p:grpSpPr>
          <a:xfrm>
            <a:off x="-99588" y="1835688"/>
            <a:ext cx="4852037" cy="4724826"/>
            <a:chOff x="-99588" y="1835688"/>
            <a:chExt cx="4852037" cy="4724826"/>
          </a:xfrm>
        </p:grpSpPr>
        <p:sp>
          <p:nvSpPr>
            <p:cNvPr id="3072" name="Arrow: Right 3071">
              <a:extLst>
                <a:ext uri="{FF2B5EF4-FFF2-40B4-BE49-F238E27FC236}">
                  <a16:creationId xmlns:a16="http://schemas.microsoft.com/office/drawing/2014/main" id="{5FA91D3F-EB60-43F7-B5D5-C83B608A173F}"/>
                </a:ext>
              </a:extLst>
            </p:cNvPr>
            <p:cNvSpPr/>
            <p:nvPr/>
          </p:nvSpPr>
          <p:spPr>
            <a:xfrm>
              <a:off x="-99588" y="1835688"/>
              <a:ext cx="4852037" cy="1464056"/>
            </a:xfrm>
            <a:prstGeom prst="rightArrow">
              <a:avLst>
                <a:gd name="adj1" fmla="val 73653"/>
                <a:gd name="adj2" fmla="val 53173"/>
              </a:avLst>
            </a:prstGeom>
            <a:solidFill>
              <a:srgbClr val="253F8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3" name="Rectangle 3072">
              <a:extLst>
                <a:ext uri="{FF2B5EF4-FFF2-40B4-BE49-F238E27FC236}">
                  <a16:creationId xmlns:a16="http://schemas.microsoft.com/office/drawing/2014/main" id="{C5414D29-72B7-4ED1-A908-3A8AD98720D3}"/>
                </a:ext>
              </a:extLst>
            </p:cNvPr>
            <p:cNvSpPr/>
            <p:nvPr/>
          </p:nvSpPr>
          <p:spPr>
            <a:xfrm>
              <a:off x="682752" y="2255827"/>
              <a:ext cx="3869095" cy="646331"/>
            </a:xfrm>
            <a:prstGeom prst="rect">
              <a:avLst/>
            </a:prstGeom>
          </p:spPr>
          <p:txBody>
            <a:bodyPr wrap="square">
              <a:spAutoFit/>
            </a:bodyPr>
            <a:lstStyle/>
            <a:p>
              <a:r>
                <a:rPr lang="en-GB" altLang="en-US" b="1" dirty="0">
                  <a:solidFill>
                    <a:schemeClr val="bg1"/>
                  </a:solidFill>
                </a:rPr>
                <a:t>100s OF NATIONAL FUNDING    PROGRAMMES</a:t>
              </a:r>
              <a:endParaRPr lang="en-US" b="1" dirty="0">
                <a:solidFill>
                  <a:schemeClr val="bg1"/>
                </a:solidFill>
              </a:endParaRPr>
            </a:p>
          </p:txBody>
        </p:sp>
        <p:sp>
          <p:nvSpPr>
            <p:cNvPr id="3075" name="Rectangle 3074">
              <a:extLst>
                <a:ext uri="{FF2B5EF4-FFF2-40B4-BE49-F238E27FC236}">
                  <a16:creationId xmlns:a16="http://schemas.microsoft.com/office/drawing/2014/main" id="{DC8594B6-F7E6-495D-B6F1-69FBAE42BD1A}"/>
                </a:ext>
              </a:extLst>
            </p:cNvPr>
            <p:cNvSpPr/>
            <p:nvPr/>
          </p:nvSpPr>
          <p:spPr>
            <a:xfrm>
              <a:off x="32972" y="5452518"/>
              <a:ext cx="686423" cy="1107996"/>
            </a:xfrm>
            <a:prstGeom prst="rect">
              <a:avLst/>
            </a:prstGeom>
          </p:spPr>
          <p:txBody>
            <a:bodyPr wrap="square">
              <a:spAutoFit/>
            </a:bodyPr>
            <a:lstStyle/>
            <a:p>
              <a:r>
                <a:rPr lang="en-GB" altLang="en-US" sz="6600" b="1" dirty="0">
                  <a:solidFill>
                    <a:schemeClr val="bg1"/>
                  </a:solidFill>
                </a:rPr>
                <a:t>+</a:t>
              </a:r>
              <a:endParaRPr lang="en-US" sz="6600" dirty="0">
                <a:solidFill>
                  <a:schemeClr val="bg1"/>
                </a:solidFill>
              </a:endParaRPr>
            </a:p>
          </p:txBody>
        </p:sp>
      </p:grpSp>
      <p:pic>
        <p:nvPicPr>
          <p:cNvPr id="13" name="Picture 12" descr="A close up of a logo&#10;&#10;Description automatically generated">
            <a:extLst>
              <a:ext uri="{FF2B5EF4-FFF2-40B4-BE49-F238E27FC236}">
                <a16:creationId xmlns:a16="http://schemas.microsoft.com/office/drawing/2014/main" id="{4E11DBA5-C53B-4AB8-93BF-9C59CC8FAC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41061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1000" fill="hold"/>
                                        <p:tgtEl>
                                          <p:spTgt spid="3078"/>
                                        </p:tgtEl>
                                        <p:attrNameLst>
                                          <p:attrName>ppt_x</p:attrName>
                                        </p:attrNameLst>
                                      </p:cBhvr>
                                      <p:tavLst>
                                        <p:tav tm="0">
                                          <p:val>
                                            <p:strVal val="0-#ppt_w/2"/>
                                          </p:val>
                                        </p:tav>
                                        <p:tav tm="100000">
                                          <p:val>
                                            <p:strVal val="#ppt_x"/>
                                          </p:val>
                                        </p:tav>
                                      </p:tavLst>
                                    </p:anim>
                                    <p:anim calcmode="lin" valueType="num">
                                      <p:cBhvr additive="base">
                                        <p:cTn id="8" dur="1000" fill="hold"/>
                                        <p:tgtEl>
                                          <p:spTgt spid="3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6" name="Partial Circle 55">
            <a:extLst>
              <a:ext uri="{FF2B5EF4-FFF2-40B4-BE49-F238E27FC236}">
                <a16:creationId xmlns:a16="http://schemas.microsoft.com/office/drawing/2014/main" id="{AA3AC37E-98C1-4015-9F14-7A83B7EE07A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3">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12" name="Content Placeholder 2">
            <a:extLst>
              <a:ext uri="{FF2B5EF4-FFF2-40B4-BE49-F238E27FC236}">
                <a16:creationId xmlns:a16="http://schemas.microsoft.com/office/drawing/2014/main" id="{E803F387-B714-4C6C-A697-E6C563DF4AC9}"/>
              </a:ext>
            </a:extLst>
          </p:cNvPr>
          <p:cNvSpPr txBox="1">
            <a:spLocks/>
          </p:cNvSpPr>
          <p:nvPr/>
        </p:nvSpPr>
        <p:spPr>
          <a:xfrm>
            <a:off x="1788822" y="3651896"/>
            <a:ext cx="5404288" cy="58973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US" altLang="en-US" sz="2000" b="1" dirty="0">
                <a:solidFill>
                  <a:srgbClr val="4597A0"/>
                </a:solidFill>
              </a:rPr>
              <a:t>COOPERATION BETWEEN CHINA AND FRANCE</a:t>
            </a:r>
            <a:endParaRPr lang="en-GB" altLang="en-US" sz="800" dirty="0"/>
          </a:p>
        </p:txBody>
      </p:sp>
      <p:pic>
        <p:nvPicPr>
          <p:cNvPr id="3" name="Picture 2">
            <a:extLst>
              <a:ext uri="{FF2B5EF4-FFF2-40B4-BE49-F238E27FC236}">
                <a16:creationId xmlns:a16="http://schemas.microsoft.com/office/drawing/2014/main" id="{857BB963-215B-4470-935F-B61F8480F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786" y="926928"/>
            <a:ext cx="4644428" cy="1268286"/>
          </a:xfrm>
          <a:prstGeom prst="rect">
            <a:avLst/>
          </a:prstGeom>
        </p:spPr>
      </p:pic>
      <p:sp>
        <p:nvSpPr>
          <p:cNvPr id="15" name="Text Box 1">
            <a:extLst>
              <a:ext uri="{FF2B5EF4-FFF2-40B4-BE49-F238E27FC236}">
                <a16:creationId xmlns:a16="http://schemas.microsoft.com/office/drawing/2014/main" id="{554C931B-ABB9-45E3-B2A9-2EDA6C16D17E}"/>
              </a:ext>
            </a:extLst>
          </p:cNvPr>
          <p:cNvSpPr txBox="1">
            <a:spLocks noChangeArrowheads="1"/>
          </p:cNvSpPr>
          <p:nvPr/>
        </p:nvSpPr>
        <p:spPr bwMode="auto">
          <a:xfrm>
            <a:off x="914202" y="4581285"/>
            <a:ext cx="3748333" cy="2134388"/>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AGREEMENTS AND JOINT DECLARATIONS</a:t>
            </a: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Scientific and technical cooperation, intellectual property, cooperation in space, climate change, among others.</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MOBILITY PROGRAMS</a:t>
            </a: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Cai </a:t>
            </a:r>
            <a:r>
              <a:rPr lang="en-GB" altLang="zh-CN" sz="1050" b="1" dirty="0" err="1">
                <a:solidFill>
                  <a:srgbClr val="4597A0"/>
                </a:solidFill>
                <a:latin typeface="Calibri" pitchFamily="34" charset="0"/>
                <a:ea typeface="Arial Unicode MS" pitchFamily="34" charset="-122"/>
                <a:cs typeface="Arial Unicode MS" pitchFamily="34" charset="-122"/>
              </a:rPr>
              <a:t>Yuanpei</a:t>
            </a:r>
            <a:r>
              <a:rPr lang="en-GB" altLang="zh-CN" sz="1050" b="1" dirty="0">
                <a:solidFill>
                  <a:srgbClr val="4597A0"/>
                </a:solidFill>
                <a:latin typeface="Calibri" pitchFamily="34" charset="0"/>
                <a:ea typeface="Arial Unicode MS" pitchFamily="34" charset="-122"/>
                <a:cs typeface="Arial Unicode MS" pitchFamily="34" charset="-122"/>
              </a:rPr>
              <a:t> Programme – exchange of PhD and Post-Docs</a:t>
            </a: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Xu </a:t>
            </a:r>
            <a:r>
              <a:rPr lang="en-GB" altLang="zh-CN" sz="1050" b="1" dirty="0" err="1">
                <a:solidFill>
                  <a:srgbClr val="4597A0"/>
                </a:solidFill>
                <a:latin typeface="Calibri" pitchFamily="34" charset="0"/>
                <a:ea typeface="Arial Unicode MS" pitchFamily="34" charset="-122"/>
                <a:cs typeface="Arial Unicode MS" pitchFamily="34" charset="-122"/>
              </a:rPr>
              <a:t>Guangqi</a:t>
            </a:r>
            <a:r>
              <a:rPr lang="en-GB" altLang="zh-CN" sz="1050" b="1" dirty="0">
                <a:solidFill>
                  <a:srgbClr val="4597A0"/>
                </a:solidFill>
                <a:latin typeface="Calibri" pitchFamily="34" charset="0"/>
                <a:ea typeface="Arial Unicode MS" pitchFamily="34" charset="-122"/>
                <a:cs typeface="Arial Unicode MS" pitchFamily="34" charset="-122"/>
              </a:rPr>
              <a:t> Programme – launching and developing collaboration</a:t>
            </a: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Youth Talents Programme</a:t>
            </a:r>
            <a:endParaRPr lang="en-GB" altLang="zh-CN" sz="2000" dirty="0">
              <a:solidFill>
                <a:srgbClr val="0F5494"/>
              </a:solidFill>
              <a:latin typeface="Browallia New" panose="020B0604020202020204" pitchFamily="34" charset="-34"/>
              <a:ea typeface="Arial Unicode MS" pitchFamily="34" charset="-122"/>
              <a:cs typeface="Browallia New" panose="020B0604020202020204" pitchFamily="34" charset="-34"/>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0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sp>
        <p:nvSpPr>
          <p:cNvPr id="16" name="Text Box 1">
            <a:extLst>
              <a:ext uri="{FF2B5EF4-FFF2-40B4-BE49-F238E27FC236}">
                <a16:creationId xmlns:a16="http://schemas.microsoft.com/office/drawing/2014/main" id="{F404E3C9-D5C7-43C3-843B-26B1AB70967B}"/>
              </a:ext>
            </a:extLst>
          </p:cNvPr>
          <p:cNvSpPr txBox="1">
            <a:spLocks noChangeArrowheads="1"/>
          </p:cNvSpPr>
          <p:nvPr/>
        </p:nvSpPr>
        <p:spPr bwMode="auto">
          <a:xfrm>
            <a:off x="4745085" y="4464408"/>
            <a:ext cx="3722230" cy="2011749"/>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INNOVATION PROGRAMMES</a:t>
            </a: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COOPOL Innovation – explorative missions of French SMEs from competitiveness clusters to China</a:t>
            </a:r>
            <a:endParaRPr lang="en-GB" altLang="zh-CN" sz="1050" b="1" dirty="0">
              <a:solidFill>
                <a:srgbClr val="4597A0"/>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CC3399"/>
                </a:solidFill>
                <a:latin typeface="Calibri" pitchFamily="34" charset="0"/>
                <a:ea typeface="Arial Unicode MS" pitchFamily="34" charset="-122"/>
              </a:rPr>
              <a:t>SCHOLARSHIPS AND GRANTS</a:t>
            </a: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Eiffel PhD Scholarships</a:t>
            </a: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Fernand Braudel-IFER</a:t>
            </a: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Enhanced </a:t>
            </a:r>
            <a:r>
              <a:rPr lang="en-GB" altLang="zh-CN" sz="1050" b="1" dirty="0" err="1">
                <a:solidFill>
                  <a:srgbClr val="4597A0"/>
                </a:solidFill>
                <a:latin typeface="Calibri" pitchFamily="34" charset="0"/>
                <a:ea typeface="Arial Unicode MS" pitchFamily="34" charset="-122"/>
                <a:cs typeface="Arial Unicode MS" pitchFamily="34" charset="-122"/>
              </a:rPr>
              <a:t>Eurotalents</a:t>
            </a:r>
            <a:endParaRPr lang="en-GB" altLang="zh-CN" sz="1050" b="1" dirty="0">
              <a:solidFill>
                <a:srgbClr val="4597A0"/>
              </a:solidFill>
              <a:latin typeface="Calibri" pitchFamily="34" charset="0"/>
              <a:ea typeface="Arial Unicode MS" pitchFamily="34" charset="-122"/>
              <a:cs typeface="Arial Unicode MS" pitchFamily="34" charset="-122"/>
            </a:endParaRP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ANR Hosting High-level Researchers</a:t>
            </a:r>
          </a:p>
          <a:p>
            <a:pPr marL="171450" indent="-17145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050" b="1" dirty="0">
                <a:solidFill>
                  <a:srgbClr val="4597A0"/>
                </a:solidFill>
                <a:latin typeface="Calibri" pitchFamily="34" charset="0"/>
                <a:ea typeface="Arial Unicode MS" pitchFamily="34" charset="-122"/>
                <a:cs typeface="Arial Unicode MS" pitchFamily="34" charset="-122"/>
              </a:rPr>
              <a:t>Summer Schools France Excellence</a:t>
            </a:r>
            <a:endParaRPr lang="en-GB" altLang="zh-CN" sz="2000" dirty="0">
              <a:solidFill>
                <a:srgbClr val="0F5494"/>
              </a:solidFill>
              <a:latin typeface="Browallia New" panose="020B0604020202020204" pitchFamily="34" charset="-34"/>
              <a:ea typeface="Arial Unicode MS" pitchFamily="34" charset="-122"/>
              <a:cs typeface="Browallia New" panose="020B0604020202020204" pitchFamily="34" charset="-34"/>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0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sp>
        <p:nvSpPr>
          <p:cNvPr id="18" name="Text Box 1">
            <a:extLst>
              <a:ext uri="{FF2B5EF4-FFF2-40B4-BE49-F238E27FC236}">
                <a16:creationId xmlns:a16="http://schemas.microsoft.com/office/drawing/2014/main" id="{AB9A4E0A-B345-4451-A43E-D0CE4DD0C608}"/>
              </a:ext>
            </a:extLst>
          </p:cNvPr>
          <p:cNvSpPr txBox="1">
            <a:spLocks noChangeArrowheads="1"/>
          </p:cNvSpPr>
          <p:nvPr/>
        </p:nvSpPr>
        <p:spPr bwMode="auto">
          <a:xfrm>
            <a:off x="676685" y="2255231"/>
            <a:ext cx="3895316" cy="1290762"/>
          </a:xfrm>
          <a:prstGeom prst="rect">
            <a:avLst/>
          </a:prstGeom>
          <a:noFill/>
          <a:ln w="9525">
            <a:noFill/>
            <a:miter lim="800000"/>
            <a:headEnd/>
            <a:tailEnd/>
          </a:ln>
        </p:spPr>
        <p:txBody>
          <a:bodyPr lIns="92160" tIns="46080" rIns="92160" bIns="46080"/>
          <a:lstStyle/>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ONE OF THE WORLD’S MOST</a:t>
            </a:r>
            <a:br>
              <a:rPr lang="en-US" altLang="zh-CN" sz="1200" b="1" dirty="0">
                <a:solidFill>
                  <a:srgbClr val="CC3399"/>
                </a:solidFill>
                <a:latin typeface="Calibri" pitchFamily="34" charset="0"/>
                <a:ea typeface="Arial Unicode MS" pitchFamily="34" charset="-122"/>
              </a:rPr>
            </a:br>
            <a:r>
              <a:rPr lang="en-US" altLang="zh-CN" sz="1200" b="1" dirty="0">
                <a:solidFill>
                  <a:srgbClr val="253F8E"/>
                </a:solidFill>
                <a:latin typeface="Calibri" pitchFamily="34" charset="0"/>
                <a:ea typeface="Arial Unicode MS" pitchFamily="34" charset="-122"/>
              </a:rPr>
              <a:t>RESEARCH-INTENSIVE</a:t>
            </a:r>
            <a:r>
              <a:rPr lang="en-US" altLang="zh-CN" sz="1200" b="1" dirty="0">
                <a:solidFill>
                  <a:srgbClr val="CC3399"/>
                </a:solidFill>
                <a:latin typeface="Calibri" pitchFamily="34" charset="0"/>
                <a:ea typeface="Arial Unicode MS" pitchFamily="34" charset="-122"/>
              </a:rPr>
              <a:t> NATIONS</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WORLD’S </a:t>
            </a:r>
            <a:r>
              <a:rPr lang="en-US" altLang="zh-CN" sz="1200" b="1" dirty="0">
                <a:solidFill>
                  <a:srgbClr val="253F8E"/>
                </a:solidFill>
                <a:latin typeface="Calibri" pitchFamily="34" charset="0"/>
                <a:ea typeface="Arial Unicode MS" pitchFamily="34" charset="-122"/>
              </a:rPr>
              <a:t>5TH LARGEST </a:t>
            </a:r>
            <a:r>
              <a:rPr lang="en-US" altLang="zh-CN" sz="1200" b="1" dirty="0">
                <a:solidFill>
                  <a:srgbClr val="CC3399"/>
                </a:solidFill>
                <a:latin typeface="Calibri" pitchFamily="34" charset="0"/>
                <a:ea typeface="Arial Unicode MS" pitchFamily="34" charset="-122"/>
              </a:rPr>
              <a:t>ECONOMY</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A </a:t>
            </a:r>
            <a:r>
              <a:rPr lang="en-US" altLang="zh-CN" sz="1200" b="1" dirty="0">
                <a:solidFill>
                  <a:srgbClr val="253F8E"/>
                </a:solidFill>
                <a:latin typeface="Calibri" pitchFamily="34" charset="0"/>
                <a:ea typeface="Arial Unicode MS" pitchFamily="34" charset="-122"/>
              </a:rPr>
              <a:t>HIGH LEVEL </a:t>
            </a:r>
            <a:r>
              <a:rPr lang="en-US" altLang="zh-CN" sz="1200" b="1" dirty="0">
                <a:solidFill>
                  <a:srgbClr val="CC3399"/>
                </a:solidFill>
                <a:latin typeface="Calibri" pitchFamily="34" charset="0"/>
                <a:ea typeface="Arial Unicode MS" pitchFamily="34" charset="-122"/>
              </a:rPr>
              <a:t>OF SCIENTIFIC OUTPUT</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a:solidFill>
                  <a:srgbClr val="CC3399"/>
                </a:solidFill>
                <a:latin typeface="Calibri" pitchFamily="34" charset="0"/>
                <a:ea typeface="Arial Unicode MS" pitchFamily="34" charset="-122"/>
              </a:rPr>
              <a:t>I</a:t>
            </a:r>
            <a:r>
              <a:rPr lang="en-US" altLang="zh-CN" sz="1200" b="1" dirty="0">
                <a:solidFill>
                  <a:srgbClr val="CC3399"/>
                </a:solidFill>
                <a:latin typeface="Calibri" pitchFamily="34" charset="0"/>
                <a:ea typeface="Arial Unicode MS" pitchFamily="34" charset="-122"/>
              </a:rPr>
              <a:t>NTERNATIONALLY </a:t>
            </a:r>
            <a:r>
              <a:rPr lang="en-US" altLang="zh-CN" sz="1200" b="1" dirty="0">
                <a:solidFill>
                  <a:srgbClr val="253F8E"/>
                </a:solidFill>
                <a:latin typeface="Calibri" pitchFamily="34" charset="0"/>
                <a:ea typeface="Arial Unicode MS" pitchFamily="34" charset="-122"/>
              </a:rPr>
              <a:t>RECOGNIZED </a:t>
            </a:r>
            <a:r>
              <a:rPr lang="en-US" altLang="zh-CN" sz="1200" b="1" dirty="0">
                <a:solidFill>
                  <a:srgbClr val="CC3399"/>
                </a:solidFill>
                <a:latin typeface="Calibri" pitchFamily="34" charset="0"/>
                <a:ea typeface="Arial Unicode MS" pitchFamily="34" charset="-122"/>
              </a:rPr>
              <a:t>RESEARCHERS</a:t>
            </a:r>
          </a:p>
          <a:p>
            <a:pPr algn="ct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sp>
        <p:nvSpPr>
          <p:cNvPr id="20" name="Text Box 1">
            <a:extLst>
              <a:ext uri="{FF2B5EF4-FFF2-40B4-BE49-F238E27FC236}">
                <a16:creationId xmlns:a16="http://schemas.microsoft.com/office/drawing/2014/main" id="{3F807831-B71C-4317-A700-9DBFF091E470}"/>
              </a:ext>
            </a:extLst>
          </p:cNvPr>
          <p:cNvSpPr txBox="1">
            <a:spLocks noChangeArrowheads="1"/>
          </p:cNvSpPr>
          <p:nvPr/>
        </p:nvSpPr>
        <p:spPr bwMode="auto">
          <a:xfrm>
            <a:off x="4571999" y="2237125"/>
            <a:ext cx="3895316" cy="1290762"/>
          </a:xfrm>
          <a:prstGeom prst="rect">
            <a:avLst/>
          </a:prstGeom>
          <a:noFill/>
          <a:ln w="9525">
            <a:noFill/>
            <a:miter lim="800000"/>
            <a:headEnd/>
            <a:tailEnd/>
          </a:ln>
        </p:spPr>
        <p:txBody>
          <a:bodyPr lIns="92160" tIns="46080" rIns="92160" bIns="46080"/>
          <a:lstStyle/>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Worldwide research networks</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50" b="1" dirty="0">
                <a:solidFill>
                  <a:srgbClr val="4597A0"/>
                </a:solidFill>
                <a:latin typeface="Calibri" pitchFamily="34" charset="0"/>
                <a:ea typeface="Arial Unicode MS" pitchFamily="34" charset="-122"/>
              </a:rPr>
              <a:t>France’s major research bodies (CNRS, CIRAD, INRA, INSERM, IRD, </a:t>
            </a:r>
            <a:r>
              <a:rPr lang="en-US" altLang="zh-CN" sz="1050" b="1" dirty="0" err="1">
                <a:solidFill>
                  <a:srgbClr val="4597A0"/>
                </a:solidFill>
                <a:latin typeface="Calibri" pitchFamily="34" charset="0"/>
                <a:ea typeface="Arial Unicode MS" pitchFamily="34" charset="-122"/>
              </a:rPr>
              <a:t>Institut</a:t>
            </a:r>
            <a:r>
              <a:rPr lang="en-US" altLang="zh-CN" sz="1050" b="1" dirty="0">
                <a:solidFill>
                  <a:srgbClr val="4597A0"/>
                </a:solidFill>
                <a:latin typeface="Calibri" pitchFamily="34" charset="0"/>
                <a:ea typeface="Arial Unicode MS" pitchFamily="34" charset="-122"/>
              </a:rPr>
              <a:t> Pasteur, INRIA, IFREMER </a:t>
            </a:r>
            <a:r>
              <a:rPr lang="en-US" altLang="zh-CN" sz="1050" b="1" dirty="0" err="1">
                <a:solidFill>
                  <a:srgbClr val="4597A0"/>
                </a:solidFill>
                <a:latin typeface="Calibri" pitchFamily="34" charset="0"/>
                <a:ea typeface="Arial Unicode MS" pitchFamily="34" charset="-122"/>
              </a:rPr>
              <a:t>etc</a:t>
            </a:r>
            <a:r>
              <a:rPr lang="en-US" altLang="zh-CN" sz="1050" b="1" dirty="0">
                <a:solidFill>
                  <a:srgbClr val="4597A0"/>
                </a:solidFill>
                <a:latin typeface="Calibri" pitchFamily="34" charset="0"/>
                <a:ea typeface="Arial Unicode MS" pitchFamily="34" charset="-122"/>
              </a:rPr>
              <a:t>) operate in more than 250 locations around the world</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CNRS is the world’s top research institution in terms of high-level publications (</a:t>
            </a:r>
            <a:r>
              <a:rPr lang="en-US" altLang="zh-CN" sz="1200" b="1" dirty="0" err="1">
                <a:solidFill>
                  <a:srgbClr val="CC3399"/>
                </a:solidFill>
                <a:latin typeface="Calibri" pitchFamily="34" charset="0"/>
                <a:ea typeface="Arial Unicode MS" pitchFamily="34" charset="-122"/>
              </a:rPr>
              <a:t>Scimango</a:t>
            </a:r>
            <a:r>
              <a:rPr lang="en-US" altLang="zh-CN" sz="1200" b="1" dirty="0">
                <a:solidFill>
                  <a:srgbClr val="CC3399"/>
                </a:solidFill>
                <a:latin typeface="Calibri" pitchFamily="34" charset="0"/>
                <a:ea typeface="Arial Unicode MS" pitchFamily="34" charset="-122"/>
              </a:rPr>
              <a:t> 2016)</a:t>
            </a:r>
          </a:p>
        </p:txBody>
      </p:sp>
      <p:sp>
        <p:nvSpPr>
          <p:cNvPr id="21" name="Text Box 1">
            <a:extLst>
              <a:ext uri="{FF2B5EF4-FFF2-40B4-BE49-F238E27FC236}">
                <a16:creationId xmlns:a16="http://schemas.microsoft.com/office/drawing/2014/main" id="{F3967CA0-ECAF-477D-BD56-BC876C8BF585}"/>
              </a:ext>
            </a:extLst>
          </p:cNvPr>
          <p:cNvSpPr txBox="1">
            <a:spLocks noChangeArrowheads="1"/>
          </p:cNvSpPr>
          <p:nvPr/>
        </p:nvSpPr>
        <p:spPr bwMode="auto">
          <a:xfrm>
            <a:off x="995166" y="3986170"/>
            <a:ext cx="6991600" cy="383021"/>
          </a:xfrm>
          <a:prstGeom prst="rect">
            <a:avLst/>
          </a:prstGeom>
          <a:noFill/>
          <a:ln w="9525">
            <a:noFill/>
            <a:miter lim="800000"/>
            <a:headEnd/>
            <a:tailEnd/>
          </a:ln>
        </p:spPr>
        <p:txBody>
          <a:bodyPr lIns="92160" tIns="46080" rIns="92160" bIns="46080"/>
          <a:lstStyle/>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50" b="1" dirty="0">
                <a:solidFill>
                  <a:srgbClr val="4597A0"/>
                </a:solidFill>
                <a:latin typeface="Calibri" pitchFamily="34" charset="0"/>
                <a:ea typeface="Arial Unicode MS" pitchFamily="34" charset="-122"/>
                <a:cs typeface="Arial Unicode MS" pitchFamily="34" charset="-122"/>
              </a:rPr>
              <a:t>More than </a:t>
            </a:r>
            <a:r>
              <a:rPr lang="en-US" altLang="zh-CN" sz="1050" b="1" dirty="0">
                <a:solidFill>
                  <a:srgbClr val="253F8E"/>
                </a:solidFill>
                <a:latin typeface="Calibri" pitchFamily="34" charset="0"/>
                <a:ea typeface="Arial Unicode MS" pitchFamily="34" charset="-122"/>
                <a:cs typeface="Arial Unicode MS" pitchFamily="34" charset="-122"/>
              </a:rPr>
              <a:t>2000 French scientists come to China</a:t>
            </a:r>
            <a:r>
              <a:rPr lang="en-US" altLang="zh-CN" sz="1050" b="1" dirty="0">
                <a:solidFill>
                  <a:srgbClr val="4597A0"/>
                </a:solidFill>
                <a:latin typeface="Calibri" pitchFamily="34" charset="0"/>
                <a:ea typeface="Arial Unicode MS" pitchFamily="34" charset="-122"/>
                <a:cs typeface="Arial Unicode MS" pitchFamily="34" charset="-122"/>
              </a:rPr>
              <a:t> every year and </a:t>
            </a:r>
            <a:r>
              <a:rPr lang="en-US" altLang="zh-CN" sz="1050" b="1" dirty="0">
                <a:solidFill>
                  <a:srgbClr val="253F8E"/>
                </a:solidFill>
                <a:latin typeface="Calibri" pitchFamily="34" charset="0"/>
                <a:ea typeface="Arial Unicode MS" pitchFamily="34" charset="-122"/>
                <a:cs typeface="Arial Unicode MS" pitchFamily="34" charset="-122"/>
              </a:rPr>
              <a:t>5% of joint publications </a:t>
            </a:r>
            <a:r>
              <a:rPr lang="en-US" altLang="zh-CN" sz="1050" b="1" dirty="0">
                <a:solidFill>
                  <a:srgbClr val="4597A0"/>
                </a:solidFill>
                <a:latin typeface="Calibri" pitchFamily="34" charset="0"/>
                <a:ea typeface="Arial Unicode MS" pitchFamily="34" charset="-122"/>
                <a:cs typeface="Arial Unicode MS" pitchFamily="34" charset="-122"/>
              </a:rPr>
              <a:t>between China and foreign countries are with France. </a:t>
            </a:r>
            <a:r>
              <a:rPr lang="en-US" altLang="zh-CN" sz="1050" b="1" dirty="0">
                <a:solidFill>
                  <a:srgbClr val="253F8E"/>
                </a:solidFill>
                <a:latin typeface="Calibri" pitchFamily="34" charset="0"/>
                <a:ea typeface="Arial Unicode MS" pitchFamily="34" charset="-122"/>
                <a:cs typeface="Arial Unicode MS" pitchFamily="34" charset="-122"/>
              </a:rPr>
              <a:t>Around 65 Franco-</a:t>
            </a:r>
            <a:r>
              <a:rPr lang="en-US" altLang="zh-CN" sz="1050" b="1" dirty="0" err="1">
                <a:solidFill>
                  <a:srgbClr val="253F8E"/>
                </a:solidFill>
                <a:latin typeface="Calibri" pitchFamily="34" charset="0"/>
                <a:ea typeface="Arial Unicode MS" pitchFamily="34" charset="-122"/>
                <a:cs typeface="Arial Unicode MS" pitchFamily="34" charset="-122"/>
              </a:rPr>
              <a:t>chinese</a:t>
            </a:r>
            <a:r>
              <a:rPr lang="en-US" altLang="zh-CN" sz="1050" b="1" dirty="0">
                <a:solidFill>
                  <a:srgbClr val="253F8E"/>
                </a:solidFill>
                <a:latin typeface="Calibri" pitchFamily="34" charset="0"/>
                <a:ea typeface="Arial Unicode MS" pitchFamily="34" charset="-122"/>
                <a:cs typeface="Arial Unicode MS" pitchFamily="34" charset="-122"/>
              </a:rPr>
              <a:t> joint research </a:t>
            </a:r>
            <a:r>
              <a:rPr lang="en-US" altLang="zh-CN" sz="1050" b="1" dirty="0" err="1">
                <a:solidFill>
                  <a:srgbClr val="253F8E"/>
                </a:solidFill>
                <a:latin typeface="Calibri" pitchFamily="34" charset="0"/>
                <a:ea typeface="Arial Unicode MS" pitchFamily="34" charset="-122"/>
                <a:cs typeface="Arial Unicode MS" pitchFamily="34" charset="-122"/>
              </a:rPr>
              <a:t>structurese</a:t>
            </a:r>
            <a:endParaRPr lang="en-US" altLang="zh-CN" sz="1050" b="1" dirty="0">
              <a:solidFill>
                <a:srgbClr val="253F8E"/>
              </a:solidFill>
              <a:latin typeface="Calibri" pitchFamily="34" charset="0"/>
              <a:ea typeface="Arial Unicode MS" pitchFamily="34" charset="-122"/>
              <a:cs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s-IS" altLang="zh-CN" sz="1050" b="1" dirty="0">
              <a:solidFill>
                <a:srgbClr val="4597A0"/>
              </a:solidFill>
              <a:latin typeface="Calibri" pitchFamily="34" charset="0"/>
              <a:ea typeface="Arial Unicode MS" pitchFamily="34" charset="-122"/>
              <a:cs typeface="Browallia New" panose="020B0604020202020204" pitchFamily="34" charset="-34"/>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0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pic>
        <p:nvPicPr>
          <p:cNvPr id="17" name="Picture 16" descr="A close up of a logo&#10;&#10;Description automatically generated">
            <a:extLst>
              <a:ext uri="{FF2B5EF4-FFF2-40B4-BE49-F238E27FC236}">
                <a16:creationId xmlns:a16="http://schemas.microsoft.com/office/drawing/2014/main" id="{8EE55C01-251A-4535-A67B-8C59381FE0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78039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968885-30AB-4489-BC98-CD670FE44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62" y="917257"/>
            <a:ext cx="5390676" cy="1379011"/>
          </a:xfrm>
          <a:prstGeom prst="rect">
            <a:avLst/>
          </a:prstGeom>
        </p:spPr>
      </p:pic>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6" name="Partial Circle 55">
            <a:extLst>
              <a:ext uri="{FF2B5EF4-FFF2-40B4-BE49-F238E27FC236}">
                <a16:creationId xmlns:a16="http://schemas.microsoft.com/office/drawing/2014/main" id="{AA3AC37E-98C1-4015-9F14-7A83B7EE07A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4">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15" name="Text Box 1">
            <a:extLst>
              <a:ext uri="{FF2B5EF4-FFF2-40B4-BE49-F238E27FC236}">
                <a16:creationId xmlns:a16="http://schemas.microsoft.com/office/drawing/2014/main" id="{554C931B-ABB9-45E3-B2A9-2EDA6C16D17E}"/>
              </a:ext>
            </a:extLst>
          </p:cNvPr>
          <p:cNvSpPr txBox="1">
            <a:spLocks noChangeArrowheads="1"/>
          </p:cNvSpPr>
          <p:nvPr/>
        </p:nvSpPr>
        <p:spPr bwMode="auto">
          <a:xfrm>
            <a:off x="342134" y="3918249"/>
            <a:ext cx="5488915" cy="1808203"/>
          </a:xfrm>
          <a:prstGeom prst="rect">
            <a:avLst/>
          </a:prstGeom>
          <a:noFill/>
          <a:ln w="9525">
            <a:noFill/>
            <a:miter lim="800000"/>
            <a:headEnd/>
            <a:tailEnd/>
          </a:ln>
        </p:spPr>
        <p:txBody>
          <a:bodyPr lIns="92160" tIns="46080" rIns="92160" bIns="46080" numCol="2"/>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253F8E"/>
                </a:solidFill>
                <a:latin typeface="Calibri" pitchFamily="34" charset="0"/>
                <a:ea typeface="Arial Unicode MS" pitchFamily="34" charset="-122"/>
                <a:cs typeface="Arial Unicode MS" pitchFamily="34" charset="-122"/>
              </a:rPr>
              <a:t>1978: </a:t>
            </a:r>
            <a:r>
              <a:rPr lang="en-US" altLang="zh-CN" sz="1100" b="1" dirty="0">
                <a:solidFill>
                  <a:srgbClr val="1B839D"/>
                </a:solidFill>
                <a:latin typeface="Calibri" pitchFamily="34" charset="0"/>
                <a:ea typeface="Arial Unicode MS" pitchFamily="34" charset="-122"/>
                <a:cs typeface="Arial Unicode MS" pitchFamily="34" charset="-122"/>
              </a:rPr>
              <a:t>implementation of the Scientific &amp; Technology Cooperation</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253F8E"/>
                </a:solidFill>
                <a:latin typeface="Calibri" pitchFamily="34" charset="0"/>
                <a:ea typeface="Arial Unicode MS" pitchFamily="34" charset="-122"/>
                <a:cs typeface="Arial Unicode MS" pitchFamily="34" charset="-122"/>
              </a:rPr>
              <a:t>Work areas</a:t>
            </a:r>
            <a:r>
              <a:rPr lang="en-US" altLang="zh-CN" sz="1100" b="1" dirty="0">
                <a:solidFill>
                  <a:srgbClr val="1B839D"/>
                </a:solidFill>
                <a:latin typeface="Calibri" pitchFamily="34" charset="0"/>
                <a:ea typeface="Arial Unicode MS" pitchFamily="34" charset="-122"/>
                <a:cs typeface="Arial Unicode MS" pitchFamily="34" charset="-122"/>
              </a:rPr>
              <a:t>: innovation, research funding, environmental technologies, electric mobility, manufacturing, life sciences, maritime research, vocational education.</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253F8E"/>
                </a:solidFill>
                <a:latin typeface="Calibri" pitchFamily="34" charset="0"/>
                <a:ea typeface="Arial Unicode MS" pitchFamily="34" charset="-122"/>
                <a:cs typeface="Arial Unicode MS" pitchFamily="34" charset="-122"/>
              </a:rPr>
              <a:t>S&amp;T is of high significance </a:t>
            </a:r>
            <a:r>
              <a:rPr lang="en-US" altLang="zh-CN" sz="1100" b="1" dirty="0">
                <a:solidFill>
                  <a:srgbClr val="1B839D"/>
                </a:solidFill>
                <a:latin typeface="Calibri" pitchFamily="34" charset="0"/>
                <a:ea typeface="Arial Unicode MS" pitchFamily="34" charset="-122"/>
                <a:cs typeface="Arial Unicode MS" pitchFamily="34" charset="-122"/>
              </a:rPr>
              <a:t>for the annual intergovernmental consultations, and the Meeting of Science &amp; Technology Cooperation.</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CN" sz="1100" b="1" dirty="0">
              <a:solidFill>
                <a:srgbClr val="1B839D"/>
              </a:solidFill>
              <a:latin typeface="Calibri" pitchFamily="34" charset="0"/>
              <a:ea typeface="Arial Unicode MS" pitchFamily="34" charset="-122"/>
              <a:cs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en-US" altLang="zh-CN" sz="1100" b="1" dirty="0">
                <a:solidFill>
                  <a:srgbClr val="253F8E"/>
                </a:solidFill>
                <a:latin typeface="Calibri" pitchFamily="34" charset="0"/>
                <a:ea typeface="Arial Unicode MS" pitchFamily="34" charset="-122"/>
                <a:cs typeface="Arial Unicode MS" pitchFamily="34" charset="-122"/>
              </a:rPr>
            </a:br>
            <a:endParaRPr lang="en-US" altLang="zh-CN" sz="1100" b="1" dirty="0">
              <a:solidFill>
                <a:srgbClr val="253F8E"/>
              </a:solidFill>
              <a:latin typeface="Calibri" pitchFamily="34" charset="0"/>
              <a:ea typeface="Arial Unicode MS" pitchFamily="34" charset="-122"/>
              <a:cs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253F8E"/>
                </a:solidFill>
                <a:latin typeface="Calibri" pitchFamily="34" charset="0"/>
                <a:ea typeface="Arial Unicode MS" pitchFamily="34" charset="-122"/>
                <a:cs typeface="Arial Unicode MS" pitchFamily="34" charset="-122"/>
              </a:rPr>
              <a:t>July 2017</a:t>
            </a:r>
            <a:r>
              <a:rPr lang="en-US" altLang="zh-CN" sz="1100" b="1" dirty="0">
                <a:solidFill>
                  <a:srgbClr val="1B839D"/>
                </a:solidFill>
                <a:latin typeface="Calibri" pitchFamily="34" charset="0"/>
                <a:ea typeface="Arial Unicode MS" pitchFamily="34" charset="-122"/>
                <a:cs typeface="Arial Unicode MS" pitchFamily="34" charset="-122"/>
              </a:rPr>
              <a:t>: Meeting of the </a:t>
            </a:r>
            <a:r>
              <a:rPr lang="en-US" altLang="zh-CN" sz="1100" b="1" dirty="0" err="1">
                <a:solidFill>
                  <a:srgbClr val="1B839D"/>
                </a:solidFill>
                <a:latin typeface="Calibri" pitchFamily="34" charset="0"/>
                <a:ea typeface="Arial Unicode MS" pitchFamily="34" charset="-122"/>
                <a:cs typeface="Arial Unicode MS" pitchFamily="34" charset="-122"/>
              </a:rPr>
              <a:t>Plattform</a:t>
            </a:r>
            <a:r>
              <a:rPr lang="en-US" altLang="zh-CN" sz="1100" b="1" dirty="0">
                <a:solidFill>
                  <a:srgbClr val="1B839D"/>
                </a:solidFill>
                <a:latin typeface="Calibri" pitchFamily="34" charset="0"/>
                <a:ea typeface="Arial Unicode MS" pitchFamily="34" charset="-122"/>
                <a:cs typeface="Arial Unicode MS" pitchFamily="34" charset="-122"/>
              </a:rPr>
              <a:t> Innovation</a:t>
            </a:r>
            <a:r>
              <a:rPr lang="en-US" altLang="zh-CN" sz="1100" b="1" dirty="0">
                <a:solidFill>
                  <a:srgbClr val="253F8E"/>
                </a:solidFill>
                <a:latin typeface="Calibri" pitchFamily="34" charset="0"/>
                <a:ea typeface="Arial Unicode MS" pitchFamily="34" charset="-122"/>
                <a:cs typeface="Arial Unicode MS" pitchFamily="34" charset="-122"/>
              </a:rPr>
              <a:t>. 2018: </a:t>
            </a:r>
            <a:r>
              <a:rPr lang="en-US" altLang="zh-CN" sz="1100" b="1" dirty="0">
                <a:solidFill>
                  <a:srgbClr val="1B839D"/>
                </a:solidFill>
                <a:latin typeface="Calibri" pitchFamily="34" charset="0"/>
                <a:ea typeface="Arial Unicode MS" pitchFamily="34" charset="-122"/>
                <a:cs typeface="Arial Unicode MS" pitchFamily="34" charset="-122"/>
              </a:rPr>
              <a:t>Innovation conference in the course of the 40th anniversary of S&amp;T cooperation.</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253F8E"/>
                </a:solidFill>
                <a:latin typeface="Calibri" pitchFamily="34" charset="0"/>
                <a:ea typeface="Arial Unicode MS" pitchFamily="34" charset="-122"/>
                <a:cs typeface="Arial Unicode MS" pitchFamily="34" charset="-122"/>
              </a:rPr>
              <a:t>Research organizations in China: </a:t>
            </a:r>
            <a:r>
              <a:rPr lang="en-US" altLang="zh-CN" sz="1100" b="1" dirty="0">
                <a:solidFill>
                  <a:srgbClr val="1B839D"/>
                </a:solidFill>
                <a:latin typeface="Calibri" pitchFamily="34" charset="0"/>
                <a:ea typeface="Arial Unicode MS" pitchFamily="34" charset="-122"/>
                <a:cs typeface="Arial Unicode MS" pitchFamily="34" charset="-122"/>
              </a:rPr>
              <a:t>Fraunhofer Society, Helmholtz Association of German Research </a:t>
            </a:r>
            <a:r>
              <a:rPr lang="en-US" altLang="zh-CN" sz="1100" b="1" dirty="0" err="1">
                <a:solidFill>
                  <a:srgbClr val="1B839D"/>
                </a:solidFill>
                <a:latin typeface="Calibri" pitchFamily="34" charset="0"/>
                <a:ea typeface="Arial Unicode MS" pitchFamily="34" charset="-122"/>
                <a:cs typeface="Arial Unicode MS" pitchFamily="34" charset="-122"/>
              </a:rPr>
              <a:t>Centres</a:t>
            </a:r>
            <a:r>
              <a:rPr lang="en-US" altLang="zh-CN" sz="1100" b="1" dirty="0">
                <a:solidFill>
                  <a:srgbClr val="1B839D"/>
                </a:solidFill>
                <a:latin typeface="Calibri" pitchFamily="34" charset="0"/>
                <a:ea typeface="Arial Unicode MS" pitchFamily="34" charset="-122"/>
                <a:cs typeface="Arial Unicode MS" pitchFamily="34" charset="-122"/>
              </a:rPr>
              <a:t>, German Research Foundation, Max Weber Foundation.</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253F8E"/>
                </a:solidFill>
                <a:latin typeface="Calibri" pitchFamily="34" charset="0"/>
                <a:ea typeface="Arial Unicode MS" pitchFamily="34" charset="-122"/>
                <a:cs typeface="Arial Unicode MS" pitchFamily="34" charset="-122"/>
              </a:rPr>
              <a:t>Numerous research institutions, universities and companies work together through scientific programs, joint labs and joint R&amp;D </a:t>
            </a:r>
            <a:r>
              <a:rPr lang="en-US" altLang="zh-CN" sz="1100" b="1" dirty="0" err="1">
                <a:solidFill>
                  <a:srgbClr val="253F8E"/>
                </a:solidFill>
                <a:latin typeface="Calibri" pitchFamily="34" charset="0"/>
                <a:ea typeface="Arial Unicode MS" pitchFamily="34" charset="-122"/>
                <a:cs typeface="Arial Unicode MS" pitchFamily="34" charset="-122"/>
              </a:rPr>
              <a:t>centres</a:t>
            </a:r>
            <a:r>
              <a:rPr lang="en-US" altLang="zh-CN" sz="1100" b="1" dirty="0">
                <a:solidFill>
                  <a:srgbClr val="253F8E"/>
                </a:solidFill>
                <a:latin typeface="Calibri" pitchFamily="34" charset="0"/>
                <a:ea typeface="Arial Unicode MS" pitchFamily="34" charset="-122"/>
                <a:cs typeface="Arial Unicode MS" pitchFamily="34" charset="-122"/>
              </a:rPr>
              <a:t>.</a:t>
            </a:r>
            <a:endParaRPr lang="en-GB" altLang="zh-CN" sz="1100" dirty="0">
              <a:solidFill>
                <a:srgbClr val="253F8E"/>
              </a:solidFill>
              <a:latin typeface="Browallia New" panose="020B0604020202020204" pitchFamily="34" charset="-34"/>
              <a:ea typeface="Arial Unicode MS" pitchFamily="34" charset="-122"/>
              <a:cs typeface="Browallia New" panose="020B0604020202020204" pitchFamily="34" charset="-34"/>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1100" dirty="0">
              <a:solidFill>
                <a:srgbClr val="253F8E"/>
              </a:solidFill>
              <a:latin typeface="Browallia New" panose="020B0604020202020204" pitchFamily="34" charset="-34"/>
              <a:ea typeface="Arial Unicode MS" pitchFamily="34" charset="-122"/>
              <a:cs typeface="Browallia New" panose="020B0604020202020204" pitchFamily="34" charset="-34"/>
            </a:endParaRPr>
          </a:p>
        </p:txBody>
      </p:sp>
      <p:sp>
        <p:nvSpPr>
          <p:cNvPr id="18" name="Text Box 1">
            <a:extLst>
              <a:ext uri="{FF2B5EF4-FFF2-40B4-BE49-F238E27FC236}">
                <a16:creationId xmlns:a16="http://schemas.microsoft.com/office/drawing/2014/main" id="{AB9A4E0A-B345-4451-A43E-D0CE4DD0C608}"/>
              </a:ext>
            </a:extLst>
          </p:cNvPr>
          <p:cNvSpPr txBox="1">
            <a:spLocks noChangeArrowheads="1"/>
          </p:cNvSpPr>
          <p:nvPr/>
        </p:nvSpPr>
        <p:spPr bwMode="auto">
          <a:xfrm>
            <a:off x="2869470" y="2381055"/>
            <a:ext cx="2917542" cy="1322190"/>
          </a:xfrm>
          <a:prstGeom prst="rect">
            <a:avLst/>
          </a:prstGeom>
          <a:noFill/>
          <a:ln w="9525">
            <a:noFill/>
            <a:miter lim="800000"/>
            <a:headEnd/>
            <a:tailEnd/>
          </a:ln>
        </p:spPr>
        <p:txBody>
          <a:bodyPr lIns="92160" tIns="46080" rIns="92160" bIns="46080" numCol="1"/>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CN" sz="1050" b="1" dirty="0">
              <a:solidFill>
                <a:srgbClr val="253F8E"/>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050" b="1" dirty="0">
                <a:solidFill>
                  <a:srgbClr val="253F8E"/>
                </a:solidFill>
                <a:latin typeface="Calibri" pitchFamily="34" charset="0"/>
                <a:ea typeface="Arial Unicode MS" pitchFamily="34" charset="-122"/>
              </a:rPr>
              <a:t>Platform on innovation</a:t>
            </a:r>
            <a:br>
              <a:rPr lang="en-US" altLang="zh-CN" sz="1050" b="1" dirty="0">
                <a:solidFill>
                  <a:srgbClr val="4597A0"/>
                </a:solidFill>
                <a:latin typeface="Calibri" pitchFamily="34" charset="0"/>
                <a:ea typeface="Arial Unicode MS" pitchFamily="34" charset="-122"/>
              </a:rPr>
            </a:br>
            <a:r>
              <a:rPr lang="en-US" altLang="zh-CN" sz="1050" b="1" dirty="0">
                <a:solidFill>
                  <a:srgbClr val="4597A0"/>
                </a:solidFill>
                <a:latin typeface="Calibri" pitchFamily="34" charset="0"/>
                <a:ea typeface="Arial Unicode MS" pitchFamily="34" charset="-122"/>
              </a:rPr>
              <a:t>Research and Innovation Program </a:t>
            </a:r>
            <a:r>
              <a:rPr lang="en-US" altLang="zh-CN" sz="1050" b="1" dirty="0">
                <a:solidFill>
                  <a:srgbClr val="253F8E"/>
                </a:solidFill>
                <a:latin typeface="Calibri" pitchFamily="34" charset="0"/>
                <a:ea typeface="Arial Unicode MS" pitchFamily="34" charset="-122"/>
              </a:rPr>
              <a:t>Clean Water</a:t>
            </a:r>
            <a:br>
              <a:rPr lang="en-US" altLang="zh-CN" sz="1050" b="1" dirty="0">
                <a:solidFill>
                  <a:srgbClr val="4597A0"/>
                </a:solidFill>
                <a:latin typeface="Calibri" pitchFamily="34" charset="0"/>
                <a:ea typeface="Arial Unicode MS" pitchFamily="34" charset="-122"/>
              </a:rPr>
            </a:br>
            <a:r>
              <a:rPr lang="en-US" altLang="zh-CN" sz="1050" b="1" dirty="0">
                <a:solidFill>
                  <a:srgbClr val="4597A0"/>
                </a:solidFill>
                <a:latin typeface="Calibri" pitchFamily="34" charset="0"/>
                <a:ea typeface="Arial Unicode MS" pitchFamily="34" charset="-122"/>
              </a:rPr>
              <a:t>Innovation Platform on </a:t>
            </a:r>
            <a:r>
              <a:rPr lang="en-US" altLang="zh-CN" sz="1050" b="1" dirty="0">
                <a:solidFill>
                  <a:srgbClr val="253F8E"/>
                </a:solidFill>
                <a:latin typeface="Calibri" pitchFamily="34" charset="0"/>
                <a:ea typeface="Arial Unicode MS" pitchFamily="34" charset="-122"/>
              </a:rPr>
              <a:t>Life Science</a:t>
            </a:r>
            <a:br>
              <a:rPr lang="en-US" altLang="zh-CN" sz="1050" b="1" dirty="0">
                <a:solidFill>
                  <a:srgbClr val="4597A0"/>
                </a:solidFill>
                <a:latin typeface="Calibri" pitchFamily="34" charset="0"/>
                <a:ea typeface="Arial Unicode MS" pitchFamily="34" charset="-122"/>
              </a:rPr>
            </a:br>
            <a:r>
              <a:rPr lang="en-US" altLang="zh-CN" sz="1050" b="1" dirty="0">
                <a:solidFill>
                  <a:srgbClr val="253F8E"/>
                </a:solidFill>
                <a:latin typeface="Calibri" pitchFamily="34" charset="0"/>
                <a:ea typeface="Arial Unicode MS" pitchFamily="34" charset="-122"/>
              </a:rPr>
              <a:t>Electromobility</a:t>
            </a:r>
            <a:br>
              <a:rPr lang="en-US" altLang="zh-CN" sz="1050" b="1" dirty="0">
                <a:solidFill>
                  <a:srgbClr val="4597A0"/>
                </a:solidFill>
                <a:latin typeface="Calibri" pitchFamily="34" charset="0"/>
                <a:ea typeface="Arial Unicode MS" pitchFamily="34" charset="-122"/>
              </a:rPr>
            </a:br>
            <a:endParaRPr lang="en-GB" altLang="zh-CN" sz="1050" b="1" dirty="0">
              <a:solidFill>
                <a:srgbClr val="253F8E"/>
              </a:solidFill>
              <a:latin typeface="Calibri" pitchFamily="34" charset="0"/>
              <a:ea typeface="Arial Unicode MS" pitchFamily="34" charset="-122"/>
            </a:endParaRPr>
          </a:p>
        </p:txBody>
      </p:sp>
      <p:sp>
        <p:nvSpPr>
          <p:cNvPr id="9" name="Rectangle 8">
            <a:extLst>
              <a:ext uri="{FF2B5EF4-FFF2-40B4-BE49-F238E27FC236}">
                <a16:creationId xmlns:a16="http://schemas.microsoft.com/office/drawing/2014/main" id="{2FCCBA20-757E-4CC6-8CFC-A048C896DF96}"/>
              </a:ext>
            </a:extLst>
          </p:cNvPr>
          <p:cNvSpPr/>
          <p:nvPr/>
        </p:nvSpPr>
        <p:spPr>
          <a:xfrm>
            <a:off x="5909232" y="2542739"/>
            <a:ext cx="2599768" cy="1061829"/>
          </a:xfrm>
          <a:prstGeom prst="rect">
            <a:avLst/>
          </a:prstGeom>
        </p:spPr>
        <p:txBody>
          <a:bodyPr wrap="square">
            <a:spAutoFit/>
          </a:bodyPr>
          <a:lstStyle/>
          <a:p>
            <a:r>
              <a:rPr lang="en-US" altLang="zh-CN" sz="1050" b="1" dirty="0">
                <a:solidFill>
                  <a:srgbClr val="4597A0"/>
                </a:solidFill>
                <a:latin typeface="Calibri" pitchFamily="34" charset="0"/>
                <a:ea typeface="Arial Unicode MS" pitchFamily="34" charset="-122"/>
              </a:rPr>
              <a:t>Strategic Partnership on </a:t>
            </a:r>
            <a:r>
              <a:rPr lang="en-US" altLang="zh-CN" sz="1050" b="1" dirty="0">
                <a:solidFill>
                  <a:srgbClr val="253F8E"/>
                </a:solidFill>
                <a:latin typeface="Calibri" pitchFamily="34" charset="0"/>
                <a:ea typeface="Arial Unicode MS" pitchFamily="34" charset="-122"/>
              </a:rPr>
              <a:t>High School Education</a:t>
            </a:r>
            <a:br>
              <a:rPr lang="en-US" altLang="zh-CN" sz="1050" b="1" dirty="0">
                <a:solidFill>
                  <a:srgbClr val="4597A0"/>
                </a:solidFill>
                <a:latin typeface="Calibri" pitchFamily="34" charset="0"/>
                <a:ea typeface="Arial Unicode MS" pitchFamily="34" charset="-122"/>
              </a:rPr>
            </a:br>
            <a:r>
              <a:rPr lang="en-US" altLang="zh-CN" sz="1050" b="1" dirty="0">
                <a:solidFill>
                  <a:srgbClr val="253F8E"/>
                </a:solidFill>
                <a:latin typeface="Calibri" pitchFamily="34" charset="0"/>
                <a:ea typeface="Arial Unicode MS" pitchFamily="34" charset="-122"/>
              </a:rPr>
              <a:t>Vocational Training</a:t>
            </a:r>
            <a:br>
              <a:rPr lang="en-US" altLang="zh-CN" sz="1050" b="1" dirty="0">
                <a:solidFill>
                  <a:srgbClr val="253F8E"/>
                </a:solidFill>
                <a:latin typeface="Calibri" pitchFamily="34" charset="0"/>
                <a:ea typeface="Arial Unicode MS" pitchFamily="34" charset="-122"/>
              </a:rPr>
            </a:br>
            <a:r>
              <a:rPr lang="en-US" altLang="zh-CN" sz="1050" b="1" dirty="0">
                <a:solidFill>
                  <a:srgbClr val="253F8E"/>
                </a:solidFill>
                <a:latin typeface="Calibri" pitchFamily="34" charset="0"/>
                <a:ea typeface="Arial Unicode MS" pitchFamily="34" charset="-122"/>
              </a:rPr>
              <a:t>LED Technology</a:t>
            </a:r>
            <a:br>
              <a:rPr lang="en-US" altLang="zh-CN" sz="1050" b="1" dirty="0">
                <a:solidFill>
                  <a:srgbClr val="253F8E"/>
                </a:solidFill>
                <a:latin typeface="Calibri" pitchFamily="34" charset="0"/>
                <a:ea typeface="Arial Unicode MS" pitchFamily="34" charset="-122"/>
              </a:rPr>
            </a:br>
            <a:r>
              <a:rPr lang="en-US" altLang="zh-CN" sz="1050" b="1" dirty="0">
                <a:solidFill>
                  <a:srgbClr val="253F8E"/>
                </a:solidFill>
                <a:latin typeface="Calibri" pitchFamily="34" charset="0"/>
                <a:ea typeface="Arial Unicode MS" pitchFamily="34" charset="-122"/>
              </a:rPr>
              <a:t>Ocean and Polar Research</a:t>
            </a:r>
            <a:br>
              <a:rPr lang="en-US" altLang="zh-CN" sz="1050" b="1" dirty="0">
                <a:solidFill>
                  <a:srgbClr val="253F8E"/>
                </a:solidFill>
                <a:latin typeface="Calibri" pitchFamily="34" charset="0"/>
                <a:ea typeface="Arial Unicode MS" pitchFamily="34" charset="-122"/>
              </a:rPr>
            </a:br>
            <a:r>
              <a:rPr lang="en-US" altLang="zh-CN" sz="1050" b="1" dirty="0">
                <a:solidFill>
                  <a:srgbClr val="253F8E"/>
                </a:solidFill>
                <a:latin typeface="Calibri" pitchFamily="34" charset="0"/>
                <a:ea typeface="Arial Unicode MS" pitchFamily="34" charset="-122"/>
              </a:rPr>
              <a:t>City of the Future</a:t>
            </a:r>
            <a:endParaRPr lang="en-US" sz="1050" dirty="0"/>
          </a:p>
        </p:txBody>
      </p:sp>
      <p:sp>
        <p:nvSpPr>
          <p:cNvPr id="22" name="Rectangle 21">
            <a:extLst>
              <a:ext uri="{FF2B5EF4-FFF2-40B4-BE49-F238E27FC236}">
                <a16:creationId xmlns:a16="http://schemas.microsoft.com/office/drawing/2014/main" id="{61FD904F-6B1D-4E5A-8FE7-1725D5433184}"/>
              </a:ext>
            </a:extLst>
          </p:cNvPr>
          <p:cNvSpPr/>
          <p:nvPr/>
        </p:nvSpPr>
        <p:spPr>
          <a:xfrm>
            <a:off x="921951" y="2542739"/>
            <a:ext cx="1747783" cy="794385"/>
          </a:xfrm>
          <a:prstGeom prst="rect">
            <a:avLst/>
          </a:prstGeom>
        </p:spPr>
        <p:txBody>
          <a:bodyPr wrap="square">
            <a:spAutoFit/>
          </a:bodyPr>
          <a:lstStyle/>
          <a:p>
            <a:pPr>
              <a:lnSpc>
                <a:spcPct val="150000"/>
              </a:lnSpc>
            </a:pPr>
            <a:r>
              <a:rPr lang="en-US" altLang="zh-CN" sz="1050" b="1" dirty="0">
                <a:solidFill>
                  <a:srgbClr val="4597A0"/>
                </a:solidFill>
                <a:latin typeface="Calibri" pitchFamily="34" charset="0"/>
                <a:ea typeface="Arial Unicode MS" pitchFamily="34" charset="-122"/>
              </a:rPr>
              <a:t>1st - 3rd Sino-German Intergovernmental Consultations:</a:t>
            </a:r>
          </a:p>
        </p:txBody>
      </p:sp>
      <p:sp>
        <p:nvSpPr>
          <p:cNvPr id="10" name="Rectangle 9">
            <a:extLst>
              <a:ext uri="{FF2B5EF4-FFF2-40B4-BE49-F238E27FC236}">
                <a16:creationId xmlns:a16="http://schemas.microsoft.com/office/drawing/2014/main" id="{EC1E393F-1339-4136-99A2-E328FC6C3C9E}"/>
              </a:ext>
            </a:extLst>
          </p:cNvPr>
          <p:cNvSpPr/>
          <p:nvPr/>
        </p:nvSpPr>
        <p:spPr>
          <a:xfrm>
            <a:off x="3500743" y="2175324"/>
            <a:ext cx="2253566" cy="369332"/>
          </a:xfrm>
          <a:prstGeom prst="rect">
            <a:avLst/>
          </a:prstGeom>
        </p:spPr>
        <p:txBody>
          <a:bodyPr wrap="none">
            <a:spAutoFit/>
          </a:bodyPr>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b="1" dirty="0">
                <a:solidFill>
                  <a:srgbClr val="CC3399"/>
                </a:solidFill>
                <a:latin typeface="Calibri" pitchFamily="34" charset="0"/>
                <a:ea typeface="Arial Unicode MS" pitchFamily="34" charset="-122"/>
              </a:rPr>
              <a:t>JOINT DECLARATIONS</a:t>
            </a:r>
          </a:p>
        </p:txBody>
      </p:sp>
      <p:sp>
        <p:nvSpPr>
          <p:cNvPr id="17" name="Rectangle 16">
            <a:extLst>
              <a:ext uri="{FF2B5EF4-FFF2-40B4-BE49-F238E27FC236}">
                <a16:creationId xmlns:a16="http://schemas.microsoft.com/office/drawing/2014/main" id="{B47F135B-8CE0-45D6-9821-5BF205A663AE}"/>
              </a:ext>
            </a:extLst>
          </p:cNvPr>
          <p:cNvSpPr/>
          <p:nvPr/>
        </p:nvSpPr>
        <p:spPr>
          <a:xfrm>
            <a:off x="6114283" y="4067479"/>
            <a:ext cx="2687583" cy="1738938"/>
          </a:xfrm>
          <a:prstGeom prst="rect">
            <a:avLst/>
          </a:prstGeom>
          <a:ln>
            <a:noFill/>
          </a:ln>
        </p:spPr>
        <p:txBody>
          <a:bodyPr wrap="square">
            <a:spAutoFit/>
          </a:bodyPr>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Arial Unicode MS" pitchFamily="34" charset="-122"/>
              </a:rPr>
              <a:t>Funding </a:t>
            </a:r>
            <a:r>
              <a:rPr lang="en-GB" altLang="zh-CN" sz="900" b="1" dirty="0" err="1">
                <a:latin typeface="Calibri" pitchFamily="34" charset="0"/>
                <a:ea typeface="Arial Unicode MS" pitchFamily="34" charset="-122"/>
                <a:cs typeface="Arial Unicode MS" pitchFamily="34" charset="-122"/>
              </a:rPr>
              <a:t>Opportunitites</a:t>
            </a:r>
            <a:endParaRPr lang="en-GB" altLang="zh-CN" sz="900" b="1" dirty="0">
              <a:latin typeface="Calibri" pitchFamily="34" charset="0"/>
              <a:ea typeface="Arial Unicode MS" pitchFamily="34" charset="-122"/>
              <a:cs typeface="Arial Unicode MS" pitchFamily="34" charset="-122"/>
            </a:endParaRP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Arial Unicode MS" pitchFamily="34" charset="-122"/>
              </a:rPr>
              <a:t>DAAD Research Fellowships</a:t>
            </a: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Browallia New" panose="020B0604020202020204" pitchFamily="34" charset="-34"/>
              </a:rPr>
              <a:t>DAAD Research Stays</a:t>
            </a: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Browallia New" panose="020B0604020202020204" pitchFamily="34" charset="-34"/>
              </a:rPr>
              <a:t>China/Germany Joint Research Programme</a:t>
            </a: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Browallia New" panose="020B0604020202020204" pitchFamily="34" charset="-34"/>
              </a:rPr>
              <a:t>DFG  Research Grants</a:t>
            </a: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Browallia New" panose="020B0604020202020204" pitchFamily="34" charset="-34"/>
              </a:rPr>
              <a:t>Sino-German Centre Projects and visits</a:t>
            </a: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Browallia New" panose="020B0604020202020204" pitchFamily="34" charset="-34"/>
              </a:rPr>
              <a:t>Humboldt </a:t>
            </a:r>
            <a:r>
              <a:rPr lang="en-GB" altLang="zh-CN" sz="900" b="1" dirty="0" err="1">
                <a:latin typeface="Calibri" pitchFamily="34" charset="0"/>
                <a:ea typeface="Arial Unicode MS" pitchFamily="34" charset="-122"/>
                <a:cs typeface="Browallia New" panose="020B0604020202020204" pitchFamily="34" charset="-34"/>
              </a:rPr>
              <a:t>Foundaion</a:t>
            </a:r>
            <a:endParaRPr lang="en-GB" altLang="zh-CN" sz="900" b="1" dirty="0">
              <a:latin typeface="Calibri" pitchFamily="34" charset="0"/>
              <a:ea typeface="Arial Unicode MS" pitchFamily="34" charset="-122"/>
              <a:cs typeface="Browallia New" panose="020B0604020202020204" pitchFamily="34" charset="-34"/>
            </a:endParaRP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Browallia New" panose="020B0604020202020204" pitchFamily="34" charset="-34"/>
              </a:rPr>
              <a:t>German Chancellor Fellowship</a:t>
            </a:r>
            <a:endParaRPr lang="en-GB" altLang="zh-CN" sz="1600" b="1" dirty="0">
              <a:latin typeface="Browallia New" panose="020B0604020202020204" pitchFamily="34" charset="-34"/>
              <a:ea typeface="Arial Unicode MS" pitchFamily="34" charset="-122"/>
              <a:cs typeface="Browallia New" panose="020B0604020202020204" pitchFamily="34" charset="-34"/>
            </a:endParaRPr>
          </a:p>
        </p:txBody>
      </p:sp>
      <p:pic>
        <p:nvPicPr>
          <p:cNvPr id="19" name="Picture 18" descr="A close up of a logo&#10;&#10;Description automatically generated">
            <a:extLst>
              <a:ext uri="{FF2B5EF4-FFF2-40B4-BE49-F238E27FC236}">
                <a16:creationId xmlns:a16="http://schemas.microsoft.com/office/drawing/2014/main" id="{B17AF790-8786-4F48-9EEC-6536960AF2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282080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001D10-AFB2-42EA-9767-7B108F031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077" y="3050367"/>
            <a:ext cx="5195653" cy="3432842"/>
          </a:xfrm>
          <a:prstGeom prst="rect">
            <a:avLst/>
          </a:prstGeom>
        </p:spPr>
      </p:pic>
      <p:pic>
        <p:nvPicPr>
          <p:cNvPr id="3" name="Picture 2">
            <a:extLst>
              <a:ext uri="{FF2B5EF4-FFF2-40B4-BE49-F238E27FC236}">
                <a16:creationId xmlns:a16="http://schemas.microsoft.com/office/drawing/2014/main" id="{DF9E8C46-B337-4690-B88F-610FFA5AB88D}"/>
              </a:ext>
            </a:extLst>
          </p:cNvPr>
          <p:cNvPicPr>
            <a:picLocks noChangeAspect="1"/>
          </p:cNvPicPr>
          <p:nvPr/>
        </p:nvPicPr>
        <p:blipFill rotWithShape="1">
          <a:blip r:embed="rId4">
            <a:extLst>
              <a:ext uri="{28A0092B-C50C-407E-A947-70E740481C1C}">
                <a14:useLocalDpi xmlns:a14="http://schemas.microsoft.com/office/drawing/2010/main" val="0"/>
              </a:ext>
            </a:extLst>
          </a:blip>
          <a:srcRect l="691"/>
          <a:stretch/>
        </p:blipFill>
        <p:spPr>
          <a:xfrm>
            <a:off x="1895492" y="904754"/>
            <a:ext cx="5360199" cy="1380744"/>
          </a:xfrm>
          <a:prstGeom prst="rect">
            <a:avLst/>
          </a:prstGeom>
        </p:spPr>
      </p:pic>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6" name="Partial Circle 55">
            <a:extLst>
              <a:ext uri="{FF2B5EF4-FFF2-40B4-BE49-F238E27FC236}">
                <a16:creationId xmlns:a16="http://schemas.microsoft.com/office/drawing/2014/main" id="{AA3AC37E-98C1-4015-9F14-7A83B7EE07A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5">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12" name="Content Placeholder 2">
            <a:extLst>
              <a:ext uri="{FF2B5EF4-FFF2-40B4-BE49-F238E27FC236}">
                <a16:creationId xmlns:a16="http://schemas.microsoft.com/office/drawing/2014/main" id="{E803F387-B714-4C6C-A697-E6C563DF4AC9}"/>
              </a:ext>
            </a:extLst>
          </p:cNvPr>
          <p:cNvSpPr txBox="1">
            <a:spLocks/>
          </p:cNvSpPr>
          <p:nvPr/>
        </p:nvSpPr>
        <p:spPr>
          <a:xfrm>
            <a:off x="1230596" y="3154610"/>
            <a:ext cx="6682808" cy="326468"/>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US" altLang="en-US" sz="1800" b="1" dirty="0">
                <a:solidFill>
                  <a:srgbClr val="4597A0"/>
                </a:solidFill>
              </a:rPr>
              <a:t>RELEVANT PROGRAMMES FOR SPANISH-CHINESE COOPERATION</a:t>
            </a:r>
            <a:endParaRPr lang="en-GB" altLang="en-US" sz="600" dirty="0"/>
          </a:p>
        </p:txBody>
      </p:sp>
      <p:sp>
        <p:nvSpPr>
          <p:cNvPr id="10" name="Rectangle 9">
            <a:extLst>
              <a:ext uri="{FF2B5EF4-FFF2-40B4-BE49-F238E27FC236}">
                <a16:creationId xmlns:a16="http://schemas.microsoft.com/office/drawing/2014/main" id="{EC1E393F-1339-4136-99A2-E328FC6C3C9E}"/>
              </a:ext>
            </a:extLst>
          </p:cNvPr>
          <p:cNvSpPr/>
          <p:nvPr/>
        </p:nvSpPr>
        <p:spPr>
          <a:xfrm>
            <a:off x="1895492" y="2136345"/>
            <a:ext cx="5425974" cy="923330"/>
          </a:xfrm>
          <a:prstGeom prst="rect">
            <a:avLst/>
          </a:prstGeom>
        </p:spPr>
        <p:txBody>
          <a:bodyPr wrap="square">
            <a:spAutoFit/>
          </a:bodyPr>
          <a:lstStyle/>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b="1" dirty="0">
                <a:solidFill>
                  <a:srgbClr val="CC3399"/>
                </a:solidFill>
                <a:latin typeface="Calibri" pitchFamily="34" charset="0"/>
                <a:ea typeface="Arial Unicode MS" pitchFamily="34" charset="-122"/>
              </a:rPr>
              <a:t>Cultural heritage, arts, contrasting landscapes, tourist resorts, sports, cuisine, and internationally well-known firms</a:t>
            </a:r>
          </a:p>
        </p:txBody>
      </p:sp>
      <p:pic>
        <p:nvPicPr>
          <p:cNvPr id="14" name="Picture 13" descr="A close up of a logo&#10;&#10;Description automatically generated">
            <a:extLst>
              <a:ext uri="{FF2B5EF4-FFF2-40B4-BE49-F238E27FC236}">
                <a16:creationId xmlns:a16="http://schemas.microsoft.com/office/drawing/2014/main" id="{7C9D7DF0-E2DA-47D0-82A1-629A9370F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891791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29FB67-DE73-4DCA-8FCD-DF6F8A576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585" y="902375"/>
            <a:ext cx="5397453" cy="1380744"/>
          </a:xfrm>
          <a:prstGeom prst="rect">
            <a:avLst/>
          </a:prstGeom>
        </p:spPr>
      </p:pic>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6" name="Partial Circle 55">
            <a:extLst>
              <a:ext uri="{FF2B5EF4-FFF2-40B4-BE49-F238E27FC236}">
                <a16:creationId xmlns:a16="http://schemas.microsoft.com/office/drawing/2014/main" id="{AA3AC37E-98C1-4015-9F14-7A83B7EE07A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4">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12" name="Content Placeholder 2">
            <a:extLst>
              <a:ext uri="{FF2B5EF4-FFF2-40B4-BE49-F238E27FC236}">
                <a16:creationId xmlns:a16="http://schemas.microsoft.com/office/drawing/2014/main" id="{E803F387-B714-4C6C-A697-E6C563DF4AC9}"/>
              </a:ext>
            </a:extLst>
          </p:cNvPr>
          <p:cNvSpPr txBox="1">
            <a:spLocks/>
          </p:cNvSpPr>
          <p:nvPr/>
        </p:nvSpPr>
        <p:spPr>
          <a:xfrm>
            <a:off x="1696933" y="4302576"/>
            <a:ext cx="3420946" cy="589732"/>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US" altLang="en-US" sz="2000" b="1" dirty="0">
                <a:solidFill>
                  <a:srgbClr val="4597A0"/>
                </a:solidFill>
              </a:rPr>
              <a:t>COOPERATION BETWEEN CHINA AND ITALY</a:t>
            </a:r>
          </a:p>
        </p:txBody>
      </p:sp>
      <p:sp>
        <p:nvSpPr>
          <p:cNvPr id="15" name="Text Box 1">
            <a:extLst>
              <a:ext uri="{FF2B5EF4-FFF2-40B4-BE49-F238E27FC236}">
                <a16:creationId xmlns:a16="http://schemas.microsoft.com/office/drawing/2014/main" id="{554C931B-ABB9-45E3-B2A9-2EDA6C16D17E}"/>
              </a:ext>
            </a:extLst>
          </p:cNvPr>
          <p:cNvSpPr txBox="1">
            <a:spLocks noChangeArrowheads="1"/>
          </p:cNvSpPr>
          <p:nvPr/>
        </p:nvSpPr>
        <p:spPr bwMode="auto">
          <a:xfrm>
            <a:off x="980356" y="4902315"/>
            <a:ext cx="4709244" cy="1808203"/>
          </a:xfrm>
          <a:prstGeom prst="rect">
            <a:avLst/>
          </a:prstGeom>
          <a:noFill/>
          <a:ln w="9525">
            <a:noFill/>
            <a:miter lim="800000"/>
            <a:headEnd/>
            <a:tailEnd/>
          </a:ln>
        </p:spPr>
        <p:txBody>
          <a:bodyPr lIns="92160" tIns="46080" rIns="92160" bIns="46080" numCol="1"/>
          <a:lstStyle/>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253F8E"/>
                </a:solidFill>
                <a:latin typeface="Calibri" pitchFamily="34" charset="0"/>
                <a:ea typeface="Arial Unicode MS" pitchFamily="34" charset="-122"/>
                <a:cs typeface="Arial Unicode MS" pitchFamily="34" charset="-122"/>
              </a:rPr>
              <a:t>General Framework Agreement between CAS and INFN, June 2011</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1B839D"/>
                </a:solidFill>
                <a:latin typeface="Calibri" pitchFamily="34" charset="0"/>
                <a:ea typeface="Arial Unicode MS" pitchFamily="34" charset="-122"/>
                <a:cs typeface="Arial Unicode MS" pitchFamily="34" charset="-122"/>
              </a:rPr>
              <a:t>Exchange of researchers, senior and junior. 20 + 20 three months scholarships</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253F8E"/>
                </a:solidFill>
                <a:latin typeface="Calibri" pitchFamily="34" charset="0"/>
                <a:ea typeface="Arial Unicode MS" pitchFamily="34" charset="-122"/>
                <a:cs typeface="Arial Unicode MS" pitchFamily="34" charset="-122"/>
              </a:rPr>
              <a:t>Agreement with CNR </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100" b="1" dirty="0">
                <a:solidFill>
                  <a:srgbClr val="1B839D"/>
                </a:solidFill>
                <a:latin typeface="Calibri" pitchFamily="34" charset="0"/>
                <a:ea typeface="Arial Unicode MS" pitchFamily="34" charset="-122"/>
                <a:cs typeface="Arial Unicode MS" pitchFamily="34" charset="-122"/>
              </a:rPr>
              <a:t>Chinese Academy of Agricultural Sciences (CAAS), Chinese Academy of Forestry (CAF), Chinese Academy of Sciences (CAS)Annual calls</a:t>
            </a:r>
            <a:r>
              <a:rPr lang="is-IS" altLang="zh-CN" sz="1100" b="1" dirty="0">
                <a:solidFill>
                  <a:srgbClr val="1B839D"/>
                </a:solidFill>
                <a:latin typeface="Calibri" pitchFamily="34" charset="0"/>
                <a:ea typeface="Arial Unicode MS" pitchFamily="34" charset="-122"/>
                <a:cs typeface="Arial Unicode MS" pitchFamily="34" charset="-122"/>
              </a:rPr>
              <a:t>m</a:t>
            </a:r>
            <a:endParaRPr lang="en-GB" altLang="zh-CN" sz="1100" dirty="0">
              <a:solidFill>
                <a:srgbClr val="253F8E"/>
              </a:solidFill>
              <a:latin typeface="Browallia New" panose="020B0604020202020204" pitchFamily="34" charset="-34"/>
              <a:ea typeface="Arial Unicode MS" pitchFamily="34" charset="-122"/>
              <a:cs typeface="Browallia New" panose="020B0604020202020204" pitchFamily="34" charset="-34"/>
            </a:endParaRPr>
          </a:p>
          <a:p>
            <a:pPr algn="ct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1100" dirty="0">
              <a:solidFill>
                <a:srgbClr val="253F8E"/>
              </a:solidFill>
              <a:latin typeface="Browallia New" panose="020B0604020202020204" pitchFamily="34" charset="-34"/>
              <a:ea typeface="Arial Unicode MS" pitchFamily="34" charset="-122"/>
              <a:cs typeface="Browallia New" panose="020B0604020202020204" pitchFamily="34" charset="-34"/>
            </a:endParaRPr>
          </a:p>
        </p:txBody>
      </p:sp>
      <p:sp>
        <p:nvSpPr>
          <p:cNvPr id="19" name="Text Box 1">
            <a:extLst>
              <a:ext uri="{FF2B5EF4-FFF2-40B4-BE49-F238E27FC236}">
                <a16:creationId xmlns:a16="http://schemas.microsoft.com/office/drawing/2014/main" id="{FF640B94-C998-4FF8-9B15-A81741E6A3ED}"/>
              </a:ext>
            </a:extLst>
          </p:cNvPr>
          <p:cNvSpPr txBox="1">
            <a:spLocks noChangeArrowheads="1"/>
          </p:cNvSpPr>
          <p:nvPr/>
        </p:nvSpPr>
        <p:spPr bwMode="auto">
          <a:xfrm>
            <a:off x="1187321" y="2444437"/>
            <a:ext cx="6769351" cy="1290762"/>
          </a:xfrm>
          <a:prstGeom prst="rect">
            <a:avLst/>
          </a:prstGeom>
          <a:noFill/>
          <a:ln w="9525">
            <a:noFill/>
            <a:miter lim="800000"/>
            <a:headEnd/>
            <a:tailEnd/>
          </a:ln>
        </p:spPr>
        <p:txBody>
          <a:bodyPr lIns="92160" tIns="46080" rIns="92160" bIns="46080"/>
          <a:lstStyle/>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Applied basic science (chemistry, mathematics and physics), energy and environment, space and aeronautics, information communication technology; nanotechnology and advanced materials, technologies applied to cultural heritage</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Sino-Italian Innovation Centre for Technology Transfer, Beijing China.</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Sino-Italian Centre for e-government, Shenzhen, China</a:t>
            </a:r>
          </a:p>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Sino – Italian Centre for design, Shanghai, China350 agreements have been signed between Italian and Chinese Universities for collaboration in education and research</a:t>
            </a:r>
          </a:p>
          <a:p>
            <a:pPr algn="ct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sp>
        <p:nvSpPr>
          <p:cNvPr id="14" name="Rectangle 13">
            <a:extLst>
              <a:ext uri="{FF2B5EF4-FFF2-40B4-BE49-F238E27FC236}">
                <a16:creationId xmlns:a16="http://schemas.microsoft.com/office/drawing/2014/main" id="{5A6FF644-B4D9-48B0-A7E7-D25D3DD9E976}"/>
              </a:ext>
            </a:extLst>
          </p:cNvPr>
          <p:cNvSpPr/>
          <p:nvPr/>
        </p:nvSpPr>
        <p:spPr>
          <a:xfrm>
            <a:off x="6085415" y="4395985"/>
            <a:ext cx="2205984" cy="1969770"/>
          </a:xfrm>
          <a:prstGeom prst="rect">
            <a:avLst/>
          </a:prstGeom>
          <a:ln>
            <a:noFill/>
          </a:ln>
        </p:spPr>
        <p:txBody>
          <a:bodyPr wrap="square">
            <a:spAutoFit/>
          </a:bodyPr>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900" b="1" dirty="0">
              <a:latin typeface="Calibri" pitchFamily="34" charset="0"/>
              <a:ea typeface="Arial Unicode MS" pitchFamily="34" charset="-122"/>
              <a:cs typeface="Arial Unicode MS" pitchFamily="34" charset="-122"/>
            </a:endParaRP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Arial Unicode MS" pitchFamily="34" charset="-122"/>
              </a:rPr>
              <a:t>Government Scholarships and fellowships for foreigners</a:t>
            </a: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Browallia New" panose="020B0604020202020204" pitchFamily="34" charset="-34"/>
              </a:rPr>
              <a:t>Italy China Project for Exchange of Researchers and Joint Research Projects</a:t>
            </a: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900" b="1" dirty="0">
                <a:latin typeface="Calibri" pitchFamily="34" charset="0"/>
                <a:ea typeface="Arial Unicode MS" pitchFamily="34" charset="-122"/>
                <a:cs typeface="Browallia New" panose="020B0604020202020204" pitchFamily="34" charset="-34"/>
              </a:rPr>
              <a:t>INFN Postdoctoral Fellowships in experimental physics</a:t>
            </a: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900" b="1" dirty="0">
              <a:latin typeface="Calibri" pitchFamily="34" charset="0"/>
              <a:ea typeface="Arial Unicode MS" pitchFamily="34" charset="-122"/>
              <a:cs typeface="Browallia New" panose="020B0604020202020204" pitchFamily="34" charset="-34"/>
            </a:endParaRPr>
          </a:p>
          <a:p>
            <a:pPr marL="228600" indent="-228600">
              <a:spcAft>
                <a:spcPts val="60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1600" dirty="0">
              <a:latin typeface="Browallia New" panose="020B0604020202020204" pitchFamily="34" charset="-34"/>
              <a:ea typeface="Arial Unicode MS" pitchFamily="34" charset="-122"/>
              <a:cs typeface="Browallia New" panose="020B0604020202020204" pitchFamily="34" charset="-34"/>
            </a:endParaRPr>
          </a:p>
        </p:txBody>
      </p:sp>
      <p:pic>
        <p:nvPicPr>
          <p:cNvPr id="16" name="Picture 15" descr="A close up of a logo&#10;&#10;Description automatically generated">
            <a:extLst>
              <a:ext uri="{FF2B5EF4-FFF2-40B4-BE49-F238E27FC236}">
                <a16:creationId xmlns:a16="http://schemas.microsoft.com/office/drawing/2014/main" id="{C0CB013C-8C02-4487-9EAB-57EAAC5E1F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046680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european map with pins in it">
            <a:extLst>
              <a:ext uri="{FF2B5EF4-FFF2-40B4-BE49-F238E27FC236}">
                <a16:creationId xmlns:a16="http://schemas.microsoft.com/office/drawing/2014/main" id="{7DE9582F-C4AB-4A65-A9B5-EE4761418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25937">
            <a:off x="4981091" y="4146775"/>
            <a:ext cx="6088959" cy="40593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6" name="Content Placeholder 2">
            <a:extLst>
              <a:ext uri="{FF2B5EF4-FFF2-40B4-BE49-F238E27FC236}">
                <a16:creationId xmlns:a16="http://schemas.microsoft.com/office/drawing/2014/main" id="{D5EBA2F6-7223-49CC-8C0D-F10E1EB6B1A1}"/>
              </a:ext>
            </a:extLst>
          </p:cNvPr>
          <p:cNvSpPr txBox="1">
            <a:spLocks/>
          </p:cNvSpPr>
          <p:nvPr/>
        </p:nvSpPr>
        <p:spPr>
          <a:xfrm>
            <a:off x="1662285" y="1093836"/>
            <a:ext cx="6938507" cy="8635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204388"/>
              </a:buClr>
            </a:pPr>
            <a:r>
              <a:rPr lang="en-GB" altLang="en-US" sz="2400" b="1" dirty="0">
                <a:solidFill>
                  <a:srgbClr val="FFC000"/>
                </a:solidFill>
              </a:rPr>
              <a:t>ONLY THE TIP OF THE ICEBERG: </a:t>
            </a:r>
            <a:r>
              <a:rPr lang="is-IS" altLang="en-US" sz="2400" b="1" dirty="0">
                <a:solidFill>
                  <a:srgbClr val="4597A0"/>
                </a:solidFill>
              </a:rPr>
              <a:t>28 COUNTRIES IN THE EU &amp; 16 ASSOCIATED COUNTRIES</a:t>
            </a:r>
            <a:endParaRPr lang="is-IS" altLang="zh-CN" sz="2000" dirty="0">
              <a:latin typeface="Calibri" pitchFamily="34" charset="0"/>
            </a:endParaRPr>
          </a:p>
          <a:p>
            <a:pPr algn="l">
              <a:buClr>
                <a:srgbClr val="204388"/>
              </a:buClr>
            </a:pPr>
            <a:endParaRPr lang="sv-SE" altLang="en-US" sz="1800" dirty="0">
              <a:latin typeface="Calibri" pitchFamily="34" charset="0"/>
            </a:endParaRPr>
          </a:p>
        </p:txBody>
      </p:sp>
      <p:sp>
        <p:nvSpPr>
          <p:cNvPr id="28" name="Text Box 1">
            <a:extLst>
              <a:ext uri="{FF2B5EF4-FFF2-40B4-BE49-F238E27FC236}">
                <a16:creationId xmlns:a16="http://schemas.microsoft.com/office/drawing/2014/main" id="{81E14C9E-A509-4184-8670-9D24A442ED7E}"/>
              </a:ext>
            </a:extLst>
          </p:cNvPr>
          <p:cNvSpPr txBox="1">
            <a:spLocks noChangeArrowheads="1"/>
          </p:cNvSpPr>
          <p:nvPr/>
        </p:nvSpPr>
        <p:spPr bwMode="auto">
          <a:xfrm>
            <a:off x="676685" y="2255231"/>
            <a:ext cx="3895316" cy="4048302"/>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EU COUNTRIES</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CN" sz="1200" b="1" dirty="0">
              <a:solidFill>
                <a:srgbClr val="CC3399"/>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a:solidFill>
                  <a:srgbClr val="1B839D"/>
                </a:solidFill>
                <a:latin typeface="Calibri" pitchFamily="34" charset="0"/>
                <a:ea typeface="Arial Unicode MS" pitchFamily="34" charset="-122"/>
              </a:rPr>
              <a:t>Austria		</a:t>
            </a:r>
            <a:r>
              <a:rPr lang="is-IS" altLang="zh-CN" sz="1200" b="1" dirty="0" err="1">
                <a:solidFill>
                  <a:srgbClr val="1B839D"/>
                </a:solidFill>
                <a:latin typeface="Calibri" pitchFamily="34" charset="0"/>
                <a:ea typeface="Arial Unicode MS" pitchFamily="34" charset="-122"/>
              </a:rPr>
              <a:t>Italy</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a:solidFill>
                  <a:srgbClr val="1B839D"/>
                </a:solidFill>
                <a:latin typeface="Calibri" pitchFamily="34" charset="0"/>
                <a:ea typeface="Arial Unicode MS" pitchFamily="34" charset="-122"/>
              </a:rPr>
              <a:t>Belgium		</a:t>
            </a:r>
            <a:r>
              <a:rPr lang="is-IS" altLang="zh-CN" sz="1200" b="1" dirty="0" err="1">
                <a:solidFill>
                  <a:srgbClr val="1B839D"/>
                </a:solidFill>
                <a:latin typeface="Calibri" pitchFamily="34" charset="0"/>
                <a:ea typeface="Arial Unicode MS" pitchFamily="34" charset="-122"/>
              </a:rPr>
              <a:t>Latvia</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Bulgaria</a:t>
            </a:r>
            <a:r>
              <a:rPr lang="is-IS" altLang="zh-CN" sz="1200" b="1" dirty="0">
                <a:solidFill>
                  <a:srgbClr val="1B839D"/>
                </a:solidFill>
                <a:latin typeface="Calibri" pitchFamily="34" charset="0"/>
                <a:ea typeface="Arial Unicode MS" pitchFamily="34" charset="-122"/>
              </a:rPr>
              <a:t>		</a:t>
            </a:r>
            <a:r>
              <a:rPr lang="is-IS" altLang="zh-CN" sz="1200" b="1" dirty="0" err="1">
                <a:solidFill>
                  <a:srgbClr val="1B839D"/>
                </a:solidFill>
                <a:latin typeface="Calibri" pitchFamily="34" charset="0"/>
                <a:ea typeface="Arial Unicode MS" pitchFamily="34" charset="-122"/>
              </a:rPr>
              <a:t>Lithuania</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Croatia</a:t>
            </a:r>
            <a:r>
              <a:rPr lang="is-IS" altLang="zh-CN" sz="1200" b="1" dirty="0">
                <a:solidFill>
                  <a:srgbClr val="1B839D"/>
                </a:solidFill>
                <a:latin typeface="Calibri" pitchFamily="34" charset="0"/>
                <a:ea typeface="Arial Unicode MS" pitchFamily="34" charset="-122"/>
              </a:rPr>
              <a:t>		</a:t>
            </a:r>
            <a:r>
              <a:rPr lang="is-IS" altLang="zh-CN" sz="1200" b="1" dirty="0" err="1">
                <a:solidFill>
                  <a:srgbClr val="1B839D"/>
                </a:solidFill>
                <a:latin typeface="Calibri" pitchFamily="34" charset="0"/>
                <a:ea typeface="Arial Unicode MS" pitchFamily="34" charset="-122"/>
              </a:rPr>
              <a:t>Luxembourg</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Cyprus</a:t>
            </a:r>
            <a:r>
              <a:rPr lang="is-IS" altLang="zh-CN" sz="1200" b="1" dirty="0">
                <a:solidFill>
                  <a:srgbClr val="1B839D"/>
                </a:solidFill>
                <a:latin typeface="Calibri" pitchFamily="34" charset="0"/>
                <a:ea typeface="Arial Unicode MS" pitchFamily="34" charset="-122"/>
              </a:rPr>
              <a:t>			Malta</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Czech</a:t>
            </a:r>
            <a:r>
              <a:rPr lang="is-IS" altLang="zh-CN" sz="1200" b="1" dirty="0">
                <a:solidFill>
                  <a:srgbClr val="1B839D"/>
                </a:solidFill>
                <a:latin typeface="Calibri" pitchFamily="34" charset="0"/>
                <a:ea typeface="Arial Unicode MS" pitchFamily="34" charset="-122"/>
              </a:rPr>
              <a:t> Republic	Netherlands</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Denmark</a:t>
            </a:r>
            <a:r>
              <a:rPr lang="is-IS" altLang="zh-CN" sz="1200" b="1" dirty="0">
                <a:solidFill>
                  <a:srgbClr val="1B839D"/>
                </a:solidFill>
                <a:latin typeface="Calibri" pitchFamily="34" charset="0"/>
                <a:ea typeface="Arial Unicode MS" pitchFamily="34" charset="-122"/>
              </a:rPr>
              <a:t>		</a:t>
            </a:r>
            <a:r>
              <a:rPr lang="is-IS" altLang="zh-CN" sz="1200" b="1" dirty="0" err="1">
                <a:solidFill>
                  <a:srgbClr val="1B839D"/>
                </a:solidFill>
                <a:latin typeface="Calibri" pitchFamily="34" charset="0"/>
                <a:ea typeface="Arial Unicode MS" pitchFamily="34" charset="-122"/>
              </a:rPr>
              <a:t>Poland</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Estonia</a:t>
            </a:r>
            <a:r>
              <a:rPr lang="is-IS" altLang="zh-CN" sz="1200" b="1" dirty="0">
                <a:solidFill>
                  <a:srgbClr val="1B839D"/>
                </a:solidFill>
                <a:latin typeface="Calibri" pitchFamily="34" charset="0"/>
                <a:ea typeface="Arial Unicode MS" pitchFamily="34" charset="-122"/>
              </a:rPr>
              <a:t>		</a:t>
            </a:r>
            <a:r>
              <a:rPr lang="is-IS" altLang="zh-CN" sz="1200" b="1" dirty="0" err="1">
                <a:solidFill>
                  <a:srgbClr val="1B839D"/>
                </a:solidFill>
                <a:latin typeface="Calibri" pitchFamily="34" charset="0"/>
                <a:ea typeface="Arial Unicode MS" pitchFamily="34" charset="-122"/>
              </a:rPr>
              <a:t>Portugal</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Finland</a:t>
            </a:r>
            <a:r>
              <a:rPr lang="is-IS" altLang="zh-CN" sz="1200" b="1" dirty="0">
                <a:solidFill>
                  <a:srgbClr val="1B839D"/>
                </a:solidFill>
                <a:latin typeface="Calibri" pitchFamily="34" charset="0"/>
                <a:ea typeface="Arial Unicode MS" pitchFamily="34" charset="-122"/>
              </a:rPr>
              <a:t>		</a:t>
            </a:r>
            <a:r>
              <a:rPr lang="is-IS" altLang="zh-CN" sz="1200" b="1" dirty="0" err="1">
                <a:solidFill>
                  <a:srgbClr val="1B839D"/>
                </a:solidFill>
                <a:latin typeface="Calibri" pitchFamily="34" charset="0"/>
                <a:ea typeface="Arial Unicode MS" pitchFamily="34" charset="-122"/>
              </a:rPr>
              <a:t>Romania</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a:solidFill>
                  <a:srgbClr val="1B839D"/>
                </a:solidFill>
                <a:latin typeface="Calibri" pitchFamily="34" charset="0"/>
                <a:ea typeface="Arial Unicode MS" pitchFamily="34" charset="-122"/>
              </a:rPr>
              <a:t>France			</a:t>
            </a:r>
            <a:r>
              <a:rPr lang="is-IS" altLang="zh-CN" sz="1200" b="1" dirty="0" err="1">
                <a:solidFill>
                  <a:srgbClr val="1B839D"/>
                </a:solidFill>
                <a:latin typeface="Calibri" pitchFamily="34" charset="0"/>
                <a:ea typeface="Arial Unicode MS" pitchFamily="34" charset="-122"/>
              </a:rPr>
              <a:t>Slovakia</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Germany</a:t>
            </a:r>
            <a:r>
              <a:rPr lang="is-IS" altLang="zh-CN" sz="1200" b="1" dirty="0">
                <a:solidFill>
                  <a:srgbClr val="1B839D"/>
                </a:solidFill>
                <a:latin typeface="Calibri" pitchFamily="34" charset="0"/>
                <a:ea typeface="Arial Unicode MS" pitchFamily="34" charset="-122"/>
              </a:rPr>
              <a:t>		</a:t>
            </a:r>
            <a:r>
              <a:rPr lang="is-IS" altLang="zh-CN" sz="1200" b="1" dirty="0" err="1">
                <a:solidFill>
                  <a:srgbClr val="1B839D"/>
                </a:solidFill>
                <a:latin typeface="Calibri" pitchFamily="34" charset="0"/>
                <a:ea typeface="Arial Unicode MS" pitchFamily="34" charset="-122"/>
              </a:rPr>
              <a:t>Slovenia</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Greece</a:t>
            </a:r>
            <a:r>
              <a:rPr lang="is-IS" altLang="zh-CN" sz="1200" b="1" dirty="0">
                <a:solidFill>
                  <a:srgbClr val="1B839D"/>
                </a:solidFill>
                <a:latin typeface="Calibri" pitchFamily="34" charset="0"/>
                <a:ea typeface="Arial Unicode MS" pitchFamily="34" charset="-122"/>
              </a:rPr>
              <a:t>			</a:t>
            </a:r>
            <a:r>
              <a:rPr lang="is-IS" altLang="zh-CN" sz="1200" b="1" dirty="0" err="1">
                <a:solidFill>
                  <a:srgbClr val="1B839D"/>
                </a:solidFill>
                <a:latin typeface="Calibri" pitchFamily="34" charset="0"/>
                <a:ea typeface="Arial Unicode MS" pitchFamily="34" charset="-122"/>
              </a:rPr>
              <a:t>Spain</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err="1">
                <a:solidFill>
                  <a:srgbClr val="1B839D"/>
                </a:solidFill>
                <a:latin typeface="Calibri" pitchFamily="34" charset="0"/>
                <a:ea typeface="Arial Unicode MS" pitchFamily="34" charset="-122"/>
              </a:rPr>
              <a:t>Hungary</a:t>
            </a:r>
            <a:r>
              <a:rPr lang="is-IS" altLang="zh-CN" sz="1200" b="1" dirty="0">
                <a:solidFill>
                  <a:srgbClr val="1B839D"/>
                </a:solidFill>
                <a:latin typeface="Calibri" pitchFamily="34" charset="0"/>
                <a:ea typeface="Arial Unicode MS" pitchFamily="34" charset="-122"/>
              </a:rPr>
              <a:t>		</a:t>
            </a:r>
            <a:r>
              <a:rPr lang="is-IS" altLang="zh-CN" sz="1200" b="1" dirty="0" err="1">
                <a:solidFill>
                  <a:srgbClr val="1B839D"/>
                </a:solidFill>
                <a:latin typeface="Calibri" pitchFamily="34" charset="0"/>
                <a:ea typeface="Arial Unicode MS" pitchFamily="34" charset="-122"/>
              </a:rPr>
              <a:t>Sweden</a:t>
            </a:r>
            <a:endParaRPr lang="is-IS" altLang="zh-CN" sz="1200" b="1" dirty="0">
              <a:solidFill>
                <a:srgbClr val="1B839D"/>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a:solidFill>
                  <a:srgbClr val="1B839D"/>
                </a:solidFill>
                <a:latin typeface="Calibri" pitchFamily="34" charset="0"/>
                <a:ea typeface="Arial Unicode MS" pitchFamily="34" charset="-122"/>
              </a:rPr>
              <a:t>Ireland			United </a:t>
            </a:r>
            <a:r>
              <a:rPr lang="is-IS" altLang="zh-CN" sz="1200" b="1" dirty="0" err="1">
                <a:solidFill>
                  <a:srgbClr val="1B839D"/>
                </a:solidFill>
                <a:latin typeface="Calibri" pitchFamily="34" charset="0"/>
                <a:ea typeface="Arial Unicode MS" pitchFamily="34" charset="-122"/>
              </a:rPr>
              <a:t>Kingdoms</a:t>
            </a:r>
            <a:endParaRPr lang="en-US" altLang="zh-CN" sz="1200" b="1" dirty="0">
              <a:solidFill>
                <a:srgbClr val="1B839D"/>
              </a:solidFill>
              <a:latin typeface="Calibri" pitchFamily="34" charset="0"/>
              <a:ea typeface="Arial Unicode MS" pitchFamily="34" charset="-122"/>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sp>
        <p:nvSpPr>
          <p:cNvPr id="31" name="Text Box 1">
            <a:extLst>
              <a:ext uri="{FF2B5EF4-FFF2-40B4-BE49-F238E27FC236}">
                <a16:creationId xmlns:a16="http://schemas.microsoft.com/office/drawing/2014/main" id="{CCA00ED0-D212-45FE-9F61-33BBC4120DC9}"/>
              </a:ext>
            </a:extLst>
          </p:cNvPr>
          <p:cNvSpPr txBox="1">
            <a:spLocks noChangeArrowheads="1"/>
          </p:cNvSpPr>
          <p:nvPr/>
        </p:nvSpPr>
        <p:spPr bwMode="auto">
          <a:xfrm>
            <a:off x="3738687" y="2255231"/>
            <a:ext cx="3895316" cy="4048302"/>
          </a:xfrm>
          <a:prstGeom prst="rect">
            <a:avLst/>
          </a:prstGeom>
          <a:noFill/>
          <a:ln w="9525">
            <a:noFill/>
            <a:miter lim="800000"/>
            <a:headEnd/>
            <a:tailEnd/>
          </a:ln>
        </p:spPr>
        <p:txBody>
          <a:bodyPr lIns="92160" tIns="46080" rIns="92160" bIns="46080"/>
          <a:lstStyle/>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CC3399"/>
                </a:solidFill>
                <a:latin typeface="Calibri" pitchFamily="34" charset="0"/>
                <a:ea typeface="Arial Unicode MS" pitchFamily="34" charset="-122"/>
              </a:rPr>
              <a:t>ASSOCIATED COUNTRIES</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CN" sz="1200" b="1" dirty="0">
              <a:solidFill>
                <a:srgbClr val="CC3399"/>
              </a:solidFill>
              <a:latin typeface="Calibri" pitchFamily="34" charset="0"/>
              <a:ea typeface="Arial Unicode MS" pitchFamily="34" charset="-122"/>
            </a:endParaRP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1B839D"/>
                </a:solidFill>
                <a:latin typeface="Calibri" pitchFamily="34" charset="0"/>
                <a:ea typeface="Arial Unicode MS" pitchFamily="34" charset="-122"/>
              </a:rPr>
              <a:t>Albania		Ukraine</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1B839D"/>
                </a:solidFill>
                <a:latin typeface="Calibri" pitchFamily="34" charset="0"/>
                <a:ea typeface="Arial Unicode MS" pitchFamily="34" charset="-122"/>
              </a:rPr>
              <a:t>Georgia		Israel</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1B839D"/>
                </a:solidFill>
                <a:latin typeface="Calibri" pitchFamily="34" charset="0"/>
                <a:ea typeface="Arial Unicode MS" pitchFamily="34" charset="-122"/>
              </a:rPr>
              <a:t>Montenegro		Serbia</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1B839D"/>
                </a:solidFill>
                <a:latin typeface="Calibri" pitchFamily="34" charset="0"/>
                <a:ea typeface="Arial Unicode MS" pitchFamily="34" charset="-122"/>
              </a:rPr>
              <a:t>FYRO Macedonia	Turkey</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1B839D"/>
                </a:solidFill>
                <a:latin typeface="Calibri" pitchFamily="34" charset="0"/>
                <a:ea typeface="Arial Unicode MS" pitchFamily="34" charset="-122"/>
              </a:rPr>
              <a:t>Armenia		Tunisia</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1B839D"/>
                </a:solidFill>
                <a:latin typeface="Calibri" pitchFamily="34" charset="0"/>
                <a:ea typeface="Arial Unicode MS" pitchFamily="34" charset="-122"/>
              </a:rPr>
              <a:t>Iceland		Moldavia</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1200" b="1" dirty="0">
                <a:solidFill>
                  <a:srgbClr val="1B839D"/>
                </a:solidFill>
                <a:latin typeface="Calibri" pitchFamily="34" charset="0"/>
                <a:ea typeface="Arial Unicode MS" pitchFamily="34" charset="-122"/>
              </a:rPr>
              <a:t>Faroe Islands		Bosnia and Herzegovina</a:t>
            </a:r>
          </a:p>
          <a:p>
            <a:pP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s-IS" altLang="zh-CN" sz="1200" b="1" dirty="0">
                <a:solidFill>
                  <a:srgbClr val="1B839D"/>
                </a:solidFill>
                <a:latin typeface="Calibri" pitchFamily="34" charset="0"/>
                <a:ea typeface="Arial Unicode MS" pitchFamily="34" charset="-122"/>
              </a:rPr>
              <a:t>N</a:t>
            </a:r>
            <a:r>
              <a:rPr lang="en-US" altLang="zh-CN" sz="1200" b="1" dirty="0" err="1">
                <a:solidFill>
                  <a:srgbClr val="1B839D"/>
                </a:solidFill>
                <a:latin typeface="Calibri" pitchFamily="34" charset="0"/>
                <a:ea typeface="Arial Unicode MS" pitchFamily="34" charset="-122"/>
              </a:rPr>
              <a:t>orway</a:t>
            </a:r>
            <a:r>
              <a:rPr lang="en-US" altLang="zh-CN" sz="1200" b="1" dirty="0">
                <a:solidFill>
                  <a:srgbClr val="1B839D"/>
                </a:solidFill>
                <a:latin typeface="Calibri" pitchFamily="34" charset="0"/>
                <a:ea typeface="Arial Unicode MS" pitchFamily="34" charset="-122"/>
              </a:rPr>
              <a:t>		Switzerland</a:t>
            </a:r>
          </a:p>
        </p:txBody>
      </p:sp>
      <p:pic>
        <p:nvPicPr>
          <p:cNvPr id="3" name="Picture 2">
            <a:extLst>
              <a:ext uri="{FF2B5EF4-FFF2-40B4-BE49-F238E27FC236}">
                <a16:creationId xmlns:a16="http://schemas.microsoft.com/office/drawing/2014/main" id="{0186BCDD-6A11-4020-8941-7325BC635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473" y="2194191"/>
            <a:ext cx="1619306" cy="1619306"/>
          </a:xfrm>
          <a:prstGeom prst="rect">
            <a:avLst/>
          </a:prstGeom>
        </p:spPr>
      </p:pic>
      <p:pic>
        <p:nvPicPr>
          <p:cNvPr id="13" name="Picture 12" descr="A close up of a logo&#10;&#10;Description automatically generated">
            <a:extLst>
              <a:ext uri="{FF2B5EF4-FFF2-40B4-BE49-F238E27FC236}">
                <a16:creationId xmlns:a16="http://schemas.microsoft.com/office/drawing/2014/main" id="{FA5288E9-8A77-4152-855A-249B525EB6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833795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43669" y="2924944"/>
            <a:ext cx="8856662" cy="15126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HOW TO FIND PARTNERS</a:t>
            </a:r>
          </a:p>
          <a:p>
            <a:pPr>
              <a:buClr>
                <a:srgbClr val="204388"/>
              </a:buClr>
            </a:pPr>
            <a:r>
              <a:rPr lang="en-US" altLang="zh-CN" sz="2800" b="1" dirty="0">
                <a:solidFill>
                  <a:srgbClr val="4597A0"/>
                </a:solidFill>
              </a:rPr>
              <a:t>IN EUROPE</a:t>
            </a:r>
            <a:endParaRPr lang="zh-CN" altLang="en-US" sz="2800" b="1" dirty="0">
              <a:solidFill>
                <a:srgbClr val="4597A0"/>
              </a:solidFill>
            </a:endParaRPr>
          </a:p>
          <a:p>
            <a:pPr>
              <a:buClr>
                <a:srgbClr val="204388"/>
              </a:buClr>
            </a:pPr>
            <a:endParaRPr lang="sv-SE" altLang="en-US" sz="1800" dirty="0">
              <a:latin typeface="Calibri" pitchFamily="34" charset="0"/>
            </a:endParaRPr>
          </a:p>
        </p:txBody>
      </p:sp>
      <p:sp>
        <p:nvSpPr>
          <p:cNvPr id="3" name="Rectangle 2">
            <a:extLst>
              <a:ext uri="{FF2B5EF4-FFF2-40B4-BE49-F238E27FC236}">
                <a16:creationId xmlns:a16="http://schemas.microsoft.com/office/drawing/2014/main" id="{33621FE4-C4BA-4783-A49C-EBE1D46E84AA}"/>
              </a:ext>
            </a:extLst>
          </p:cNvPr>
          <p:cNvSpPr/>
          <p:nvPr/>
        </p:nvSpPr>
        <p:spPr>
          <a:xfrm>
            <a:off x="4042054" y="2452246"/>
            <a:ext cx="1058303" cy="369332"/>
          </a:xfrm>
          <a:prstGeom prst="rect">
            <a:avLst/>
          </a:prstGeom>
        </p:spPr>
        <p:txBody>
          <a:bodyPr wrap="none">
            <a:spAutoFit/>
          </a:bodyPr>
          <a:lstStyle/>
          <a:p>
            <a:pPr>
              <a:buClr>
                <a:srgbClr val="204388"/>
              </a:buClr>
            </a:pPr>
            <a:r>
              <a:rPr lang="en-GB" altLang="en-US" b="1" dirty="0">
                <a:solidFill>
                  <a:srgbClr val="FFC000"/>
                </a:solidFill>
              </a:rPr>
              <a:t>Section 7</a:t>
            </a:r>
          </a:p>
        </p:txBody>
      </p:sp>
      <p:sp>
        <p:nvSpPr>
          <p:cNvPr id="7" name="TextBox 6">
            <a:extLst>
              <a:ext uri="{FF2B5EF4-FFF2-40B4-BE49-F238E27FC236}">
                <a16:creationId xmlns:a16="http://schemas.microsoft.com/office/drawing/2014/main" id="{2CDC4CDD-9562-481A-8A75-017EF432F4FB}"/>
              </a:ext>
            </a:extLst>
          </p:cNvPr>
          <p:cNvSpPr txBox="1"/>
          <p:nvPr/>
        </p:nvSpPr>
        <p:spPr>
          <a:xfrm>
            <a:off x="3059832" y="4149080"/>
            <a:ext cx="2880320" cy="369332"/>
          </a:xfrm>
          <a:prstGeom prst="rect">
            <a:avLst/>
          </a:prstGeom>
          <a:noFill/>
        </p:spPr>
        <p:txBody>
          <a:bodyPr wrap="square" rtlCol="0">
            <a:spAutoFit/>
          </a:bodyPr>
          <a:lstStyle/>
          <a:p>
            <a:pPr algn="ctr"/>
            <a:r>
              <a:rPr lang="is-IS" dirty="0"/>
              <a:t>01:50</a:t>
            </a:r>
            <a:endParaRPr lang="en-US" dirty="0"/>
          </a:p>
        </p:txBody>
      </p:sp>
      <p:pic>
        <p:nvPicPr>
          <p:cNvPr id="8" name="Picture 7" descr="A close up of a logo&#10;&#10;Description automatically generated">
            <a:extLst>
              <a:ext uri="{FF2B5EF4-FFF2-40B4-BE49-F238E27FC236}">
                <a16:creationId xmlns:a16="http://schemas.microsoft.com/office/drawing/2014/main" id="{B38D6BBE-7665-4FD8-8CCE-B17F0B10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953948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1" name="Content Placeholder 2">
            <a:extLst>
              <a:ext uri="{FF2B5EF4-FFF2-40B4-BE49-F238E27FC236}">
                <a16:creationId xmlns:a16="http://schemas.microsoft.com/office/drawing/2014/main" id="{945B273E-75BB-4857-A2A6-3C7216C3542A}"/>
              </a:ext>
            </a:extLst>
          </p:cNvPr>
          <p:cNvSpPr txBox="1">
            <a:spLocks/>
          </p:cNvSpPr>
          <p:nvPr/>
        </p:nvSpPr>
        <p:spPr>
          <a:xfrm>
            <a:off x="158648" y="1361471"/>
            <a:ext cx="8856662" cy="121999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buClr>
                <a:srgbClr val="204388"/>
              </a:buClr>
            </a:pPr>
            <a:r>
              <a:rPr lang="en-GB" altLang="en-US" sz="3000" b="1" dirty="0">
                <a:solidFill>
                  <a:srgbClr val="FFC000"/>
                </a:solidFill>
              </a:rPr>
              <a:t>HOW TO FIND PARTNERS </a:t>
            </a:r>
            <a:r>
              <a:rPr lang="en-US" altLang="zh-CN" sz="2800" b="1" dirty="0">
                <a:solidFill>
                  <a:srgbClr val="4597A0"/>
                </a:solidFill>
              </a:rPr>
              <a:t>IN EUROPE</a:t>
            </a:r>
          </a:p>
          <a:p>
            <a:pPr algn="r">
              <a:buClr>
                <a:srgbClr val="204388"/>
              </a:buClr>
            </a:pPr>
            <a:r>
              <a:rPr lang="en-US" altLang="zh-CN" sz="2800" b="1" dirty="0">
                <a:solidFill>
                  <a:srgbClr val="4597A0"/>
                </a:solidFill>
              </a:rPr>
              <a:t>Available Tools online</a:t>
            </a:r>
            <a:endParaRPr lang="zh-CN" altLang="en-US" sz="2800" b="1" dirty="0">
              <a:solidFill>
                <a:srgbClr val="4597A0"/>
              </a:solidFill>
            </a:endParaRPr>
          </a:p>
          <a:p>
            <a:pPr>
              <a:buClr>
                <a:srgbClr val="204388"/>
              </a:buClr>
            </a:pPr>
            <a:endParaRPr lang="sv-SE" altLang="en-US" sz="1800" dirty="0">
              <a:latin typeface="Calibri" pitchFamily="34" charset="0"/>
            </a:endParaRPr>
          </a:p>
        </p:txBody>
      </p:sp>
      <p:pic>
        <p:nvPicPr>
          <p:cNvPr id="13" name="Graphic 12" descr="Questions">
            <a:extLst>
              <a:ext uri="{FF2B5EF4-FFF2-40B4-BE49-F238E27FC236}">
                <a16:creationId xmlns:a16="http://schemas.microsoft.com/office/drawing/2014/main" id="{AE4D137C-4AC1-4D4E-AAF2-B67A15027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5736" y="908720"/>
            <a:ext cx="914400" cy="914400"/>
          </a:xfrm>
          <a:prstGeom prst="rect">
            <a:avLst/>
          </a:prstGeom>
        </p:spPr>
      </p:pic>
      <p:graphicFrame>
        <p:nvGraphicFramePr>
          <p:cNvPr id="2" name="Diagram 1">
            <a:extLst>
              <a:ext uri="{FF2B5EF4-FFF2-40B4-BE49-F238E27FC236}">
                <a16:creationId xmlns:a16="http://schemas.microsoft.com/office/drawing/2014/main" id="{714B8ECC-B940-4867-9994-319019524519}"/>
              </a:ext>
            </a:extLst>
          </p:cNvPr>
          <p:cNvGraphicFramePr/>
          <p:nvPr>
            <p:extLst>
              <p:ext uri="{D42A27DB-BD31-4B8C-83A1-F6EECF244321}">
                <p14:modId xmlns:p14="http://schemas.microsoft.com/office/powerpoint/2010/main" val="3569208167"/>
              </p:ext>
            </p:extLst>
          </p:nvPr>
        </p:nvGraphicFramePr>
        <p:xfrm>
          <a:off x="-419828" y="2131397"/>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0" name="Diagram 19">
            <a:extLst>
              <a:ext uri="{FF2B5EF4-FFF2-40B4-BE49-F238E27FC236}">
                <a16:creationId xmlns:a16="http://schemas.microsoft.com/office/drawing/2014/main" id="{558C363A-F0BD-49E7-A5C5-2478329D112C}"/>
              </a:ext>
            </a:extLst>
          </p:cNvPr>
          <p:cNvGraphicFramePr/>
          <p:nvPr>
            <p:extLst>
              <p:ext uri="{D42A27DB-BD31-4B8C-83A1-F6EECF244321}">
                <p14:modId xmlns:p14="http://schemas.microsoft.com/office/powerpoint/2010/main" val="3138324189"/>
              </p:ext>
            </p:extLst>
          </p:nvPr>
        </p:nvGraphicFramePr>
        <p:xfrm>
          <a:off x="3158868" y="2918960"/>
          <a:ext cx="5085540" cy="33903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Graphic 3" descr="Tools">
            <a:extLst>
              <a:ext uri="{FF2B5EF4-FFF2-40B4-BE49-F238E27FC236}">
                <a16:creationId xmlns:a16="http://schemas.microsoft.com/office/drawing/2014/main" id="{FF5DB4B3-154A-43FC-A2BD-E6235B03DB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170972" y="3706197"/>
            <a:ext cx="914400" cy="914400"/>
          </a:xfrm>
          <a:prstGeom prst="rect">
            <a:avLst/>
          </a:prstGeom>
        </p:spPr>
      </p:pic>
      <p:pic>
        <p:nvPicPr>
          <p:cNvPr id="6" name="Graphic 5" descr="Hammer">
            <a:extLst>
              <a:ext uri="{FF2B5EF4-FFF2-40B4-BE49-F238E27FC236}">
                <a16:creationId xmlns:a16="http://schemas.microsoft.com/office/drawing/2014/main" id="{C703BEF7-88B5-4811-85D9-ED1594F56F9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14444" y="3825713"/>
            <a:ext cx="914400" cy="9144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CF23D8E9-A097-41AC-A902-B59F74A78CC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703796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5">
            <a:extLst>
              <a:ext uri="{FF2B5EF4-FFF2-40B4-BE49-F238E27FC236}">
                <a16:creationId xmlns:a16="http://schemas.microsoft.com/office/drawing/2014/main" id="{6E7FA203-C959-42AB-B306-4A62F442BB3C}"/>
              </a:ext>
            </a:extLst>
          </p:cNvPr>
          <p:cNvSpPr txBox="1">
            <a:spLocks noChangeArrowheads="1"/>
          </p:cNvSpPr>
          <p:nvPr/>
        </p:nvSpPr>
        <p:spPr bwMode="auto">
          <a:xfrm>
            <a:off x="2207580" y="3363649"/>
            <a:ext cx="46638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4800" b="1" i="0" dirty="0">
                <a:solidFill>
                  <a:srgbClr val="4597A0"/>
                </a:solidFill>
                <a:latin typeface="Calibri" pitchFamily="34" charset="0"/>
              </a:rPr>
              <a:t>COMPLICATED</a:t>
            </a:r>
            <a:endParaRPr lang="fr-BE" altLang="en-US" sz="4800" i="0" dirty="0">
              <a:latin typeface="Calibri" pitchFamily="34" charset="0"/>
            </a:endParaRPr>
          </a:p>
        </p:txBody>
      </p:sp>
      <p:sp>
        <p:nvSpPr>
          <p:cNvPr id="2" name="Rectangle 1">
            <a:extLst>
              <a:ext uri="{FF2B5EF4-FFF2-40B4-BE49-F238E27FC236}">
                <a16:creationId xmlns:a16="http://schemas.microsoft.com/office/drawing/2014/main" id="{46CB49B1-DAE9-4F92-B8EC-C543988FA095}"/>
              </a:ext>
            </a:extLst>
          </p:cNvPr>
          <p:cNvSpPr/>
          <p:nvPr/>
        </p:nvSpPr>
        <p:spPr>
          <a:xfrm>
            <a:off x="2593742" y="3061240"/>
            <a:ext cx="3958283" cy="1504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Image result for european map with pins in it">
            <a:extLst>
              <a:ext uri="{FF2B5EF4-FFF2-40B4-BE49-F238E27FC236}">
                <a16:creationId xmlns:a16="http://schemas.microsoft.com/office/drawing/2014/main" id="{7DE9582F-C4AB-4A65-A9B5-EE4761418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25937">
            <a:off x="4981091" y="4146775"/>
            <a:ext cx="6088959" cy="4059306"/>
          </a:xfrm>
          <a:prstGeom prst="rect">
            <a:avLst/>
          </a:prstGeom>
          <a:noFill/>
          <a:extLst>
            <a:ext uri="{909E8E84-426E-40DD-AFC4-6F175D3DCCD1}">
              <a14:hiddenFill xmlns:a14="http://schemas.microsoft.com/office/drawing/2010/main">
                <a:solidFill>
                  <a:srgbClr val="FFFFFF"/>
                </a:solidFill>
              </a14:hiddenFill>
            </a:ext>
          </a:extLst>
        </p:spPr>
      </p:pic>
      <p:sp>
        <p:nvSpPr>
          <p:cNvPr id="7" name="Trapezoid 6">
            <a:extLst>
              <a:ext uri="{FF2B5EF4-FFF2-40B4-BE49-F238E27FC236}">
                <a16:creationId xmlns:a16="http://schemas.microsoft.com/office/drawing/2014/main" id="{CADB9C8F-92A4-46BD-A0A6-1C22844B317A}"/>
              </a:ext>
            </a:extLst>
          </p:cNvPr>
          <p:cNvSpPr/>
          <p:nvPr/>
        </p:nvSpPr>
        <p:spPr>
          <a:xfrm>
            <a:off x="447183" y="2477707"/>
            <a:ext cx="8244834" cy="452533"/>
          </a:xfrm>
          <a:prstGeom prst="trapezoid">
            <a:avLst>
              <a:gd name="adj" fmla="val 801811"/>
            </a:avLst>
          </a:prstGeom>
          <a:gradFill>
            <a:gsLst>
              <a:gs pos="100000">
                <a:schemeClr val="bg1"/>
              </a:gs>
              <a:gs pos="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p:cNvSpPr txBox="1">
            <a:spLocks noChangeArrowheads="1"/>
          </p:cNvSpPr>
          <p:nvPr/>
        </p:nvSpPr>
        <p:spPr bwMode="auto">
          <a:xfrm>
            <a:off x="1258888" y="3476127"/>
            <a:ext cx="6624637" cy="863600"/>
          </a:xfrm>
          <a:prstGeom prst="rect">
            <a:avLst/>
          </a:prstGeom>
          <a:noFill/>
          <a:ln>
            <a:noFill/>
          </a:ln>
          <a:effectLst/>
          <a:extLst/>
        </p:spPr>
        <p:txBody>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20000"/>
              </a:spcBef>
              <a:buClr>
                <a:schemeClr val="bg1"/>
              </a:buClr>
            </a:pPr>
            <a:r>
              <a:rPr lang="fr-BE" altLang="en-US" sz="2800" b="1" i="0" dirty="0">
                <a:solidFill>
                  <a:schemeClr val="bg1"/>
                </a:solidFill>
              </a:rPr>
              <a:t>- RESEARCHERS IN MOTION -</a:t>
            </a:r>
            <a:endParaRPr lang="fr-BE" altLang="en-US" sz="2800" b="1" i="0" dirty="0">
              <a:solidFill>
                <a:schemeClr val="bg1"/>
              </a:solidFill>
              <a:cs typeface="Arial" charset="0"/>
            </a:endParaRPr>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p:cNvSpPr txBox="1">
            <a:spLocks/>
          </p:cNvSpPr>
          <p:nvPr/>
        </p:nvSpPr>
        <p:spPr>
          <a:xfrm>
            <a:off x="1735229" y="2967526"/>
            <a:ext cx="6969651" cy="69153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204388"/>
              </a:buClr>
            </a:pPr>
            <a:r>
              <a:rPr lang="en-GB" altLang="en-US" sz="1600" b="1" dirty="0">
                <a:solidFill>
                  <a:srgbClr val="FFC000"/>
                </a:solidFill>
              </a:rPr>
              <a:t>MARIE SKŁODOWSKA-CURIE ACTIONS:</a:t>
            </a:r>
            <a:r>
              <a:rPr lang="zh-CN" altLang="en-US" sz="1400" b="1" dirty="0">
                <a:solidFill>
                  <a:srgbClr val="4597A0"/>
                </a:solidFill>
              </a:rPr>
              <a:t>玛丽</a:t>
            </a:r>
            <a:r>
              <a:rPr lang="en-US" altLang="zh-CN" sz="1400" b="1" dirty="0">
                <a:solidFill>
                  <a:srgbClr val="4597A0"/>
                </a:solidFill>
              </a:rPr>
              <a:t>·</a:t>
            </a:r>
            <a:r>
              <a:rPr lang="zh-CN" altLang="en-US" sz="1400" b="1" dirty="0">
                <a:solidFill>
                  <a:srgbClr val="4597A0"/>
                </a:solidFill>
              </a:rPr>
              <a:t>居里计划</a:t>
            </a:r>
          </a:p>
          <a:p>
            <a:endParaRPr lang="en-US" altLang="en-US" sz="1200" b="1" dirty="0">
              <a:solidFill>
                <a:srgbClr val="4597A0"/>
              </a:solidFill>
              <a:latin typeface="Calibri" pitchFamily="34" charset="0"/>
            </a:endParaRPr>
          </a:p>
          <a:p>
            <a:endParaRPr lang="is-IS" altLang="zh-CN" sz="1400" dirty="0">
              <a:latin typeface="Calibri" pitchFamily="34" charset="0"/>
            </a:endParaRPr>
          </a:p>
          <a:p>
            <a:pPr>
              <a:buClr>
                <a:srgbClr val="204388"/>
              </a:buClr>
            </a:pPr>
            <a:endParaRPr lang="sv-SE" altLang="en-US" sz="1400" dirty="0">
              <a:latin typeface="Calibri" pitchFamily="34" charset="0"/>
            </a:endParaRPr>
          </a:p>
        </p:txBody>
      </p:sp>
      <p:pic>
        <p:nvPicPr>
          <p:cNvPr id="8" name="Zástupný symbol pro obsah 1"/>
          <p:cNvPicPr>
            <a:picLocks noChangeAspect="1"/>
          </p:cNvPicPr>
          <p:nvPr/>
        </p:nvPicPr>
        <p:blipFill>
          <a:blip r:embed="rId4" cstate="print"/>
          <a:srcRect/>
          <a:stretch>
            <a:fillRect/>
          </a:stretch>
        </p:blipFill>
        <p:spPr>
          <a:xfrm>
            <a:off x="461634" y="3004411"/>
            <a:ext cx="989503" cy="989503"/>
          </a:xfrm>
          <a:prstGeom prst="rect">
            <a:avLst/>
          </a:prstGeom>
          <a:solidFill>
            <a:schemeClr val="accent1"/>
          </a:solidFill>
        </p:spPr>
      </p:pic>
      <p:sp>
        <p:nvSpPr>
          <p:cNvPr id="9" name="Text Box 1"/>
          <p:cNvSpPr txBox="1">
            <a:spLocks noChangeArrowheads="1"/>
          </p:cNvSpPr>
          <p:nvPr/>
        </p:nvSpPr>
        <p:spPr bwMode="auto">
          <a:xfrm>
            <a:off x="1735229" y="3245106"/>
            <a:ext cx="4855905" cy="1034216"/>
          </a:xfrm>
          <a:prstGeom prst="rect">
            <a:avLst/>
          </a:prstGeom>
          <a:noFill/>
          <a:ln w="9525">
            <a:noFill/>
            <a:miter lim="800000"/>
            <a:headEnd/>
            <a:tailEnd/>
          </a:ln>
        </p:spPr>
        <p:txBody>
          <a:bodyPr lIns="92160" tIns="46080" rIns="92160" bIns="46080"/>
          <a:lstStyle/>
          <a:p>
            <a:pPr lvl="0">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200" b="1" dirty="0">
                <a:solidFill>
                  <a:srgbClr val="CC3399"/>
                </a:solidFill>
                <a:latin typeface="Calibri" pitchFamily="34" charset="0"/>
                <a:ea typeface="Arial Unicode MS" pitchFamily="34" charset="-122"/>
                <a:cs typeface="Arial Unicode MS" pitchFamily="34" charset="-122"/>
              </a:rPr>
              <a:t>INDIVIDUAL FELLOWSHIPS </a:t>
            </a:r>
            <a:r>
              <a:rPr lang="zh-CN" altLang="en-US" sz="1200" b="1" cap="small" dirty="0">
                <a:solidFill>
                  <a:srgbClr val="164796"/>
                </a:solidFill>
                <a:latin typeface="+mj-ea"/>
                <a:cs typeface="Calibri" pitchFamily="34" charset="0"/>
              </a:rPr>
              <a:t>单独研究基金</a:t>
            </a:r>
            <a:endParaRPr lang="en-GB" altLang="zh-CN" sz="1200" b="1" dirty="0">
              <a:solidFill>
                <a:srgbClr val="164796"/>
              </a:solidFill>
              <a:latin typeface="Calibri" pitchFamily="34" charset="0"/>
              <a:ea typeface="Arial Unicode MS" pitchFamily="34" charset="-122"/>
              <a:cs typeface="Arial Unicode MS" pitchFamily="34" charset="-122"/>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CN" sz="1100" b="1" dirty="0">
                <a:solidFill>
                  <a:srgbClr val="4597A0"/>
                </a:solidFill>
                <a:latin typeface="Calibri" pitchFamily="34" charset="0"/>
                <a:ea typeface="Arial Unicode MS" pitchFamily="34" charset="-122"/>
                <a:cs typeface="Arial Unicode MS" pitchFamily="34" charset="-122"/>
              </a:rPr>
              <a:t>FELLOWSHIPS FOR OUTSTANDING RESEARCHERS</a:t>
            </a:r>
          </a:p>
          <a:p>
            <a:pPr lvl="0">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CN" altLang="en-US" sz="1100" b="1" cap="small" dirty="0">
                <a:solidFill>
                  <a:srgbClr val="164796"/>
                </a:solidFill>
                <a:latin typeface="+mj-ea"/>
                <a:ea typeface="+mj-ea"/>
                <a:cs typeface="Calibri" pitchFamily="34" charset="0"/>
              </a:rPr>
              <a:t>为优秀的研究人员提供的研究基金</a:t>
            </a:r>
            <a:endParaRPr lang="en-GB" sz="1100" b="1" cap="small" dirty="0">
              <a:solidFill>
                <a:srgbClr val="164796"/>
              </a:solidFill>
              <a:latin typeface="+mj-ea"/>
              <a:ea typeface="+mj-ea"/>
              <a:cs typeface="Browallia New" panose="020B0604020202020204" pitchFamily="34" charset="-34"/>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b="1" dirty="0">
              <a:latin typeface="Browallia New" panose="020B0604020202020204" pitchFamily="34" charset="-34"/>
              <a:ea typeface="Arial Unicode MS" pitchFamily="34" charset="-122"/>
              <a:cs typeface="Browallia New" panose="020B0604020202020204" pitchFamily="34" charset="-34"/>
            </a:endParaRPr>
          </a:p>
          <a:p>
            <a:pPr eaLnBrk="1" hangingPunct="1">
              <a:spcAft>
                <a:spcPts val="600"/>
              </a:spcAft>
              <a:buSzPct val="11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dirty="0">
              <a:solidFill>
                <a:srgbClr val="0F5494"/>
              </a:solidFill>
              <a:latin typeface="Browallia New" panose="020B0604020202020204" pitchFamily="34" charset="-34"/>
              <a:ea typeface="Arial Unicode MS" pitchFamily="34" charset="-122"/>
              <a:cs typeface="Browallia New" panose="020B0604020202020204" pitchFamily="34" charset="-34"/>
            </a:endParaRPr>
          </a:p>
          <a:p>
            <a:pPr eaLnBrk="1" hangingPunct="1">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sz="2400" dirty="0">
              <a:solidFill>
                <a:srgbClr val="0F5494"/>
              </a:solidFill>
              <a:latin typeface="Browallia New" panose="020B0604020202020204" pitchFamily="34" charset="-34"/>
              <a:ea typeface="Arial Unicode MS" pitchFamily="34" charset="-122"/>
              <a:cs typeface="Browallia New" panose="020B0604020202020204" pitchFamily="34" charset="-34"/>
            </a:endParaRPr>
          </a:p>
        </p:txBody>
      </p:sp>
      <p:sp>
        <p:nvSpPr>
          <p:cNvPr id="5" name="Scroll: Horizontal 4"/>
          <p:cNvSpPr/>
          <p:nvPr/>
        </p:nvSpPr>
        <p:spPr>
          <a:xfrm>
            <a:off x="6875226" y="2772010"/>
            <a:ext cx="2113746" cy="1448421"/>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srgbClr val="CC3399"/>
                </a:solidFill>
              </a:rPr>
              <a:t>NOW MORE THAN</a:t>
            </a:r>
          </a:p>
          <a:p>
            <a:pPr algn="ctr"/>
            <a:r>
              <a:rPr lang="en-US" sz="3600" b="1" dirty="0">
                <a:solidFill>
                  <a:srgbClr val="CC3399"/>
                </a:solidFill>
                <a:highlight>
                  <a:srgbClr val="FFC000"/>
                </a:highlight>
              </a:rPr>
              <a:t>100.000</a:t>
            </a:r>
          </a:p>
          <a:p>
            <a:pPr algn="ctr"/>
            <a:r>
              <a:rPr lang="en-US" sz="1200" dirty="0">
                <a:solidFill>
                  <a:srgbClr val="CC3399"/>
                </a:solidFill>
              </a:rPr>
              <a:t>RESEARCHERS FUNDED</a:t>
            </a:r>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3" name="Content Placeholder 2">
            <a:extLst>
              <a:ext uri="{FF2B5EF4-FFF2-40B4-BE49-F238E27FC236}">
                <a16:creationId xmlns:a16="http://schemas.microsoft.com/office/drawing/2014/main" id="{5827553E-9DB2-4E8B-BD71-199F6D9FE55F}"/>
              </a:ext>
            </a:extLst>
          </p:cNvPr>
          <p:cNvSpPr txBox="1">
            <a:spLocks/>
          </p:cNvSpPr>
          <p:nvPr/>
        </p:nvSpPr>
        <p:spPr>
          <a:xfrm>
            <a:off x="1735229" y="4273684"/>
            <a:ext cx="5633237" cy="97037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204388"/>
              </a:buClr>
            </a:pPr>
            <a:r>
              <a:rPr lang="en-GB" altLang="en-US" sz="1600" b="1" dirty="0">
                <a:solidFill>
                  <a:srgbClr val="FFC000"/>
                </a:solidFill>
              </a:rPr>
              <a:t>EUROPEAN RESEARCH COUNCIL:</a:t>
            </a:r>
            <a:r>
              <a:rPr lang="zh-CN" altLang="en-US" sz="1600" b="1" dirty="0">
                <a:solidFill>
                  <a:srgbClr val="4597A0"/>
                </a:solidFill>
              </a:rPr>
              <a:t>欧洲研究委员会 </a:t>
            </a:r>
            <a:endParaRPr lang="en-US" altLang="en-US" sz="1600" b="1" dirty="0">
              <a:solidFill>
                <a:srgbClr val="4597A0"/>
              </a:solidFill>
              <a:latin typeface="Calibri" pitchFamily="34" charset="0"/>
            </a:endParaRPr>
          </a:p>
          <a:p>
            <a:pPr algn="l"/>
            <a:r>
              <a:rPr lang="en-US" altLang="en-US" sz="1200" b="1" dirty="0">
                <a:solidFill>
                  <a:srgbClr val="4597A0"/>
                </a:solidFill>
                <a:latin typeface="Calibri" pitchFamily="34" charset="0"/>
              </a:rPr>
              <a:t>SUPPORTING TOP RESEARCHERS FROM ANYWHERE IN THE WORLD</a:t>
            </a:r>
          </a:p>
          <a:p>
            <a:pPr algn="l"/>
            <a:r>
              <a:rPr lang="zh-CN" altLang="en-US" sz="1200" dirty="0">
                <a:solidFill>
                  <a:srgbClr val="164796"/>
                </a:solidFill>
                <a:latin typeface="Calibri" pitchFamily="34" charset="0"/>
              </a:rPr>
              <a:t>支持世界各地的顶尖研究人员</a:t>
            </a:r>
            <a:endParaRPr lang="is-IS" altLang="zh-CN" sz="1400" dirty="0">
              <a:latin typeface="Calibri" pitchFamily="34" charset="0"/>
            </a:endParaRPr>
          </a:p>
          <a:p>
            <a:pPr algn="l">
              <a:buClr>
                <a:srgbClr val="204388"/>
              </a:buClr>
            </a:pPr>
            <a:endParaRPr lang="sv-SE" altLang="en-US" sz="1800" dirty="0">
              <a:latin typeface="Calibri" pitchFamily="34" charset="0"/>
            </a:endParaRPr>
          </a:p>
        </p:txBody>
      </p:sp>
      <p:pic>
        <p:nvPicPr>
          <p:cNvPr id="24" name="Obrázek 4">
            <a:extLst>
              <a:ext uri="{FF2B5EF4-FFF2-40B4-BE49-F238E27FC236}">
                <a16:creationId xmlns:a16="http://schemas.microsoft.com/office/drawing/2014/main" id="{5F12332F-73C2-4EA0-885C-0FD27133742E}"/>
              </a:ext>
            </a:extLst>
          </p:cNvPr>
          <p:cNvPicPr>
            <a:picLocks noChangeAspect="1"/>
          </p:cNvPicPr>
          <p:nvPr/>
        </p:nvPicPr>
        <p:blipFill>
          <a:blip r:embed="rId5" cstate="print"/>
          <a:srcRect b="23212"/>
          <a:stretch>
            <a:fillRect/>
          </a:stretch>
        </p:blipFill>
        <p:spPr bwMode="auto">
          <a:xfrm>
            <a:off x="92765" y="4137368"/>
            <a:ext cx="1690687" cy="1243012"/>
          </a:xfrm>
          <a:prstGeom prst="rect">
            <a:avLst/>
          </a:prstGeom>
          <a:noFill/>
          <a:ln w="9525">
            <a:noFill/>
            <a:miter lim="800000"/>
            <a:headEnd/>
            <a:tailEnd/>
          </a:ln>
          <a:effectLst/>
        </p:spPr>
      </p:pic>
      <p:pic>
        <p:nvPicPr>
          <p:cNvPr id="3074" name="Picture 2" descr="http://www.iar-pole.com/wp-content/uploads/2013/10/H2020-logo-etoiles-quadri.jpg">
            <a:extLst>
              <a:ext uri="{FF2B5EF4-FFF2-40B4-BE49-F238E27FC236}">
                <a16:creationId xmlns:a16="http://schemas.microsoft.com/office/drawing/2014/main" id="{F628751D-B163-495E-A277-E68BF198EA8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673" b="97484" l="498" r="98694">
                        <a14:foregroundMark x1="39552" y1="36478" x2="37002" y2="47484"/>
                        <a14:foregroundMark x1="47512" y1="37107" x2="47699" y2="53302"/>
                        <a14:foregroundMark x1="29664" y1="35063" x2="35510" y2="58019"/>
                        <a14:foregroundMark x1="26430" y1="37893" x2="25933" y2="57390"/>
                        <a14:foregroundMark x1="19403" y1="37893" x2="24440" y2="61164"/>
                        <a14:foregroundMark x1="13060" y1="34434" x2="10883" y2="37107"/>
                        <a14:foregroundMark x1="498" y1="35849" x2="6032" y2="54245"/>
                        <a14:foregroundMark x1="60945" y1="40881" x2="66978" y2="58333"/>
                        <a14:foregroundMark x1="73259" y1="36478" x2="70771" y2="37893"/>
                        <a14:foregroundMark x1="76182" y1="39937" x2="81592" y2="52516"/>
                        <a14:foregroundMark x1="86629" y1="38208" x2="84701" y2="38208"/>
                        <a14:foregroundMark x1="72575" y1="17296" x2="74192" y2="12579"/>
                        <a14:foregroundMark x1="79540" y1="8805" x2="81654" y2="3774"/>
                        <a14:foregroundMark x1="86256" y1="9434" x2="89677" y2="2987"/>
                        <a14:foregroundMark x1="93346" y1="19811" x2="97823" y2="11950"/>
                        <a14:foregroundMark x1="94838" y1="41038" x2="98818" y2="32547"/>
                        <a14:foregroundMark x1="91356" y1="67925" x2="95647" y2="57075"/>
                        <a14:foregroundMark x1="82152" y1="89937" x2="86007" y2="80031"/>
                        <a14:foregroundMark x1="72823" y1="97484" x2="75746" y2="90881"/>
                        <a14:backgroundMark x1="28545" y1="14937" x2="43470" y2="14937"/>
                        <a14:backgroundMark x1="72279" y1="19455" x2="74876" y2="20755"/>
                        <a14:backgroundMark x1="62002" y1="14308" x2="72227" y2="19429"/>
                      </a14:backgroundRemoval>
                    </a14:imgEffect>
                  </a14:imgLayer>
                </a14:imgProps>
              </a:ext>
              <a:ext uri="{28A0092B-C50C-407E-A947-70E740481C1C}">
                <a14:useLocalDpi xmlns:a14="http://schemas.microsoft.com/office/drawing/2010/main" val="0"/>
              </a:ext>
            </a:extLst>
          </a:blip>
          <a:srcRect t="27819" r="8264" b="40271"/>
          <a:stretch/>
        </p:blipFill>
        <p:spPr bwMode="auto">
          <a:xfrm>
            <a:off x="2823534" y="1067352"/>
            <a:ext cx="3684657" cy="5068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5">
            <a:extLst>
              <a:ext uri="{FF2B5EF4-FFF2-40B4-BE49-F238E27FC236}">
                <a16:creationId xmlns:a16="http://schemas.microsoft.com/office/drawing/2014/main" id="{9E833BBD-B5C1-4662-AFD4-9AD2A01482F2}"/>
              </a:ext>
            </a:extLst>
          </p:cNvPr>
          <p:cNvSpPr txBox="1">
            <a:spLocks noChangeArrowheads="1"/>
          </p:cNvSpPr>
          <p:nvPr/>
        </p:nvSpPr>
        <p:spPr bwMode="auto">
          <a:xfrm>
            <a:off x="265838" y="1807249"/>
            <a:ext cx="2548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1800" b="1" i="0" dirty="0">
                <a:solidFill>
                  <a:srgbClr val="4597A0"/>
                </a:solidFill>
                <a:latin typeface="Calibri" pitchFamily="34" charset="0"/>
              </a:rPr>
              <a:t>INDUSTRIAL LEADERSHIP</a:t>
            </a:r>
          </a:p>
          <a:p>
            <a:pPr algn="ctr"/>
            <a:r>
              <a:rPr lang="zh-CN" altLang="en-US" sz="1800" i="0" dirty="0">
                <a:latin typeface="Calibri" pitchFamily="34" charset="0"/>
              </a:rPr>
              <a:t>行业领导力</a:t>
            </a:r>
            <a:endParaRPr lang="fr-BE" altLang="en-US" sz="1800" i="0" dirty="0">
              <a:latin typeface="Calibri" pitchFamily="34" charset="0"/>
            </a:endParaRPr>
          </a:p>
        </p:txBody>
      </p:sp>
      <p:sp>
        <p:nvSpPr>
          <p:cNvPr id="29" name="TextBox 5">
            <a:extLst>
              <a:ext uri="{FF2B5EF4-FFF2-40B4-BE49-F238E27FC236}">
                <a16:creationId xmlns:a16="http://schemas.microsoft.com/office/drawing/2014/main" id="{DC23AE0D-E3BA-4A62-AB30-528DBAA8FA6B}"/>
              </a:ext>
            </a:extLst>
          </p:cNvPr>
          <p:cNvSpPr txBox="1">
            <a:spLocks noChangeArrowheads="1"/>
          </p:cNvSpPr>
          <p:nvPr/>
        </p:nvSpPr>
        <p:spPr bwMode="auto">
          <a:xfrm>
            <a:off x="3296884" y="1803537"/>
            <a:ext cx="2548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zh-CN" sz="1800" b="1" i="0" dirty="0">
                <a:solidFill>
                  <a:srgbClr val="4597A0"/>
                </a:solidFill>
                <a:latin typeface="Calibri" pitchFamily="34" charset="0"/>
              </a:rPr>
              <a:t>EXCELLENT SCIENCE </a:t>
            </a:r>
          </a:p>
          <a:p>
            <a:pPr algn="ctr"/>
            <a:r>
              <a:rPr lang="zh-CN" altLang="en-US" sz="1800" i="0" dirty="0">
                <a:latin typeface="Calibri" pitchFamily="34" charset="0"/>
              </a:rPr>
              <a:t>优质的科学</a:t>
            </a:r>
            <a:endParaRPr lang="zh-CN" altLang="en-US" sz="1400" i="0" dirty="0">
              <a:latin typeface="Calibri" pitchFamily="34" charset="0"/>
            </a:endParaRPr>
          </a:p>
        </p:txBody>
      </p:sp>
      <p:sp>
        <p:nvSpPr>
          <p:cNvPr id="30" name="TextBox 5">
            <a:extLst>
              <a:ext uri="{FF2B5EF4-FFF2-40B4-BE49-F238E27FC236}">
                <a16:creationId xmlns:a16="http://schemas.microsoft.com/office/drawing/2014/main" id="{95A66248-B430-4B7A-A9E5-F05CBD1D51B9}"/>
              </a:ext>
            </a:extLst>
          </p:cNvPr>
          <p:cNvSpPr txBox="1">
            <a:spLocks noChangeArrowheads="1"/>
          </p:cNvSpPr>
          <p:nvPr/>
        </p:nvSpPr>
        <p:spPr bwMode="auto">
          <a:xfrm>
            <a:off x="6330251" y="1803537"/>
            <a:ext cx="2548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zh-CN" sz="1800" b="1" i="0" dirty="0">
                <a:solidFill>
                  <a:srgbClr val="4597A0"/>
                </a:solidFill>
                <a:latin typeface="Calibri" pitchFamily="34" charset="0"/>
              </a:rPr>
              <a:t>SOCIETAL CHALLENGES </a:t>
            </a:r>
            <a:r>
              <a:rPr lang="zh-CN" altLang="en-US" sz="1800" i="0" dirty="0">
                <a:latin typeface="Calibri" pitchFamily="34" charset="0"/>
              </a:rPr>
              <a:t>社会挑战</a:t>
            </a:r>
            <a:endParaRPr lang="is-IS" altLang="zh-CN" sz="1800" i="0" dirty="0">
              <a:latin typeface="Calibri" pitchFamily="34" charset="0"/>
            </a:endParaRPr>
          </a:p>
        </p:txBody>
      </p:sp>
      <p:grpSp>
        <p:nvGrpSpPr>
          <p:cNvPr id="3078" name="Group 3077">
            <a:extLst>
              <a:ext uri="{FF2B5EF4-FFF2-40B4-BE49-F238E27FC236}">
                <a16:creationId xmlns:a16="http://schemas.microsoft.com/office/drawing/2014/main" id="{29131462-F585-4B40-9C98-68BA7E9B8A5C}"/>
              </a:ext>
            </a:extLst>
          </p:cNvPr>
          <p:cNvGrpSpPr/>
          <p:nvPr/>
        </p:nvGrpSpPr>
        <p:grpSpPr>
          <a:xfrm>
            <a:off x="-99588" y="5317502"/>
            <a:ext cx="4852037" cy="1464056"/>
            <a:chOff x="-99588" y="5317502"/>
            <a:chExt cx="4852037" cy="1464056"/>
          </a:xfrm>
        </p:grpSpPr>
        <p:sp>
          <p:nvSpPr>
            <p:cNvPr id="3072" name="Arrow: Right 3071">
              <a:extLst>
                <a:ext uri="{FF2B5EF4-FFF2-40B4-BE49-F238E27FC236}">
                  <a16:creationId xmlns:a16="http://schemas.microsoft.com/office/drawing/2014/main" id="{5FA91D3F-EB60-43F7-B5D5-C83B608A173F}"/>
                </a:ext>
              </a:extLst>
            </p:cNvPr>
            <p:cNvSpPr/>
            <p:nvPr/>
          </p:nvSpPr>
          <p:spPr>
            <a:xfrm>
              <a:off x="-99588" y="5317502"/>
              <a:ext cx="4852037" cy="1464056"/>
            </a:xfrm>
            <a:prstGeom prst="rightArrow">
              <a:avLst>
                <a:gd name="adj1" fmla="val 73653"/>
                <a:gd name="adj2" fmla="val 53173"/>
              </a:avLst>
            </a:prstGeom>
            <a:solidFill>
              <a:srgbClr val="253F8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3" name="Rectangle 3072">
              <a:extLst>
                <a:ext uri="{FF2B5EF4-FFF2-40B4-BE49-F238E27FC236}">
                  <a16:creationId xmlns:a16="http://schemas.microsoft.com/office/drawing/2014/main" id="{C5414D29-72B7-4ED1-A908-3A8AD98720D3}"/>
                </a:ext>
              </a:extLst>
            </p:cNvPr>
            <p:cNvSpPr/>
            <p:nvPr/>
          </p:nvSpPr>
          <p:spPr>
            <a:xfrm>
              <a:off x="682752" y="5737641"/>
              <a:ext cx="3869095" cy="646331"/>
            </a:xfrm>
            <a:prstGeom prst="rect">
              <a:avLst/>
            </a:prstGeom>
          </p:spPr>
          <p:txBody>
            <a:bodyPr wrap="square">
              <a:spAutoFit/>
            </a:bodyPr>
            <a:lstStyle/>
            <a:p>
              <a:r>
                <a:rPr lang="en-GB" altLang="en-US" b="1" dirty="0">
                  <a:solidFill>
                    <a:schemeClr val="bg1"/>
                  </a:solidFill>
                </a:rPr>
                <a:t>100s OF NATIONAL FUNDING    PROGRAMMES</a:t>
              </a:r>
              <a:endParaRPr lang="en-US" b="1" dirty="0">
                <a:solidFill>
                  <a:schemeClr val="bg1"/>
                </a:solidFill>
              </a:endParaRPr>
            </a:p>
          </p:txBody>
        </p:sp>
        <p:sp>
          <p:nvSpPr>
            <p:cNvPr id="3075" name="Rectangle 3074">
              <a:extLst>
                <a:ext uri="{FF2B5EF4-FFF2-40B4-BE49-F238E27FC236}">
                  <a16:creationId xmlns:a16="http://schemas.microsoft.com/office/drawing/2014/main" id="{DC8594B6-F7E6-495D-B6F1-69FBAE42BD1A}"/>
                </a:ext>
              </a:extLst>
            </p:cNvPr>
            <p:cNvSpPr/>
            <p:nvPr/>
          </p:nvSpPr>
          <p:spPr>
            <a:xfrm>
              <a:off x="32972" y="5452518"/>
              <a:ext cx="686423" cy="1107996"/>
            </a:xfrm>
            <a:prstGeom prst="rect">
              <a:avLst/>
            </a:prstGeom>
          </p:spPr>
          <p:txBody>
            <a:bodyPr wrap="square">
              <a:spAutoFit/>
            </a:bodyPr>
            <a:lstStyle/>
            <a:p>
              <a:r>
                <a:rPr lang="en-GB" altLang="en-US" sz="6600" b="1" dirty="0">
                  <a:solidFill>
                    <a:schemeClr val="bg1"/>
                  </a:solidFill>
                </a:rPr>
                <a:t>+</a:t>
              </a:r>
              <a:endParaRPr lang="en-US" sz="6600" dirty="0">
                <a:solidFill>
                  <a:schemeClr val="bg1"/>
                </a:solidFill>
              </a:endParaRPr>
            </a:p>
          </p:txBody>
        </p:sp>
      </p:grpSp>
      <p:pic>
        <p:nvPicPr>
          <p:cNvPr id="26" name="Picture 25" descr="A close up of a logo&#10;&#10;Description automatically generated">
            <a:extLst>
              <a:ext uri="{FF2B5EF4-FFF2-40B4-BE49-F238E27FC236}">
                <a16:creationId xmlns:a16="http://schemas.microsoft.com/office/drawing/2014/main" id="{FDCA6273-DD53-402F-9B71-7CB953A4BD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175802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0-#ppt_w/2"/>
                                          </p:val>
                                        </p:tav>
                                        <p:tav tm="100000">
                                          <p:val>
                                            <p:strVal val="#ppt_x"/>
                                          </p:val>
                                        </p:tav>
                                      </p:tavLst>
                                    </p:anim>
                                    <p:anim calcmode="lin" valueType="num">
                                      <p:cBhvr additive="base">
                                        <p:cTn id="8"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2500"/>
                                        <p:tgtEl>
                                          <p:spTgt spid="3078"/>
                                        </p:tgtEl>
                                      </p:cBhvr>
                                    </p:animEffect>
                                    <p:set>
                                      <p:cBhvr>
                                        <p:cTn id="13" dur="1" fill="hold">
                                          <p:stCondLst>
                                            <p:cond delay="2499"/>
                                          </p:stCondLst>
                                        </p:cTn>
                                        <p:tgtEl>
                                          <p:spTgt spid="3078"/>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2500"/>
                                        <p:tgtEl>
                                          <p:spTgt spid="7"/>
                                        </p:tgtEl>
                                      </p:cBhvr>
                                    </p:animEffect>
                                    <p:set>
                                      <p:cBhvr>
                                        <p:cTn id="16" dur="1" fill="hold">
                                          <p:stCondLst>
                                            <p:cond delay="2499"/>
                                          </p:stCondLst>
                                        </p:cTn>
                                        <p:tgtEl>
                                          <p:spTgt spid="7"/>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2500"/>
                                        <p:tgtEl>
                                          <p:spTgt spid="14"/>
                                        </p:tgtEl>
                                      </p:cBhvr>
                                    </p:animEffect>
                                    <p:set>
                                      <p:cBhvr>
                                        <p:cTn id="19" dur="1" fill="hold">
                                          <p:stCondLst>
                                            <p:cond delay="2499"/>
                                          </p:stCondLst>
                                        </p:cTn>
                                        <p:tgtEl>
                                          <p:spTgt spid="14"/>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2500"/>
                                        <p:tgtEl>
                                          <p:spTgt spid="15"/>
                                        </p:tgtEl>
                                      </p:cBhvr>
                                    </p:animEffect>
                                    <p:set>
                                      <p:cBhvr>
                                        <p:cTn id="22" dur="1" fill="hold">
                                          <p:stCondLst>
                                            <p:cond delay="2499"/>
                                          </p:stCondLst>
                                        </p:cTn>
                                        <p:tgtEl>
                                          <p:spTgt spid="15"/>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2500"/>
                                        <p:tgtEl>
                                          <p:spTgt spid="11"/>
                                        </p:tgtEl>
                                      </p:cBhvr>
                                    </p:animEffect>
                                    <p:set>
                                      <p:cBhvr>
                                        <p:cTn id="25" dur="1" fill="hold">
                                          <p:stCondLst>
                                            <p:cond delay="2499"/>
                                          </p:stCondLst>
                                        </p:cTn>
                                        <p:tgtEl>
                                          <p:spTgt spid="11"/>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2500"/>
                                        <p:tgtEl>
                                          <p:spTgt spid="8"/>
                                        </p:tgtEl>
                                      </p:cBhvr>
                                    </p:animEffect>
                                    <p:set>
                                      <p:cBhvr>
                                        <p:cTn id="28" dur="1" fill="hold">
                                          <p:stCondLst>
                                            <p:cond delay="2499"/>
                                          </p:stCondLst>
                                        </p:cTn>
                                        <p:tgtEl>
                                          <p:spTgt spid="8"/>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2500"/>
                                        <p:tgtEl>
                                          <p:spTgt spid="9"/>
                                        </p:tgtEl>
                                      </p:cBhvr>
                                    </p:animEffect>
                                    <p:set>
                                      <p:cBhvr>
                                        <p:cTn id="31" dur="1" fill="hold">
                                          <p:stCondLst>
                                            <p:cond delay="2499"/>
                                          </p:stCondLst>
                                        </p:cTn>
                                        <p:tgtEl>
                                          <p:spTgt spid="9"/>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2500"/>
                                        <p:tgtEl>
                                          <p:spTgt spid="5"/>
                                        </p:tgtEl>
                                      </p:cBhvr>
                                    </p:animEffect>
                                    <p:set>
                                      <p:cBhvr>
                                        <p:cTn id="34" dur="1" fill="hold">
                                          <p:stCondLst>
                                            <p:cond delay="2499"/>
                                          </p:stCondLst>
                                        </p:cTn>
                                        <p:tgtEl>
                                          <p:spTgt spid="5"/>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2500"/>
                                        <p:tgtEl>
                                          <p:spTgt spid="23"/>
                                        </p:tgtEl>
                                      </p:cBhvr>
                                    </p:animEffect>
                                    <p:set>
                                      <p:cBhvr>
                                        <p:cTn id="37" dur="1" fill="hold">
                                          <p:stCondLst>
                                            <p:cond delay="2499"/>
                                          </p:stCondLst>
                                        </p:cTn>
                                        <p:tgtEl>
                                          <p:spTgt spid="23"/>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2500"/>
                                        <p:tgtEl>
                                          <p:spTgt spid="24"/>
                                        </p:tgtEl>
                                      </p:cBhvr>
                                    </p:animEffect>
                                    <p:set>
                                      <p:cBhvr>
                                        <p:cTn id="40" dur="1" fill="hold">
                                          <p:stCondLst>
                                            <p:cond delay="2499"/>
                                          </p:stCondLst>
                                        </p:cTn>
                                        <p:tgtEl>
                                          <p:spTgt spid="24"/>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2500"/>
                                        <p:tgtEl>
                                          <p:spTgt spid="27"/>
                                        </p:tgtEl>
                                      </p:cBhvr>
                                    </p:animEffect>
                                    <p:set>
                                      <p:cBhvr>
                                        <p:cTn id="43" dur="1" fill="hold">
                                          <p:stCondLst>
                                            <p:cond delay="2499"/>
                                          </p:stCondLst>
                                        </p:cTn>
                                        <p:tgtEl>
                                          <p:spTgt spid="27"/>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2500"/>
                                        <p:tgtEl>
                                          <p:spTgt spid="29"/>
                                        </p:tgtEl>
                                      </p:cBhvr>
                                    </p:animEffect>
                                    <p:set>
                                      <p:cBhvr>
                                        <p:cTn id="46" dur="1" fill="hold">
                                          <p:stCondLst>
                                            <p:cond delay="2499"/>
                                          </p:stCondLst>
                                        </p:cTn>
                                        <p:tgtEl>
                                          <p:spTgt spid="29"/>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2500"/>
                                        <p:tgtEl>
                                          <p:spTgt spid="30"/>
                                        </p:tgtEl>
                                      </p:cBhvr>
                                    </p:animEffect>
                                    <p:set>
                                      <p:cBhvr>
                                        <p:cTn id="49" dur="1" fill="hold">
                                          <p:stCondLst>
                                            <p:cond delay="2499"/>
                                          </p:stCondLst>
                                        </p:cTn>
                                        <p:tgtEl>
                                          <p:spTgt spid="30"/>
                                        </p:tgtEl>
                                        <p:attrNameLst>
                                          <p:attrName>style.visibility</p:attrName>
                                        </p:attrNameLst>
                                      </p:cBhvr>
                                      <p:to>
                                        <p:strVal val="hidden"/>
                                      </p:to>
                                    </p:set>
                                  </p:childTnLst>
                                </p:cTn>
                              </p:par>
                              <p:par>
                                <p:cTn id="50" presetID="14" presetClass="exit" presetSubtype="10" fill="hold" nodeType="withEffect">
                                  <p:stCondLst>
                                    <p:cond delay="0"/>
                                  </p:stCondLst>
                                  <p:childTnLst>
                                    <p:animEffect transition="out" filter="randombar(horizontal)">
                                      <p:cBhvr>
                                        <p:cTn id="51" dur="2500"/>
                                        <p:tgtEl>
                                          <p:spTgt spid="3076"/>
                                        </p:tgtEl>
                                      </p:cBhvr>
                                    </p:animEffect>
                                    <p:set>
                                      <p:cBhvr>
                                        <p:cTn id="52" dur="1" fill="hold">
                                          <p:stCondLst>
                                            <p:cond delay="2499"/>
                                          </p:stCondLst>
                                        </p:cTn>
                                        <p:tgtEl>
                                          <p:spTgt spid="3076"/>
                                        </p:tgtEl>
                                        <p:attrNameLst>
                                          <p:attrName>style.visibility</p:attrName>
                                        </p:attrNameLst>
                                      </p:cBhvr>
                                      <p:to>
                                        <p:strVal val="hidden"/>
                                      </p:to>
                                    </p:set>
                                  </p:childTnLst>
                                </p:cTn>
                              </p:par>
                              <p:par>
                                <p:cTn id="53" presetID="14" presetClass="exit" presetSubtype="10" fill="hold" nodeType="withEffect">
                                  <p:stCondLst>
                                    <p:cond delay="0"/>
                                  </p:stCondLst>
                                  <p:childTnLst>
                                    <p:animEffect transition="out" filter="randombar(horizontal)">
                                      <p:cBhvr>
                                        <p:cTn id="54" dur="2500"/>
                                        <p:tgtEl>
                                          <p:spTgt spid="3074"/>
                                        </p:tgtEl>
                                      </p:cBhvr>
                                    </p:animEffect>
                                    <p:set>
                                      <p:cBhvr>
                                        <p:cTn id="55" dur="1" fill="hold">
                                          <p:stCondLst>
                                            <p:cond delay="2499"/>
                                          </p:stCondLst>
                                        </p:cTn>
                                        <p:tgtEl>
                                          <p:spTgt spid="3074"/>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2500"/>
                                        <p:tgtEl>
                                          <p:spTgt spid="2"/>
                                        </p:tgtEl>
                                      </p:cBhvr>
                                    </p:animEffect>
                                    <p:set>
                                      <p:cBhvr>
                                        <p:cTn id="58" dur="1" fill="hold">
                                          <p:stCondLst>
                                            <p:cond delay="2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4" grpId="0"/>
      <p:bldP spid="15" grpId="0" animBg="1"/>
      <p:bldP spid="11" grpId="0"/>
      <p:bldP spid="9" grpId="0"/>
      <p:bldP spid="5" grpId="0" animBg="1"/>
      <p:bldP spid="23" grpId="0"/>
      <p:bldP spid="27" grpId="0"/>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F2F7AC-51D6-4BBE-AC34-53C438913F63}"/>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Partial Circle 15">
            <a:extLst>
              <a:ext uri="{FF2B5EF4-FFF2-40B4-BE49-F238E27FC236}">
                <a16:creationId xmlns:a16="http://schemas.microsoft.com/office/drawing/2014/main" id="{02F9C314-EB3E-4437-9EFC-EBF8C97D0AEA}"/>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7" name="Partial Circle 16">
            <a:extLst>
              <a:ext uri="{FF2B5EF4-FFF2-40B4-BE49-F238E27FC236}">
                <a16:creationId xmlns:a16="http://schemas.microsoft.com/office/drawing/2014/main" id="{820FF611-6378-4320-B416-DCB5D50351E5}"/>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8" name="Partial Circle 17">
            <a:extLst>
              <a:ext uri="{FF2B5EF4-FFF2-40B4-BE49-F238E27FC236}">
                <a16:creationId xmlns:a16="http://schemas.microsoft.com/office/drawing/2014/main" id="{0E00E84D-AA3F-4ECA-B502-389386C7855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1" name="Content Placeholder 2">
            <a:extLst>
              <a:ext uri="{FF2B5EF4-FFF2-40B4-BE49-F238E27FC236}">
                <a16:creationId xmlns:a16="http://schemas.microsoft.com/office/drawing/2014/main" id="{945B273E-75BB-4857-A2A6-3C7216C3542A}"/>
              </a:ext>
            </a:extLst>
          </p:cNvPr>
          <p:cNvSpPr txBox="1">
            <a:spLocks/>
          </p:cNvSpPr>
          <p:nvPr/>
        </p:nvSpPr>
        <p:spPr>
          <a:xfrm>
            <a:off x="158648" y="1361471"/>
            <a:ext cx="8856662" cy="121999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buClr>
                <a:srgbClr val="204388"/>
              </a:buClr>
            </a:pPr>
            <a:r>
              <a:rPr lang="en-GB" altLang="en-US" sz="3000" b="1" dirty="0">
                <a:solidFill>
                  <a:srgbClr val="FFC000"/>
                </a:solidFill>
              </a:rPr>
              <a:t>HOW TO FIND PARTNERS </a:t>
            </a:r>
            <a:r>
              <a:rPr lang="en-US" altLang="zh-CN" sz="2800" b="1" dirty="0">
                <a:solidFill>
                  <a:srgbClr val="4597A0"/>
                </a:solidFill>
              </a:rPr>
              <a:t>IN EUROPE</a:t>
            </a:r>
          </a:p>
          <a:p>
            <a:pPr algn="r">
              <a:buClr>
                <a:srgbClr val="204388"/>
              </a:buClr>
            </a:pPr>
            <a:r>
              <a:rPr lang="en-US" altLang="zh-CN" sz="2800" b="1" dirty="0">
                <a:solidFill>
                  <a:srgbClr val="4597A0"/>
                </a:solidFill>
              </a:rPr>
              <a:t>In reality we have to use our social skills</a:t>
            </a:r>
            <a:endParaRPr lang="zh-CN" altLang="en-US" sz="2800" b="1" dirty="0">
              <a:solidFill>
                <a:srgbClr val="4597A0"/>
              </a:solidFill>
            </a:endParaRPr>
          </a:p>
          <a:p>
            <a:pPr>
              <a:buClr>
                <a:srgbClr val="204388"/>
              </a:buClr>
            </a:pPr>
            <a:endParaRPr lang="sv-SE" altLang="en-US" sz="1800" dirty="0">
              <a:latin typeface="Calibri" pitchFamily="34" charset="0"/>
            </a:endParaRPr>
          </a:p>
        </p:txBody>
      </p:sp>
      <p:pic>
        <p:nvPicPr>
          <p:cNvPr id="13" name="Graphic 12" descr="Questions">
            <a:extLst>
              <a:ext uri="{FF2B5EF4-FFF2-40B4-BE49-F238E27FC236}">
                <a16:creationId xmlns:a16="http://schemas.microsoft.com/office/drawing/2014/main" id="{AE4D137C-4AC1-4D4E-AAF2-B67A15027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5736" y="908720"/>
            <a:ext cx="914400" cy="914400"/>
          </a:xfrm>
          <a:prstGeom prst="rect">
            <a:avLst/>
          </a:prstGeom>
        </p:spPr>
      </p:pic>
      <p:graphicFrame>
        <p:nvGraphicFramePr>
          <p:cNvPr id="5" name="Diagram 4">
            <a:extLst>
              <a:ext uri="{FF2B5EF4-FFF2-40B4-BE49-F238E27FC236}">
                <a16:creationId xmlns:a16="http://schemas.microsoft.com/office/drawing/2014/main" id="{A8D221E6-DBAF-4FE8-A7EA-F0CF744D5BC9}"/>
              </a:ext>
            </a:extLst>
          </p:cNvPr>
          <p:cNvGraphicFramePr/>
          <p:nvPr>
            <p:extLst>
              <p:ext uri="{D42A27DB-BD31-4B8C-83A1-F6EECF244321}">
                <p14:modId xmlns:p14="http://schemas.microsoft.com/office/powerpoint/2010/main" val="4181841163"/>
              </p:ext>
            </p:extLst>
          </p:nvPr>
        </p:nvGraphicFramePr>
        <p:xfrm>
          <a:off x="-190715" y="2901572"/>
          <a:ext cx="4777694" cy="31851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rapezoid 6">
            <a:extLst>
              <a:ext uri="{FF2B5EF4-FFF2-40B4-BE49-F238E27FC236}">
                <a16:creationId xmlns:a16="http://schemas.microsoft.com/office/drawing/2014/main" id="{9BCD1DCC-7F1F-4CC7-9926-FEB9012F7B8A}"/>
              </a:ext>
            </a:extLst>
          </p:cNvPr>
          <p:cNvSpPr/>
          <p:nvPr/>
        </p:nvSpPr>
        <p:spPr>
          <a:xfrm rot="5400000">
            <a:off x="2774667" y="4191128"/>
            <a:ext cx="3185129" cy="606022"/>
          </a:xfrm>
          <a:prstGeom prst="trapezoid">
            <a:avLst>
              <a:gd name="adj" fmla="val 13816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8AD201-DB25-4B7E-B9CC-10EC8E4CA64A}"/>
              </a:ext>
            </a:extLst>
          </p:cNvPr>
          <p:cNvSpPr txBox="1"/>
          <p:nvPr/>
        </p:nvSpPr>
        <p:spPr>
          <a:xfrm rot="16200000">
            <a:off x="3572099" y="4309469"/>
            <a:ext cx="1542795" cy="369332"/>
          </a:xfrm>
          <a:prstGeom prst="rect">
            <a:avLst/>
          </a:prstGeom>
          <a:noFill/>
        </p:spPr>
        <p:txBody>
          <a:bodyPr wrap="none" rtlCol="0">
            <a:spAutoFit/>
          </a:bodyPr>
          <a:lstStyle/>
          <a:p>
            <a:r>
              <a:rPr lang="en-US" b="1" dirty="0">
                <a:solidFill>
                  <a:schemeClr val="bg1"/>
                </a:solidFill>
              </a:rPr>
              <a:t>NETWORKING</a:t>
            </a:r>
          </a:p>
        </p:txBody>
      </p:sp>
      <p:pic>
        <p:nvPicPr>
          <p:cNvPr id="10" name="Graphic 9" descr="Handshake">
            <a:extLst>
              <a:ext uri="{FF2B5EF4-FFF2-40B4-BE49-F238E27FC236}">
                <a16:creationId xmlns:a16="http://schemas.microsoft.com/office/drawing/2014/main" id="{722E768C-5F5E-4B2C-83EA-1653DF5C62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70243" y="3808164"/>
            <a:ext cx="1607116" cy="1607116"/>
          </a:xfrm>
          <a:prstGeom prst="rect">
            <a:avLst/>
          </a:prstGeom>
        </p:spPr>
      </p:pic>
      <p:sp>
        <p:nvSpPr>
          <p:cNvPr id="19" name="Trapezoid 18">
            <a:extLst>
              <a:ext uri="{FF2B5EF4-FFF2-40B4-BE49-F238E27FC236}">
                <a16:creationId xmlns:a16="http://schemas.microsoft.com/office/drawing/2014/main" id="{BB0AFEDB-381A-482D-A545-415FD4955400}"/>
              </a:ext>
            </a:extLst>
          </p:cNvPr>
          <p:cNvSpPr/>
          <p:nvPr/>
        </p:nvSpPr>
        <p:spPr>
          <a:xfrm rot="16200000">
            <a:off x="5071071" y="4178912"/>
            <a:ext cx="3185129" cy="606022"/>
          </a:xfrm>
          <a:prstGeom prst="trapezoid">
            <a:avLst>
              <a:gd name="adj" fmla="val 13816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F0CC963-B18A-4D95-917D-91D3741C60C6}"/>
              </a:ext>
            </a:extLst>
          </p:cNvPr>
          <p:cNvSpPr txBox="1"/>
          <p:nvPr/>
        </p:nvSpPr>
        <p:spPr>
          <a:xfrm rot="16200000">
            <a:off x="6100821" y="4314653"/>
            <a:ext cx="1125629" cy="369332"/>
          </a:xfrm>
          <a:prstGeom prst="rect">
            <a:avLst/>
          </a:prstGeom>
          <a:noFill/>
        </p:spPr>
        <p:txBody>
          <a:bodyPr wrap="none" rtlCol="0">
            <a:spAutoFit/>
          </a:bodyPr>
          <a:lstStyle/>
          <a:p>
            <a:r>
              <a:rPr lang="en-US" b="1" dirty="0">
                <a:solidFill>
                  <a:schemeClr val="bg1"/>
                </a:solidFill>
              </a:rPr>
              <a:t>MOBILITY</a:t>
            </a:r>
          </a:p>
        </p:txBody>
      </p:sp>
      <p:sp>
        <p:nvSpPr>
          <p:cNvPr id="14" name="Rectangle 13">
            <a:extLst>
              <a:ext uri="{FF2B5EF4-FFF2-40B4-BE49-F238E27FC236}">
                <a16:creationId xmlns:a16="http://schemas.microsoft.com/office/drawing/2014/main" id="{A3F5C8E2-4716-4D9B-8B87-49BD7038B153}"/>
              </a:ext>
            </a:extLst>
          </p:cNvPr>
          <p:cNvSpPr/>
          <p:nvPr/>
        </p:nvSpPr>
        <p:spPr>
          <a:xfrm>
            <a:off x="7131849" y="2889358"/>
            <a:ext cx="1608443" cy="3185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A61AF4F-C207-4591-952B-C4C3BFFC95EB}"/>
              </a:ext>
            </a:extLst>
          </p:cNvPr>
          <p:cNvSpPr txBox="1"/>
          <p:nvPr/>
        </p:nvSpPr>
        <p:spPr>
          <a:xfrm>
            <a:off x="7310899" y="3263028"/>
            <a:ext cx="1152128" cy="2462213"/>
          </a:xfrm>
          <a:prstGeom prst="rect">
            <a:avLst/>
          </a:prstGeom>
          <a:noFill/>
        </p:spPr>
        <p:txBody>
          <a:bodyPr wrap="square" rtlCol="0">
            <a:spAutoFit/>
          </a:bodyPr>
          <a:lstStyle/>
          <a:p>
            <a:r>
              <a:rPr lang="en-US" sz="1100" dirty="0">
                <a:solidFill>
                  <a:schemeClr val="bg1"/>
                </a:solidFill>
              </a:rPr>
              <a:t>DO SHORT TERM FELLOWSHIPS ABROAD</a:t>
            </a:r>
          </a:p>
          <a:p>
            <a:endParaRPr lang="en-US" sz="1100" dirty="0">
              <a:solidFill>
                <a:schemeClr val="bg1"/>
              </a:solidFill>
            </a:endParaRPr>
          </a:p>
          <a:p>
            <a:r>
              <a:rPr lang="en-US" sz="1100" dirty="0">
                <a:solidFill>
                  <a:schemeClr val="bg1"/>
                </a:solidFill>
              </a:rPr>
              <a:t>For example:</a:t>
            </a:r>
          </a:p>
          <a:p>
            <a:endParaRPr lang="en-US" sz="1100" dirty="0">
              <a:solidFill>
                <a:schemeClr val="bg1"/>
              </a:solidFill>
            </a:endParaRPr>
          </a:p>
          <a:p>
            <a:r>
              <a:rPr lang="en-US" sz="1100" dirty="0">
                <a:solidFill>
                  <a:schemeClr val="bg1"/>
                </a:solidFill>
              </a:rPr>
              <a:t>Marie Curie Fellowship</a:t>
            </a:r>
          </a:p>
          <a:p>
            <a:endParaRPr lang="en-US" sz="1100" dirty="0">
              <a:solidFill>
                <a:schemeClr val="bg1"/>
              </a:solidFill>
            </a:endParaRPr>
          </a:p>
          <a:p>
            <a:r>
              <a:rPr lang="en-US" sz="1100" dirty="0">
                <a:solidFill>
                  <a:schemeClr val="bg1"/>
                </a:solidFill>
              </a:rPr>
              <a:t>or </a:t>
            </a:r>
          </a:p>
          <a:p>
            <a:endParaRPr lang="en-US" sz="1100" dirty="0">
              <a:solidFill>
                <a:schemeClr val="bg1"/>
              </a:solidFill>
            </a:endParaRPr>
          </a:p>
          <a:p>
            <a:r>
              <a:rPr lang="en-US" sz="1100" dirty="0">
                <a:solidFill>
                  <a:schemeClr val="bg1"/>
                </a:solidFill>
              </a:rPr>
              <a:t>Individual Country Mobility Scheme</a:t>
            </a:r>
          </a:p>
        </p:txBody>
      </p:sp>
      <p:pic>
        <p:nvPicPr>
          <p:cNvPr id="20" name="Picture 19" descr="A close up of a logo&#10;&#10;Description automatically generated">
            <a:extLst>
              <a:ext uri="{FF2B5EF4-FFF2-40B4-BE49-F238E27FC236}">
                <a16:creationId xmlns:a16="http://schemas.microsoft.com/office/drawing/2014/main" id="{701E6937-C474-479A-BEA9-60B14CADBD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973285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83968" y="6641977"/>
            <a:ext cx="606022" cy="216023"/>
          </a:xfrm>
          <a:prstGeom prst="rect">
            <a:avLst/>
          </a:prstGeom>
          <a:solidFill>
            <a:srgbClr val="16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clrChange>
              <a:clrFrom>
                <a:srgbClr val="194691"/>
              </a:clrFrom>
              <a:clrTo>
                <a:srgbClr val="194691">
                  <a:alpha val="0"/>
                </a:srgbClr>
              </a:clrTo>
            </a:clrChange>
            <a:extLst>
              <a:ext uri="{28A0092B-C50C-407E-A947-70E740481C1C}">
                <a14:useLocalDpi xmlns:a14="http://schemas.microsoft.com/office/drawing/2010/main" val="0"/>
              </a:ext>
            </a:extLst>
          </a:blip>
          <a:stretch>
            <a:fillRect/>
          </a:stretch>
        </p:blipFill>
        <p:spPr>
          <a:xfrm>
            <a:off x="3770436" y="188640"/>
            <a:ext cx="1601540" cy="1008112"/>
          </a:xfrm>
          <a:prstGeom prst="rect">
            <a:avLst/>
          </a:prstGeom>
        </p:spPr>
      </p:pic>
      <p:sp>
        <p:nvSpPr>
          <p:cNvPr id="11" name="Content Placeholder 2"/>
          <p:cNvSpPr txBox="1">
            <a:spLocks/>
          </p:cNvSpPr>
          <p:nvPr/>
        </p:nvSpPr>
        <p:spPr>
          <a:xfrm>
            <a:off x="158648" y="1484313"/>
            <a:ext cx="8856662" cy="4837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pPr>
            <a:r>
              <a:rPr lang="en-GB" altLang="en-US" sz="3000" b="1" dirty="0">
                <a:solidFill>
                  <a:srgbClr val="FFC000"/>
                </a:solidFill>
              </a:rPr>
              <a:t>ROUNDTABLE</a:t>
            </a:r>
            <a:endParaRPr lang="is-IS" altLang="zh-CN" sz="1800" dirty="0">
              <a:latin typeface="Calibri" pitchFamily="34" charset="0"/>
            </a:endParaRPr>
          </a:p>
          <a:p>
            <a:pPr>
              <a:buClr>
                <a:srgbClr val="204388"/>
              </a:buClr>
            </a:pPr>
            <a:endParaRPr lang="sv-SE" altLang="en-US" sz="1800" dirty="0">
              <a:latin typeface="Calibri" pitchFamily="34" charset="0"/>
            </a:endParaRPr>
          </a:p>
          <a:p>
            <a:pPr>
              <a:buClr>
                <a:srgbClr val="204388"/>
              </a:buClr>
            </a:pPr>
            <a:br>
              <a:rPr lang="sv-SE" altLang="en-US" sz="1800" dirty="0">
                <a:latin typeface="Calibri" pitchFamily="34" charset="0"/>
              </a:rPr>
            </a:br>
            <a:endParaRPr lang="sv-SE" altLang="en-US" sz="1800" dirty="0">
              <a:latin typeface="Calibri" pitchFamily="34" charset="0"/>
            </a:endParaRPr>
          </a:p>
          <a:p>
            <a:pPr>
              <a:buClr>
                <a:srgbClr val="204388"/>
              </a:buClr>
            </a:pPr>
            <a:endParaRPr lang="sv-SE" altLang="en-US" sz="1800" dirty="0">
              <a:latin typeface="Calibri" pitchFamily="34" charset="0"/>
            </a:endParaRPr>
          </a:p>
          <a:p>
            <a:pPr>
              <a:buClr>
                <a:srgbClr val="204388"/>
              </a:buClr>
            </a:pPr>
            <a:r>
              <a:rPr lang="en-GB" altLang="en-US" sz="1800" b="1" dirty="0">
                <a:solidFill>
                  <a:srgbClr val="FFC000"/>
                </a:solidFill>
                <a:latin typeface="Calibri" pitchFamily="34" charset="0"/>
              </a:rPr>
              <a:t>LETS SHARE OUR EXPERIENCE!</a:t>
            </a:r>
            <a:endParaRPr lang="sv-SE" altLang="en-US" sz="1800" dirty="0">
              <a:latin typeface="Calibri" pitchFamily="34" charset="0"/>
            </a:endParaRPr>
          </a:p>
        </p:txBody>
      </p:sp>
      <p:sp>
        <p:nvSpPr>
          <p:cNvPr id="16" name="TextBox 15">
            <a:extLst>
              <a:ext uri="{FF2B5EF4-FFF2-40B4-BE49-F238E27FC236}">
                <a16:creationId xmlns:a16="http://schemas.microsoft.com/office/drawing/2014/main" id="{88AA7707-9F72-414E-9649-CCFE4D555731}"/>
              </a:ext>
            </a:extLst>
          </p:cNvPr>
          <p:cNvSpPr txBox="1"/>
          <p:nvPr/>
        </p:nvSpPr>
        <p:spPr>
          <a:xfrm>
            <a:off x="5786506" y="5900453"/>
            <a:ext cx="2817942" cy="646331"/>
          </a:xfrm>
          <a:prstGeom prst="rect">
            <a:avLst/>
          </a:prstGeom>
          <a:noFill/>
        </p:spPr>
        <p:txBody>
          <a:bodyPr wrap="square" rtlCol="0">
            <a:spAutoFit/>
          </a:bodyPr>
          <a:lstStyle/>
          <a:p>
            <a:pPr algn="ctr"/>
            <a:r>
              <a:rPr lang="is-IS" b="1" dirty="0">
                <a:solidFill>
                  <a:schemeClr val="bg1"/>
                </a:solidFill>
              </a:rPr>
              <a:t>NEED TO COMPLY WITH THE MOBILITY RULE</a:t>
            </a:r>
            <a:endParaRPr lang="en-US" b="1" dirty="0">
              <a:solidFill>
                <a:schemeClr val="bg1"/>
              </a:solidFill>
            </a:endParaRPr>
          </a:p>
        </p:txBody>
      </p:sp>
      <p:sp>
        <p:nvSpPr>
          <p:cNvPr id="17" name="Rectangle 16">
            <a:extLst>
              <a:ext uri="{FF2B5EF4-FFF2-40B4-BE49-F238E27FC236}">
                <a16:creationId xmlns:a16="http://schemas.microsoft.com/office/drawing/2014/main" id="{589063A8-192B-45DE-B3C5-23CB3E928AB3}"/>
              </a:ext>
            </a:extLst>
          </p:cNvPr>
          <p:cNvSpPr/>
          <p:nvPr/>
        </p:nvSpPr>
        <p:spPr>
          <a:xfrm>
            <a:off x="3910864" y="2043331"/>
            <a:ext cx="1320682" cy="1477328"/>
          </a:xfrm>
          <a:prstGeom prst="rect">
            <a:avLst/>
          </a:prstGeom>
        </p:spPr>
        <p:txBody>
          <a:bodyPr wrap="none">
            <a:spAutoFit/>
          </a:bodyPr>
          <a:lstStyle/>
          <a:p>
            <a:pPr algn="ctr"/>
            <a:r>
              <a:rPr lang="is-IS" b="1" dirty="0" err="1">
                <a:solidFill>
                  <a:srgbClr val="4597A0"/>
                </a:solidFill>
                <a:latin typeface="Calibri" pitchFamily="34" charset="0"/>
              </a:rPr>
              <a:t>Questions</a:t>
            </a:r>
            <a:r>
              <a:rPr lang="is-IS" b="1" dirty="0">
                <a:solidFill>
                  <a:srgbClr val="4597A0"/>
                </a:solidFill>
                <a:latin typeface="Calibri" pitchFamily="34" charset="0"/>
              </a:rPr>
              <a:t>?</a:t>
            </a:r>
          </a:p>
          <a:p>
            <a:pPr algn="ctr"/>
            <a:endParaRPr lang="is-IS" b="1" dirty="0">
              <a:solidFill>
                <a:srgbClr val="4597A0"/>
              </a:solidFill>
              <a:latin typeface="Calibri" pitchFamily="34" charset="0"/>
            </a:endParaRPr>
          </a:p>
          <a:p>
            <a:pPr algn="ctr"/>
            <a:r>
              <a:rPr lang="is-IS" b="1" dirty="0" err="1">
                <a:solidFill>
                  <a:srgbClr val="4597A0"/>
                </a:solidFill>
                <a:latin typeface="Calibri" pitchFamily="34" charset="0"/>
              </a:rPr>
              <a:t>Comments</a:t>
            </a:r>
            <a:r>
              <a:rPr lang="is-IS" b="1" dirty="0">
                <a:solidFill>
                  <a:srgbClr val="4597A0"/>
                </a:solidFill>
                <a:latin typeface="Calibri" pitchFamily="34" charset="0"/>
              </a:rPr>
              <a:t>?</a:t>
            </a:r>
          </a:p>
          <a:p>
            <a:pPr algn="ctr"/>
            <a:endParaRPr lang="is-IS" b="1" dirty="0">
              <a:solidFill>
                <a:srgbClr val="4597A0"/>
              </a:solidFill>
              <a:latin typeface="Calibri" pitchFamily="34" charset="0"/>
            </a:endParaRPr>
          </a:p>
          <a:p>
            <a:pPr algn="ctr"/>
            <a:endParaRPr lang="en-US" dirty="0"/>
          </a:p>
        </p:txBody>
      </p:sp>
      <p:sp>
        <p:nvSpPr>
          <p:cNvPr id="9" name="TextBox 5">
            <a:extLst>
              <a:ext uri="{FF2B5EF4-FFF2-40B4-BE49-F238E27FC236}">
                <a16:creationId xmlns:a16="http://schemas.microsoft.com/office/drawing/2014/main" id="{A0169678-A661-4769-A5BD-55807C640373}"/>
              </a:ext>
            </a:extLst>
          </p:cNvPr>
          <p:cNvSpPr txBox="1">
            <a:spLocks noChangeArrowheads="1"/>
          </p:cNvSpPr>
          <p:nvPr/>
        </p:nvSpPr>
        <p:spPr bwMode="auto">
          <a:xfrm>
            <a:off x="724584" y="2625596"/>
            <a:ext cx="77247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pitchFamily="34" charset="0"/>
              </a:defRPr>
            </a:lvl1pPr>
            <a:lvl2pPr>
              <a:defRPr sz="2000" b="1">
                <a:solidFill>
                  <a:srgbClr val="0F5494"/>
                </a:solidFill>
                <a:latin typeface="Verdana" pitchFamily="34" charset="0"/>
              </a:defRPr>
            </a:lvl2pPr>
            <a:lvl3pPr>
              <a:defRPr sz="1400">
                <a:solidFill>
                  <a:srgbClr val="0F5494"/>
                </a:solidFill>
                <a:latin typeface="Verdana" pitchFamily="34"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is-IS" altLang="zh-CN" sz="1400" b="1" i="0" cap="small" dirty="0">
                <a:solidFill>
                  <a:srgbClr val="CC3399"/>
                </a:solidFill>
                <a:latin typeface="Calibri" pitchFamily="34" charset="0"/>
              </a:rPr>
              <a:t>.</a:t>
            </a:r>
            <a:br>
              <a:rPr lang="is-IS" altLang="zh-CN" sz="600" cap="small" dirty="0">
                <a:solidFill>
                  <a:srgbClr val="CC3399"/>
                </a:solidFill>
              </a:rPr>
            </a:br>
            <a:r>
              <a:rPr lang="is-IS" altLang="zh-CN" sz="600" cap="small" dirty="0"/>
              <a:t>  </a:t>
            </a:r>
            <a:endParaRPr lang="fr-BE" altLang="en-US" sz="1000" i="0" dirty="0">
              <a:latin typeface="Calibri" pitchFamily="34" charset="0"/>
            </a:endParaRPr>
          </a:p>
        </p:txBody>
      </p:sp>
      <p:pic>
        <p:nvPicPr>
          <p:cNvPr id="10" name="Obrázek 1">
            <a:extLst>
              <a:ext uri="{FF2B5EF4-FFF2-40B4-BE49-F238E27FC236}">
                <a16:creationId xmlns:a16="http://schemas.microsoft.com/office/drawing/2014/main" id="{4BD35887-DA18-4A8F-953B-9BFFACFAF3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1976" y="3654450"/>
            <a:ext cx="2041832" cy="204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649956D-4490-4F96-99F1-F6DABCD0DA8B}"/>
              </a:ext>
            </a:extLst>
          </p:cNvPr>
          <p:cNvSpPr/>
          <p:nvPr/>
        </p:nvSpPr>
        <p:spPr>
          <a:xfrm>
            <a:off x="2335628" y="5584606"/>
            <a:ext cx="4572000" cy="1169551"/>
          </a:xfrm>
          <a:prstGeom prst="rect">
            <a:avLst/>
          </a:prstGeom>
        </p:spPr>
        <p:txBody>
          <a:bodyPr>
            <a:spAutoFit/>
          </a:bodyPr>
          <a:lstStyle/>
          <a:p>
            <a:pPr algn="ctr"/>
            <a:r>
              <a:rPr lang="is-IS" altLang="en-US" sz="1400" dirty="0">
                <a:solidFill>
                  <a:srgbClr val="4597A0"/>
                </a:solidFill>
                <a:latin typeface="Calibri" pitchFamily="34" charset="0"/>
              </a:rPr>
              <a:t>CHINA.EURAXESS.ORG</a:t>
            </a:r>
          </a:p>
          <a:p>
            <a:pPr algn="ctr"/>
            <a:r>
              <a:rPr lang="is-IS" altLang="zh-CN" sz="1400" dirty="0">
                <a:solidFill>
                  <a:srgbClr val="4597A0"/>
                </a:solidFill>
                <a:latin typeface="Calibri" pitchFamily="34" charset="0"/>
              </a:rPr>
              <a:t>CHINA@EURAXESS.NET</a:t>
            </a:r>
          </a:p>
          <a:p>
            <a:pPr algn="ctr"/>
            <a:r>
              <a:rPr lang="cs-CZ" altLang="zh-CN" sz="1400" b="1" cap="small" dirty="0">
                <a:solidFill>
                  <a:srgbClr val="164796"/>
                </a:solidFill>
              </a:rPr>
              <a:t>Facebook, linkedin</a:t>
            </a:r>
            <a:br>
              <a:rPr lang="is-IS" altLang="zh-CN" sz="1400" b="1" cap="small" dirty="0">
                <a:solidFill>
                  <a:srgbClr val="164796"/>
                </a:solidFill>
              </a:rPr>
            </a:br>
            <a:r>
              <a:rPr lang="zh-CN" altLang="en-US" sz="1400" b="1" cap="small" dirty="0">
                <a:solidFill>
                  <a:srgbClr val="164796"/>
                </a:solidFill>
                <a:ea typeface="ＭＳ Ｐゴシック" panose="020B0600070205080204" pitchFamily="34" charset="-128"/>
              </a:rPr>
              <a:t>微信</a:t>
            </a:r>
            <a:r>
              <a:rPr lang="cs-CZ" altLang="ja-JP" sz="1400" b="1" cap="small" dirty="0">
                <a:solidFill>
                  <a:srgbClr val="164796"/>
                </a:solidFill>
              </a:rPr>
              <a:t>: </a:t>
            </a:r>
            <a:r>
              <a:rPr lang="cs-CZ" altLang="ja-JP" sz="1400" b="1" dirty="0">
                <a:solidFill>
                  <a:srgbClr val="164796"/>
                </a:solidFill>
              </a:rPr>
              <a:t>EURAXESS</a:t>
            </a:r>
          </a:p>
          <a:p>
            <a:pPr algn="ctr"/>
            <a:endParaRPr lang="zh-CN" altLang="en-US" sz="1400" dirty="0">
              <a:solidFill>
                <a:srgbClr val="164796"/>
              </a:solidFill>
              <a:latin typeface="Calibri" pitchFamily="34" charset="0"/>
            </a:endParaRPr>
          </a:p>
        </p:txBody>
      </p:sp>
      <p:sp>
        <p:nvSpPr>
          <p:cNvPr id="13" name="TextBox 12">
            <a:extLst>
              <a:ext uri="{FF2B5EF4-FFF2-40B4-BE49-F238E27FC236}">
                <a16:creationId xmlns:a16="http://schemas.microsoft.com/office/drawing/2014/main" id="{5A545BC6-EA05-4DB1-9D54-DE6496F07A83}"/>
              </a:ext>
            </a:extLst>
          </p:cNvPr>
          <p:cNvSpPr txBox="1"/>
          <p:nvPr/>
        </p:nvSpPr>
        <p:spPr>
          <a:xfrm>
            <a:off x="3131045" y="2916769"/>
            <a:ext cx="2880320" cy="369332"/>
          </a:xfrm>
          <a:prstGeom prst="rect">
            <a:avLst/>
          </a:prstGeom>
          <a:noFill/>
        </p:spPr>
        <p:txBody>
          <a:bodyPr wrap="square" rtlCol="0">
            <a:spAutoFit/>
          </a:bodyPr>
          <a:lstStyle/>
          <a:p>
            <a:pPr algn="ctr"/>
            <a:r>
              <a:rPr lang="is-IS" dirty="0"/>
              <a:t>02:05</a:t>
            </a:r>
            <a:endParaRPr lang="en-US" dirty="0"/>
          </a:p>
        </p:txBody>
      </p:sp>
      <p:pic>
        <p:nvPicPr>
          <p:cNvPr id="14" name="Picture 13" descr="A close up of a logo&#10;&#10;Description automatically generated">
            <a:extLst>
              <a:ext uri="{FF2B5EF4-FFF2-40B4-BE49-F238E27FC236}">
                <a16:creationId xmlns:a16="http://schemas.microsoft.com/office/drawing/2014/main" id="{F0E2B319-D751-4DDA-82CB-98C962E2E7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128A532-1F3D-4EFE-93D9-63978756A2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358" t="31100" r="14398" b="24878"/>
          <a:stretch/>
        </p:blipFill>
        <p:spPr>
          <a:xfrm>
            <a:off x="1662754" y="3739253"/>
            <a:ext cx="1809676" cy="1896819"/>
          </a:xfrm>
          <a:prstGeom prst="rect">
            <a:avLst/>
          </a:prstGeom>
        </p:spPr>
      </p:pic>
      <p:sp>
        <p:nvSpPr>
          <p:cNvPr id="6" name="Callout: Right Arrow 5">
            <a:extLst>
              <a:ext uri="{FF2B5EF4-FFF2-40B4-BE49-F238E27FC236}">
                <a16:creationId xmlns:a16="http://schemas.microsoft.com/office/drawing/2014/main" id="{417F33A3-6E32-459A-8D6E-DAA98242CE5E}"/>
              </a:ext>
            </a:extLst>
          </p:cNvPr>
          <p:cNvSpPr/>
          <p:nvPr/>
        </p:nvSpPr>
        <p:spPr>
          <a:xfrm>
            <a:off x="158648" y="3286101"/>
            <a:ext cx="1504106" cy="2807195"/>
          </a:xfrm>
          <a:prstGeom prst="right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llout: Right Arrow 17">
            <a:extLst>
              <a:ext uri="{FF2B5EF4-FFF2-40B4-BE49-F238E27FC236}">
                <a16:creationId xmlns:a16="http://schemas.microsoft.com/office/drawing/2014/main" id="{A720D28A-54C0-4CBE-9057-F827109A89B9}"/>
              </a:ext>
            </a:extLst>
          </p:cNvPr>
          <p:cNvSpPr/>
          <p:nvPr/>
        </p:nvSpPr>
        <p:spPr>
          <a:xfrm rot="10800000">
            <a:off x="7295404" y="3258332"/>
            <a:ext cx="1504106" cy="2807195"/>
          </a:xfrm>
          <a:prstGeom prst="right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344F74-C09F-49B0-8A28-D61D6B0029D9}"/>
              </a:ext>
            </a:extLst>
          </p:cNvPr>
          <p:cNvSpPr txBox="1"/>
          <p:nvPr/>
        </p:nvSpPr>
        <p:spPr>
          <a:xfrm>
            <a:off x="201523" y="3937826"/>
            <a:ext cx="936104" cy="1477328"/>
          </a:xfrm>
          <a:prstGeom prst="rect">
            <a:avLst/>
          </a:prstGeom>
          <a:noFill/>
        </p:spPr>
        <p:txBody>
          <a:bodyPr wrap="square" rtlCol="0">
            <a:spAutoFit/>
          </a:bodyPr>
          <a:lstStyle/>
          <a:p>
            <a:r>
              <a:rPr lang="is-IS" dirty="0" err="1">
                <a:solidFill>
                  <a:schemeClr val="bg1"/>
                </a:solidFill>
              </a:rPr>
              <a:t>Join</a:t>
            </a:r>
            <a:r>
              <a:rPr lang="en-US" dirty="0">
                <a:solidFill>
                  <a:schemeClr val="bg1"/>
                </a:solidFill>
              </a:rPr>
              <a:t> a </a:t>
            </a:r>
          </a:p>
          <a:p>
            <a:r>
              <a:rPr lang="en-US" dirty="0">
                <a:solidFill>
                  <a:schemeClr val="bg1"/>
                </a:solidFill>
              </a:rPr>
              <a:t>WeChat</a:t>
            </a:r>
          </a:p>
          <a:p>
            <a:r>
              <a:rPr lang="en-US" dirty="0">
                <a:solidFill>
                  <a:schemeClr val="bg1"/>
                </a:solidFill>
              </a:rPr>
              <a:t>Group for this event</a:t>
            </a:r>
            <a:endParaRPr lang="is-IS" dirty="0">
              <a:solidFill>
                <a:schemeClr val="bg1"/>
              </a:solidFill>
            </a:endParaRPr>
          </a:p>
        </p:txBody>
      </p:sp>
      <p:sp>
        <p:nvSpPr>
          <p:cNvPr id="19" name="TextBox 18">
            <a:extLst>
              <a:ext uri="{FF2B5EF4-FFF2-40B4-BE49-F238E27FC236}">
                <a16:creationId xmlns:a16="http://schemas.microsoft.com/office/drawing/2014/main" id="{039A8716-C80D-4E5A-A057-3A45F4EFD141}"/>
              </a:ext>
            </a:extLst>
          </p:cNvPr>
          <p:cNvSpPr txBox="1"/>
          <p:nvPr/>
        </p:nvSpPr>
        <p:spPr>
          <a:xfrm>
            <a:off x="7861346" y="3953223"/>
            <a:ext cx="936104" cy="1200329"/>
          </a:xfrm>
          <a:prstGeom prst="rect">
            <a:avLst/>
          </a:prstGeom>
          <a:noFill/>
        </p:spPr>
        <p:txBody>
          <a:bodyPr wrap="square" rtlCol="0">
            <a:spAutoFit/>
          </a:bodyPr>
          <a:lstStyle/>
          <a:p>
            <a:r>
              <a:rPr lang="is-IS" dirty="0" err="1">
                <a:solidFill>
                  <a:schemeClr val="bg1"/>
                </a:solidFill>
              </a:rPr>
              <a:t>Join</a:t>
            </a:r>
            <a:r>
              <a:rPr lang="en-US" dirty="0">
                <a:solidFill>
                  <a:schemeClr val="bg1"/>
                </a:solidFill>
              </a:rPr>
              <a:t> </a:t>
            </a:r>
            <a:r>
              <a:rPr lang="en-US" sz="1400" dirty="0">
                <a:solidFill>
                  <a:schemeClr val="bg1"/>
                </a:solidFill>
              </a:rPr>
              <a:t>EURAXESS</a:t>
            </a:r>
            <a:r>
              <a:rPr lang="en-US" dirty="0">
                <a:solidFill>
                  <a:schemeClr val="bg1"/>
                </a:solidFill>
              </a:rPr>
              <a:t> </a:t>
            </a:r>
            <a:r>
              <a:rPr lang="en-US" dirty="0" err="1">
                <a:solidFill>
                  <a:schemeClr val="bg1"/>
                </a:solidFill>
              </a:rPr>
              <a:t>Wechat</a:t>
            </a:r>
            <a:r>
              <a:rPr lang="en-US" dirty="0">
                <a:solidFill>
                  <a:schemeClr val="bg1"/>
                </a:solidFill>
              </a:rPr>
              <a:t> channel</a:t>
            </a:r>
            <a:endParaRPr lang="is-IS" dirty="0">
              <a:solidFill>
                <a:schemeClr val="bg1"/>
              </a:solidFill>
            </a:endParaRPr>
          </a:p>
        </p:txBody>
      </p:sp>
      <p:pic>
        <p:nvPicPr>
          <p:cNvPr id="20" name="Graphic 19" descr="Chat">
            <a:extLst>
              <a:ext uri="{FF2B5EF4-FFF2-40B4-BE49-F238E27FC236}">
                <a16:creationId xmlns:a16="http://schemas.microsoft.com/office/drawing/2014/main" id="{F677A495-40CA-47D3-BC4A-3DCFB5CCFA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76451" y="3933056"/>
            <a:ext cx="1515629" cy="1515629"/>
          </a:xfrm>
          <a:prstGeom prst="rect">
            <a:avLst/>
          </a:prstGeom>
        </p:spPr>
      </p:pic>
    </p:spTree>
    <p:extLst>
      <p:ext uri="{BB962C8B-B14F-4D97-AF65-F5344CB8AC3E}">
        <p14:creationId xmlns:p14="http://schemas.microsoft.com/office/powerpoint/2010/main" val="4166848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6" name="Partial Circle 55">
            <a:extLst>
              <a:ext uri="{FF2B5EF4-FFF2-40B4-BE49-F238E27FC236}">
                <a16:creationId xmlns:a16="http://schemas.microsoft.com/office/drawing/2014/main" id="{AA3AC37E-98C1-4015-9F14-7A83B7EE07A9}"/>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2">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12" name="Content Placeholder 2">
            <a:extLst>
              <a:ext uri="{FF2B5EF4-FFF2-40B4-BE49-F238E27FC236}">
                <a16:creationId xmlns:a16="http://schemas.microsoft.com/office/drawing/2014/main" id="{E803F387-B714-4C6C-A697-E6C563DF4AC9}"/>
              </a:ext>
            </a:extLst>
          </p:cNvPr>
          <p:cNvSpPr txBox="1">
            <a:spLocks/>
          </p:cNvSpPr>
          <p:nvPr/>
        </p:nvSpPr>
        <p:spPr>
          <a:xfrm>
            <a:off x="1276255" y="1307731"/>
            <a:ext cx="7439025" cy="179680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204388"/>
              </a:buClr>
              <a:buFontTx/>
              <a:buNone/>
            </a:pPr>
            <a:r>
              <a:rPr lang="en-GB" altLang="en-US" sz="2400" b="1" dirty="0">
                <a:solidFill>
                  <a:srgbClr val="FFC000"/>
                </a:solidFill>
              </a:rPr>
              <a:t>EURAXESS : </a:t>
            </a:r>
            <a:r>
              <a:rPr lang="en-GB" altLang="en-US" sz="2000" b="1" dirty="0">
                <a:solidFill>
                  <a:srgbClr val="4597A0"/>
                </a:solidFill>
              </a:rPr>
              <a:t>GATEWAY TO THE EUROPEAN RESEARCH AREA</a:t>
            </a:r>
            <a:endParaRPr lang="en-GB" altLang="en-US" sz="800" dirty="0"/>
          </a:p>
          <a:p>
            <a:pPr>
              <a:buClr>
                <a:srgbClr val="204388"/>
              </a:buClr>
            </a:pPr>
            <a:r>
              <a:rPr lang="zh-CN" altLang="en-US" sz="1800" b="1" dirty="0">
                <a:solidFill>
                  <a:srgbClr val="4597A0"/>
                </a:solidFill>
              </a:rPr>
              <a:t>通向欧洲研究领域的大门</a:t>
            </a:r>
            <a:endParaRPr lang="en-GB" altLang="en-US" sz="1800" dirty="0"/>
          </a:p>
        </p:txBody>
      </p:sp>
      <p:graphicFrame>
        <p:nvGraphicFramePr>
          <p:cNvPr id="14" name="Diagram 13">
            <a:extLst>
              <a:ext uri="{FF2B5EF4-FFF2-40B4-BE49-F238E27FC236}">
                <a16:creationId xmlns:a16="http://schemas.microsoft.com/office/drawing/2014/main" id="{04218024-A286-4C33-924B-AC48AD96CC66}"/>
              </a:ext>
            </a:extLst>
          </p:cNvPr>
          <p:cNvGraphicFramePr/>
          <p:nvPr>
            <p:extLst/>
          </p:nvPr>
        </p:nvGraphicFramePr>
        <p:xfrm>
          <a:off x="2639639" y="2588840"/>
          <a:ext cx="4712256" cy="3217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A close up of a logo&#10;&#10;Description automatically generated">
            <a:extLst>
              <a:ext uri="{FF2B5EF4-FFF2-40B4-BE49-F238E27FC236}">
                <a16:creationId xmlns:a16="http://schemas.microsoft.com/office/drawing/2014/main" id="{681DBD2C-C71D-48F5-82A8-36B5D5F322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0987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3">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16" name="Rectangle 15">
            <a:extLst>
              <a:ext uri="{FF2B5EF4-FFF2-40B4-BE49-F238E27FC236}">
                <a16:creationId xmlns:a16="http://schemas.microsoft.com/office/drawing/2014/main" id="{CC714CB7-82E0-4F2F-A259-4F366387AB08}"/>
              </a:ext>
            </a:extLst>
          </p:cNvPr>
          <p:cNvSpPr/>
          <p:nvPr/>
        </p:nvSpPr>
        <p:spPr>
          <a:xfrm>
            <a:off x="631511" y="3851023"/>
            <a:ext cx="3940489" cy="1938992"/>
          </a:xfrm>
          <a:prstGeom prst="rect">
            <a:avLst/>
          </a:prstGeom>
        </p:spPr>
        <p:txBody>
          <a:bodyPr wrap="square">
            <a:spAutoFit/>
          </a:bodyPr>
          <a:lstStyle/>
          <a:p>
            <a:r>
              <a:rPr lang="en-US" sz="1600" b="1" dirty="0">
                <a:solidFill>
                  <a:srgbClr val="B02991"/>
                </a:solidFill>
              </a:rPr>
              <a:t>Search for new job &amp; funding opportunities</a:t>
            </a:r>
          </a:p>
          <a:p>
            <a:endParaRPr lang="is-IS" sz="1200" dirty="0">
              <a:solidFill>
                <a:srgbClr val="253F8E"/>
              </a:solidFill>
            </a:endParaRPr>
          </a:p>
          <a:p>
            <a:endParaRPr lang="is-IS" sz="1200" dirty="0">
              <a:solidFill>
                <a:srgbClr val="253F8E"/>
              </a:solidFill>
            </a:endParaRPr>
          </a:p>
          <a:p>
            <a:endParaRPr lang="is-IS" sz="1200" dirty="0">
              <a:solidFill>
                <a:srgbClr val="253F8E"/>
              </a:solidFill>
            </a:endParaRPr>
          </a:p>
          <a:p>
            <a:endParaRPr lang="is-IS" sz="1200" dirty="0">
              <a:solidFill>
                <a:srgbClr val="253F8E"/>
              </a:solidFill>
            </a:endParaRPr>
          </a:p>
          <a:p>
            <a:endParaRPr lang="en-US" sz="1200" dirty="0">
              <a:solidFill>
                <a:srgbClr val="253F8E"/>
              </a:solidFill>
            </a:endParaRPr>
          </a:p>
          <a:p>
            <a:r>
              <a:rPr lang="en-US" sz="1600" b="1" dirty="0">
                <a:solidFill>
                  <a:srgbClr val="B02991"/>
                </a:solidFill>
              </a:rPr>
              <a:t>Find answers to your questions when moving to a new country</a:t>
            </a:r>
          </a:p>
          <a:p>
            <a:endParaRPr lang="en-US" sz="1200" dirty="0">
              <a:solidFill>
                <a:srgbClr val="253F8E"/>
              </a:solidFill>
            </a:endParaRPr>
          </a:p>
        </p:txBody>
      </p:sp>
      <p:graphicFrame>
        <p:nvGraphicFramePr>
          <p:cNvPr id="3" name="Object 2">
            <a:extLst>
              <a:ext uri="{FF2B5EF4-FFF2-40B4-BE49-F238E27FC236}">
                <a16:creationId xmlns:a16="http://schemas.microsoft.com/office/drawing/2014/main" id="{49180D6B-BE1F-4AA4-9776-4AFBEF8AFE92}"/>
              </a:ext>
            </a:extLst>
          </p:cNvPr>
          <p:cNvGraphicFramePr>
            <a:graphicFrameLocks noChangeAspect="1"/>
          </p:cNvGraphicFramePr>
          <p:nvPr>
            <p:extLst/>
          </p:nvPr>
        </p:nvGraphicFramePr>
        <p:xfrm>
          <a:off x="2122689" y="1223244"/>
          <a:ext cx="2839262" cy="1601711"/>
        </p:xfrm>
        <a:graphic>
          <a:graphicData uri="http://schemas.openxmlformats.org/presentationml/2006/ole">
            <mc:AlternateContent xmlns:mc="http://schemas.openxmlformats.org/markup-compatibility/2006">
              <mc:Choice xmlns:v="urn:schemas-microsoft-com:vml" Requires="v">
                <p:oleObj spid="_x0000_s3093" name="Image" r:id="rId4" imgW="12114000" imgH="6844320" progId="Photoshop.Image.18">
                  <p:embed/>
                </p:oleObj>
              </mc:Choice>
              <mc:Fallback>
                <p:oleObj name="Image" r:id="rId4" imgW="12114000" imgH="6844320" progId="Photoshop.Image.18">
                  <p:embed/>
                  <p:pic>
                    <p:nvPicPr>
                      <p:cNvPr id="3" name="Object 2">
                        <a:extLst>
                          <a:ext uri="{FF2B5EF4-FFF2-40B4-BE49-F238E27FC236}">
                            <a16:creationId xmlns:a16="http://schemas.microsoft.com/office/drawing/2014/main" id="{49180D6B-BE1F-4AA4-9776-4AFBEF8AFE92}"/>
                          </a:ext>
                        </a:extLst>
                      </p:cNvPr>
                      <p:cNvPicPr/>
                      <p:nvPr/>
                    </p:nvPicPr>
                    <p:blipFill>
                      <a:blip r:embed="rId5"/>
                      <a:stretch>
                        <a:fillRect/>
                      </a:stretch>
                    </p:blipFill>
                    <p:spPr>
                      <a:xfrm>
                        <a:off x="2122689" y="1223244"/>
                        <a:ext cx="2839262" cy="1601711"/>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AFFE77F7-9289-452F-B81A-C9B5F3EA06D9}"/>
              </a:ext>
            </a:extLst>
          </p:cNvPr>
          <p:cNvSpPr/>
          <p:nvPr/>
        </p:nvSpPr>
        <p:spPr>
          <a:xfrm>
            <a:off x="4913065" y="3851023"/>
            <a:ext cx="3940489" cy="1754326"/>
          </a:xfrm>
          <a:prstGeom prst="rect">
            <a:avLst/>
          </a:prstGeom>
        </p:spPr>
        <p:txBody>
          <a:bodyPr wrap="square">
            <a:spAutoFit/>
          </a:bodyPr>
          <a:lstStyle/>
          <a:p>
            <a:r>
              <a:rPr lang="en-US" sz="1600" b="1" dirty="0">
                <a:solidFill>
                  <a:srgbClr val="B02991"/>
                </a:solidFill>
              </a:rPr>
              <a:t>Connect with employers and other researchers</a:t>
            </a:r>
          </a:p>
          <a:p>
            <a:endParaRPr lang="is-IS" sz="1600" b="1" dirty="0">
              <a:solidFill>
                <a:srgbClr val="B02991"/>
              </a:solidFill>
            </a:endParaRPr>
          </a:p>
          <a:p>
            <a:endParaRPr lang="en-US" sz="1600" b="1" dirty="0">
              <a:solidFill>
                <a:srgbClr val="B02991"/>
              </a:solidFill>
            </a:endParaRPr>
          </a:p>
          <a:p>
            <a:endParaRPr lang="en-US" sz="1200" dirty="0">
              <a:solidFill>
                <a:srgbClr val="253F8E"/>
              </a:solidFill>
            </a:endParaRPr>
          </a:p>
          <a:p>
            <a:r>
              <a:rPr lang="en-US" sz="1600" b="1" dirty="0">
                <a:solidFill>
                  <a:srgbClr val="B02991"/>
                </a:solidFill>
              </a:rPr>
              <a:t>Explore the collection of resources that will help you to navigate through your career</a:t>
            </a:r>
          </a:p>
        </p:txBody>
      </p:sp>
      <p:sp>
        <p:nvSpPr>
          <p:cNvPr id="8" name="Rectangle 7">
            <a:extLst>
              <a:ext uri="{FF2B5EF4-FFF2-40B4-BE49-F238E27FC236}">
                <a16:creationId xmlns:a16="http://schemas.microsoft.com/office/drawing/2014/main" id="{595D6280-E1DB-4730-B8B3-3C8A0C80D574}"/>
              </a:ext>
            </a:extLst>
          </p:cNvPr>
          <p:cNvSpPr/>
          <p:nvPr/>
        </p:nvSpPr>
        <p:spPr>
          <a:xfrm>
            <a:off x="4174958" y="0"/>
            <a:ext cx="4969042" cy="316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tial Circle 16">
            <a:extLst>
              <a:ext uri="{FF2B5EF4-FFF2-40B4-BE49-F238E27FC236}">
                <a16:creationId xmlns:a16="http://schemas.microsoft.com/office/drawing/2014/main" id="{4FE14E82-6983-49E3-AEC1-CBA130AF2D55}"/>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4" name="Hexagon 3">
            <a:extLst>
              <a:ext uri="{FF2B5EF4-FFF2-40B4-BE49-F238E27FC236}">
                <a16:creationId xmlns:a16="http://schemas.microsoft.com/office/drawing/2014/main" id="{D8DC7A57-31FD-40AC-9CEB-D9180146EFC2}"/>
              </a:ext>
            </a:extLst>
          </p:cNvPr>
          <p:cNvSpPr/>
          <p:nvPr/>
        </p:nvSpPr>
        <p:spPr>
          <a:xfrm rot="5400000">
            <a:off x="5427502" y="488303"/>
            <a:ext cx="3112244" cy="3162820"/>
          </a:xfrm>
          <a:prstGeom prst="hexagon">
            <a:avLst/>
          </a:prstGeom>
          <a:blipFill dpi="0" rotWithShape="0">
            <a:blip r:embed="rId6"/>
            <a:srcRect/>
            <a:stretch>
              <a:fillRect/>
            </a:stretch>
          </a:blipFill>
          <a:ln w="76200">
            <a:solidFill>
              <a:srgbClr val="B02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lose up of a logo&#10;&#10;Description automatically generated">
            <a:extLst>
              <a:ext uri="{FF2B5EF4-FFF2-40B4-BE49-F238E27FC236}">
                <a16:creationId xmlns:a16="http://schemas.microsoft.com/office/drawing/2014/main" id="{0E8BC951-B429-40C1-BE89-D27D4EDB32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675174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84B315C-352F-4112-A270-05C6F96500CB}"/>
              </a:ext>
            </a:extLst>
          </p:cNvPr>
          <p:cNvSpPr/>
          <p:nvPr/>
        </p:nvSpPr>
        <p:spPr>
          <a:xfrm>
            <a:off x="995166" y="316756"/>
            <a:ext cx="8148834" cy="589732"/>
          </a:xfrm>
          <a:prstGeom prst="rect">
            <a:avLst/>
          </a:prstGeom>
          <a:solidFill>
            <a:srgbClr val="25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Partial Circle 53">
            <a:extLst>
              <a:ext uri="{FF2B5EF4-FFF2-40B4-BE49-F238E27FC236}">
                <a16:creationId xmlns:a16="http://schemas.microsoft.com/office/drawing/2014/main" id="{D7C97BE0-4182-4B98-AF85-BE1FDB56D10E}"/>
              </a:ext>
            </a:extLst>
          </p:cNvPr>
          <p:cNvSpPr/>
          <p:nvPr/>
        </p:nvSpPr>
        <p:spPr>
          <a:xfrm rot="10800000">
            <a:off x="964997" y="1005998"/>
            <a:ext cx="622518" cy="622518"/>
          </a:xfrm>
          <a:prstGeom prst="pieWedge">
            <a:avLst/>
          </a:prstGeom>
          <a:solidFill>
            <a:srgbClr val="FFC20E"/>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5" name="Partial Circle 54">
            <a:extLst>
              <a:ext uri="{FF2B5EF4-FFF2-40B4-BE49-F238E27FC236}">
                <a16:creationId xmlns:a16="http://schemas.microsoft.com/office/drawing/2014/main" id="{242B4814-86FA-4FBE-9A00-FE4F67CFBB71}"/>
              </a:ext>
            </a:extLst>
          </p:cNvPr>
          <p:cNvSpPr/>
          <p:nvPr/>
        </p:nvSpPr>
        <p:spPr>
          <a:xfrm rot="16200000">
            <a:off x="267708" y="996473"/>
            <a:ext cx="622518" cy="622518"/>
          </a:xfrm>
          <a:prstGeom prst="pieWedge">
            <a:avLst/>
          </a:prstGeom>
          <a:solidFill>
            <a:srgbClr val="BD1A8D"/>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391C2F80-C8BD-4DB8-8859-F32854710347}"/>
              </a:ext>
            </a:extLst>
          </p:cNvPr>
          <p:cNvGrpSpPr/>
          <p:nvPr/>
        </p:nvGrpSpPr>
        <p:grpSpPr>
          <a:xfrm>
            <a:off x="0" y="6498480"/>
            <a:ext cx="9144000" cy="358994"/>
            <a:chOff x="0" y="6498480"/>
            <a:chExt cx="9144000" cy="358994"/>
          </a:xfrm>
        </p:grpSpPr>
        <p:pic>
          <p:nvPicPr>
            <p:cNvPr id="48" name="Picture 47">
              <a:extLst>
                <a:ext uri="{FF2B5EF4-FFF2-40B4-BE49-F238E27FC236}">
                  <a16:creationId xmlns:a16="http://schemas.microsoft.com/office/drawing/2014/main" id="{7BD69C72-5C64-468E-919A-B1C63C6CBD5D}"/>
                </a:ext>
              </a:extLst>
            </p:cNvPr>
            <p:cNvPicPr>
              <a:picLocks noChangeAspect="1"/>
            </p:cNvPicPr>
            <p:nvPr/>
          </p:nvPicPr>
          <p:blipFill rotWithShape="1">
            <a:blip r:embed="rId2">
              <a:extLst>
                <a:ext uri="{28A0092B-C50C-407E-A947-70E740481C1C}">
                  <a14:useLocalDpi xmlns:a14="http://schemas.microsoft.com/office/drawing/2010/main" val="0"/>
                </a:ext>
              </a:extLst>
            </a:blip>
            <a:srcRect l="53629" t="12129" r="12584"/>
            <a:stretch/>
          </p:blipFill>
          <p:spPr>
            <a:xfrm>
              <a:off x="0" y="6518920"/>
              <a:ext cx="9144000" cy="338554"/>
            </a:xfrm>
            <a:prstGeom prst="rect">
              <a:avLst/>
            </a:prstGeom>
          </p:spPr>
        </p:pic>
        <p:sp>
          <p:nvSpPr>
            <p:cNvPr id="5" name="Rectangle 4">
              <a:extLst>
                <a:ext uri="{FF2B5EF4-FFF2-40B4-BE49-F238E27FC236}">
                  <a16:creationId xmlns:a16="http://schemas.microsoft.com/office/drawing/2014/main" id="{82189DB2-7CA9-4D37-8E21-1A8AE9A31B2F}"/>
                </a:ext>
              </a:extLst>
            </p:cNvPr>
            <p:cNvSpPr/>
            <p:nvPr/>
          </p:nvSpPr>
          <p:spPr>
            <a:xfrm>
              <a:off x="6324600" y="6541244"/>
              <a:ext cx="2184400" cy="222250"/>
            </a:xfrm>
            <a:prstGeom prst="rect">
              <a:avLst/>
            </a:prstGeom>
            <a:solidFill>
              <a:srgbClr val="B02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115DF-8EBC-4BC6-8EDE-176BA1C446D1}"/>
                </a:ext>
              </a:extLst>
            </p:cNvPr>
            <p:cNvSpPr txBox="1"/>
            <p:nvPr/>
          </p:nvSpPr>
          <p:spPr>
            <a:xfrm>
              <a:off x="6407150" y="6498480"/>
              <a:ext cx="2101850" cy="307777"/>
            </a:xfrm>
            <a:prstGeom prst="rect">
              <a:avLst/>
            </a:prstGeom>
            <a:noFill/>
          </p:spPr>
          <p:txBody>
            <a:bodyPr wrap="square" rtlCol="0">
              <a:spAutoFit/>
            </a:bodyPr>
            <a:lstStyle/>
            <a:p>
              <a:r>
                <a:rPr lang="en-US" sz="1400" b="1" dirty="0">
                  <a:solidFill>
                    <a:schemeClr val="bg1"/>
                  </a:solidFill>
                </a:rPr>
                <a:t>http</a:t>
              </a:r>
              <a:r>
                <a:rPr lang="is-IS" sz="1400" b="1" dirty="0">
                  <a:solidFill>
                    <a:schemeClr val="bg1"/>
                  </a:solidFill>
                </a:rPr>
                <a:t>://china.euraxess.org</a:t>
              </a:r>
              <a:endParaRPr lang="en-US" sz="1400" b="1" dirty="0">
                <a:solidFill>
                  <a:schemeClr val="bg1"/>
                </a:solidFill>
              </a:endParaRPr>
            </a:p>
          </p:txBody>
        </p:sp>
      </p:grpSp>
      <p:sp>
        <p:nvSpPr>
          <p:cNvPr id="16" name="Rectangle 15">
            <a:extLst>
              <a:ext uri="{FF2B5EF4-FFF2-40B4-BE49-F238E27FC236}">
                <a16:creationId xmlns:a16="http://schemas.microsoft.com/office/drawing/2014/main" id="{CC714CB7-82E0-4F2F-A259-4F366387AB08}"/>
              </a:ext>
            </a:extLst>
          </p:cNvPr>
          <p:cNvSpPr/>
          <p:nvPr/>
        </p:nvSpPr>
        <p:spPr>
          <a:xfrm>
            <a:off x="5069583" y="4892574"/>
            <a:ext cx="3561190" cy="584775"/>
          </a:xfrm>
          <a:prstGeom prst="rect">
            <a:avLst/>
          </a:prstGeom>
        </p:spPr>
        <p:txBody>
          <a:bodyPr wrap="square">
            <a:spAutoFit/>
          </a:bodyPr>
          <a:lstStyle/>
          <a:p>
            <a:pPr algn="ctr"/>
            <a:r>
              <a:rPr lang="en-US" sz="1600" b="1" dirty="0">
                <a:solidFill>
                  <a:srgbClr val="1A9489"/>
                </a:solidFill>
              </a:rPr>
              <a:t>Networking opportunities for you and your family</a:t>
            </a:r>
          </a:p>
        </p:txBody>
      </p:sp>
      <p:sp>
        <p:nvSpPr>
          <p:cNvPr id="8" name="Rectangle 7">
            <a:extLst>
              <a:ext uri="{FF2B5EF4-FFF2-40B4-BE49-F238E27FC236}">
                <a16:creationId xmlns:a16="http://schemas.microsoft.com/office/drawing/2014/main" id="{595D6280-E1DB-4730-B8B3-3C8A0C80D574}"/>
              </a:ext>
            </a:extLst>
          </p:cNvPr>
          <p:cNvSpPr/>
          <p:nvPr/>
        </p:nvSpPr>
        <p:spPr>
          <a:xfrm>
            <a:off x="4174958" y="0"/>
            <a:ext cx="4969042" cy="316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tial Circle 16">
            <a:extLst>
              <a:ext uri="{FF2B5EF4-FFF2-40B4-BE49-F238E27FC236}">
                <a16:creationId xmlns:a16="http://schemas.microsoft.com/office/drawing/2014/main" id="{4FE14E82-6983-49E3-AEC1-CBA130AF2D55}"/>
              </a:ext>
            </a:extLst>
          </p:cNvPr>
          <p:cNvSpPr/>
          <p:nvPr/>
        </p:nvSpPr>
        <p:spPr>
          <a:xfrm>
            <a:off x="265838" y="293141"/>
            <a:ext cx="622518" cy="622518"/>
          </a:xfrm>
          <a:prstGeom prst="pieWedge">
            <a:avLst/>
          </a:prstGeom>
          <a:solidFill>
            <a:srgbClr val="008EAF"/>
          </a:solid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pic>
        <p:nvPicPr>
          <p:cNvPr id="2" name="Picture 1">
            <a:extLst>
              <a:ext uri="{FF2B5EF4-FFF2-40B4-BE49-F238E27FC236}">
                <a16:creationId xmlns:a16="http://schemas.microsoft.com/office/drawing/2014/main" id="{2D4EFCD4-913E-4F87-B712-43FBCFAB2DFD}"/>
              </a:ext>
            </a:extLst>
          </p:cNvPr>
          <p:cNvPicPr>
            <a:picLocks noChangeAspect="1"/>
          </p:cNvPicPr>
          <p:nvPr/>
        </p:nvPicPr>
        <p:blipFill rotWithShape="1">
          <a:blip r:embed="rId3"/>
          <a:srcRect l="6332" t="23549" r="25825" b="17580"/>
          <a:stretch/>
        </p:blipFill>
        <p:spPr>
          <a:xfrm>
            <a:off x="2399051" y="1324134"/>
            <a:ext cx="2811738" cy="1372443"/>
          </a:xfrm>
          <a:prstGeom prst="rect">
            <a:avLst/>
          </a:prstGeom>
        </p:spPr>
      </p:pic>
      <p:sp>
        <p:nvSpPr>
          <p:cNvPr id="18" name="Rectangle 17">
            <a:extLst>
              <a:ext uri="{FF2B5EF4-FFF2-40B4-BE49-F238E27FC236}">
                <a16:creationId xmlns:a16="http://schemas.microsoft.com/office/drawing/2014/main" id="{E4F7579C-92C0-4E64-A773-FFA171A0070F}"/>
              </a:ext>
            </a:extLst>
          </p:cNvPr>
          <p:cNvSpPr/>
          <p:nvPr/>
        </p:nvSpPr>
        <p:spPr>
          <a:xfrm>
            <a:off x="-101224" y="3351705"/>
            <a:ext cx="4428220" cy="338554"/>
          </a:xfrm>
          <a:prstGeom prst="rect">
            <a:avLst/>
          </a:prstGeom>
        </p:spPr>
        <p:txBody>
          <a:bodyPr wrap="square">
            <a:spAutoFit/>
          </a:bodyPr>
          <a:lstStyle/>
          <a:p>
            <a:pPr algn="ctr"/>
            <a:r>
              <a:rPr lang="en-US" sz="1600" b="1" dirty="0">
                <a:solidFill>
                  <a:srgbClr val="1A9489"/>
                </a:solidFill>
              </a:rPr>
              <a:t>Free relocation advice</a:t>
            </a:r>
          </a:p>
        </p:txBody>
      </p:sp>
      <p:sp>
        <p:nvSpPr>
          <p:cNvPr id="22" name="Hexagon 21">
            <a:extLst>
              <a:ext uri="{FF2B5EF4-FFF2-40B4-BE49-F238E27FC236}">
                <a16:creationId xmlns:a16="http://schemas.microsoft.com/office/drawing/2014/main" id="{4294FD4E-4559-4539-9FF9-B47EFFB7E93F}"/>
              </a:ext>
            </a:extLst>
          </p:cNvPr>
          <p:cNvSpPr/>
          <p:nvPr/>
        </p:nvSpPr>
        <p:spPr>
          <a:xfrm rot="5400000">
            <a:off x="5427502" y="488303"/>
            <a:ext cx="3112244" cy="3162820"/>
          </a:xfrm>
          <a:prstGeom prst="hexagon">
            <a:avLst/>
          </a:prstGeom>
          <a:blipFill dpi="0" rotWithShape="0">
            <a:blip r:embed="rId4"/>
            <a:srcRect/>
            <a:stretch>
              <a:fillRect/>
            </a:stretch>
          </a:blipFill>
          <a:ln w="76200">
            <a:solidFill>
              <a:srgbClr val="1A9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CAC69E-64C7-468F-B222-340464461790}"/>
              </a:ext>
            </a:extLst>
          </p:cNvPr>
          <p:cNvSpPr/>
          <p:nvPr/>
        </p:nvSpPr>
        <p:spPr>
          <a:xfrm>
            <a:off x="2965219" y="4006833"/>
            <a:ext cx="3359381" cy="338554"/>
          </a:xfrm>
          <a:prstGeom prst="rect">
            <a:avLst/>
          </a:prstGeom>
        </p:spPr>
        <p:txBody>
          <a:bodyPr wrap="none">
            <a:spAutoFit/>
          </a:bodyPr>
          <a:lstStyle/>
          <a:p>
            <a:r>
              <a:rPr lang="en-US" sz="1600" b="1" dirty="0">
                <a:solidFill>
                  <a:srgbClr val="1A9489"/>
                </a:solidFill>
              </a:rPr>
              <a:t>Support for your career development</a:t>
            </a:r>
          </a:p>
        </p:txBody>
      </p:sp>
      <p:sp>
        <p:nvSpPr>
          <p:cNvPr id="20" name="Arrow: Pentagon 19">
            <a:extLst>
              <a:ext uri="{FF2B5EF4-FFF2-40B4-BE49-F238E27FC236}">
                <a16:creationId xmlns:a16="http://schemas.microsoft.com/office/drawing/2014/main" id="{C03101A1-C991-494B-B62D-65A37B54984F}"/>
              </a:ext>
            </a:extLst>
          </p:cNvPr>
          <p:cNvSpPr/>
          <p:nvPr/>
        </p:nvSpPr>
        <p:spPr>
          <a:xfrm rot="16200000">
            <a:off x="82968" y="4839228"/>
            <a:ext cx="4084520" cy="3359383"/>
          </a:xfrm>
          <a:prstGeom prst="homePlate">
            <a:avLst>
              <a:gd name="adj" fmla="val 24596"/>
            </a:avLst>
          </a:prstGeom>
          <a:blipFill dpi="0" rotWithShape="0">
            <a:blip r:embed="rId5"/>
            <a:srcRect/>
            <a:stretch>
              <a:fillRect t="-2000" b="-5000"/>
            </a:stretch>
          </a:blipFill>
          <a:ln w="76200">
            <a:solidFill>
              <a:srgbClr val="1A9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close up of a logo&#10;&#10;Description automatically generated">
            <a:extLst>
              <a:ext uri="{FF2B5EF4-FFF2-40B4-BE49-F238E27FC236}">
                <a16:creationId xmlns:a16="http://schemas.microsoft.com/office/drawing/2014/main" id="{9E05BAF8-82FF-4DF8-B1DC-152C88A13A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067" y="153917"/>
            <a:ext cx="1402862" cy="1065283"/>
          </a:xfrm>
          <a:prstGeom prst="rect">
            <a:avLst/>
          </a:prstGeom>
        </p:spPr>
      </p:pic>
    </p:spTree>
    <p:extLst>
      <p:ext uri="{BB962C8B-B14F-4D97-AF65-F5344CB8AC3E}">
        <p14:creationId xmlns:p14="http://schemas.microsoft.com/office/powerpoint/2010/main" val="3323157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6268</TotalTime>
  <Words>5576</Words>
  <Application>Microsoft Office PowerPoint</Application>
  <PresentationFormat>On-screen Show (4:3)</PresentationFormat>
  <Paragraphs>860</Paragraphs>
  <Slides>61</Slides>
  <Notes>52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2" baseType="lpstr">
      <vt:lpstr>PretoSansBasicRegular</vt:lpstr>
      <vt:lpstr>宋体</vt:lpstr>
      <vt:lpstr>宋体</vt:lpstr>
      <vt:lpstr>Arial</vt:lpstr>
      <vt:lpstr>Browallia New</vt:lpstr>
      <vt:lpstr>Calibri</vt:lpstr>
      <vt:lpstr>Cambria</vt:lpstr>
      <vt:lpstr>Verdana</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Halldór Berg</dc:creator>
  <cp:lastModifiedBy>Halldór Berg</cp:lastModifiedBy>
  <cp:revision>143</cp:revision>
  <dcterms:created xsi:type="dcterms:W3CDTF">2016-10-27T04:29:50Z</dcterms:created>
  <dcterms:modified xsi:type="dcterms:W3CDTF">2019-04-18T05:40:07Z</dcterms:modified>
</cp:coreProperties>
</file>