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7" r:id="rId5"/>
    <p:sldId id="661" r:id="rId6"/>
    <p:sldId id="707" r:id="rId7"/>
    <p:sldId id="667" r:id="rId8"/>
    <p:sldId id="614" r:id="rId9"/>
    <p:sldId id="678" r:id="rId10"/>
    <p:sldId id="706" r:id="rId11"/>
    <p:sldId id="682" r:id="rId12"/>
    <p:sldId id="683" r:id="rId13"/>
    <p:sldId id="665" r:id="rId14"/>
  </p:sldIdLst>
  <p:sldSz cx="9144000" cy="5143500" type="screen16x9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2140"/>
    <a:srgbClr val="FAF5F5"/>
    <a:srgbClr val="FFFFFF"/>
    <a:srgbClr val="1F497D"/>
    <a:srgbClr val="5791D7"/>
    <a:srgbClr val="83AEE1"/>
    <a:srgbClr val="003399"/>
    <a:srgbClr val="FBCBA3"/>
    <a:srgbClr val="D5B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6127" autoAdjust="0"/>
  </p:normalViewPr>
  <p:slideViewPr>
    <p:cSldViewPr showGuides="1">
      <p:cViewPr varScale="1">
        <p:scale>
          <a:sx n="110" d="100"/>
          <a:sy n="110" d="100"/>
        </p:scale>
        <p:origin x="62" y="62"/>
      </p:cViewPr>
      <p:guideLst>
        <p:guide orient="horz" pos="162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>
        <p:scale>
          <a:sx n="110" d="100"/>
          <a:sy n="110" d="100"/>
        </p:scale>
        <p:origin x="-2208" y="-58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6797675" cy="100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ctr" anchorCtr="0" compatLnSpc="1">
            <a:prstTxWarp prst="textNoShape">
              <a:avLst/>
            </a:prstTxWarp>
          </a:bodyPr>
          <a:lstStyle>
            <a:lvl1pPr algn="ctr" defTabSz="899562">
              <a:defRPr sz="2400" b="1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/>
              <a:t>European Research Council</a:t>
            </a:r>
            <a:endParaRPr lang="en-US" sz="120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922292"/>
            <a:ext cx="6796070" cy="100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ctr" anchorCtr="0" compatLnSpc="1">
            <a:prstTxWarp prst="textNoShape">
              <a:avLst/>
            </a:prstTxWarp>
          </a:bodyPr>
          <a:lstStyle>
            <a:lvl1pPr algn="ctr" defTabSz="899562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C5E6965-B652-44DC-ABCE-ED0A4C9AC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6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t" anchorCtr="0" compatLnSpc="1">
            <a:prstTxWarp prst="textNoShape">
              <a:avLst/>
            </a:prstTxWarp>
          </a:bodyPr>
          <a:lstStyle>
            <a:lvl1pPr defTabSz="89956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03" y="6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t" anchorCtr="0" compatLnSpc="1">
            <a:prstTxWarp prst="textNoShape">
              <a:avLst/>
            </a:prstTxWarp>
          </a:bodyPr>
          <a:lstStyle>
            <a:lvl1pPr algn="r" defTabSz="89956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6234"/>
            <a:ext cx="5438783" cy="446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9262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b" anchorCtr="0" compatLnSpc="1">
            <a:prstTxWarp prst="textNoShape">
              <a:avLst/>
            </a:prstTxWarp>
          </a:bodyPr>
          <a:lstStyle>
            <a:lvl1pPr defTabSz="89956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03" y="9429262"/>
            <a:ext cx="2945873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18" tIns="44959" rIns="89918" bIns="44959" numCol="1" anchor="b" anchorCtr="0" compatLnSpc="1">
            <a:prstTxWarp prst="textNoShape">
              <a:avLst/>
            </a:prstTxWarp>
          </a:bodyPr>
          <a:lstStyle>
            <a:lvl1pPr algn="r" defTabSz="899562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0C349A3-44AF-4E97-9945-9F0AB40C2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8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20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83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6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5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349A3-44AF-4E97-9945-9F0AB40C2E4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5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>
                <a:latin typeface="Arial" pitchFamily="34" charset="0"/>
                <a:ea typeface="ＭＳ Ｐゴシック" pitchFamily="34" charset="-128"/>
              </a:rPr>
              <a:t>You can find us on LinkedIn, Facebook and YouTube simply by searching by European Research Council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112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0546" indent="-284825" defTabSz="905112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9302" indent="-227861" defTabSz="905112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95022" indent="-227861" defTabSz="905112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0742" indent="-227861" defTabSz="905112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06463" indent="-227861" defTabSz="9051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62183" indent="-227861" defTabSz="9051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17904" indent="-227861" defTabSz="9051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73625" indent="-227861" defTabSz="90511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FC0189-8E27-42E0-AC54-74B31597245C}" type="slidenum">
              <a:rPr lang="en-US" smtClean="0"/>
              <a:pPr eaLnBrk="1" hangingPunct="1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3BFE1799-D149-6747-83AE-B3A0B8BBB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9564" y="175023"/>
            <a:ext cx="745807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27D68A-120C-3B4C-A19A-EC7DCD37AD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85214"/>
            <a:ext cx="560898" cy="38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3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  <a:lvl2pPr>
              <a:defRPr>
                <a:solidFill>
                  <a:srgbClr val="002140"/>
                </a:solidFill>
              </a:defRPr>
            </a:lvl2pPr>
            <a:lvl3pPr>
              <a:defRPr>
                <a:solidFill>
                  <a:srgbClr val="002140"/>
                </a:solidFill>
              </a:defRPr>
            </a:lvl3pPr>
            <a:lvl4pPr>
              <a:defRPr>
                <a:solidFill>
                  <a:srgbClr val="002140"/>
                </a:solidFill>
              </a:defRPr>
            </a:lvl4pPr>
            <a:lvl5pPr>
              <a:defRPr>
                <a:solidFill>
                  <a:srgbClr val="0021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7DE5407-72F7-9549-A5F8-3B9CF198E712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95536" y="987574"/>
            <a:ext cx="1656184" cy="0"/>
          </a:xfrm>
          <a:prstGeom prst="line">
            <a:avLst/>
          </a:prstGeom>
          <a:ln>
            <a:solidFill>
              <a:srgbClr val="00338D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2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64" y="1356123"/>
            <a:ext cx="4198937" cy="3612356"/>
          </a:xfrm>
        </p:spPr>
        <p:txBody>
          <a:bodyPr/>
          <a:lstStyle>
            <a:lvl1pPr>
              <a:defRPr sz="1600">
                <a:solidFill>
                  <a:srgbClr val="002140"/>
                </a:solidFill>
              </a:defRPr>
            </a:lvl1pPr>
            <a:lvl2pPr>
              <a:defRPr sz="1600">
                <a:solidFill>
                  <a:srgbClr val="002140"/>
                </a:solidFill>
              </a:defRPr>
            </a:lvl2pPr>
            <a:lvl3pPr>
              <a:defRPr sz="1600">
                <a:solidFill>
                  <a:srgbClr val="002140"/>
                </a:solidFill>
              </a:defRPr>
            </a:lvl3pPr>
            <a:lvl4pPr>
              <a:defRPr sz="1600">
                <a:solidFill>
                  <a:srgbClr val="002140"/>
                </a:solidFill>
              </a:defRPr>
            </a:lvl4pPr>
            <a:lvl5pPr>
              <a:defRPr sz="1600">
                <a:solidFill>
                  <a:srgbClr val="0021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6123"/>
            <a:ext cx="4198938" cy="3612356"/>
          </a:xfrm>
        </p:spPr>
        <p:txBody>
          <a:bodyPr/>
          <a:lstStyle>
            <a:lvl1pPr>
              <a:defRPr sz="1600">
                <a:solidFill>
                  <a:srgbClr val="002140"/>
                </a:solidFill>
              </a:defRPr>
            </a:lvl1pPr>
            <a:lvl2pPr>
              <a:defRPr sz="1600">
                <a:solidFill>
                  <a:srgbClr val="002140"/>
                </a:solidFill>
              </a:defRPr>
            </a:lvl2pPr>
            <a:lvl3pPr>
              <a:defRPr sz="1600">
                <a:solidFill>
                  <a:srgbClr val="002140"/>
                </a:solidFill>
              </a:defRPr>
            </a:lvl3pPr>
            <a:lvl4pPr>
              <a:defRPr sz="1600">
                <a:solidFill>
                  <a:srgbClr val="002140"/>
                </a:solidFill>
              </a:defRPr>
            </a:lvl4pPr>
            <a:lvl5pPr>
              <a:defRPr sz="1600">
                <a:solidFill>
                  <a:srgbClr val="0021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2664A05F-6391-44A8-9EE0-905741D04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4" y="175023"/>
            <a:ext cx="7458075" cy="67865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8211E414-6681-4A24-9B19-65E4581FB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32814" y="4731544"/>
            <a:ext cx="611187" cy="4119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60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BE" dirty="0"/>
              <a:t>│</a:t>
            </a:r>
            <a:r>
              <a:rPr lang="en-US" dirty="0"/>
              <a:t> </a:t>
            </a:r>
            <a:fld id="{552FA292-C976-4E94-A319-278EC64951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96864" y="1356122"/>
            <a:ext cx="8550275" cy="330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73EDD2B9-815B-BC45-99E5-778454CCB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309564" y="175023"/>
            <a:ext cx="7458075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500A7DD-DA51-9C42-9EFA-B19E5A6512A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7" y="4515973"/>
            <a:ext cx="551652" cy="52786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DA0C689-D4FE-9645-B28C-742CA12A961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2" y="4654455"/>
            <a:ext cx="560898" cy="389384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A42AAF-2C48-1B47-A918-AEE17B0580B4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395536" y="987574"/>
            <a:ext cx="1656184" cy="0"/>
          </a:xfrm>
          <a:prstGeom prst="line">
            <a:avLst/>
          </a:prstGeom>
          <a:ln>
            <a:solidFill>
              <a:srgbClr val="002140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EEA168-78FA-5142-9E4D-890AFC953B4B}"/>
              </a:ext>
            </a:extLst>
          </p:cNvPr>
          <p:cNvCxnSpPr/>
          <p:nvPr userDrawn="1"/>
        </p:nvCxnSpPr>
        <p:spPr bwMode="auto">
          <a:xfrm>
            <a:off x="9144000" y="0"/>
            <a:ext cx="0" cy="5143500"/>
          </a:xfrm>
          <a:prstGeom prst="line">
            <a:avLst/>
          </a:prstGeom>
          <a:ln w="22225">
            <a:solidFill>
              <a:srgbClr val="00214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4" r:id="rId3"/>
    <p:sldLayoutId id="2147483706" r:id="rId4"/>
    <p:sldLayoutId id="2147483707" r:id="rId5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None/>
        <a:defRPr sz="1800">
          <a:solidFill>
            <a:srgbClr val="FF6600"/>
          </a:solidFill>
          <a:latin typeface="+mn-lt"/>
          <a:ea typeface="ＭＳ Ｐゴシック" charset="0"/>
          <a:cs typeface="ＭＳ Ｐゴシック" charset="0"/>
        </a:defRPr>
      </a:lvl1pPr>
      <a:lvl2pPr marL="966788" indent="-509588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1600">
          <a:solidFill>
            <a:srgbClr val="002140"/>
          </a:solidFill>
          <a:latin typeface="+mn-lt"/>
          <a:ea typeface="ＭＳ Ｐゴシック" charset="0"/>
        </a:defRPr>
      </a:lvl2pPr>
      <a:lvl3pPr marL="1309688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Char char="•"/>
        <a:defRPr sz="1600">
          <a:solidFill>
            <a:srgbClr val="002140"/>
          </a:solidFill>
          <a:latin typeface="+mn-lt"/>
          <a:ea typeface="ＭＳ Ｐゴシック" charset="0"/>
        </a:defRPr>
      </a:lvl3pPr>
      <a:lvl4pPr marL="1717675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Arial" charset="0"/>
        <a:buChar char="–"/>
        <a:defRPr sz="1600">
          <a:solidFill>
            <a:srgbClr val="002140"/>
          </a:solidFill>
          <a:latin typeface="+mn-lt"/>
          <a:ea typeface="ＭＳ Ｐゴシック" charset="0"/>
        </a:defRPr>
      </a:lvl4pPr>
      <a:lvl5pPr marL="21256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1600">
          <a:solidFill>
            <a:srgbClr val="002140"/>
          </a:solidFill>
          <a:latin typeface="+mn-lt"/>
          <a:ea typeface="ＭＳ Ｐゴシック" charset="0"/>
        </a:defRPr>
      </a:lvl5pPr>
      <a:lvl6pPr marL="25828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6pPr>
      <a:lvl7pPr marL="30400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7pPr>
      <a:lvl8pPr marL="34972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8pPr>
      <a:lvl9pPr marL="3954463" indent="-228600" algn="l" rtl="0" eaLnBrk="1" fontAlgn="base" hangingPunct="1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Line 213"/>
          <p:cNvSpPr>
            <a:spLocks noChangeAspect="1" noChangeShapeType="1"/>
          </p:cNvSpPr>
          <p:nvPr/>
        </p:nvSpPr>
        <p:spPr bwMode="gray">
          <a:xfrm>
            <a:off x="5311775" y="1945393"/>
            <a:ext cx="0" cy="2371813"/>
          </a:xfrm>
          <a:prstGeom prst="line">
            <a:avLst/>
          </a:prstGeom>
          <a:noFill/>
          <a:ln w="9525">
            <a:solidFill>
              <a:srgbClr val="00214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43574" name="Rectangle 214"/>
          <p:cNvSpPr>
            <a:spLocks noChangeArrowheads="1"/>
          </p:cNvSpPr>
          <p:nvPr/>
        </p:nvSpPr>
        <p:spPr bwMode="gray">
          <a:xfrm>
            <a:off x="113892" y="2726789"/>
            <a:ext cx="5089350" cy="101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>
                <a:solidFill>
                  <a:srgbClr val="FB5105"/>
                </a:solidFill>
              </a:rPr>
              <a:t>ERC and African researchers</a:t>
            </a:r>
          </a:p>
          <a:p>
            <a:pPr algn="r">
              <a:lnSpc>
                <a:spcPct val="12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>
              <a:solidFill>
                <a:srgbClr val="FB5105"/>
              </a:solidFill>
            </a:endParaRPr>
          </a:p>
        </p:txBody>
      </p:sp>
      <p:sp>
        <p:nvSpPr>
          <p:cNvPr id="3084" name="Rectangle 215"/>
          <p:cNvSpPr>
            <a:spLocks noChangeArrowheads="1"/>
          </p:cNvSpPr>
          <p:nvPr/>
        </p:nvSpPr>
        <p:spPr bwMode="gray">
          <a:xfrm>
            <a:off x="1552781" y="220046"/>
            <a:ext cx="558838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sz="3200" dirty="0">
                <a:solidFill>
                  <a:srgbClr val="FF6600"/>
                </a:solidFill>
              </a:rPr>
              <a:t>EURAXESS Webinars 2024</a:t>
            </a:r>
          </a:p>
          <a:p>
            <a:endParaRPr lang="en-GB" sz="2000" dirty="0">
              <a:solidFill>
                <a:srgbClr val="FF6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090011"/>
            <a:ext cx="2224144" cy="2224144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0295B4C-D652-2D4F-A8AA-86883FE9571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99147" y="1237620"/>
            <a:ext cx="6559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685800"/>
            <a:r>
              <a:rPr lang="en-US" altLang="en-US" sz="2400" b="1" dirty="0">
                <a:solidFill>
                  <a:srgbClr val="F16521"/>
                </a:solidFill>
                <a:latin typeface="Arial"/>
                <a:ea typeface="ＭＳ Ｐゴシック" charset="-128"/>
                <a:cs typeface="Arial" charset="0"/>
              </a:rPr>
              <a:t>     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37DB25B-06C9-7447-9B0B-2420316AD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19" y="6533510"/>
            <a:ext cx="409545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/>
            <a:r>
              <a:rPr lang="en-US" sz="1100" dirty="0">
                <a:solidFill>
                  <a:srgbClr val="FFFFFF"/>
                </a:solidFill>
              </a:rPr>
              <a:t>© Art &amp; Build Architect / Montois Partners / credits: S. Brison</a:t>
            </a:r>
            <a:endParaRPr lang="en-GB" sz="1100" dirty="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011B26-A92C-454C-B988-3D07C4063149}"/>
              </a:ext>
            </a:extLst>
          </p:cNvPr>
          <p:cNvSpPr txBox="1"/>
          <p:nvPr/>
        </p:nvSpPr>
        <p:spPr>
          <a:xfrm>
            <a:off x="6069993" y="2996005"/>
            <a:ext cx="6822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AF5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95DF1A-B112-C241-A369-5326B0D00EA7}"/>
              </a:ext>
            </a:extLst>
          </p:cNvPr>
          <p:cNvSpPr/>
          <p:nvPr/>
        </p:nvSpPr>
        <p:spPr>
          <a:xfrm>
            <a:off x="1143000" y="4812905"/>
            <a:ext cx="6858000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en-GB" sz="1950" b="1" dirty="0">
                <a:solidFill>
                  <a:srgbClr val="FAF5F5"/>
                </a:solidFill>
              </a:rPr>
              <a:t> </a:t>
            </a:r>
          </a:p>
        </p:txBody>
      </p:sp>
      <p:sp>
        <p:nvSpPr>
          <p:cNvPr id="11" name="Line 213">
            <a:extLst>
              <a:ext uri="{FF2B5EF4-FFF2-40B4-BE49-F238E27FC236}">
                <a16:creationId xmlns:a16="http://schemas.microsoft.com/office/drawing/2014/main" id="{04896AD4-2E4B-8D4D-B971-E4702DFF7257}"/>
              </a:ext>
            </a:extLst>
          </p:cNvPr>
          <p:cNvSpPr>
            <a:spLocks noChangeAspect="1" noChangeShapeType="1"/>
          </p:cNvSpPr>
          <p:nvPr/>
        </p:nvSpPr>
        <p:spPr bwMode="gray">
          <a:xfrm rot="5400000">
            <a:off x="4572000" y="-3584426"/>
            <a:ext cx="0" cy="9144000"/>
          </a:xfrm>
          <a:prstGeom prst="line">
            <a:avLst/>
          </a:prstGeom>
          <a:noFill/>
          <a:ln w="9525">
            <a:solidFill>
              <a:srgbClr val="0021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02478" y="353383"/>
            <a:ext cx="1724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altLang="en-US" sz="2400" dirty="0">
                <a:solidFill>
                  <a:srgbClr val="FF6600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34" y="1059582"/>
            <a:ext cx="8799046" cy="1944216"/>
          </a:xfrm>
        </p:spPr>
        <p:txBody>
          <a:bodyPr/>
          <a:lstStyle/>
          <a:p>
            <a:pPr algn="ctr"/>
            <a:r>
              <a:rPr lang="de-DE" altLang="en-US" sz="1600" dirty="0">
                <a:solidFill>
                  <a:srgbClr val="002140"/>
                </a:solidFill>
                <a:ea typeface="ＭＳ Ｐゴシック" pitchFamily="34" charset="-128"/>
              </a:rPr>
              <a:t>More </a:t>
            </a:r>
            <a:r>
              <a:rPr lang="de-DE" altLang="en-US" sz="1600" dirty="0" err="1">
                <a:solidFill>
                  <a:srgbClr val="002140"/>
                </a:solidFill>
                <a:ea typeface="ＭＳ Ｐゴシック" pitchFamily="34" charset="-128"/>
              </a:rPr>
              <a:t>information</a:t>
            </a:r>
            <a:r>
              <a:rPr lang="de-DE" altLang="en-US" sz="1600" dirty="0">
                <a:solidFill>
                  <a:srgbClr val="002140"/>
                </a:solidFill>
                <a:ea typeface="ＭＳ Ｐゴシック" pitchFamily="34" charset="-128"/>
              </a:rPr>
              <a:t>: </a:t>
            </a:r>
            <a:r>
              <a:rPr lang="de-DE" altLang="en-US" sz="1600" dirty="0">
                <a:ea typeface="ＭＳ Ｐゴシック" pitchFamily="34" charset="-128"/>
              </a:rPr>
              <a:t>erc.europa.eu</a:t>
            </a:r>
          </a:p>
          <a:p>
            <a:pPr algn="ctr"/>
            <a:endParaRPr lang="de-DE" altLang="en-US" sz="1400" dirty="0">
              <a:ea typeface="ＭＳ Ｐゴシック" pitchFamily="34" charset="-128"/>
            </a:endParaRPr>
          </a:p>
          <a:p>
            <a:pPr algn="ctr"/>
            <a:endParaRPr lang="de-DE" altLang="en-US" sz="1400" dirty="0">
              <a:ea typeface="ＭＳ Ｐゴシック" pitchFamily="34" charset="-128"/>
            </a:endParaRPr>
          </a:p>
          <a:p>
            <a:pPr algn="ctr"/>
            <a:endParaRPr lang="en-GB" altLang="en-US" sz="1400" dirty="0">
              <a:ea typeface="ＭＳ Ｐゴシック" pitchFamily="34" charset="-128"/>
            </a:endParaRPr>
          </a:p>
          <a:p>
            <a:pPr algn="ctr"/>
            <a:endParaRPr lang="de-DE" altLang="en-US" sz="1400" dirty="0">
              <a:ea typeface="ＭＳ Ｐゴシック" pitchFamily="34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1CEE19-73C5-C247-BCBB-8CABB39B3E83}"/>
              </a:ext>
            </a:extLst>
          </p:cNvPr>
          <p:cNvSpPr/>
          <p:nvPr/>
        </p:nvSpPr>
        <p:spPr bwMode="auto">
          <a:xfrm>
            <a:off x="323528" y="915566"/>
            <a:ext cx="1800200" cy="14401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8EC48B6-F127-458E-99FA-815DBB6A3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8851" y="1586836"/>
            <a:ext cx="679172" cy="679172"/>
          </a:xfrm>
          <a:prstGeom prst="rect">
            <a:avLst/>
          </a:prstGeom>
        </p:spPr>
      </p:pic>
      <p:sp>
        <p:nvSpPr>
          <p:cNvPr id="18" name="AutoShape 4">
            <a:extLst>
              <a:ext uri="{FF2B5EF4-FFF2-40B4-BE49-F238E27FC236}">
                <a16:creationId xmlns:a16="http://schemas.microsoft.com/office/drawing/2014/main" id="{96F44CAB-A79C-94A3-C287-C90D34BD6B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EE8E36F5-71FF-6982-BAC8-0B8F062214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559" y="3236551"/>
            <a:ext cx="581490" cy="581490"/>
          </a:xfrm>
          <a:prstGeom prst="rect">
            <a:avLst/>
          </a:prstGeom>
        </p:spPr>
      </p:pic>
      <p:pic>
        <p:nvPicPr>
          <p:cNvPr id="22" name="Picture 21" descr="A picture containing ax, tool, pinwheel, vector graphics&#10;&#10;Description automatically generated">
            <a:extLst>
              <a:ext uri="{FF2B5EF4-FFF2-40B4-BE49-F238E27FC236}">
                <a16:creationId xmlns:a16="http://schemas.microsoft.com/office/drawing/2014/main" id="{204CE4DC-86D3-1755-30F1-79B432CCA2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17975"/>
            <a:ext cx="702334" cy="575975"/>
          </a:xfrm>
          <a:prstGeom prst="rect">
            <a:avLst/>
          </a:prstGeom>
        </p:spPr>
      </p:pic>
      <p:pic>
        <p:nvPicPr>
          <p:cNvPr id="24" name="Picture 23" descr="A picture containing text&#10;&#10;Description automatically generated">
            <a:extLst>
              <a:ext uri="{FF2B5EF4-FFF2-40B4-BE49-F238E27FC236}">
                <a16:creationId xmlns:a16="http://schemas.microsoft.com/office/drawing/2014/main" id="{6E5354EC-6D30-5CE3-08EF-F8E3AB5FB4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246" y="3362015"/>
            <a:ext cx="1512168" cy="339398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501FC5D3-6216-2DDE-8C0D-E68B6A188E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68" y="3286981"/>
            <a:ext cx="581490" cy="5814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2DCA149-BED9-DF72-D937-9D123B5B8F44}"/>
              </a:ext>
            </a:extLst>
          </p:cNvPr>
          <p:cNvSpPr/>
          <p:nvPr/>
        </p:nvSpPr>
        <p:spPr>
          <a:xfrm>
            <a:off x="3036808" y="2531680"/>
            <a:ext cx="31935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altLang="en-US" sz="2000" dirty="0">
                <a:solidFill>
                  <a:srgbClr val="FF6600"/>
                </a:solidFill>
              </a:rPr>
              <a:t>Follow us on social media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9677228-59F3-1A3C-84FA-B238EEDAFA15}"/>
              </a:ext>
            </a:extLst>
          </p:cNvPr>
          <p:cNvSpPr txBox="1"/>
          <p:nvPr/>
        </p:nvSpPr>
        <p:spPr>
          <a:xfrm>
            <a:off x="1128971" y="4124216"/>
            <a:ext cx="139570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000" dirty="0"/>
              <a:t>@ERC_Research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7F0A6F-D4DE-618E-AD89-B155DC494DCB}"/>
              </a:ext>
            </a:extLst>
          </p:cNvPr>
          <p:cNvSpPr txBox="1"/>
          <p:nvPr/>
        </p:nvSpPr>
        <p:spPr>
          <a:xfrm>
            <a:off x="6060246" y="4124217"/>
            <a:ext cx="187567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1000" dirty="0">
                <a:solidFill>
                  <a:srgbClr val="FF6600"/>
                </a:solidFill>
              </a:rPr>
              <a:t>European Research Council</a:t>
            </a:r>
            <a:endParaRPr lang="en-IE" sz="1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9286BF-2E44-56F1-C1B3-A2BE997AD793}"/>
              </a:ext>
            </a:extLst>
          </p:cNvPr>
          <p:cNvSpPr txBox="1"/>
          <p:nvPr/>
        </p:nvSpPr>
        <p:spPr>
          <a:xfrm>
            <a:off x="4208106" y="4124218"/>
            <a:ext cx="18521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1000" dirty="0">
                <a:solidFill>
                  <a:srgbClr val="FF6600"/>
                </a:solidFill>
              </a:rPr>
              <a:t>European Research Council</a:t>
            </a:r>
            <a:endParaRPr lang="en-IE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DBD99C-A96C-5D44-4C3E-60E8BBDCED66}"/>
              </a:ext>
            </a:extLst>
          </p:cNvPr>
          <p:cNvSpPr txBox="1"/>
          <p:nvPr/>
        </p:nvSpPr>
        <p:spPr>
          <a:xfrm>
            <a:off x="1704066" y="4124219"/>
            <a:ext cx="342451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1000" dirty="0">
                <a:solidFill>
                  <a:srgbClr val="FF6600"/>
                </a:solidFill>
              </a:rPr>
              <a:t>European-Research-Council</a:t>
            </a:r>
            <a:endParaRPr lang="en-IE" sz="1000" dirty="0"/>
          </a:p>
        </p:txBody>
      </p:sp>
    </p:spTree>
    <p:extLst>
      <p:ext uri="{BB962C8B-B14F-4D97-AF65-F5344CB8AC3E}">
        <p14:creationId xmlns:p14="http://schemas.microsoft.com/office/powerpoint/2010/main" val="39886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52488" y="1413740"/>
            <a:ext cx="7601842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Clr>
                <a:srgbClr val="FB5105"/>
              </a:buClr>
              <a:defRPr/>
            </a:pPr>
            <a:r>
              <a:rPr lang="en-GB" altLang="fr-FR" sz="1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Clr>
                <a:srgbClr val="002140"/>
              </a:buClr>
              <a:buFont typeface="Arial" panose="020B0604020202020204" pitchFamily="34" charset="0"/>
              <a:buChar char="•"/>
              <a:defRPr/>
            </a:pP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Additional </a:t>
            </a:r>
            <a:r>
              <a:rPr lang="en-GB" altLang="en-US" sz="1800" dirty="0">
                <a:solidFill>
                  <a:srgbClr val="002140"/>
                </a:solidFill>
                <a:cs typeface="Arial" panose="020B0604020202020204" pitchFamily="34" charset="0"/>
              </a:rPr>
              <a:t>“</a:t>
            </a: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start-up</a:t>
            </a:r>
            <a:r>
              <a:rPr lang="en-GB" altLang="en-US" sz="1800" dirty="0">
                <a:solidFill>
                  <a:srgbClr val="002140"/>
                </a:solidFill>
                <a:cs typeface="Arial" panose="020B0604020202020204" pitchFamily="34" charset="0"/>
              </a:rPr>
              <a:t>”</a:t>
            </a: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 funding for scientists moving to Europe</a:t>
            </a:r>
            <a:r>
              <a:rPr lang="hr-HR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 </a:t>
            </a: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(EUR 1 Million </a:t>
            </a:r>
            <a:r>
              <a:rPr lang="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irrespective of grant scheme</a:t>
            </a: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)</a:t>
            </a:r>
          </a:p>
          <a:p>
            <a:pPr marL="285750" indent="-285750">
              <a:spcAft>
                <a:spcPts val="600"/>
              </a:spcAft>
              <a:buClr>
                <a:srgbClr val="002140"/>
              </a:buClr>
              <a:buFont typeface="Arial" panose="020B0604020202020204" pitchFamily="34" charset="0"/>
              <a:buChar char="•"/>
              <a:defRPr/>
            </a:pP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Grantee can keep affiliation with home institute outside Europe (</a:t>
            </a:r>
            <a:r>
              <a:rPr lang="en-GB" altLang="en-US" sz="1800" dirty="0">
                <a:solidFill>
                  <a:srgbClr val="002140"/>
                </a:solidFill>
                <a:cs typeface="Arial" panose="020B0604020202020204" pitchFamily="34" charset="0"/>
              </a:rPr>
              <a:t>“</a:t>
            </a: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significant part</a:t>
            </a:r>
            <a:r>
              <a:rPr lang="en-GB" altLang="en-US" sz="1800" dirty="0">
                <a:solidFill>
                  <a:srgbClr val="002140"/>
                </a:solidFill>
                <a:cs typeface="Arial" panose="020B0604020202020204" pitchFamily="34" charset="0"/>
              </a:rPr>
              <a:t>”</a:t>
            </a: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 of work time in Europe, at least 50%)</a:t>
            </a:r>
          </a:p>
          <a:p>
            <a:pPr marL="285750" indent="-285750">
              <a:spcAft>
                <a:spcPts val="600"/>
              </a:spcAft>
              <a:buClr>
                <a:srgbClr val="002140"/>
              </a:buClr>
              <a:buFont typeface="Arial" panose="020B0604020202020204" pitchFamily="34" charset="0"/>
              <a:buChar char="•"/>
              <a:defRPr/>
            </a:pPr>
            <a:r>
              <a:rPr lang="en-GB" altLang="fr-FR" sz="1800" dirty="0">
                <a:solidFill>
                  <a:srgbClr val="002140"/>
                </a:solidFill>
                <a:cs typeface="Arial" panose="020B0604020202020204" pitchFamily="34" charset="0"/>
              </a:rPr>
              <a:t>Team members can be based outside Europe, depending on project</a:t>
            </a:r>
          </a:p>
          <a:p>
            <a:pPr>
              <a:spcAft>
                <a:spcPts val="600"/>
              </a:spcAft>
              <a:buClr>
                <a:srgbClr val="002140"/>
              </a:buClr>
              <a:defRPr/>
            </a:pPr>
            <a:endParaRPr lang="en-GB" altLang="fr-FR" sz="1400" dirty="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204933" y="242741"/>
            <a:ext cx="587692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B5105"/>
              </a:buClr>
              <a:buChar char="•"/>
              <a:defRPr sz="28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B5105"/>
              </a:buClr>
              <a:buFont typeface="Wingdings" pitchFamily="2" charset="2"/>
              <a:buChar char="è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B5105"/>
              </a:buClr>
              <a:buChar char="•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B5105"/>
              </a:buClr>
              <a:buFont typeface="Arial" pitchFamily="34" charset="0"/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B5105"/>
              </a:buClr>
              <a:buFont typeface="Wingdings" pitchFamily="2" charset="2"/>
              <a:buChar char="è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B5105"/>
              </a:buClr>
              <a:buFont typeface="Wingdings" pitchFamily="2" charset="2"/>
              <a:buChar char="è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fr-FR" sz="2400" b="1" dirty="0">
              <a:solidFill>
                <a:srgbClr val="F1652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326" y="339502"/>
            <a:ext cx="6837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  <a:latin typeface="+mj-lt"/>
                <a:ea typeface="ＭＳ Ｐゴシック" charset="0"/>
                <a:cs typeface="ＭＳ Ｐゴシック" charset="0"/>
              </a:rPr>
              <a:t>Opportunities for researchers in Third Countries</a:t>
            </a:r>
          </a:p>
        </p:txBody>
      </p:sp>
    </p:spTree>
    <p:extLst>
      <p:ext uri="{BB962C8B-B14F-4D97-AF65-F5344CB8AC3E}">
        <p14:creationId xmlns:p14="http://schemas.microsoft.com/office/powerpoint/2010/main" val="63240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DA92-842A-2FF9-DC11-EDA52F719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ERC grantees national of African countries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68F68-7F3B-2848-1656-FB2FA8E2E6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CDB6CD9-F0C4-48B3-BB06-3EB0C6FFEB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DB404D-3BD2-0E39-8D24-8F6E00F06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1635646"/>
            <a:ext cx="2238095" cy="13904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97AF39-A546-9B51-533A-5DC807F6C6F8}"/>
              </a:ext>
            </a:extLst>
          </p:cNvPr>
          <p:cNvSpPr txBox="1"/>
          <p:nvPr/>
        </p:nvSpPr>
        <p:spPr>
          <a:xfrm>
            <a:off x="395536" y="1203598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>
                <a:solidFill>
                  <a:srgbClr val="002140"/>
                </a:solidFill>
              </a:rPr>
              <a:t>2007-2024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864332-EE74-D487-C1BA-6C9751D87860}"/>
              </a:ext>
            </a:extLst>
          </p:cNvPr>
          <p:cNvSpPr txBox="1"/>
          <p:nvPr/>
        </p:nvSpPr>
        <p:spPr>
          <a:xfrm>
            <a:off x="3923928" y="1203598"/>
            <a:ext cx="1806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>
                <a:solidFill>
                  <a:srgbClr val="002140"/>
                </a:solidFill>
              </a:rPr>
              <a:t>Horizon Europe only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C131AA0-70B0-FA54-AF45-E025C22599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7544" y="1635646"/>
            <a:ext cx="2238095" cy="2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44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altLang="en-US" dirty="0">
                <a:solidFill>
                  <a:srgbClr val="4B413C"/>
                </a:solidFill>
              </a:rPr>
              <a:t>│</a:t>
            </a:r>
            <a:r>
              <a:rPr lang="en-US" altLang="en-US" dirty="0">
                <a:solidFill>
                  <a:srgbClr val="4B413C"/>
                </a:solidFill>
              </a:rPr>
              <a:t> </a:t>
            </a:r>
            <a:fld id="{844BE35F-4358-49F3-A7A7-270E61B93907}" type="slidenum">
              <a:rPr lang="en-US" altLang="en-US" smtClean="0">
                <a:solidFill>
                  <a:srgbClr val="4B413C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4B413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404076"/>
            <a:ext cx="6358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>
                <a:solidFill>
                  <a:srgbClr val="FF6600"/>
                </a:solidFill>
                <a:latin typeface="+mj-lt"/>
                <a:cs typeface="ＭＳ Ｐゴシック" charset="0"/>
              </a:rPr>
              <a:t>ERC Synergy open to the world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094422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2140"/>
                </a:solidFill>
              </a:rPr>
              <a:t>One Principal Investigator per Synergy Grant Group (except the Coordinator) can be based in a Third Country.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11710"/>
            <a:ext cx="4874118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65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gray">
          <a:xfrm>
            <a:off x="107504" y="123478"/>
            <a:ext cx="74580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B9E2787-8475-C845-AFCE-AB860AE10263}"/>
              </a:ext>
            </a:extLst>
          </p:cNvPr>
          <p:cNvSpPr txBox="1">
            <a:spLocks/>
          </p:cNvSpPr>
          <p:nvPr/>
        </p:nvSpPr>
        <p:spPr bwMode="gray">
          <a:xfrm>
            <a:off x="251521" y="123478"/>
            <a:ext cx="691276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0" dirty="0">
                <a:solidFill>
                  <a:srgbClr val="FF6600"/>
                </a:solidFill>
              </a:rPr>
              <a:t>Synergy grantees in Third Countries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C783F56-6E65-5DD9-E195-C20A2EE10D87}"/>
              </a:ext>
            </a:extLst>
          </p:cNvPr>
          <p:cNvSpPr/>
          <p:nvPr/>
        </p:nvSpPr>
        <p:spPr bwMode="auto">
          <a:xfrm>
            <a:off x="5758504" y="3752111"/>
            <a:ext cx="288000" cy="540000"/>
          </a:xfrm>
          <a:prstGeom prst="downArrow">
            <a:avLst/>
          </a:prstGeom>
          <a:solidFill>
            <a:srgbClr val="0021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>
              <a:ln>
                <a:noFill/>
              </a:ln>
              <a:solidFill>
                <a:srgbClr val="002140"/>
              </a:solidFill>
              <a:effectLst/>
              <a:latin typeface="Arial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90EA8269-8D91-64B5-83A9-DDA1ED41E560}"/>
              </a:ext>
            </a:extLst>
          </p:cNvPr>
          <p:cNvSpPr/>
          <p:nvPr/>
        </p:nvSpPr>
        <p:spPr bwMode="auto">
          <a:xfrm>
            <a:off x="5952094" y="3815069"/>
            <a:ext cx="288000" cy="540000"/>
          </a:xfrm>
          <a:prstGeom prst="downArrow">
            <a:avLst/>
          </a:prstGeom>
          <a:solidFill>
            <a:srgbClr val="0021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>
              <a:ln>
                <a:noFill/>
              </a:ln>
              <a:solidFill>
                <a:srgbClr val="002140"/>
              </a:solidFill>
              <a:effectLst/>
              <a:latin typeface="Arial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6221826-524C-213D-5DB8-DF8CF766D180}"/>
              </a:ext>
            </a:extLst>
          </p:cNvPr>
          <p:cNvSpPr/>
          <p:nvPr/>
        </p:nvSpPr>
        <p:spPr bwMode="auto">
          <a:xfrm>
            <a:off x="7309516" y="3815069"/>
            <a:ext cx="288000" cy="540000"/>
          </a:xfrm>
          <a:prstGeom prst="downArrow">
            <a:avLst/>
          </a:prstGeom>
          <a:solidFill>
            <a:srgbClr val="0021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>
              <a:ln>
                <a:noFill/>
              </a:ln>
              <a:solidFill>
                <a:srgbClr val="002140"/>
              </a:solidFill>
              <a:effectLst/>
              <a:latin typeface="Arial" charset="0"/>
            </a:endParaRP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910535EE-302F-A30E-97DA-7B3CE05BBA15}"/>
              </a:ext>
            </a:extLst>
          </p:cNvPr>
          <p:cNvSpPr/>
          <p:nvPr/>
        </p:nvSpPr>
        <p:spPr bwMode="auto">
          <a:xfrm>
            <a:off x="6879393" y="3800307"/>
            <a:ext cx="288000" cy="540000"/>
          </a:xfrm>
          <a:prstGeom prst="downArrow">
            <a:avLst/>
          </a:prstGeom>
          <a:solidFill>
            <a:srgbClr val="0021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>
              <a:ln>
                <a:noFill/>
              </a:ln>
              <a:solidFill>
                <a:srgbClr val="002140"/>
              </a:solidFill>
              <a:effectLst/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3E9205-1AAC-D1F0-FA49-A3AC41B7B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35" y="1203598"/>
            <a:ext cx="7004170" cy="3644542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B8430DA8-EC19-7EB8-B849-D56A483AA857}"/>
              </a:ext>
            </a:extLst>
          </p:cNvPr>
          <p:cNvSpPr/>
          <p:nvPr/>
        </p:nvSpPr>
        <p:spPr bwMode="auto">
          <a:xfrm>
            <a:off x="8156690" y="3530307"/>
            <a:ext cx="159726" cy="540000"/>
          </a:xfrm>
          <a:prstGeom prst="downArrow">
            <a:avLst/>
          </a:prstGeom>
          <a:solidFill>
            <a:srgbClr val="0021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>
              <a:ln>
                <a:noFill/>
              </a:ln>
              <a:solidFill>
                <a:srgbClr val="00214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7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53BBC8-56F0-8EEB-02EF-B4C7A3F7E4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0194A-7251-F376-75EC-0CAE065FD0BD}"/>
              </a:ext>
            </a:extLst>
          </p:cNvPr>
          <p:cNvSpPr txBox="1"/>
          <p:nvPr/>
        </p:nvSpPr>
        <p:spPr>
          <a:xfrm>
            <a:off x="107504" y="339502"/>
            <a:ext cx="59046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400" dirty="0"/>
              <a:t>1 Synergy grantee in South Africa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A5E0F7-DB1C-51EB-F5FD-6369BE37967D}"/>
              </a:ext>
            </a:extLst>
          </p:cNvPr>
          <p:cNvSpPr txBox="1"/>
          <p:nvPr/>
        </p:nvSpPr>
        <p:spPr>
          <a:xfrm>
            <a:off x="323528" y="1275606"/>
            <a:ext cx="45792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800" dirty="0"/>
              <a:t>ERC Synergy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B2A112-AD9D-87C1-C05D-74664948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140019"/>
            <a:ext cx="8568952" cy="9152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461D09B-202E-D934-F27F-2EFB53403654}"/>
              </a:ext>
            </a:extLst>
          </p:cNvPr>
          <p:cNvSpPr/>
          <p:nvPr/>
        </p:nvSpPr>
        <p:spPr bwMode="auto">
          <a:xfrm>
            <a:off x="2627784" y="2859782"/>
            <a:ext cx="6264696" cy="179797"/>
          </a:xfrm>
          <a:prstGeom prst="rect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4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gray">
          <a:xfrm>
            <a:off x="287760" y="267494"/>
            <a:ext cx="74580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dirty="0">
                <a:solidFill>
                  <a:srgbClr val="FF6600"/>
                </a:solidFill>
              </a:rPr>
              <a:t>ERC Implementing Arrangements (IA)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7D0BBB-EF9A-FE4B-9D4C-AE97E1C065C1}"/>
              </a:ext>
            </a:extLst>
          </p:cNvPr>
          <p:cNvSpPr/>
          <p:nvPr/>
        </p:nvSpPr>
        <p:spPr>
          <a:xfrm>
            <a:off x="179512" y="1347614"/>
            <a:ext cx="8856984" cy="35008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just" eaLnBrk="1" hangingPunct="1">
              <a:lnSpc>
                <a:spcPct val="110000"/>
              </a:lnSpc>
              <a:buClr>
                <a:srgbClr val="F16521"/>
              </a:buClr>
              <a:defRPr/>
            </a:pPr>
            <a:r>
              <a:rPr lang="en-GB" dirty="0">
                <a:solidFill>
                  <a:srgbClr val="002140"/>
                </a:solidFill>
                <a:latin typeface="+mn-lt"/>
              </a:rPr>
              <a:t>The </a:t>
            </a:r>
            <a:r>
              <a:rPr lang="en-US" dirty="0">
                <a:solidFill>
                  <a:srgbClr val="002140"/>
                </a:solidFill>
                <a:latin typeface="+mn-lt"/>
              </a:rPr>
              <a:t>Implementing Arrangements are international initiatives promoting opportunity for researchers to visit and collaborate with ERC teams, </a:t>
            </a:r>
            <a:r>
              <a:rPr lang="en-US" dirty="0">
                <a:solidFill>
                  <a:srgbClr val="00214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partially supported by non-European agencies</a:t>
            </a:r>
            <a:r>
              <a:rPr lang="en-US" dirty="0">
                <a:solidFill>
                  <a:srgbClr val="002140"/>
                </a:solidFill>
                <a:latin typeface="+mn-lt"/>
              </a:rPr>
              <a:t>. </a:t>
            </a:r>
          </a:p>
          <a:p>
            <a:pPr algn="just" eaLnBrk="1" hangingPunct="1">
              <a:lnSpc>
                <a:spcPct val="110000"/>
              </a:lnSpc>
              <a:buClr>
                <a:srgbClr val="F16521"/>
              </a:buClr>
              <a:defRPr/>
            </a:pPr>
            <a:endParaRPr lang="en-US" dirty="0">
              <a:solidFill>
                <a:srgbClr val="002140"/>
              </a:solidFill>
              <a:latin typeface="+mn-lt"/>
            </a:endParaRPr>
          </a:p>
          <a:p>
            <a:r>
              <a:rPr lang="en-GB" dirty="0">
                <a:solidFill>
                  <a:srgbClr val="002140"/>
                </a:solidFill>
                <a:latin typeface="+mn-lt"/>
              </a:rPr>
              <a:t>ERC Implementing Arrangement with the </a:t>
            </a:r>
            <a:r>
              <a:rPr lang="en-GB" dirty="0">
                <a:solidFill>
                  <a:srgbClr val="FF6600"/>
                </a:solidFill>
                <a:latin typeface="+mn-lt"/>
              </a:rPr>
              <a:t>South Africa National Research Foundation </a:t>
            </a:r>
            <a:r>
              <a:rPr lang="en-GB" dirty="0">
                <a:solidFill>
                  <a:srgbClr val="002140"/>
                </a:solidFill>
                <a:latin typeface="+mn-lt"/>
              </a:rPr>
              <a:t>signed on October 2015.</a:t>
            </a:r>
          </a:p>
          <a:p>
            <a:endParaRPr lang="en-GB" sz="2000" dirty="0">
              <a:solidFill>
                <a:srgbClr val="002140"/>
              </a:solidFill>
              <a:latin typeface="+mn-lt"/>
            </a:endParaRPr>
          </a:p>
          <a:p>
            <a:pPr algn="just" eaLnBrk="1" hangingPunct="1">
              <a:lnSpc>
                <a:spcPct val="110000"/>
              </a:lnSpc>
              <a:buClr>
                <a:srgbClr val="F16521"/>
              </a:buClr>
              <a:defRPr/>
            </a:pPr>
            <a:endParaRPr lang="en-US" sz="2000" dirty="0">
              <a:solidFill>
                <a:srgbClr val="002140"/>
              </a:solidFill>
              <a:latin typeface="+mn-lt"/>
            </a:endParaRPr>
          </a:p>
          <a:p>
            <a:pPr algn="just" eaLnBrk="1" hangingPunct="1">
              <a:lnSpc>
                <a:spcPct val="110000"/>
              </a:lnSpc>
              <a:buClr>
                <a:srgbClr val="F16521"/>
              </a:buClr>
              <a:defRPr/>
            </a:pPr>
            <a:endParaRPr lang="en-US" sz="2000" dirty="0">
              <a:solidFill>
                <a:srgbClr val="002140"/>
              </a:solidFill>
              <a:latin typeface="+mn-lt"/>
            </a:endParaRPr>
          </a:p>
          <a:p>
            <a:pPr algn="just" eaLnBrk="1" hangingPunct="1">
              <a:lnSpc>
                <a:spcPct val="110000"/>
              </a:lnSpc>
              <a:buClr>
                <a:srgbClr val="F16521"/>
              </a:buClr>
              <a:defRPr/>
            </a:pPr>
            <a:endParaRPr lang="en-US" sz="2000" dirty="0">
              <a:solidFill>
                <a:srgbClr val="002140"/>
              </a:solidFill>
              <a:latin typeface="+mn-lt"/>
            </a:endParaRPr>
          </a:p>
          <a:p>
            <a:pPr algn="just" eaLnBrk="1" hangingPunct="1">
              <a:lnSpc>
                <a:spcPct val="110000"/>
              </a:lnSpc>
              <a:buClr>
                <a:srgbClr val="F16521"/>
              </a:buClr>
              <a:defRPr/>
            </a:pPr>
            <a:endParaRPr lang="en-GB" sz="2000" dirty="0">
              <a:solidFill>
                <a:srgbClr val="43392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3499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CD2304D-2DEF-B7F3-B053-4119BEB92203}"/>
              </a:ext>
            </a:extLst>
          </p:cNvPr>
          <p:cNvSpPr txBox="1">
            <a:spLocks/>
          </p:cNvSpPr>
          <p:nvPr/>
        </p:nvSpPr>
        <p:spPr bwMode="gray">
          <a:xfrm>
            <a:off x="251520" y="123478"/>
            <a:ext cx="7704856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6600"/>
                </a:solidFill>
                <a:ea typeface="ＭＳ Ｐゴシック" charset="-128"/>
                <a:cs typeface="Arial" charset="0"/>
              </a:rPr>
              <a:t>ERC IA State-of-play: ERC PIs Participation 2012-2023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3FE4D6-5BB5-3D47-0AAB-7A27E22CE9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146830"/>
            <a:ext cx="7200800" cy="3364909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D13D5C94-7284-CDCB-D28B-0CD8E54AA6CB}"/>
              </a:ext>
            </a:extLst>
          </p:cNvPr>
          <p:cNvSpPr/>
          <p:nvPr/>
        </p:nvSpPr>
        <p:spPr bwMode="auto">
          <a:xfrm>
            <a:off x="395536" y="2139702"/>
            <a:ext cx="432048" cy="288031"/>
          </a:xfrm>
          <a:prstGeom prst="rightArrow">
            <a:avLst/>
          </a:prstGeom>
          <a:solidFill>
            <a:srgbClr val="0021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6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D4781730-827E-4A1A-AEB6-1728DF945E2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82356" y="4299942"/>
            <a:ext cx="6648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solidFill>
                  <a:srgbClr val="002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† For 2019-2020 ERC calls for </a:t>
            </a:r>
            <a:r>
              <a:rPr lang="en-GB" sz="800" dirty="0" err="1">
                <a:solidFill>
                  <a:srgbClr val="002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EoI</a:t>
            </a:r>
            <a:r>
              <a:rPr lang="en-GB" sz="800" dirty="0">
                <a:solidFill>
                  <a:srgbClr val="002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many countries did not launch or postponed internal calls, because of pandemics mobility limitations.   </a:t>
            </a:r>
          </a:p>
          <a:p>
            <a:pPr algn="r"/>
            <a:r>
              <a:rPr lang="en-GB" sz="800" dirty="0">
                <a:solidFill>
                  <a:srgbClr val="002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Many visits for 2021 ERC call for EoI started on 2022 because of pandemics mobility limitations.</a:t>
            </a:r>
          </a:p>
          <a:p>
            <a:pPr algn="r"/>
            <a:r>
              <a:rPr lang="en-GB" sz="800" dirty="0">
                <a:solidFill>
                  <a:srgbClr val="002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* Preliminary data for 2022 ERC call for EoI.  </a:t>
            </a: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2E04F7C0-BE30-59B0-8755-9EA2424AFF2E}"/>
              </a:ext>
            </a:extLst>
          </p:cNvPr>
          <p:cNvSpPr txBox="1">
            <a:spLocks/>
          </p:cNvSpPr>
          <p:nvPr/>
        </p:nvSpPr>
        <p:spPr bwMode="gray">
          <a:xfrm>
            <a:off x="251520" y="123478"/>
            <a:ext cx="7776864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 dirty="0">
                <a:solidFill>
                  <a:srgbClr val="FF6600"/>
                </a:solidFill>
                <a:ea typeface="ＭＳ Ｐゴシック" charset="-128"/>
                <a:cs typeface="Arial" charset="0"/>
              </a:rPr>
              <a:t>ERC IA State-of-play: visits to ERC projects 2012-2022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802AB0-D247-64C0-198F-99F0DB097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730" y="1184930"/>
            <a:ext cx="7561214" cy="3131697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94E743C7-6223-49FC-DA82-4187EB853E17}"/>
              </a:ext>
            </a:extLst>
          </p:cNvPr>
          <p:cNvSpPr/>
          <p:nvPr/>
        </p:nvSpPr>
        <p:spPr bwMode="auto">
          <a:xfrm>
            <a:off x="291767" y="3579862"/>
            <a:ext cx="432048" cy="288031"/>
          </a:xfrm>
          <a:prstGeom prst="rightArrow">
            <a:avLst/>
          </a:prstGeom>
          <a:solidFill>
            <a:srgbClr val="0021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23005"/>
      </p:ext>
    </p:extLst>
  </p:cSld>
  <p:clrMapOvr>
    <a:masterClrMapping/>
  </p:clrMapOvr>
</p:sld>
</file>

<file path=ppt/theme/theme1.xml><?xml version="1.0" encoding="utf-8"?>
<a:theme xmlns:a="http://schemas.openxmlformats.org/drawingml/2006/main" name="erc-standard-presentation">
  <a:themeElements>
    <a:clrScheme name="ERCEA">
      <a:dk1>
        <a:srgbClr val="FE6600"/>
      </a:dk1>
      <a:lt1>
        <a:srgbClr val="FAF5F5"/>
      </a:lt1>
      <a:dk2>
        <a:srgbClr val="7F7F7E"/>
      </a:dk2>
      <a:lt2>
        <a:srgbClr val="E6E1DC"/>
      </a:lt2>
      <a:accent1>
        <a:srgbClr val="368ECA"/>
      </a:accent1>
      <a:accent2>
        <a:srgbClr val="AA225C"/>
      </a:accent2>
      <a:accent3>
        <a:srgbClr val="FCF9F9"/>
      </a:accent3>
      <a:accent4>
        <a:srgbClr val="3F3632"/>
      </a:accent4>
      <a:accent5>
        <a:srgbClr val="AEC6E1"/>
      </a:accent5>
      <a:accent6>
        <a:srgbClr val="9A1E53"/>
      </a:accent6>
      <a:hlink>
        <a:srgbClr val="00CC99"/>
      </a:hlink>
      <a:folHlink>
        <a:srgbClr val="FD5C0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FF4100"/>
        </a:accent1>
        <a:accent2>
          <a:srgbClr val="FFD714"/>
        </a:accent2>
        <a:accent3>
          <a:srgbClr val="FCF9F9"/>
        </a:accent3>
        <a:accent4>
          <a:srgbClr val="3F3632"/>
        </a:accent4>
        <a:accent5>
          <a:srgbClr val="FFB0AA"/>
        </a:accent5>
        <a:accent6>
          <a:srgbClr val="E7C311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FFE24F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E7CD47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AA225C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9A1E53"/>
        </a:accent6>
        <a:hlink>
          <a:srgbClr val="00CC99"/>
        </a:hlink>
        <a:folHlink>
          <a:srgbClr val="FD5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61D3BACA020F44910F1AED8CD57EB7" ma:contentTypeVersion="0" ma:contentTypeDescription="Create a new document." ma:contentTypeScope="" ma:versionID="c34e085c206987cf3b54b2f498d99b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3d8511ad036e7dc1264d009cc3008e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D40ED9-5925-4167-B408-0E297DCD1317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1C750F-8FA7-41BC-9820-F885E66506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7040FF-1FC6-4CBB-AC29-43ECC76B8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erc-standard-presentation</Template>
  <TotalTime>38343</TotalTime>
  <Words>312</Words>
  <Application>Microsoft Office PowerPoint</Application>
  <PresentationFormat>On-screen Show (16:9)</PresentationFormat>
  <Paragraphs>53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erc-standard-presentation</vt:lpstr>
      <vt:lpstr>PowerPoint Presentation</vt:lpstr>
      <vt:lpstr>PowerPoint Presentation</vt:lpstr>
      <vt:lpstr>ERC grantees national of African countries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Fabio.VELARDO@ec.europa.eu</Manager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ERC presentation</dc:subject>
  <dc:creator>BAZZANI Elisa (ERCEA);Fabio.VELARDO@ec.europa.eu</dc:creator>
  <cp:lastModifiedBy>BAKER Bryony (ERCEA)</cp:lastModifiedBy>
  <cp:revision>825</cp:revision>
  <cp:lastPrinted>2020-02-21T16:06:24Z</cp:lastPrinted>
  <dcterms:created xsi:type="dcterms:W3CDTF">2016-11-18T16:35:53Z</dcterms:created>
  <dcterms:modified xsi:type="dcterms:W3CDTF">2024-05-16T14:21:14Z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0x0101008E61D3BACA020F44910F1AED8CD57EB7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2023-02-06T07:33:42Z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e86dee01-4bf5-4ad3-8c8a-936b26ccf858</vt:lpwstr>
  </property>
  <property fmtid="{D5CDD505-2E9C-101B-9397-08002B2CF9AE}" pid="9" name="MSIP_Label_6bd9ddd1-4d20-43f6-abfa-fc3c07406f94_ContentBits">
    <vt:lpwstr>0</vt:lpwstr>
  </property>
</Properties>
</file>