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1283" r:id="rId3"/>
    <p:sldId id="1285" r:id="rId4"/>
    <p:sldId id="1287" r:id="rId5"/>
    <p:sldId id="1286" r:id="rId6"/>
    <p:sldId id="1296" r:id="rId7"/>
    <p:sldId id="1295" r:id="rId8"/>
    <p:sldId id="1297" r:id="rId9"/>
    <p:sldId id="1292" r:id="rId10"/>
    <p:sldId id="1290" r:id="rId11"/>
    <p:sldId id="1289" r:id="rId12"/>
    <p:sldId id="1280" r:id="rId13"/>
    <p:sldId id="1232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ORTUNE Anouk (EAC)" initials="LA(" lastIdx="4" clrIdx="0">
    <p:extLst>
      <p:ext uri="{19B8F6BF-5375-455C-9EA6-DF929625EA0E}">
        <p15:presenceInfo xmlns:p15="http://schemas.microsoft.com/office/powerpoint/2012/main" userId="S::Anouk.LAFORTUNE1@ec.europa.eu::6ea74e60-81b1-4ebe-a646-f00fe1f2d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16B"/>
    <a:srgbClr val="4D4D4D"/>
    <a:srgbClr val="004494"/>
    <a:srgbClr val="DE74BD"/>
    <a:srgbClr val="4E1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14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fr-FR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Formation, compétences, évolution de carrière des chercheurs</a:t>
          </a:r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/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/>
        </a:p>
      </dgm:t>
    </dgm:pt>
    <dgm:pt modelId="{F5E184C0-283B-41FE-8AAB-0E41D2CBAC5C}">
      <dgm:prSet phldrT="[Text]" custT="1"/>
      <dgm:spPr>
        <a:solidFill>
          <a:srgbClr val="0F5494"/>
        </a:solidFill>
      </dgm:spPr>
      <dgm:t>
        <a:bodyPr/>
        <a:lstStyle/>
        <a:p>
          <a:pPr>
            <a:spcAft>
              <a:spcPct val="3500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US" sz="1300" b="1" dirty="0" smtClean="0">
              <a:latin typeface="Arial" panose="020B0604020202020204" pitchFamily="34" charset="0"/>
              <a:cs typeface="Arial" panose="020B0604020202020204" pitchFamily="34" charset="0"/>
            </a:rPr>
            <a:t>Des conditions de travail et </a:t>
          </a:r>
          <a:r>
            <a:rPr lang="en-US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d’emploi</a:t>
          </a:r>
          <a:r>
            <a:rPr lang="en-US" sz="13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attractives</a:t>
          </a:r>
          <a:endParaRPr lang="en-US" sz="13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/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/>
        </a:p>
      </dgm:t>
    </dgm:pt>
    <dgm:pt modelId="{97CEE0B7-B6DB-4887-99A4-1B6FE52353DF}">
      <dgm:prSet phldrT="[Text]" custT="1"/>
      <dgm:spPr>
        <a:solidFill>
          <a:srgbClr val="0F5494"/>
        </a:solidFill>
      </dgm:spPr>
      <dgm:t>
        <a:bodyPr/>
        <a:lstStyle/>
        <a:p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300" b="1" dirty="0" smtClean="0">
              <a:latin typeface="Arial" panose="020B0604020202020204" pitchFamily="34" charset="0"/>
              <a:cs typeface="Arial" panose="020B0604020202020204" pitchFamily="34" charset="0"/>
            </a:rPr>
            <a:t>Impact </a:t>
          </a:r>
          <a:r>
            <a:rPr lang="en-US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structurel</a:t>
          </a:r>
          <a:r>
            <a:rPr lang="en-US" sz="1300" b="1" dirty="0" smtClean="0">
              <a:latin typeface="Arial" panose="020B0604020202020204" pitchFamily="34" charset="0"/>
              <a:cs typeface="Arial" panose="020B0604020202020204" pitchFamily="34" charset="0"/>
            </a:rPr>
            <a:t> sur les </a:t>
          </a:r>
          <a:r>
            <a:rPr lang="en-US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endParaRPr lang="en-US" sz="13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A3C1A-1557-41AF-8C52-A15D57DB1FFF}" type="parTrans" cxnId="{FB2D4772-3A93-4B7D-96D9-D1C78662C568}">
      <dgm:prSet/>
      <dgm:spPr/>
      <dgm:t>
        <a:bodyPr/>
        <a:lstStyle/>
        <a:p>
          <a:endParaRPr lang="en-US"/>
        </a:p>
      </dgm:t>
    </dgm:pt>
    <dgm:pt modelId="{66CE2EDD-0CD5-404C-A534-5760A9F08A56}" type="sibTrans" cxnId="{FB2D4772-3A93-4B7D-96D9-D1C78662C568}">
      <dgm:prSet/>
      <dgm:spPr/>
      <dgm:t>
        <a:bodyPr/>
        <a:lstStyle/>
        <a:p>
          <a:endParaRPr lang="en-US"/>
        </a:p>
      </dgm:t>
    </dgm:pt>
    <dgm:pt modelId="{C795BC7E-A831-4830-99BD-108E6406A643}">
      <dgm:prSet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Recherche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d’excellence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dans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tous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les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domaines</a:t>
          </a:r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approche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smtClean="0">
              <a:latin typeface="Arial" panose="020B0604020202020204" pitchFamily="34" charset="0"/>
              <a:cs typeface="Arial" panose="020B0604020202020204" pitchFamily="34" charset="0"/>
            </a:rPr>
            <a:t>bottom-up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/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/>
        </a:p>
      </dgm:t>
    </dgm:pt>
    <dgm:pt modelId="{0E1B3D54-5E61-4B7A-BFB6-64EFA4FBF6EA}">
      <dgm:prSet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Mobilitié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internationale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intersectorielle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interdisciplinaire</a:t>
          </a:r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/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/>
        </a:p>
      </dgm:t>
    </dgm:pt>
    <dgm:pt modelId="{2949AFB9-CDC0-4748-AB0A-5E4CE16F91BE}">
      <dgm:prSet phldrT="[Text]"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collaboration forte avec le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secteur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industriel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et les PME</a:t>
          </a:r>
        </a:p>
      </dgm:t>
    </dgm:pt>
    <dgm:pt modelId="{56E404C6-A397-4937-BC0A-C97E62087762}" type="parTrans" cxnId="{7D9CCDAB-1E50-4878-9EF9-9DE76EA370FD}">
      <dgm:prSet/>
      <dgm:spPr/>
      <dgm:t>
        <a:bodyPr/>
        <a:lstStyle/>
        <a:p>
          <a:endParaRPr lang="en-US"/>
        </a:p>
      </dgm:t>
    </dgm:pt>
    <dgm:pt modelId="{1C8E0DEC-9152-41C5-9607-56D0417C6C8D}" type="sibTrans" cxnId="{7D9CCDAB-1E50-4878-9EF9-9DE76EA370FD}">
      <dgm:prSet/>
      <dgm:spPr/>
      <dgm:t>
        <a:bodyPr/>
        <a:lstStyle/>
        <a:p>
          <a:endParaRPr lang="en-US"/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55BEB-3435-4499-B1F5-8F4274514BE5}" type="pres">
      <dgm:prSet presAssocID="{3A92DAB1-8AD2-4A7A-9064-66A1B9497310}" presName="node" presStyleLbl="node1" presStyleIdx="0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D6E36-2B27-4ED8-A008-7062599BBF0E}" type="pres">
      <dgm:prSet presAssocID="{F3904CBE-6CC1-4083-9CFD-8FA5D074FCC4}" presName="sibTrans" presStyleCnt="0"/>
      <dgm:spPr/>
      <dgm:t>
        <a:bodyPr/>
        <a:lstStyle/>
        <a:p>
          <a:endParaRPr lang="en-US"/>
        </a:p>
      </dgm:t>
    </dgm:pt>
    <dgm:pt modelId="{E3C1CED3-5584-43F5-919C-464CBBFF2C69}" type="pres">
      <dgm:prSet presAssocID="{C795BC7E-A831-4830-99BD-108E6406A643}" presName="node" presStyleLbl="node1" presStyleIdx="1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2FFC-CDD4-4CE6-99F3-9C5FB828482F}" type="pres">
      <dgm:prSet presAssocID="{7237EE25-AAC0-48BD-B6C0-8090AB9BC2D8}" presName="sibTrans" presStyleCnt="0"/>
      <dgm:spPr/>
      <dgm:t>
        <a:bodyPr/>
        <a:lstStyle/>
        <a:p>
          <a:endParaRPr lang="en-US"/>
        </a:p>
      </dgm:t>
    </dgm:pt>
    <dgm:pt modelId="{9FE44FB5-5CFA-4458-9B92-6AF96CDACB21}" type="pres">
      <dgm:prSet presAssocID="{0E1B3D54-5E61-4B7A-BFB6-64EFA4FBF6EA}" presName="node" presStyleLbl="node1" presStyleIdx="2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76987-FD81-4200-B095-4EAEEE1C63B0}" type="pres">
      <dgm:prSet presAssocID="{A9AE7D9E-7213-48E2-AC9E-B7D539B2F4CD}" presName="sibTrans" presStyleCnt="0"/>
      <dgm:spPr/>
      <dgm:t>
        <a:bodyPr/>
        <a:lstStyle/>
        <a:p>
          <a:endParaRPr lang="en-US"/>
        </a:p>
      </dgm:t>
    </dgm:pt>
    <dgm:pt modelId="{ABD513EF-4226-423B-8CAE-6D77FB371B58}" type="pres">
      <dgm:prSet presAssocID="{F5E184C0-283B-41FE-8AAB-0E41D2CBAC5C}" presName="node" presStyleLbl="node1" presStyleIdx="3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5922-1C36-4D89-8035-DDEAC80CC73B}" type="pres">
      <dgm:prSet presAssocID="{A66E709F-3387-4E8D-B977-F0A05560C618}" presName="sibTrans" presStyleCnt="0"/>
      <dgm:spPr/>
      <dgm:t>
        <a:bodyPr/>
        <a:lstStyle/>
        <a:p>
          <a:endParaRPr lang="en-US"/>
        </a:p>
      </dgm:t>
    </dgm:pt>
    <dgm:pt modelId="{D165834F-F8A1-4F1E-868F-5607354DA1EA}" type="pres">
      <dgm:prSet presAssocID="{97CEE0B7-B6DB-4887-99A4-1B6FE52353DF}" presName="node" presStyleLbl="node1" presStyleIdx="4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E17D4-88FD-4599-BFDE-5E31362CEA2A}" type="pres">
      <dgm:prSet presAssocID="{66CE2EDD-0CD5-404C-A534-5760A9F08A56}" presName="sibTrans" presStyleCnt="0"/>
      <dgm:spPr/>
      <dgm:t>
        <a:bodyPr/>
        <a:lstStyle/>
        <a:p>
          <a:endParaRPr lang="en-US"/>
        </a:p>
      </dgm:t>
    </dgm:pt>
    <dgm:pt modelId="{FB5B2658-3D4B-4DC3-8AEB-DE7444C7A60F}" type="pres">
      <dgm:prSet presAssocID="{2949AFB9-CDC0-4748-AB0A-5E4CE16F91BE}" presName="node" presStyleLbl="node1" presStyleIdx="5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E51A4-0089-4750-83CE-5E1A372FB45E}" type="presOf" srcId="{2949AFB9-CDC0-4748-AB0A-5E4CE16F91BE}" destId="{FB5B2658-3D4B-4DC3-8AEB-DE7444C7A60F}" srcOrd="0" destOrd="0" presId="urn:microsoft.com/office/officeart/2005/8/layout/default"/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97848234-020A-4788-9C6F-3B8A6DD0D64D}" type="presOf" srcId="{97CEE0B7-B6DB-4887-99A4-1B6FE52353DF}" destId="{D165834F-F8A1-4F1E-868F-5607354DA1EA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7D9CCDAB-1E50-4878-9EF9-9DE76EA370FD}" srcId="{502F3F50-E605-4A6C-93FE-141DAAA1403C}" destId="{2949AFB9-CDC0-4748-AB0A-5E4CE16F91BE}" srcOrd="5" destOrd="0" parTransId="{56E404C6-A397-4937-BC0A-C97E62087762}" sibTransId="{1C8E0DEC-9152-41C5-9607-56D0417C6C8D}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FB2D4772-3A93-4B7D-96D9-D1C78662C568}" srcId="{502F3F50-E605-4A6C-93FE-141DAAA1403C}" destId="{97CEE0B7-B6DB-4887-99A4-1B6FE52353DF}" srcOrd="4" destOrd="0" parTransId="{214A3C1A-1557-41AF-8C52-A15D57DB1FFF}" sibTransId="{66CE2EDD-0CD5-404C-A534-5760A9F08A56}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  <dgm:cxn modelId="{DB80BDA9-E4B9-4BFB-85E9-0A329C51C01E}" type="presParOf" srcId="{8127B500-4481-46E9-98A1-6CD28F2BA4DC}" destId="{EBEF5922-1C36-4D89-8035-DDEAC80CC73B}" srcOrd="7" destOrd="0" presId="urn:microsoft.com/office/officeart/2005/8/layout/default"/>
    <dgm:cxn modelId="{A9EFAAEA-F843-4033-891F-CC7A0BAFBF98}" type="presParOf" srcId="{8127B500-4481-46E9-98A1-6CD28F2BA4DC}" destId="{D165834F-F8A1-4F1E-868F-5607354DA1EA}" srcOrd="8" destOrd="0" presId="urn:microsoft.com/office/officeart/2005/8/layout/default"/>
    <dgm:cxn modelId="{680A9C3B-61B5-41E4-9040-196EEC2EAEB1}" type="presParOf" srcId="{8127B500-4481-46E9-98A1-6CD28F2BA4DC}" destId="{4AEE17D4-88FD-4599-BFDE-5E31362CEA2A}" srcOrd="9" destOrd="0" presId="urn:microsoft.com/office/officeart/2005/8/layout/default"/>
    <dgm:cxn modelId="{8436CD59-D4D8-4864-B99D-CF80E0DAAA09}" type="presParOf" srcId="{8127B500-4481-46E9-98A1-6CD28F2BA4DC}" destId="{FB5B2658-3D4B-4DC3-8AEB-DE7444C7A60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 custT="1"/>
      <dgm:spPr>
        <a:solidFill>
          <a:srgbClr val="0F5494"/>
        </a:solidFill>
      </dgm:spPr>
      <dgm:t>
        <a:bodyPr/>
        <a:lstStyle/>
        <a:p>
          <a:r>
            <a:rPr lang="en-US" sz="2500" dirty="0">
              <a:latin typeface="Arial" panose="020B0604020202020204" pitchFamily="34" charset="0"/>
              <a:cs typeface="Arial" panose="020B0604020202020204" pitchFamily="34" charset="0"/>
            </a:rPr>
            <a:t>Doctoral Networks</a:t>
          </a:r>
        </a:p>
        <a:p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Programmes doctoraux, incluant doctorats conjoints et industriels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/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/>
        </a:p>
      </dgm:t>
    </dgm:pt>
    <dgm:pt modelId="{F5E184C0-283B-41FE-8AAB-0E41D2CBAC5C}">
      <dgm:prSet phldrT="[Text]" custT="1"/>
      <dgm:spPr>
        <a:solidFill>
          <a:srgbClr val="0F5494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2900" dirty="0">
              <a:latin typeface="Arial" panose="020B0604020202020204" pitchFamily="34" charset="0"/>
              <a:cs typeface="Arial" panose="020B0604020202020204" pitchFamily="34" charset="0"/>
            </a:rPr>
            <a:t>COFUND</a:t>
          </a:r>
        </a:p>
        <a:p>
          <a:pPr>
            <a:spcAft>
              <a:spcPct val="35000"/>
            </a:spcAft>
          </a:pPr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Cofinancement de programmes doctoraux et postdoctoraux</a:t>
          </a:r>
          <a:endParaRPr kumimoji="0" lang="en-US" sz="1800" b="0" i="1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/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/>
        </a:p>
      </dgm:t>
    </dgm:pt>
    <dgm:pt modelId="{97CEE0B7-B6DB-4887-99A4-1B6FE52353DF}">
      <dgm:prSet phldrT="[Text]" custT="1"/>
      <dgm:spPr>
        <a:solidFill>
          <a:srgbClr val="0F5494"/>
        </a:solidFill>
      </dgm:spPr>
      <dgm:t>
        <a:bodyPr/>
        <a:lstStyle/>
        <a:p>
          <a:r>
            <a:rPr lang="en-US" sz="25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MSCA and Citizens</a:t>
          </a:r>
        </a:p>
        <a:p>
          <a:r>
            <a:rPr lang="en-U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Evénements</a:t>
          </a:r>
          <a:r>
            <a:rPr lang="en-US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n-U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sensibilisation</a:t>
          </a:r>
          <a:r>
            <a:rPr lang="en-US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i="1" dirty="0" smtClean="0">
              <a:latin typeface="Arial" panose="020B0604020202020204" pitchFamily="34" charset="0"/>
              <a:cs typeface="Arial" panose="020B0604020202020204" pitchFamily="34" charset="0"/>
            </a:rPr>
            <a:t>Nuit </a:t>
          </a:r>
          <a:r>
            <a:rPr lang="en-U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européenne</a:t>
          </a:r>
          <a:r>
            <a:rPr lang="en-US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de la recherche, </a:t>
          </a:r>
          <a:r>
            <a:rPr lang="en-U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chercheurs</a:t>
          </a:r>
          <a:r>
            <a:rPr lang="en-US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dans les écoles)</a:t>
          </a:r>
        </a:p>
      </dgm:t>
    </dgm:pt>
    <dgm:pt modelId="{214A3C1A-1557-41AF-8C52-A15D57DB1FFF}" type="parTrans" cxnId="{FB2D4772-3A93-4B7D-96D9-D1C78662C568}">
      <dgm:prSet/>
      <dgm:spPr/>
      <dgm:t>
        <a:bodyPr/>
        <a:lstStyle/>
        <a:p>
          <a:endParaRPr lang="en-US"/>
        </a:p>
      </dgm:t>
    </dgm:pt>
    <dgm:pt modelId="{66CE2EDD-0CD5-404C-A534-5760A9F08A56}" type="sibTrans" cxnId="{FB2D4772-3A93-4B7D-96D9-D1C78662C568}">
      <dgm:prSet/>
      <dgm:spPr/>
      <dgm:t>
        <a:bodyPr/>
        <a:lstStyle/>
        <a:p>
          <a:endParaRPr lang="en-US"/>
        </a:p>
      </dgm:t>
    </dgm:pt>
    <dgm:pt modelId="{C795BC7E-A831-4830-99BD-108E6406A643}">
      <dgm:prSet custT="1"/>
      <dgm:spPr>
        <a:solidFill>
          <a:srgbClr val="0F5494"/>
        </a:solidFill>
        <a:ln w="57150">
          <a:noFill/>
        </a:ln>
      </dgm:spPr>
      <dgm:t>
        <a:bodyPr/>
        <a:lstStyle/>
        <a:p>
          <a:r>
            <a:rPr lang="en-US" sz="2500" dirty="0">
              <a:latin typeface="Arial" panose="020B0604020202020204" pitchFamily="34" charset="0"/>
              <a:cs typeface="Arial" panose="020B0604020202020204" pitchFamily="34" charset="0"/>
            </a:rPr>
            <a:t>Postdoctoral Fellowships</a:t>
          </a:r>
        </a:p>
        <a:p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Soutien à d’excellents chercheurs postdoctoraux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/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/>
        </a:p>
      </dgm:t>
    </dgm:pt>
    <dgm:pt modelId="{0E1B3D54-5E61-4B7A-BFB6-64EFA4FBF6EA}">
      <dgm:prSet custT="1"/>
      <dgm:spPr>
        <a:solidFill>
          <a:srgbClr val="0F5494"/>
        </a:solidFill>
      </dgm:spPr>
      <dgm:t>
        <a:bodyPr/>
        <a:lstStyle/>
        <a:p>
          <a:r>
            <a:rPr lang="en-US" sz="2500" dirty="0">
              <a:latin typeface="Arial" panose="020B0604020202020204" pitchFamily="34" charset="0"/>
              <a:cs typeface="Arial" panose="020B0604020202020204" pitchFamily="34" charset="0"/>
            </a:rPr>
            <a:t>Staff Exchanges</a:t>
          </a:r>
        </a:p>
        <a:p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Soutien aux échanges de personnels dans la recherche et l’innovation</a:t>
          </a:r>
          <a:endParaRPr kumimoji="0" lang="en-US" sz="1800" b="0" i="1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/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/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55BEB-3435-4499-B1F5-8F4274514BE5}" type="pres">
      <dgm:prSet presAssocID="{3A92DAB1-8AD2-4A7A-9064-66A1B9497310}" presName="node" presStyleLbl="node1" presStyleIdx="0" presStyleCnt="5" custScaleX="21052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D6E36-2B27-4ED8-A008-7062599BBF0E}" type="pres">
      <dgm:prSet presAssocID="{F3904CBE-6CC1-4083-9CFD-8FA5D074FCC4}" presName="sibTrans" presStyleCnt="0"/>
      <dgm:spPr/>
    </dgm:pt>
    <dgm:pt modelId="{E3C1CED3-5584-43F5-919C-464CBBFF2C69}" type="pres">
      <dgm:prSet presAssocID="{C795BC7E-A831-4830-99BD-108E6406A643}" presName="node" presStyleLbl="node1" presStyleIdx="1" presStyleCnt="5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2FFC-CDD4-4CE6-99F3-9C5FB828482F}" type="pres">
      <dgm:prSet presAssocID="{7237EE25-AAC0-48BD-B6C0-8090AB9BC2D8}" presName="sibTrans" presStyleCnt="0"/>
      <dgm:spPr/>
    </dgm:pt>
    <dgm:pt modelId="{9FE44FB5-5CFA-4458-9B92-6AF96CDACB21}" type="pres">
      <dgm:prSet presAssocID="{0E1B3D54-5E61-4B7A-BFB6-64EFA4FBF6EA}" presName="node" presStyleLbl="node1" presStyleIdx="2" presStyleCnt="5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76987-FD81-4200-B095-4EAEEE1C63B0}" type="pres">
      <dgm:prSet presAssocID="{A9AE7D9E-7213-48E2-AC9E-B7D539B2F4CD}" presName="sibTrans" presStyleCnt="0"/>
      <dgm:spPr/>
    </dgm:pt>
    <dgm:pt modelId="{ABD513EF-4226-423B-8CAE-6D77FB371B58}" type="pres">
      <dgm:prSet presAssocID="{F5E184C0-283B-41FE-8AAB-0E41D2CBAC5C}" presName="node" presStyleLbl="node1" presStyleIdx="3" presStyleCnt="5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5922-1C36-4D89-8035-DDEAC80CC73B}" type="pres">
      <dgm:prSet presAssocID="{A66E709F-3387-4E8D-B977-F0A05560C618}" presName="sibTrans" presStyleCnt="0"/>
      <dgm:spPr/>
    </dgm:pt>
    <dgm:pt modelId="{D165834F-F8A1-4F1E-868F-5607354DA1EA}" type="pres">
      <dgm:prSet presAssocID="{97CEE0B7-B6DB-4887-99A4-1B6FE52353DF}" presName="node" presStyleLbl="node1" presStyleIdx="4" presStyleCnt="5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97848234-020A-4788-9C6F-3B8A6DD0D64D}" type="presOf" srcId="{97CEE0B7-B6DB-4887-99A4-1B6FE52353DF}" destId="{D165834F-F8A1-4F1E-868F-5607354DA1EA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FB2D4772-3A93-4B7D-96D9-D1C78662C568}" srcId="{502F3F50-E605-4A6C-93FE-141DAAA1403C}" destId="{97CEE0B7-B6DB-4887-99A4-1B6FE52353DF}" srcOrd="4" destOrd="0" parTransId="{214A3C1A-1557-41AF-8C52-A15D57DB1FFF}" sibTransId="{66CE2EDD-0CD5-404C-A534-5760A9F08A56}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  <dgm:cxn modelId="{DB80BDA9-E4B9-4BFB-85E9-0A329C51C01E}" type="presParOf" srcId="{8127B500-4481-46E9-98A1-6CD28F2BA4DC}" destId="{EBEF5922-1C36-4D89-8035-DDEAC80CC73B}" srcOrd="7" destOrd="0" presId="urn:microsoft.com/office/officeart/2005/8/layout/default"/>
    <dgm:cxn modelId="{A9EFAAEA-F843-4033-891F-CC7A0BAFBF98}" type="presParOf" srcId="{8127B500-4481-46E9-98A1-6CD28F2BA4DC}" destId="{D165834F-F8A1-4F1E-868F-5607354DA1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164608" y="655"/>
          <a:ext cx="1889997" cy="172199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Formation, compétences, évolution de carrière des chercheurs</a:t>
          </a: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608" y="655"/>
        <a:ext cx="1889997" cy="1721998"/>
      </dsp:txXfrm>
    </dsp:sp>
    <dsp:sp modelId="{E3C1CED3-5584-43F5-919C-464CBBFF2C69}">
      <dsp:nvSpPr>
        <dsp:cNvPr id="0" name=""/>
        <dsp:cNvSpPr/>
      </dsp:nvSpPr>
      <dsp:spPr>
        <a:xfrm>
          <a:off x="2141101" y="655"/>
          <a:ext cx="1889997" cy="172199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Recherche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d’excellence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dans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tous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les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domaines</a:t>
          </a: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approche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bottom-up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141101" y="655"/>
        <a:ext cx="1889997" cy="1721998"/>
      </dsp:txXfrm>
    </dsp:sp>
    <dsp:sp modelId="{9FE44FB5-5CFA-4458-9B92-6AF96CDACB21}">
      <dsp:nvSpPr>
        <dsp:cNvPr id="0" name=""/>
        <dsp:cNvSpPr/>
      </dsp:nvSpPr>
      <dsp:spPr>
        <a:xfrm>
          <a:off x="4117594" y="655"/>
          <a:ext cx="1889997" cy="172199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Mobilitié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internationale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intersectorielle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interdisciplinaire</a:t>
          </a: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7594" y="655"/>
        <a:ext cx="1889997" cy="1721998"/>
      </dsp:txXfrm>
    </dsp:sp>
    <dsp:sp modelId="{ABD513EF-4226-423B-8CAE-6D77FB371B58}">
      <dsp:nvSpPr>
        <dsp:cNvPr id="0" name=""/>
        <dsp:cNvSpPr/>
      </dsp:nvSpPr>
      <dsp:spPr>
        <a:xfrm>
          <a:off x="164608" y="1809149"/>
          <a:ext cx="1889997" cy="172199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 conditions de travail et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d’emploi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attractives</a:t>
          </a: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608" y="1809149"/>
        <a:ext cx="1889997" cy="1721998"/>
      </dsp:txXfrm>
    </dsp:sp>
    <dsp:sp modelId="{D165834F-F8A1-4F1E-868F-5607354DA1EA}">
      <dsp:nvSpPr>
        <dsp:cNvPr id="0" name=""/>
        <dsp:cNvSpPr/>
      </dsp:nvSpPr>
      <dsp:spPr>
        <a:xfrm>
          <a:off x="2141101" y="1809149"/>
          <a:ext cx="1889997" cy="172199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Impact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structurel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sur les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1101" y="1809149"/>
        <a:ext cx="1889997" cy="1721998"/>
      </dsp:txXfrm>
    </dsp:sp>
    <dsp:sp modelId="{FB5B2658-3D4B-4DC3-8AEB-DE7444C7A60F}">
      <dsp:nvSpPr>
        <dsp:cNvPr id="0" name=""/>
        <dsp:cNvSpPr/>
      </dsp:nvSpPr>
      <dsp:spPr>
        <a:xfrm>
          <a:off x="4117594" y="1809149"/>
          <a:ext cx="1889997" cy="172199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collaboration forte avec le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secteur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industriel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et les PME</a:t>
          </a:r>
        </a:p>
      </dsp:txBody>
      <dsp:txXfrm>
        <a:off x="4117594" y="1809149"/>
        <a:ext cx="1889997" cy="1721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155974" y="2029"/>
          <a:ext cx="2460607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Doctoral Networks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Programmes doctoraux, incluant doctorats conjoints et industriels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74" y="2029"/>
        <a:ext cx="2460607" cy="2326864"/>
      </dsp:txXfrm>
    </dsp:sp>
    <dsp:sp modelId="{E3C1CED3-5584-43F5-919C-464CBBFF2C69}">
      <dsp:nvSpPr>
        <dsp:cNvPr id="0" name=""/>
        <dsp:cNvSpPr/>
      </dsp:nvSpPr>
      <dsp:spPr>
        <a:xfrm>
          <a:off x="2733458" y="2029"/>
          <a:ext cx="2553875" cy="2326864"/>
        </a:xfrm>
        <a:prstGeom prst="rect">
          <a:avLst/>
        </a:prstGeom>
        <a:solidFill>
          <a:srgbClr val="0F5494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Postdoctoral Fellowships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Soutien à d’excellents chercheurs postdoctoraux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3458" y="2029"/>
        <a:ext cx="2553875" cy="2326864"/>
      </dsp:txXfrm>
    </dsp:sp>
    <dsp:sp modelId="{9FE44FB5-5CFA-4458-9B92-6AF96CDACB21}">
      <dsp:nvSpPr>
        <dsp:cNvPr id="0" name=""/>
        <dsp:cNvSpPr/>
      </dsp:nvSpPr>
      <dsp:spPr>
        <a:xfrm>
          <a:off x="5404211" y="2029"/>
          <a:ext cx="2553875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Staff Exchanges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Soutien aux échanges de personnels dans la recherche et l’innovation</a:t>
          </a:r>
          <a:endParaRPr kumimoji="0" lang="en-US" sz="1800" b="0" i="1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sp:txBody>
      <dsp:txXfrm>
        <a:off x="5404211" y="2029"/>
        <a:ext cx="2553875" cy="2326864"/>
      </dsp:txXfrm>
    </dsp:sp>
    <dsp:sp modelId="{ABD513EF-4226-423B-8CAE-6D77FB371B58}">
      <dsp:nvSpPr>
        <dsp:cNvPr id="0" name=""/>
        <dsp:cNvSpPr/>
      </dsp:nvSpPr>
      <dsp:spPr>
        <a:xfrm>
          <a:off x="1444716" y="2445770"/>
          <a:ext cx="2553875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COFUND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Cofinancement de programmes doctoraux et postdoctoraux</a:t>
          </a:r>
          <a:endParaRPr kumimoji="0" lang="en-US" sz="1800" b="0" i="1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sp:txBody>
      <dsp:txXfrm>
        <a:off x="1444716" y="2445770"/>
        <a:ext cx="2553875" cy="2326864"/>
      </dsp:txXfrm>
    </dsp:sp>
    <dsp:sp modelId="{D165834F-F8A1-4F1E-868F-5607354DA1EA}">
      <dsp:nvSpPr>
        <dsp:cNvPr id="0" name=""/>
        <dsp:cNvSpPr/>
      </dsp:nvSpPr>
      <dsp:spPr>
        <a:xfrm>
          <a:off x="4115469" y="2445770"/>
          <a:ext cx="2553875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MSCA and Citizens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Evénements</a:t>
          </a:r>
          <a:r>
            <a:rPr lang="en-US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n-U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sensibilisation</a:t>
          </a:r>
          <a:r>
            <a:rPr lang="en-US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Nuit </a:t>
          </a:r>
          <a:r>
            <a:rPr lang="en-U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européenne</a:t>
          </a:r>
          <a:r>
            <a:rPr lang="en-US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de la recherche, </a:t>
          </a:r>
          <a:r>
            <a:rPr lang="en-U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chercheurs</a:t>
          </a:r>
          <a:r>
            <a:rPr lang="en-US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dans les écoles)</a:t>
          </a:r>
        </a:p>
      </dsp:txBody>
      <dsp:txXfrm>
        <a:off x="4115469" y="2445770"/>
        <a:ext cx="2553875" cy="232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73589-8763-438E-A225-84D2FDC3E997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4E24-F666-4EF2-B9CA-BFAEDAD1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817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9445A-1CA9-4639-B95C-548E150BC24B}" type="datetimeFigureOut">
              <a:rPr lang="en-IE" smtClean="0"/>
              <a:t>01/02/2023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1953F-D8F1-49D4-A773-546F504A69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332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40312" y="4088113"/>
            <a:ext cx="3397889" cy="1335078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Title of the presentation</a:t>
            </a:r>
            <a:endParaRPr lang="fr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0312" y="5449751"/>
            <a:ext cx="3397889" cy="770076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Speaker’s name and department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912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39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930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792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556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116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4911"/>
          </a:xfrm>
        </p:spPr>
        <p:txBody>
          <a:bodyPr/>
          <a:lstStyle>
            <a:lvl1pPr>
              <a:defRPr b="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583"/>
            <a:ext cx="7886700" cy="4708381"/>
          </a:xfrm>
        </p:spPr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  <a:lvl2pPr marL="514350" indent="-171450">
              <a:buFont typeface="Wingdings" panose="05000000000000000000" pitchFamily="2" charset="2"/>
              <a:buChar char="Ø"/>
              <a:defRPr>
                <a:latin typeface="EC Square Sans Pro" panose="020B05060400000200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>
                <a:latin typeface="EC Square Sans Pro" panose="020B0506040000020004" pitchFamily="34" charset="0"/>
              </a:defRPr>
            </a:lvl3pPr>
            <a:lvl4pPr marL="1200150" indent="-171450">
              <a:buFont typeface="Courier New" panose="02070309020205020404" pitchFamily="49" charset="0"/>
              <a:buChar char="o"/>
              <a:defRPr>
                <a:latin typeface="EC Square Sans Pro" panose="020B0506040000020004" pitchFamily="34" charset="0"/>
              </a:defRPr>
            </a:lvl4pPr>
            <a:lvl5pPr>
              <a:defRPr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99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40312" y="4088113"/>
            <a:ext cx="3397889" cy="1335078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Title of the presentation</a:t>
            </a:r>
            <a:endParaRPr lang="fr-B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0312" y="5449751"/>
            <a:ext cx="3397889" cy="770076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Speaker’s name and department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10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23A9A917-59BC-4AD2-BA19-E0C19F894695}" type="datetimeFigureOut">
              <a:rPr lang="fr-BE" smtClean="0"/>
              <a:pPr/>
              <a:t>01-02-2023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25331" y="365125"/>
            <a:ext cx="4918282" cy="9649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25330" y="1468582"/>
            <a:ext cx="4918283" cy="4708381"/>
          </a:xfrm>
        </p:spPr>
        <p:txBody>
          <a:bodyPr>
            <a:normAutofit/>
          </a:bodyPr>
          <a:lstStyle>
            <a:lvl1pPr>
              <a:defRPr sz="2400">
                <a:latin typeface="EC Square Sans Pro" panose="020B05060400000200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>
                <a:latin typeface="EC Square Sans Pro" panose="020B05060400000200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EC Square Sans Pro" panose="020B05060400000200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latin typeface="EC Square Sans Pro" panose="020B0506040000020004" pitchFamily="34" charset="0"/>
              </a:defRPr>
            </a:lvl4pPr>
            <a:lvl5pPr>
              <a:defRPr sz="160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015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649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4708381"/>
          </a:xfrm>
        </p:spPr>
        <p:txBody>
          <a:bodyPr>
            <a:normAutofit/>
          </a:bodyPr>
          <a:lstStyle>
            <a:lvl1pPr>
              <a:defRPr sz="2400">
                <a:latin typeface="EC Square Sans Pro" panose="020B05060400000200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>
                <a:latin typeface="EC Square Sans Pro" panose="020B05060400000200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EC Square Sans Pro" panose="020B05060400000200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latin typeface="EC Square Sans Pro" panose="020B0506040000020004" pitchFamily="34" charset="0"/>
              </a:defRPr>
            </a:lvl4pPr>
            <a:lvl5pPr>
              <a:defRPr sz="160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775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64911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4708381"/>
          </a:xfrm>
        </p:spPr>
        <p:txBody>
          <a:bodyPr>
            <a:normAutofit/>
          </a:bodyPr>
          <a:lstStyle>
            <a:lvl1pPr>
              <a:defRPr sz="2400">
                <a:latin typeface="EC Square Sans Pro" panose="020B05060400000200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>
                <a:latin typeface="EC Square Sans Pro" panose="020B05060400000200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EC Square Sans Pro" panose="020B05060400000200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latin typeface="EC Square Sans Pro" panose="020B0506040000020004" pitchFamily="34" charset="0"/>
              </a:defRPr>
            </a:lvl4pPr>
            <a:lvl5pPr>
              <a:defRPr sz="160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247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76300" y="2236627"/>
            <a:ext cx="7391400" cy="964911"/>
          </a:xfrm>
        </p:spPr>
        <p:txBody>
          <a:bodyPr/>
          <a:lstStyle>
            <a:lvl1pPr algn="ctr">
              <a:defRPr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Thank you!</a:t>
            </a:r>
            <a:endParaRPr lang="fr-BE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582097" y="6078400"/>
            <a:ext cx="4872810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800" b="1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700" b="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Unless otherwise noted the reuse of this presentation is </a:t>
            </a:r>
            <a:r>
              <a:rPr lang="en-US" sz="700" b="0" kern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authorised</a:t>
            </a:r>
            <a:r>
              <a:rPr lang="en-US" sz="700" b="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 under the </a:t>
            </a:r>
            <a:r>
              <a:rPr lang="en-US" sz="700" b="0" u="sng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CC BY 4.0</a:t>
            </a:r>
            <a:r>
              <a:rPr lang="en-US" sz="700" b="1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  </a:t>
            </a:r>
            <a:r>
              <a:rPr lang="en-US" sz="700" b="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license. For any use or reproduction of elements that are not owned by the EU, permission may need to be sought directly from the respective right holders. </a:t>
            </a:r>
            <a:r>
              <a:rPr lang="en-GB" sz="70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Image sources: iStockphoto.com/</a:t>
            </a:r>
            <a:r>
              <a:rPr lang="en-GB" sz="700" kern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Unsplash</a:t>
            </a:r>
            <a:r>
              <a:rPr lang="en-US" sz="700" kern="0" baseline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endParaRPr lang="en-GB" sz="700" kern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3" y="6156720"/>
            <a:ext cx="894381" cy="3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856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89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18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A917-59BC-4AD2-BA19-E0C19F894695}" type="datetimeFigureOut">
              <a:rPr lang="fr-BE" smtClean="0"/>
              <a:t>01-02-2023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5462052" y="3446585"/>
            <a:ext cx="336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[</a:t>
            </a:r>
            <a:r>
              <a:rPr lang="fr-BE" sz="24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Title</a:t>
            </a:r>
            <a:r>
              <a:rPr lang="fr-BE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496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77" r:id="rId4"/>
    <p:sldLayoutId id="2147483667" r:id="rId5"/>
    <p:sldLayoutId id="2147483678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ronavirus-global-collaboration.ec.europa.eu/" TargetMode="External"/><Relationship Id="rId3" Type="http://schemas.openxmlformats.org/officeDocument/2006/relationships/hyperlink" Target="http://ec.europa.eu/horizon-europe" TargetMode="External"/><Relationship Id="rId7" Type="http://schemas.openxmlformats.org/officeDocument/2006/relationships/hyperlink" Target="https://www.horizoneuropencpportal.eu/" TargetMode="External"/><Relationship Id="rId2" Type="http://schemas.openxmlformats.org/officeDocument/2006/relationships/hyperlink" Target="https://ec.europa.eu/info/research-and-innovation/strategy/strategy-2020-2024/europe-world/international-cooperation/eu-africa-cooperation_e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.europa.eu/info/research-and-innovation/strategy/strategy-2020-2024/europe-world/international-cooperation/mediterranean_en" TargetMode="External"/><Relationship Id="rId5" Type="http://schemas.openxmlformats.org/officeDocument/2006/relationships/hyperlink" Target="https://ec.europa.eu/info/research-and-innovation/strategy/international-cooperation_en" TargetMode="External"/><Relationship Id="rId4" Type="http://schemas.openxmlformats.org/officeDocument/2006/relationships/hyperlink" Target="https://op.europa.eu/en/publication-detail/-/publication/483efef5-cd83-11eb-ac72-01aa75ed71a1/language-en/format-PDF/source-21447308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research/mariecurieactions/about-msca/msca-guidelines-on-supervision" TargetMode="External"/><Relationship Id="rId13" Type="http://schemas.openxmlformats.org/officeDocument/2006/relationships/hyperlink" Target="https://cordis.europa.eu/search?q=%2Fproject%2Frelations%2Fcategories%2FprojectFundingSchemeCategory%2Fcode%3D%27MSCA%27&amp;p=1&amp;num=10&amp;srt=Relevance:decreasing" TargetMode="External"/><Relationship Id="rId3" Type="http://schemas.openxmlformats.org/officeDocument/2006/relationships/hyperlink" Target="https://ec.europa.eu/info/funding-tenders/opportunities/portal/screen/programmes/horizon" TargetMode="External"/><Relationship Id="rId7" Type="http://schemas.openxmlformats.org/officeDocument/2006/relationships/hyperlink" Target="https://euraxess.ec.europa.eu/jobs/charter-code-researchers" TargetMode="External"/><Relationship Id="rId12" Type="http://schemas.openxmlformats.org/officeDocument/2006/relationships/hyperlink" Target="https://ec.europa.eu/info/funding-tenders/opportunities/portal/screen/work-as-an-expert" TargetMode="External"/><Relationship Id="rId2" Type="http://schemas.openxmlformats.org/officeDocument/2006/relationships/hyperlink" Target="https://ec.europa.eu/research/mariecurieactions/node_e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europa.eu/info/research-and-innovation/contact/research-enquiry-service-and-participant-validation_en" TargetMode="External"/><Relationship Id="rId11" Type="http://schemas.openxmlformats.org/officeDocument/2006/relationships/hyperlink" Target="https://msca-net.eu/" TargetMode="External"/><Relationship Id="rId5" Type="http://schemas.openxmlformats.org/officeDocument/2006/relationships/hyperlink" Target="https://ec.europa.eu/info/funding-tenders/opportunities/portal/screen/support/ncp" TargetMode="External"/><Relationship Id="rId10" Type="http://schemas.openxmlformats.org/officeDocument/2006/relationships/hyperlink" Target="https://www.mariecuriealumni.eu/" TargetMode="External"/><Relationship Id="rId4" Type="http://schemas.openxmlformats.org/officeDocument/2006/relationships/hyperlink" Target="https://euraxess.ec.europa.eu/" TargetMode="External"/><Relationship Id="rId9" Type="http://schemas.openxmlformats.org/officeDocument/2006/relationships/hyperlink" Target="https://ec.europa.eu/research/mariecurieactions/green-chart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AC-MARIE-SKLODOWSKA-CURIE-ACTIONS@ec.europa.eu" TargetMode="External"/><Relationship Id="rId2" Type="http://schemas.openxmlformats.org/officeDocument/2006/relationships/hyperlink" Target="https://ec.europa.eu/research/mariecurieaction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6965" y="4166124"/>
            <a:ext cx="3397889" cy="1414258"/>
          </a:xfrm>
        </p:spPr>
        <p:txBody>
          <a:bodyPr/>
          <a:lstStyle/>
          <a:p>
            <a:pPr algn="ctr"/>
            <a:r>
              <a:rPr lang="fr-BE" sz="2800" i="1" dirty="0"/>
              <a:t>Les Actions Marie </a:t>
            </a:r>
            <a:r>
              <a:rPr lang="fr-BE" sz="2800" i="1" dirty="0" err="1"/>
              <a:t>Skłodowska</a:t>
            </a:r>
            <a:r>
              <a:rPr lang="fr-BE" sz="2800" i="1" dirty="0"/>
              <a:t>-Curie </a:t>
            </a:r>
            <a:br>
              <a:rPr lang="fr-BE" sz="2800" i="1" dirty="0"/>
            </a:br>
            <a:r>
              <a:rPr lang="fr-BE" sz="2800" i="1" dirty="0"/>
              <a:t>sous Horizon </a:t>
            </a:r>
            <a:r>
              <a:rPr lang="fr-BE" sz="2800" i="1" dirty="0" smtClean="0"/>
              <a:t>Europe</a:t>
            </a:r>
            <a:r>
              <a:rPr lang="fr-BE" sz="3200" i="1" dirty="0"/>
              <a:t/>
            </a:r>
            <a:br>
              <a:rPr lang="fr-BE" sz="3200" i="1" dirty="0"/>
            </a:br>
            <a:r>
              <a:rPr lang="fr-BE" sz="2800" i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6965" y="5580382"/>
            <a:ext cx="3397889" cy="829750"/>
          </a:xfrm>
        </p:spPr>
        <p:txBody>
          <a:bodyPr>
            <a:normAutofit/>
          </a:bodyPr>
          <a:lstStyle/>
          <a:p>
            <a:r>
              <a:rPr lang="fr-BE" sz="1400" dirty="0" smtClean="0"/>
              <a:t>Claire Morel</a:t>
            </a:r>
            <a:endParaRPr lang="fr-BE" sz="1400" dirty="0" smtClean="0"/>
          </a:p>
          <a:p>
            <a:r>
              <a:rPr lang="fr-BE" sz="1400" dirty="0" smtClean="0"/>
              <a:t>Unité </a:t>
            </a:r>
            <a:r>
              <a:rPr lang="fr-BE" sz="1400" dirty="0"/>
              <a:t>Marie </a:t>
            </a:r>
            <a:r>
              <a:rPr lang="fr-BE" sz="1400" dirty="0" err="1"/>
              <a:t>Skłodowska</a:t>
            </a:r>
            <a:r>
              <a:rPr lang="fr-BE" sz="1400" dirty="0"/>
              <a:t>-Curie Actions, Commission européenne </a:t>
            </a:r>
          </a:p>
        </p:txBody>
      </p:sp>
    </p:spTree>
    <p:extLst>
      <p:ext uri="{BB962C8B-B14F-4D97-AF65-F5344CB8AC3E}">
        <p14:creationId xmlns:p14="http://schemas.microsoft.com/office/powerpoint/2010/main" val="18628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728040" y="316423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/>
              <a:t>MSCA - Quelques chiffres clés </a:t>
            </a:r>
            <a:r>
              <a:rPr lang="fr-BE" dirty="0" smtClean="0"/>
              <a:t>(Horizon Europe, 2021)</a:t>
            </a:r>
            <a:endParaRPr lang="fr-BE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8529" y="1077762"/>
            <a:ext cx="7886700" cy="34854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12 </a:t>
            </a:r>
            <a:r>
              <a:rPr lang="en-US" sz="2400" dirty="0" err="1" smtClean="0">
                <a:solidFill>
                  <a:srgbClr val="FF0000"/>
                </a:solidFill>
                <a:latin typeface="EC Square Sans Pro" panose="020B0506040000020004" pitchFamily="34" charset="0"/>
              </a:rPr>
              <a:t>chercheurs</a:t>
            </a:r>
            <a:r>
              <a:rPr lang="en-US" sz="240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EC Square Sans Pro" panose="020B0506040000020004" pitchFamily="34" charset="0"/>
              </a:rPr>
              <a:t>africains</a:t>
            </a:r>
            <a:r>
              <a:rPr lang="en-US" sz="2400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 (PF)*</a:t>
            </a:r>
            <a:endParaRPr lang="en-US" sz="2400" dirty="0">
              <a:solidFill>
                <a:srgbClr val="FF0000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42</a:t>
            </a:r>
            <a:r>
              <a:rPr lang="en-US" sz="2400" b="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participations</a:t>
            </a: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26</a:t>
            </a:r>
            <a:r>
              <a:rPr lang="en-US" sz="2400" b="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projets</a:t>
            </a:r>
            <a:endParaRPr lang="en-US" sz="2400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34</a:t>
            </a:r>
            <a:r>
              <a:rPr lang="en-US" sz="2400" b="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institutions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individuelles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dont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:</a:t>
            </a: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22 </a:t>
            </a:r>
            <a:r>
              <a:rPr lang="en-US" sz="1800" dirty="0" err="1" smtClean="0">
                <a:latin typeface="EC Square Sans Pro" panose="020B0506040000020004" pitchFamily="34" charset="0"/>
              </a:rPr>
              <a:t>universités</a:t>
            </a:r>
            <a:endParaRPr lang="en-US" sz="1800" dirty="0" smtClean="0">
              <a:latin typeface="EC Square Sans Pro" panose="020B0506040000020004" pitchFamily="34" charset="0"/>
            </a:endParaRP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4 de </a:t>
            </a:r>
            <a:r>
              <a:rPr lang="en-US" sz="1800" dirty="0" err="1" smtClean="0">
                <a:latin typeface="EC Square Sans Pro" panose="020B0506040000020004" pitchFamily="34" charset="0"/>
              </a:rPr>
              <a:t>l’industrie</a:t>
            </a:r>
            <a:endParaRPr lang="en-US" sz="1800" dirty="0" smtClean="0">
              <a:latin typeface="EC Square Sans Pro" panose="020B0506040000020004" pitchFamily="34" charset="0"/>
            </a:endParaRP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5 ONGs</a:t>
            </a:r>
            <a:endParaRPr lang="fr-FR" sz="1800" dirty="0" smtClean="0">
              <a:latin typeface="EC Square Sans Pro" panose="020B0506040000020004" pitchFamily="34" charset="0"/>
            </a:endParaRP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3 </a:t>
            </a:r>
            <a:r>
              <a:rPr lang="en-US" sz="1800" dirty="0" err="1" smtClean="0">
                <a:latin typeface="EC Square Sans Pro" panose="020B0506040000020004" pitchFamily="34" charset="0"/>
              </a:rPr>
              <a:t>organismes</a:t>
            </a:r>
            <a:r>
              <a:rPr lang="en-US" sz="1800" dirty="0" smtClean="0">
                <a:latin typeface="EC Square Sans Pro" panose="020B0506040000020004" pitchFamily="34" charset="0"/>
              </a:rPr>
              <a:t> publics</a:t>
            </a:r>
            <a:endParaRPr lang="en-US" sz="1800" dirty="0">
              <a:latin typeface="EC Square Sans Pro" panose="020B0506040000020004" pitchFamily="34" charset="0"/>
            </a:endParaRP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Distribution par action: 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C Square Sans Pro" panose="020B0506040000020004" pitchFamily="34" charset="0"/>
              </a:rPr>
              <a:t>SE: 53,8% 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C Square Sans Pro" panose="020B0506040000020004" pitchFamily="34" charset="0"/>
              </a:rPr>
              <a:t>PF: 15,4%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EC Square Sans Pro" panose="020B0506040000020004" pitchFamily="34" charset="0"/>
              </a:rPr>
              <a:t>D</a:t>
            </a:r>
            <a:r>
              <a:rPr lang="en-US" sz="1600" dirty="0" smtClean="0">
                <a:latin typeface="EC Square Sans Pro" panose="020B0506040000020004" pitchFamily="34" charset="0"/>
              </a:rPr>
              <a:t>N: 26.9%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C Square Sans Pro" panose="020B0506040000020004" pitchFamily="34" charset="0"/>
              </a:rPr>
              <a:t>COFUND: 3,8 %</a:t>
            </a: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D216B"/>
                </a:solidFill>
                <a:latin typeface="EC Square Sans Pro" panose="020B0506040000020004" pitchFamily="34" charset="0"/>
              </a:rPr>
              <a:t>17 </a:t>
            </a:r>
            <a:r>
              <a:rPr lang="en-US" sz="2400" dirty="0">
                <a:solidFill>
                  <a:srgbClr val="8D216B"/>
                </a:solidFill>
                <a:latin typeface="EC Square Sans Pro" panose="020B0506040000020004" pitchFamily="34" charset="0"/>
              </a:rPr>
              <a:t>pays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impliqués</a:t>
            </a:r>
            <a:r>
              <a:rPr lang="en-US" sz="2400" dirty="0">
                <a:solidFill>
                  <a:srgbClr val="931680"/>
                </a:solidFill>
                <a:latin typeface="EC Square Sans Pro" panose="020B0506040000020004" pitchFamily="34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lvl="1">
              <a:buClr>
                <a:schemeClr val="accent2"/>
              </a:buClr>
            </a:pPr>
            <a:endParaRPr lang="fr-BE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728040" y="604658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/>
              <a:t>MSCA - Calendrier des appels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004854"/>
              </p:ext>
            </p:extLst>
          </p:nvPr>
        </p:nvGraphicFramePr>
        <p:xfrm>
          <a:off x="956639" y="1782627"/>
          <a:ext cx="7034420" cy="3862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7926">
                  <a:extLst>
                    <a:ext uri="{9D8B030D-6E8A-4147-A177-3AD203B41FA5}">
                      <a16:colId xmlns:a16="http://schemas.microsoft.com/office/drawing/2014/main" val="4108161823"/>
                    </a:ext>
                  </a:extLst>
                </a:gridCol>
                <a:gridCol w="12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023">
                  <a:extLst>
                    <a:ext uri="{9D8B030D-6E8A-4147-A177-3AD203B41FA5}">
                      <a16:colId xmlns:a16="http://schemas.microsoft.com/office/drawing/2014/main" val="2381932388"/>
                    </a:ext>
                  </a:extLst>
                </a:gridCol>
                <a:gridCol w="1740023">
                  <a:extLst>
                    <a:ext uri="{9D8B030D-6E8A-4147-A177-3AD203B41FA5}">
                      <a16:colId xmlns:a16="http://schemas.microsoft.com/office/drawing/2014/main" val="3468555993"/>
                    </a:ext>
                  </a:extLst>
                </a:gridCol>
              </a:tblGrid>
              <a:tr h="865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 smtClean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Année</a:t>
                      </a:r>
                      <a:endParaRPr lang="en-GB" sz="1200" dirty="0"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Arial" panose="020B0604020202020204" pitchFamily="34" charset="0"/>
                        </a:rPr>
                        <a:t>Action</a:t>
                      </a:r>
                      <a:endParaRPr lang="en-GB" sz="1200" b="1" kern="1200" dirty="0">
                        <a:solidFill>
                          <a:schemeClr val="lt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Ouverture</a:t>
                      </a:r>
                      <a:r>
                        <a:rPr lang="fr-FR" sz="1200" baseline="0" dirty="0" smtClean="0"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 smtClean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Clôture</a:t>
                      </a:r>
                      <a:endParaRPr lang="en-GB" sz="1200" dirty="0"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Budget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(EUR million)</a:t>
                      </a:r>
                      <a:endParaRPr lang="en-GB" sz="1200" dirty="0"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8D21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08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2023</a:t>
                      </a:r>
                      <a:endParaRPr lang="en-GB" sz="1200" dirty="0"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Doctoral</a:t>
                      </a:r>
                      <a:r>
                        <a:rPr lang="fr-FR" sz="1200" b="1" baseline="0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Networks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Mai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Novembre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Arial" panose="020B0604020202020204" pitchFamily="34" charset="0"/>
                        </a:rPr>
                        <a:t>434.80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14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4" marR="63504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Postdoctoral </a:t>
                      </a:r>
                      <a:r>
                        <a:rPr lang="fr-FR" sz="1200" b="1" dirty="0" err="1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Fellowships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Avril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Septembre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260.47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2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4" marR="63504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Staff Exchanges</a:t>
                      </a:r>
                      <a:r>
                        <a:rPr lang="fr-FR" sz="1200" b="1" baseline="0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Octobre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Février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78.5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29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COFUND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Octobre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Février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40485"/>
                  </a:ext>
                </a:extLst>
              </a:tr>
              <a:tr h="9095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4" marR="63504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MSCA and </a:t>
                      </a:r>
                      <a:r>
                        <a:rPr lang="fr-FR" sz="1200" b="1" dirty="0" err="1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Citizens</a:t>
                      </a:r>
                      <a:r>
                        <a:rPr lang="fr-FR" sz="1200" b="1" baseline="0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(2 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ditions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Juin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Octobre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15.42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8" marR="47628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7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732030" y="1869166"/>
            <a:ext cx="8807958" cy="2645395"/>
          </a:xfrm>
          <a:prstGeom prst="rect">
            <a:avLst/>
          </a:prstGeom>
        </p:spPr>
        <p:txBody>
          <a:bodyPr vert="horz" lIns="67500" tIns="34290" rIns="68580" bIns="3429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34EA2"/>
                </a:solidFill>
                <a:latin typeface="EC Square Sans Pro" panose="020B0506040000020004" pitchFamily="34" charset="0"/>
                <a:hlinkClick r:id="rId2"/>
              </a:rPr>
              <a:t>EU-AU Cooperation in Research and Innovation</a:t>
            </a:r>
            <a:endParaRPr lang="en-GB" sz="140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34EA2"/>
                </a:solidFill>
                <a:latin typeface="EC Square Sans Pro" panose="020B0506040000020004" pitchFamily="34" charset="0"/>
                <a:hlinkClick r:id="rId3"/>
              </a:rPr>
              <a:t>Horizon Europe website</a:t>
            </a:r>
            <a:endParaRPr lang="en-US" sz="140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solidFill>
                  <a:srgbClr val="034EA2"/>
                </a:solidFill>
                <a:latin typeface="EC Square Sans Pro" panose="020B0506040000020004" pitchFamily="34" charset="0"/>
                <a:hlinkClick r:id="rId4"/>
              </a:rPr>
              <a:t>Africa Initiative Factsheet </a:t>
            </a:r>
            <a:endParaRPr lang="en-US" sz="140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EC Square Sans Pro" panose="020B0506040000020004" pitchFamily="34" charset="0"/>
                <a:hlinkClick r:id="rId5"/>
              </a:rPr>
              <a:t>International Cooperation website</a:t>
            </a:r>
            <a:endParaRPr lang="en-US" sz="1400" dirty="0">
              <a:solidFill>
                <a:schemeClr val="accent2"/>
              </a:solidFill>
              <a:latin typeface="EC Square Sans Pro" panose="020B05060400000200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EC Square Sans Pro" panose="020B0506040000020004" pitchFamily="34" charset="0"/>
                <a:hlinkClick r:id="rId6"/>
              </a:rPr>
              <a:t>Union for the Mediterranean (</a:t>
            </a:r>
            <a:r>
              <a:rPr lang="en-US" sz="1400" dirty="0" err="1">
                <a:latin typeface="EC Square Sans Pro" panose="020B0506040000020004" pitchFamily="34" charset="0"/>
                <a:hlinkClick r:id="rId6"/>
              </a:rPr>
              <a:t>UfM</a:t>
            </a:r>
            <a:r>
              <a:rPr lang="en-US" sz="1400" dirty="0">
                <a:latin typeface="EC Square Sans Pro" panose="020B0506040000020004" pitchFamily="34" charset="0"/>
                <a:hlinkClick r:id="rId6"/>
              </a:rPr>
              <a:t>) Portal</a:t>
            </a:r>
            <a:endParaRPr lang="en-US" sz="1400" dirty="0">
              <a:latin typeface="EC Square Sans Pro" panose="020B0506040000020004" pitchFamily="34" charset="0"/>
              <a:hlinkClick r:id=""/>
            </a:endParaRPr>
          </a:p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EC Square Sans Pro" panose="020B0506040000020004" pitchFamily="34" charset="0"/>
                <a:hlinkClick r:id=""/>
              </a:rPr>
              <a:t>Horizon Europe Funding &amp; Tenders’ Portal</a:t>
            </a:r>
            <a:endParaRPr lang="en-US" sz="1400" dirty="0">
              <a:latin typeface="EC Square Sans Pro" panose="020B05060400000200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latin typeface="EC Square Sans Pro" panose="020B0506040000020004" pitchFamily="34" charset="0"/>
                <a:hlinkClick r:id="rId7"/>
              </a:rPr>
              <a:t>National Contact Points (NCPs) Portal</a:t>
            </a:r>
            <a:endParaRPr lang="en-IE" sz="1400" dirty="0">
              <a:latin typeface="EC Square Sans Pro" panose="020B05060400000200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450"/>
              </a:spcAft>
              <a:buClr>
                <a:srgbClr val="8D216B"/>
              </a:buClr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latin typeface="EC Square Sans Pro" panose="020B0506040000020004" pitchFamily="34" charset="0"/>
                <a:hlinkClick r:id="rId8"/>
              </a:rPr>
              <a:t>Coronavirus Global R&amp;I Collaboration </a:t>
            </a:r>
            <a:r>
              <a:rPr lang="en-IE" sz="1400" dirty="0" smtClean="0">
                <a:latin typeface="EC Square Sans Pro" panose="020B0506040000020004" pitchFamily="34" charset="0"/>
                <a:hlinkClick r:id="rId8"/>
              </a:rPr>
              <a:t>Portal</a:t>
            </a:r>
            <a:r>
              <a:rPr lang="en-US" sz="1400" dirty="0">
                <a:latin typeface="EC Square Sans Pro" panose="020B0506040000020004" pitchFamily="34" charset="0"/>
              </a:rPr>
              <a:t/>
            </a:r>
            <a:br>
              <a:rPr lang="en-US" sz="1400" dirty="0">
                <a:latin typeface="EC Square Sans Pro" panose="020B0506040000020004" pitchFamily="34" charset="0"/>
              </a:rPr>
            </a:br>
            <a:r>
              <a:rPr lang="fr-BE" sz="1800" b="0" dirty="0">
                <a:solidFill>
                  <a:srgbClr val="034EA2"/>
                </a:solidFill>
                <a:latin typeface="Arial"/>
              </a:rPr>
              <a:t/>
            </a:r>
            <a:br>
              <a:rPr lang="fr-BE" sz="1800" b="0" dirty="0">
                <a:solidFill>
                  <a:srgbClr val="034EA2"/>
                </a:solidFill>
                <a:latin typeface="Arial"/>
              </a:rPr>
            </a:br>
            <a:endParaRPr lang="fr-BE" sz="1800" b="0" dirty="0">
              <a:solidFill>
                <a:srgbClr val="034EA2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283763"/>
            <a:ext cx="7886700" cy="354828"/>
          </a:xfrm>
          <a:prstGeom prst="rect">
            <a:avLst/>
          </a:prstGeom>
        </p:spPr>
        <p:txBody>
          <a:bodyPr vert="horz" lIns="68580" tIns="34290" rIns="6858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r-FR" sz="2700" b="0" kern="0" dirty="0">
                <a:solidFill>
                  <a:srgbClr val="931680"/>
                </a:solidFill>
                <a:latin typeface="EC Square Sans Pro" panose="020B0506040000020004" pitchFamily="34" charset="0"/>
              </a:rPr>
              <a:t>Suivez-nous et restez à jour </a:t>
            </a:r>
            <a:r>
              <a:rPr lang="en-GB" sz="2700" b="0" kern="0" dirty="0">
                <a:solidFill>
                  <a:srgbClr val="931680"/>
                </a:solidFill>
                <a:latin typeface="EC Square Sans Pro" panose="020B0506040000020004" pitchFamily="34" charset="0"/>
              </a:rPr>
              <a:t>:</a:t>
            </a:r>
            <a:endParaRPr lang="en-GB" sz="2700" b="0" dirty="0">
              <a:solidFill>
                <a:srgbClr val="93168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64E-A183-4AB1-84DA-8D69E594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Liens et références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0C24-D9A3-43BC-B63E-57B728C0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2310"/>
            <a:ext cx="7886700" cy="495465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Marie </a:t>
            </a:r>
            <a:r>
              <a:rPr lang="en-IE" sz="1400" dirty="0" err="1"/>
              <a:t>Skłodowska</a:t>
            </a:r>
            <a:r>
              <a:rPr lang="en-IE" sz="1400" dirty="0"/>
              <a:t>-Curie Actions Website </a:t>
            </a:r>
            <a:r>
              <a:rPr lang="en-IE" sz="1400" dirty="0">
                <a:hlinkClick r:id="rId2"/>
              </a:rPr>
              <a:t>https://ec.europa.eu/research/mariecurieactions/node_en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Funding and Tenders Portal (applications, documents, partner search) </a:t>
            </a:r>
            <a:r>
              <a:rPr lang="en-IE" sz="1400" dirty="0">
                <a:hlinkClick r:id="rId3"/>
              </a:rPr>
              <a:t>https://ec.europa.eu/info/funding-tenders/opportunities/portal/screen/programmes/horizon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 err="1"/>
              <a:t>Euraxess</a:t>
            </a:r>
            <a:r>
              <a:rPr lang="en-IE" sz="1400" dirty="0"/>
              <a:t> (PhD and postdoctoral vacancies, more information) </a:t>
            </a:r>
            <a:r>
              <a:rPr lang="en-IE" sz="1400" dirty="0">
                <a:hlinkClick r:id="rId4"/>
              </a:rPr>
              <a:t>https://euraxess.ec.europa.eu/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National Contact Points </a:t>
            </a:r>
            <a:r>
              <a:rPr lang="en-IE" sz="1400" dirty="0">
                <a:hlinkClick r:id="rId5"/>
              </a:rPr>
              <a:t>https://ec.europa.eu/info/funding-tenders/opportunities/portal/screen/support/ncp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Research Enquiry Service </a:t>
            </a:r>
            <a:r>
              <a:rPr lang="en-IE" sz="1400" dirty="0">
                <a:hlinkClick r:id="rId6"/>
              </a:rPr>
              <a:t>https://ec.europa.eu/info/research-and-innovation/contact/research-enquiry-service-and-participant-validation_en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European Charter and Code for Researchers  </a:t>
            </a:r>
            <a:r>
              <a:rPr lang="en-IE" sz="1400" dirty="0">
                <a:hlinkClick r:id="rId7"/>
              </a:rPr>
              <a:t>https://euraxess.ec.europa.eu/jobs/charter-code-researchers</a:t>
            </a:r>
            <a:r>
              <a:rPr lang="en-IE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MSCA Guidelines on Supervision </a:t>
            </a:r>
            <a:r>
              <a:rPr lang="en-IE" sz="1400" dirty="0">
                <a:hlinkClick r:id="rId8"/>
              </a:rPr>
              <a:t>https://ec.europa.eu/research/mariecurieactions/about-msca/msca-guidelines-on-supervision</a:t>
            </a:r>
            <a:r>
              <a:rPr lang="en-IE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MSCA Green Charter </a:t>
            </a:r>
            <a:r>
              <a:rPr lang="en-IE" sz="1400" dirty="0">
                <a:hlinkClick r:id="rId9"/>
              </a:rPr>
              <a:t>https://ec.europa.eu/research/mariecurieactions/green-charter</a:t>
            </a:r>
            <a:r>
              <a:rPr lang="en-IE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MCAA (Marie Curie Alumni association) </a:t>
            </a:r>
            <a:r>
              <a:rPr lang="en-IE" sz="1400" dirty="0">
                <a:hlinkClick r:id="rId10"/>
              </a:rPr>
              <a:t>https://www.mariecuriealumni.eu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E" sz="1400" dirty="0"/>
              <a:t>MSCA-Net project website: </a:t>
            </a:r>
            <a:r>
              <a:rPr lang="en-IE" sz="1400" dirty="0">
                <a:hlinkClick r:id="rId11"/>
              </a:rPr>
              <a:t>https://msca-net.eu/</a:t>
            </a:r>
            <a:r>
              <a:rPr lang="en-IE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E" sz="1400" dirty="0"/>
              <a:t>Become an Expert </a:t>
            </a:r>
            <a:r>
              <a:rPr lang="en-IE" sz="1400" dirty="0">
                <a:hlinkClick r:id="rId12"/>
              </a:rPr>
              <a:t>https://ec.europa.eu/info/funding-tenders/opportunities/portal/screen/work-as-an-expert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E" sz="1400" dirty="0" err="1"/>
              <a:t>CORDIS:</a:t>
            </a:r>
            <a:r>
              <a:rPr lang="en-IE" sz="1400" dirty="0" err="1">
                <a:hlinkClick r:id="rId13"/>
              </a:rPr>
              <a:t>https</a:t>
            </a:r>
            <a:r>
              <a:rPr lang="en-IE" sz="1400" dirty="0">
                <a:hlinkClick r:id="rId13"/>
              </a:rPr>
              <a:t>://cordis.europa.eu/search?q=%2Fproject%2Frelations%2Fcategories%2FprojectFundingSchemeCategory%2Fcode%3D%27MSCA%27&amp;p=1&amp;num=10&amp;srt=</a:t>
            </a:r>
            <a:r>
              <a:rPr lang="en-IE" sz="1400" dirty="0" err="1">
                <a:hlinkClick r:id="rId13"/>
              </a:rPr>
              <a:t>Relevance:decreasing</a:t>
            </a:r>
            <a:r>
              <a:rPr lang="en-IE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9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Merci!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3230830"/>
            <a:ext cx="7429500" cy="22895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EC Square Sans Pro Medium" panose="020B0500000000020004" pitchFamily="34" charset="0"/>
              </a:rPr>
              <a:t>#MSCA #</a:t>
            </a:r>
            <a:r>
              <a:rPr lang="en-US" b="1" dirty="0" err="1">
                <a:latin typeface="EC Square Sans Pro Medium" panose="020B0500000000020004" pitchFamily="34" charset="0"/>
              </a:rPr>
              <a:t>HorizonEU</a:t>
            </a:r>
            <a:endParaRPr lang="en-US" b="1" dirty="0">
              <a:latin typeface="EC Square Sans Pro Medium" panose="020B0500000000020004" pitchFamily="34" charset="0"/>
            </a:endParaRPr>
          </a:p>
          <a:p>
            <a:r>
              <a:rPr lang="en-US" b="1" dirty="0">
                <a:latin typeface="EC Square Sans Pro Medium" panose="020B0500000000020004" pitchFamily="34" charset="0"/>
              </a:rPr>
              <a:t>@</a:t>
            </a:r>
            <a:r>
              <a:rPr lang="en-US" b="1" dirty="0" err="1">
                <a:latin typeface="EC Square Sans Pro Medium" panose="020B0500000000020004" pitchFamily="34" charset="0"/>
              </a:rPr>
              <a:t>MSCActions</a:t>
            </a:r>
            <a:endParaRPr lang="en-US" b="1" dirty="0">
              <a:latin typeface="EC Square Sans Pro Medium" panose="020B0500000000020004" pitchFamily="34" charset="0"/>
            </a:endParaRPr>
          </a:p>
          <a:p>
            <a:r>
              <a:rPr lang="en-US" dirty="0">
                <a:hlinkClick r:id="rId2"/>
              </a:rPr>
              <a:t>https://ec.europa.eu/research/mariecurieactions/</a:t>
            </a:r>
            <a:endParaRPr lang="en-US" dirty="0"/>
          </a:p>
          <a:p>
            <a:endParaRPr lang="en-US" dirty="0"/>
          </a:p>
          <a:p>
            <a:r>
              <a:rPr lang="en-US" sz="1600" dirty="0"/>
              <a:t>Contact: </a:t>
            </a:r>
            <a:r>
              <a:rPr lang="en-IE" sz="1600" dirty="0">
                <a:hlinkClick r:id="rId3"/>
              </a:rPr>
              <a:t>EAC-MARIE-SKLODOWSKA-CURIE-ACTIONS@ec.europa.eu</a:t>
            </a:r>
            <a:r>
              <a:rPr lang="en-IE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422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468000"/>
            <a:ext cx="7886700" cy="47310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Les MSCA sous Horizon Europe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4" y="1635919"/>
            <a:ext cx="711041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7116" y="461693"/>
            <a:ext cx="7886700" cy="423407"/>
          </a:xfrm>
        </p:spPr>
        <p:txBody>
          <a:bodyPr>
            <a:normAutofit fontScale="90000"/>
          </a:bodyPr>
          <a:lstStyle/>
          <a:p>
            <a:r>
              <a:rPr lang="en-GB" dirty="0"/>
              <a:t>MSCA - “</a:t>
            </a:r>
            <a:r>
              <a:rPr lang="en-GB" dirty="0" err="1"/>
              <a:t>Développer</a:t>
            </a:r>
            <a:r>
              <a:rPr lang="en-GB" dirty="0"/>
              <a:t> les talents, faire </a:t>
            </a:r>
            <a:r>
              <a:rPr lang="en-GB" dirty="0" err="1"/>
              <a:t>avancer</a:t>
            </a:r>
            <a:r>
              <a:rPr lang="en-GB" dirty="0"/>
              <a:t> la </a:t>
            </a:r>
            <a:r>
              <a:rPr lang="en-GB" dirty="0" err="1"/>
              <a:t>recherche</a:t>
            </a:r>
            <a:r>
              <a:rPr lang="en-GB" dirty="0"/>
              <a:t>”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7116" y="1084425"/>
            <a:ext cx="7886700" cy="29114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Le </a:t>
            </a:r>
            <a:r>
              <a:rPr lang="en-US" sz="2000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programme</a:t>
            </a:r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référence</a:t>
            </a:r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l’Union</a:t>
            </a:r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européenne</a:t>
            </a:r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 pour la formation </a:t>
            </a:r>
            <a:r>
              <a:rPr lang="en-US" sz="2000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doctorale</a:t>
            </a:r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 et post-</a:t>
            </a:r>
            <a:r>
              <a:rPr lang="en-US" sz="2000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doctorale</a:t>
            </a:r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, qui </a:t>
            </a:r>
            <a:r>
              <a:rPr lang="en-US" sz="2000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contribue</a:t>
            </a:r>
            <a:r>
              <a:rPr lang="en-US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 à:</a:t>
            </a: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Renforcer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un capital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humain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hautement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qualifié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, capable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d’anticiper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et de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relever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les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défis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à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venir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, de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communiquer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auprès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des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décideurs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politiques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et du public,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d’avoir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une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approche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pluridisciplinaire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;</a:t>
            </a: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Permettre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aux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chercheurs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d’acquérir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les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compétences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nécessaires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sur le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marché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du travail, pour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innover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et transformer les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connaissances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et les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idées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en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produits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et services; </a:t>
            </a: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Développer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d’excellents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programmes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doctoraux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, pour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accroître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l’attractivité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et la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visibilité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au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niveau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mondial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des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organisations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participantes</a:t>
            </a:r>
            <a:r>
              <a:rPr lang="en-US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.</a:t>
            </a:r>
          </a:p>
          <a:p>
            <a:pPr marL="342900" lvl="1" indent="-342900">
              <a:buClr>
                <a:srgbClr val="8D216B"/>
              </a:buClr>
              <a:buFont typeface="Arial" panose="020B0604020202020204" pitchFamily="34" charset="0"/>
              <a:buChar char="•"/>
            </a:pPr>
            <a:endParaRPr lang="fr-BE" sz="2000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lvl="1">
              <a:buClr>
                <a:srgbClr val="8D216B"/>
              </a:buClr>
            </a:pPr>
            <a:r>
              <a:rPr lang="fr-BE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Budget dans Horizon Europe: </a:t>
            </a:r>
            <a:r>
              <a:rPr lang="fr-BE" sz="2000" dirty="0">
                <a:solidFill>
                  <a:srgbClr val="8D216B"/>
                </a:solidFill>
                <a:latin typeface="EC Square Sans Pro" panose="020B0506040000020004" pitchFamily="34" charset="0"/>
              </a:rPr>
              <a:t>6.6€ milliards</a:t>
            </a:r>
          </a:p>
          <a:p>
            <a:pPr lvl="1">
              <a:buClr>
                <a:schemeClr val="accent2"/>
              </a:buClr>
            </a:pPr>
            <a:r>
              <a:rPr lang="fr-BE" sz="2000" dirty="0">
                <a:solidFill>
                  <a:srgbClr val="8D216B"/>
                </a:solidFill>
                <a:latin typeface="EC Square Sans Pro" panose="020B0506040000020004" pitchFamily="34" charset="0"/>
              </a:rPr>
              <a:t>Couverture</a:t>
            </a:r>
            <a:r>
              <a:rPr lang="fr-BE" sz="20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géographique mondiale</a:t>
            </a:r>
          </a:p>
          <a:p>
            <a:pPr lvl="1">
              <a:buClr>
                <a:schemeClr val="accent2"/>
              </a:buClr>
            </a:pPr>
            <a:endParaRPr lang="fr-BE" sz="2000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257175" lvl="1" indent="-257175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21534" y="-124594"/>
            <a:ext cx="56106" cy="2231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575" dirty="0">
                <a:solidFill>
                  <a:srgbClr val="202124"/>
                </a:solidFill>
                <a:latin typeface="inherit"/>
              </a:rPr>
              <a:t> </a:t>
            </a:r>
            <a:endParaRPr lang="fr-FR" altLang="en-US" sz="1350" dirty="0"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21534" y="-107281"/>
            <a:ext cx="65" cy="1885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708584" y="611143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/>
              <a:t>MSCA - </a:t>
            </a:r>
            <a:r>
              <a:rPr lang="fr-BE" dirty="0" smtClean="0"/>
              <a:t>Les caractéristiques du programme</a:t>
            </a:r>
            <a:endParaRPr lang="fr-BE" dirty="0"/>
          </a:p>
        </p:txBody>
      </p:sp>
      <p:grpSp>
        <p:nvGrpSpPr>
          <p:cNvPr id="6" name="Group 5"/>
          <p:cNvGrpSpPr/>
          <p:nvPr/>
        </p:nvGrpSpPr>
        <p:grpSpPr>
          <a:xfrm>
            <a:off x="1485900" y="1838862"/>
            <a:ext cx="6172200" cy="3556160"/>
            <a:chOff x="380641" y="1308815"/>
            <a:chExt cx="8229600" cy="4741547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4605461"/>
                </p:ext>
              </p:extLst>
            </p:nvPr>
          </p:nvGraphicFramePr>
          <p:xfrm>
            <a:off x="380641" y="1341291"/>
            <a:ext cx="8229600" cy="47090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584" y="1524648"/>
              <a:ext cx="725440" cy="725440"/>
            </a:xfrm>
            <a:prstGeom prst="rect">
              <a:avLst/>
            </a:prstGeom>
          </p:spPr>
        </p:pic>
        <p:pic>
          <p:nvPicPr>
            <p:cNvPr id="9" name="Picture 4" descr="C:\Users\ravetju\AppData\Local\Temp\1\earth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583" y="1484176"/>
              <a:ext cx="732126" cy="73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586" y="3803035"/>
              <a:ext cx="886859" cy="9721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4" y="3717034"/>
              <a:ext cx="982829" cy="10749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30" y="3768449"/>
              <a:ext cx="946238" cy="9462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985" y="1308815"/>
              <a:ext cx="1050928" cy="1050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8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708584" y="611143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/>
              <a:t>Les Actions Marie </a:t>
            </a:r>
            <a:r>
              <a:rPr lang="fr-BE" dirty="0" err="1"/>
              <a:t>Skłodowska</a:t>
            </a:r>
            <a:r>
              <a:rPr lang="fr-BE" dirty="0"/>
              <a:t>-Curie Actions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85B368-3CB0-4EB1-819C-03CC898D6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91452"/>
              </p:ext>
            </p:extLst>
          </p:nvPr>
        </p:nvGraphicFramePr>
        <p:xfrm>
          <a:off x="600890" y="1235641"/>
          <a:ext cx="8114061" cy="477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D450AC-07C1-4699-A171-1D848B82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>
          <a:xfrm>
            <a:off x="0" y="108448"/>
            <a:ext cx="9137977" cy="52689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D9A7F5-B0EB-4737-BEE3-1BD72517027F}"/>
              </a:ext>
            </a:extLst>
          </p:cNvPr>
          <p:cNvSpPr/>
          <p:nvPr/>
        </p:nvSpPr>
        <p:spPr>
          <a:xfrm>
            <a:off x="3743083" y="1806820"/>
            <a:ext cx="1701189" cy="1139483"/>
          </a:xfrm>
          <a:prstGeom prst="rect">
            <a:avLst/>
          </a:prstGeom>
          <a:solidFill>
            <a:srgbClr val="931680">
              <a:lumMod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7175">
              <a:defRPr/>
            </a:pPr>
            <a:r>
              <a:rPr lang="en-GB" sz="1350" b="1" kern="0" dirty="0">
                <a:solidFill>
                  <a:srgbClr val="FFFFFF"/>
                </a:solidFill>
                <a:latin typeface="EC Square Sans Pro" panose="020B0506040000020004" pitchFamily="34" charset="0"/>
              </a:rPr>
              <a:t>EU Member States</a:t>
            </a:r>
          </a:p>
          <a:p>
            <a:pPr algn="ctr" defTabSz="257175">
              <a:defRPr/>
            </a:pPr>
            <a:r>
              <a:rPr lang="en-GB" sz="1350" kern="0" dirty="0">
                <a:solidFill>
                  <a:srgbClr val="FFFFFF"/>
                </a:solidFill>
                <a:latin typeface="EC Square Sans Pro" panose="020B0506040000020004" pitchFamily="34" charset="0"/>
              </a:rPr>
              <a:t>(EU MS)</a:t>
            </a:r>
            <a:endParaRPr lang="fr-BE" sz="1350" kern="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109B7-A4AE-4737-9F79-B8736DE27C65}"/>
              </a:ext>
            </a:extLst>
          </p:cNvPr>
          <p:cNvSpPr/>
          <p:nvPr/>
        </p:nvSpPr>
        <p:spPr>
          <a:xfrm>
            <a:off x="3743083" y="3017305"/>
            <a:ext cx="1701189" cy="1005176"/>
          </a:xfrm>
          <a:prstGeom prst="rect">
            <a:avLst/>
          </a:prstGeom>
          <a:solidFill>
            <a:srgbClr val="93168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r>
              <a:rPr lang="en-IE" sz="1350" b="1" kern="0" dirty="0">
                <a:solidFill>
                  <a:srgbClr val="FFFFFF"/>
                </a:solidFill>
                <a:latin typeface="EC Square Sans Pro" panose="020B0506040000020004" pitchFamily="34" charset="0"/>
              </a:rPr>
              <a:t>Horizon Europe Associated Countries*</a:t>
            </a:r>
          </a:p>
          <a:p>
            <a:pPr algn="ctr" defTabSz="514350">
              <a:defRPr/>
            </a:pPr>
            <a:r>
              <a:rPr lang="en-IE" sz="1350" kern="0" dirty="0">
                <a:solidFill>
                  <a:srgbClr val="FFFFFF"/>
                </a:solidFill>
                <a:latin typeface="EC Square Sans Pro" panose="020B0506040000020004" pitchFamily="34" charset="0"/>
              </a:rPr>
              <a:t>(HE AC)</a:t>
            </a:r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8971F491-2663-4DB0-880E-C12123EA7DE5}"/>
              </a:ext>
            </a:extLst>
          </p:cNvPr>
          <p:cNvSpPr/>
          <p:nvPr/>
        </p:nvSpPr>
        <p:spPr>
          <a:xfrm>
            <a:off x="3643663" y="5014368"/>
            <a:ext cx="1900028" cy="107208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514350">
              <a:spcBef>
                <a:spcPct val="15000"/>
              </a:spcBef>
              <a:defRPr/>
            </a:pPr>
            <a:r>
              <a:rPr lang="en-IE" altLang="en-US" sz="900" kern="0" dirty="0">
                <a:solidFill>
                  <a:srgbClr val="4D4D4D"/>
                </a:solidFill>
                <a:latin typeface="EC Square Sans Pro" panose="020B0506040000020004" pitchFamily="34" charset="0"/>
              </a:rPr>
              <a:t>* O</a:t>
            </a:r>
            <a:r>
              <a:rPr lang="en-IE" sz="900" kern="0" dirty="0">
                <a:solidFill>
                  <a:srgbClr val="4D4D4D"/>
                </a:solidFill>
                <a:latin typeface="EC Square Sans Pro" panose="020B0506040000020004" pitchFamily="34" charset="0"/>
              </a:rPr>
              <a:t>rganisations from HE AC are able to participate only if the association agreements are officially adopted before the grants are signed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9BE6F-2508-4911-9E85-680008963258}"/>
              </a:ext>
            </a:extLst>
          </p:cNvPr>
          <p:cNvSpPr/>
          <p:nvPr/>
        </p:nvSpPr>
        <p:spPr>
          <a:xfrm>
            <a:off x="3743083" y="4093483"/>
            <a:ext cx="1701189" cy="1014800"/>
          </a:xfrm>
          <a:prstGeom prst="rect">
            <a:avLst/>
          </a:prstGeom>
          <a:solidFill>
            <a:srgbClr val="93168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r>
              <a:rPr lang="en-IE" sz="1350" b="1" kern="0" dirty="0">
                <a:solidFill>
                  <a:srgbClr val="FFFFFF"/>
                </a:solidFill>
                <a:latin typeface="EC Square Sans Pro" panose="020B0506040000020004" pitchFamily="34" charset="0"/>
              </a:rPr>
              <a:t>Third Countries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89464"/>
            <a:ext cx="7886700" cy="723683"/>
          </a:xfrm>
        </p:spPr>
        <p:txBody>
          <a:bodyPr>
            <a:normAutofit/>
          </a:bodyPr>
          <a:lstStyle/>
          <a:p>
            <a:pPr algn="ctr"/>
            <a:r>
              <a:rPr lang="en-IE" sz="2400" dirty="0" err="1"/>
              <a:t>Coopération</a:t>
            </a:r>
            <a:r>
              <a:rPr lang="en-IE" sz="2400" dirty="0"/>
              <a:t> </a:t>
            </a:r>
            <a:r>
              <a:rPr lang="en-IE" sz="2400" dirty="0" err="1" smtClean="0"/>
              <a:t>internationale</a:t>
            </a:r>
            <a:endParaRPr lang="en-IE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1E7C4E-ED4E-40BE-B65D-477CFD4D8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898538">
            <a:off x="4706093" y="4054917"/>
            <a:ext cx="1309457" cy="1133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DBF7C5-F1E6-41AF-A86F-CE0538985759}"/>
              </a:ext>
            </a:extLst>
          </p:cNvPr>
          <p:cNvSpPr txBox="1"/>
          <p:nvPr/>
        </p:nvSpPr>
        <p:spPr>
          <a:xfrm>
            <a:off x="5719238" y="4083610"/>
            <a:ext cx="231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BE" b="1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Afrique </a:t>
            </a:r>
            <a:endParaRPr lang="en-US" b="1" dirty="0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4079C-C36C-4104-905C-78C0C871090B}"/>
              </a:ext>
            </a:extLst>
          </p:cNvPr>
          <p:cNvSpPr txBox="1"/>
          <p:nvPr/>
        </p:nvSpPr>
        <p:spPr>
          <a:xfrm>
            <a:off x="5719238" y="4429859"/>
            <a:ext cx="301180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333333"/>
                </a:solidFill>
                <a:latin typeface="-apple-system"/>
              </a:rPr>
              <a:t> </a:t>
            </a:r>
            <a:endParaRPr lang="en-IE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25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945350" y="917623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 smtClean="0"/>
              <a:t>MSCA pour les organisations</a:t>
            </a:r>
            <a:endParaRPr lang="fr-BE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8529" y="1077762"/>
            <a:ext cx="7886700" cy="34854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endParaRPr lang="fr-BE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517287"/>
              </p:ext>
            </p:extLst>
          </p:nvPr>
        </p:nvGraphicFramePr>
        <p:xfrm>
          <a:off x="989510" y="2176796"/>
          <a:ext cx="6951855" cy="3647535"/>
        </p:xfrm>
        <a:graphic>
          <a:graphicData uri="http://schemas.openxmlformats.org/drawingml/2006/table">
            <a:tbl>
              <a:tblPr firstRow="1" bandRow="1"/>
              <a:tblGrid>
                <a:gridCol w="2317285">
                  <a:extLst>
                    <a:ext uri="{9D8B030D-6E8A-4147-A177-3AD203B41FA5}">
                      <a16:colId xmlns:a16="http://schemas.microsoft.com/office/drawing/2014/main" val="1205686071"/>
                    </a:ext>
                  </a:extLst>
                </a:gridCol>
                <a:gridCol w="2317285">
                  <a:extLst>
                    <a:ext uri="{9D8B030D-6E8A-4147-A177-3AD203B41FA5}">
                      <a16:colId xmlns:a16="http://schemas.microsoft.com/office/drawing/2014/main" val="1348997100"/>
                    </a:ext>
                  </a:extLst>
                </a:gridCol>
                <a:gridCol w="2317285">
                  <a:extLst>
                    <a:ext uri="{9D8B030D-6E8A-4147-A177-3AD203B41FA5}">
                      <a16:colId xmlns:a16="http://schemas.microsoft.com/office/drawing/2014/main" val="1699677646"/>
                    </a:ext>
                  </a:extLst>
                </a:gridCol>
              </a:tblGrid>
              <a:tr h="583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EC Square Sans Cond Pro" panose="020B0506040000020004" pitchFamily="34" charset="0"/>
                        </a:rPr>
                        <a:t>Action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EC Square Sans Cond Pro" panose="020B0506040000020004" pitchFamily="34" charset="0"/>
                        </a:rPr>
                        <a:t>Bénéficiaires</a:t>
                      </a:r>
                      <a:endParaRPr lang="fr-BE" sz="1400" dirty="0" smtClean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EC Square Sans Cond Pro" panose="020B0506040000020004" pitchFamily="34" charset="0"/>
                        </a:rPr>
                        <a:t>Partenaires Associés</a:t>
                      </a:r>
                      <a:endParaRPr lang="fr-BE" sz="1400" dirty="0" smtClean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28607"/>
                  </a:ext>
                </a:extLst>
              </a:tr>
              <a:tr h="766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Réseaux doctoraux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1" dirty="0" smtClean="0">
                          <a:solidFill>
                            <a:srgbClr val="FF0000"/>
                          </a:solidFill>
                          <a:latin typeface="EC Square Sans Cond Pro" panose="020B0506040000020004" pitchFamily="34" charset="0"/>
                        </a:rPr>
                        <a:t> </a:t>
                      </a:r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71435"/>
                  </a:ext>
                </a:extLst>
              </a:tr>
              <a:tr h="766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Échange de personnel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Non</a:t>
                      </a:r>
                      <a:endParaRPr lang="fr-BE" sz="140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15916"/>
                  </a:ext>
                </a:extLst>
              </a:tr>
              <a:tr h="766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Bourses postdoctorales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Non</a:t>
                      </a:r>
                      <a:endParaRPr lang="fr-BE" sz="140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07413"/>
                  </a:ext>
                </a:extLst>
              </a:tr>
              <a:tr h="766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COFUND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Non</a:t>
                      </a:r>
                      <a:endParaRPr lang="fr-BE" sz="140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7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3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936762" y="914667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 smtClean="0"/>
              <a:t>MSCA pour les chercheurs</a:t>
            </a:r>
            <a:endParaRPr lang="fr-BE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8529" y="1077762"/>
            <a:ext cx="7886700" cy="34854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endParaRPr lang="fr-BE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241032"/>
              </p:ext>
            </p:extLst>
          </p:nvPr>
        </p:nvGraphicFramePr>
        <p:xfrm>
          <a:off x="1013791" y="2170883"/>
          <a:ext cx="6897756" cy="3653446"/>
        </p:xfrm>
        <a:graphic>
          <a:graphicData uri="http://schemas.openxmlformats.org/drawingml/2006/table">
            <a:tbl>
              <a:tblPr firstRow="1" bandRow="1"/>
              <a:tblGrid>
                <a:gridCol w="2299252">
                  <a:extLst>
                    <a:ext uri="{9D8B030D-6E8A-4147-A177-3AD203B41FA5}">
                      <a16:colId xmlns:a16="http://schemas.microsoft.com/office/drawing/2014/main" val="1205686071"/>
                    </a:ext>
                  </a:extLst>
                </a:gridCol>
                <a:gridCol w="2299252">
                  <a:extLst>
                    <a:ext uri="{9D8B030D-6E8A-4147-A177-3AD203B41FA5}">
                      <a16:colId xmlns:a16="http://schemas.microsoft.com/office/drawing/2014/main" val="1348997100"/>
                    </a:ext>
                  </a:extLst>
                </a:gridCol>
                <a:gridCol w="2299252">
                  <a:extLst>
                    <a:ext uri="{9D8B030D-6E8A-4147-A177-3AD203B41FA5}">
                      <a16:colId xmlns:a16="http://schemas.microsoft.com/office/drawing/2014/main" val="1699677646"/>
                    </a:ext>
                  </a:extLst>
                </a:gridCol>
              </a:tblGrid>
              <a:tr h="6489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EC Square Sans Cond Pro" panose="020B0506040000020004" pitchFamily="34" charset="0"/>
                        </a:rPr>
                        <a:t>Action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EC Square Sans Cond Pro" panose="020B0506040000020004" pitchFamily="34" charset="0"/>
                        </a:rPr>
                        <a:t>Éligible</a:t>
                      </a:r>
                      <a:endParaRPr lang="fr-BE" sz="1400" dirty="0" smtClean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EC Square Sans Cond Pro" panose="020B0506040000020004" pitchFamily="34" charset="0"/>
                        </a:rPr>
                        <a:t>Où les postes sont-ils publiés</a:t>
                      </a:r>
                      <a:endParaRPr lang="fr-BE" sz="1400" dirty="0" smtClean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28607"/>
                  </a:ext>
                </a:extLst>
              </a:tr>
              <a:tr h="751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Réseaux doctoraux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dirty="0" smtClean="0">
                          <a:solidFill>
                            <a:srgbClr val="FF0000"/>
                          </a:solidFill>
                          <a:latin typeface="EC Square Sans Cond Pro" panose="020B0506040000020004" pitchFamily="34" charset="0"/>
                        </a:rPr>
                        <a:t> </a:t>
                      </a:r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</a:rPr>
                        <a:t>Portail Euraxess</a:t>
                      </a:r>
                      <a:endParaRPr lang="fr-BE" sz="1400" b="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71435"/>
                  </a:ext>
                </a:extLst>
              </a:tr>
              <a:tr h="751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Échange de personnel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</a:rPr>
                        <a:t>Institution qui envoie les chercheurs</a:t>
                      </a:r>
                      <a:endParaRPr lang="fr-BE" sz="1400" b="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15916"/>
                  </a:ext>
                </a:extLst>
              </a:tr>
              <a:tr h="751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Bourses postdoctorales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</a:rPr>
                        <a:t>Trouver une organisation hôte</a:t>
                      </a:r>
                      <a:endParaRPr lang="fr-BE" sz="1400" b="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07413"/>
                  </a:ext>
                </a:extLst>
              </a:tr>
              <a:tr h="751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COFUND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1400" b="0" kern="120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Oui</a:t>
                      </a:r>
                      <a:endParaRPr lang="fr-BE" sz="1400" b="0" kern="120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 smtClean="0">
                          <a:solidFill>
                            <a:srgbClr val="0F5494"/>
                          </a:solidFill>
                          <a:latin typeface="EC Square Sans Cond Pro" panose="020B0506040000020004" pitchFamily="34" charset="0"/>
                        </a:rPr>
                        <a:t>Portail Euraxess</a:t>
                      </a:r>
                      <a:endParaRPr lang="fr-BE" sz="1400" b="0" dirty="0">
                        <a:solidFill>
                          <a:srgbClr val="0F5494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7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5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728040" y="316423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/>
              <a:t>MSCA - Quelques chiffres clés (2014-2020)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8529" y="1077762"/>
            <a:ext cx="7886700" cy="34854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31680"/>
                </a:solidFill>
                <a:latin typeface="EC Square Sans Pro" panose="020B0506040000020004" pitchFamily="34" charset="0"/>
              </a:rPr>
              <a:t>Plus de 1800 </a:t>
            </a:r>
            <a:r>
              <a:rPr lang="en-US" sz="2400" dirty="0" err="1">
                <a:solidFill>
                  <a:srgbClr val="931680"/>
                </a:solidFill>
                <a:latin typeface="EC Square Sans Pro" panose="020B0506040000020004" pitchFamily="34" charset="0"/>
              </a:rPr>
              <a:t>chercheurs</a:t>
            </a:r>
            <a:r>
              <a:rPr lang="en-US" sz="2400" dirty="0">
                <a:solidFill>
                  <a:srgbClr val="931680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dirty="0" err="1">
                <a:solidFill>
                  <a:srgbClr val="931680"/>
                </a:solidFill>
                <a:latin typeface="EC Square Sans Pro" panose="020B0506040000020004" pitchFamily="34" charset="0"/>
              </a:rPr>
              <a:t>africains</a:t>
            </a:r>
            <a:endParaRPr lang="en-US" sz="2400" dirty="0">
              <a:solidFill>
                <a:srgbClr val="931680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281</a:t>
            </a:r>
            <a:r>
              <a:rPr lang="en-US" sz="2400" b="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participations</a:t>
            </a: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31680"/>
                </a:solidFill>
                <a:latin typeface="EC Square Sans Pro" panose="020B0506040000020004" pitchFamily="34" charset="0"/>
              </a:rPr>
              <a:t>150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projets</a:t>
            </a:r>
            <a:endParaRPr lang="en-US" sz="2400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184</a:t>
            </a:r>
            <a:r>
              <a:rPr lang="en-US" sz="2400" b="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institutions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individuelles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dont</a:t>
            </a:r>
            <a:r>
              <a:rPr lang="en-US" sz="2400" b="0" dirty="0">
                <a:solidFill>
                  <a:schemeClr val="tx1"/>
                </a:solidFill>
                <a:latin typeface="EC Square Sans Pro" panose="020B0506040000020004" pitchFamily="34" charset="0"/>
              </a:rPr>
              <a:t>:</a:t>
            </a: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EC Square Sans Pro" panose="020B0506040000020004" pitchFamily="34" charset="0"/>
              </a:rPr>
              <a:t>47,7% </a:t>
            </a:r>
            <a:r>
              <a:rPr lang="en-US" sz="1800" dirty="0" err="1">
                <a:latin typeface="EC Square Sans Pro" panose="020B0506040000020004" pitchFamily="34" charset="0"/>
              </a:rPr>
              <a:t>sont</a:t>
            </a:r>
            <a:r>
              <a:rPr lang="en-US" sz="1800" dirty="0">
                <a:latin typeface="EC Square Sans Pro" panose="020B0506040000020004" pitchFamily="34" charset="0"/>
              </a:rPr>
              <a:t> des </a:t>
            </a:r>
            <a:r>
              <a:rPr lang="en-US" sz="1800" dirty="0" err="1">
                <a:latin typeface="EC Square Sans Pro" panose="020B0506040000020004" pitchFamily="34" charset="0"/>
              </a:rPr>
              <a:t>universités</a:t>
            </a:r>
            <a:endParaRPr lang="en-US" sz="1800" dirty="0">
              <a:latin typeface="EC Square Sans Pro" panose="020B0506040000020004" pitchFamily="34" charset="0"/>
            </a:endParaRP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EC Square Sans Pro" panose="020B0506040000020004" pitchFamily="34" charset="0"/>
              </a:rPr>
              <a:t>22,7% </a:t>
            </a:r>
            <a:r>
              <a:rPr lang="en-US" sz="1800" dirty="0" err="1">
                <a:latin typeface="EC Square Sans Pro" panose="020B0506040000020004" pitchFamily="34" charset="0"/>
              </a:rPr>
              <a:t>sont</a:t>
            </a:r>
            <a:r>
              <a:rPr lang="en-US" sz="1800" dirty="0">
                <a:latin typeface="EC Square Sans Pro" panose="020B0506040000020004" pitchFamily="34" charset="0"/>
              </a:rPr>
              <a:t> des </a:t>
            </a:r>
            <a:r>
              <a:rPr lang="en-US" sz="1800" dirty="0" err="1">
                <a:latin typeface="EC Square Sans Pro" panose="020B0506040000020004" pitchFamily="34" charset="0"/>
              </a:rPr>
              <a:t>organisations</a:t>
            </a:r>
            <a:r>
              <a:rPr lang="en-US" sz="1800" dirty="0">
                <a:latin typeface="EC Square Sans Pro" panose="020B0506040000020004" pitchFamily="34" charset="0"/>
              </a:rPr>
              <a:t> </a:t>
            </a:r>
            <a:r>
              <a:rPr lang="en-US" sz="1800" dirty="0" err="1">
                <a:latin typeface="EC Square Sans Pro" panose="020B0506040000020004" pitchFamily="34" charset="0"/>
              </a:rPr>
              <a:t>privées</a:t>
            </a:r>
            <a:r>
              <a:rPr lang="en-US" sz="1800" dirty="0">
                <a:latin typeface="EC Square Sans Pro" panose="020B0506040000020004" pitchFamily="34" charset="0"/>
              </a:rPr>
              <a:t> à but </a:t>
            </a:r>
            <a:r>
              <a:rPr lang="en-US" sz="1800" dirty="0" err="1">
                <a:latin typeface="EC Square Sans Pro" panose="020B0506040000020004" pitchFamily="34" charset="0"/>
              </a:rPr>
              <a:t>lucratif</a:t>
            </a:r>
            <a:endParaRPr lang="en-US" sz="1800" dirty="0">
              <a:latin typeface="EC Square Sans Pro" panose="020B0506040000020004" pitchFamily="34" charset="0"/>
            </a:endParaRP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EC Square Sans Pro" panose="020B0506040000020004" pitchFamily="34" charset="0"/>
              </a:rPr>
              <a:t>15% </a:t>
            </a:r>
            <a:r>
              <a:rPr lang="en-US" sz="1800" dirty="0" err="1">
                <a:latin typeface="EC Square Sans Pro" panose="020B0506040000020004" pitchFamily="34" charset="0"/>
              </a:rPr>
              <a:t>sont</a:t>
            </a:r>
            <a:r>
              <a:rPr lang="en-US" sz="1800" dirty="0">
                <a:latin typeface="EC Square Sans Pro" panose="020B0506040000020004" pitchFamily="34" charset="0"/>
              </a:rPr>
              <a:t> des </a:t>
            </a:r>
            <a:r>
              <a:rPr lang="en-US" sz="1800" dirty="0" err="1">
                <a:latin typeface="EC Square Sans Pro" panose="020B0506040000020004" pitchFamily="34" charset="0"/>
              </a:rPr>
              <a:t>centres</a:t>
            </a:r>
            <a:r>
              <a:rPr lang="en-US" sz="1800" dirty="0">
                <a:latin typeface="EC Square Sans Pro" panose="020B0506040000020004" pitchFamily="34" charset="0"/>
              </a:rPr>
              <a:t> de </a:t>
            </a:r>
            <a:r>
              <a:rPr lang="en-US" sz="1800" dirty="0" err="1">
                <a:latin typeface="EC Square Sans Pro" panose="020B0506040000020004" pitchFamily="34" charset="0"/>
              </a:rPr>
              <a:t>recherche</a:t>
            </a:r>
            <a:endParaRPr lang="en-US" sz="1800" dirty="0">
              <a:latin typeface="EC Square Sans Pro" panose="020B0506040000020004" pitchFamily="34" charset="0"/>
            </a:endParaRPr>
          </a:p>
          <a:p>
            <a:pPr marL="971550" lvl="2" indent="-285750">
              <a:spcBef>
                <a:spcPts val="45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EC Square Sans Pro" panose="020B0506040000020004" pitchFamily="34" charset="0"/>
              </a:rPr>
              <a:t>6,6% </a:t>
            </a:r>
            <a:r>
              <a:rPr lang="en-US" sz="1800" dirty="0" err="1">
                <a:latin typeface="EC Square Sans Pro" panose="020B0506040000020004" pitchFamily="34" charset="0"/>
              </a:rPr>
              <a:t>sont</a:t>
            </a:r>
            <a:r>
              <a:rPr lang="en-US" sz="1800" dirty="0">
                <a:latin typeface="EC Square Sans Pro" panose="020B0506040000020004" pitchFamily="34" charset="0"/>
              </a:rPr>
              <a:t> des </a:t>
            </a:r>
            <a:r>
              <a:rPr lang="en-US" sz="1800" dirty="0" err="1">
                <a:latin typeface="EC Square Sans Pro" panose="020B0506040000020004" pitchFamily="34" charset="0"/>
              </a:rPr>
              <a:t>organisations</a:t>
            </a:r>
            <a:r>
              <a:rPr lang="en-US" sz="1800" dirty="0">
                <a:latin typeface="EC Square Sans Pro" panose="020B0506040000020004" pitchFamily="34" charset="0"/>
              </a:rPr>
              <a:t> </a:t>
            </a:r>
            <a:r>
              <a:rPr lang="en-US" sz="1800" dirty="0" err="1">
                <a:latin typeface="EC Square Sans Pro" panose="020B0506040000020004" pitchFamily="34" charset="0"/>
              </a:rPr>
              <a:t>publiques</a:t>
            </a:r>
            <a:endParaRPr lang="en-US" sz="1800" dirty="0">
              <a:latin typeface="EC Square Sans Pro" panose="020B0506040000020004" pitchFamily="34" charset="0"/>
            </a:endParaRP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Distribution par action: 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SE: 71,3% (107 </a:t>
            </a:r>
            <a:r>
              <a:rPr lang="en-US" sz="1800" dirty="0" err="1" smtClean="0">
                <a:latin typeface="EC Square Sans Pro" panose="020B0506040000020004" pitchFamily="34" charset="0"/>
              </a:rPr>
              <a:t>projets</a:t>
            </a:r>
            <a:r>
              <a:rPr lang="en-US" sz="1800" dirty="0" smtClean="0">
                <a:latin typeface="EC Square Sans Pro" panose="020B0506040000020004" pitchFamily="34" charset="0"/>
              </a:rPr>
              <a:t>)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PF: 17,5%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ITN: 8%</a:t>
            </a:r>
          </a:p>
          <a:p>
            <a:pPr marL="1257300" lvl="2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C Square Sans Pro" panose="020B0506040000020004" pitchFamily="34" charset="0"/>
              </a:rPr>
              <a:t>COFUND: 2,7 %</a:t>
            </a:r>
          </a:p>
          <a:p>
            <a:pPr marL="342900" lvl="1" indent="-342900">
              <a:spcBef>
                <a:spcPts val="900"/>
              </a:spcBef>
              <a:buClr>
                <a:srgbClr val="8D216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31680"/>
                </a:solidFill>
                <a:latin typeface="EC Square Sans Pro" panose="020B0506040000020004" pitchFamily="34" charset="0"/>
              </a:rPr>
              <a:t>45 </a:t>
            </a:r>
            <a:r>
              <a:rPr lang="en-US" sz="2400" dirty="0">
                <a:solidFill>
                  <a:srgbClr val="931680"/>
                </a:solidFill>
                <a:latin typeface="EC Square Sans Pro" panose="020B0506040000020004" pitchFamily="34" charset="0"/>
              </a:rPr>
              <a:t>pays </a:t>
            </a:r>
            <a:r>
              <a:rPr lang="en-US" sz="2400" b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impliqués</a:t>
            </a:r>
            <a:r>
              <a:rPr lang="en-US" sz="2400" dirty="0">
                <a:solidFill>
                  <a:srgbClr val="931680"/>
                </a:solidFill>
                <a:latin typeface="EC Square Sans Pro" panose="020B0506040000020004" pitchFamily="34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lvl="1">
              <a:buClr>
                <a:schemeClr val="accent2"/>
              </a:buClr>
            </a:pPr>
            <a:endParaRPr lang="fr-BE" b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32418</TotalTime>
  <Words>729</Words>
  <Application>Microsoft Office PowerPoint</Application>
  <PresentationFormat>On-screen Show (4:3)</PresentationFormat>
  <Paragraphs>172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Courier New</vt:lpstr>
      <vt:lpstr>EC Square Sans Cond Pro</vt:lpstr>
      <vt:lpstr>EC Square Sans Pro</vt:lpstr>
      <vt:lpstr>EC Square Sans Pro Medium</vt:lpstr>
      <vt:lpstr>inherit</vt:lpstr>
      <vt:lpstr>Symbol</vt:lpstr>
      <vt:lpstr>Wingdings</vt:lpstr>
      <vt:lpstr>Office Theme</vt:lpstr>
      <vt:lpstr>Les Actions Marie Skłodowska-Curie  sous Horizon Europe Introduction</vt:lpstr>
      <vt:lpstr>Les MSCA sous Horizon Europe</vt:lpstr>
      <vt:lpstr>MSCA - “Développer les talents, faire avancer la recherche”</vt:lpstr>
      <vt:lpstr>PowerPoint Presentation</vt:lpstr>
      <vt:lpstr>PowerPoint Presentation</vt:lpstr>
      <vt:lpstr>Coopération internationale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Liens et références</vt:lpstr>
      <vt:lpstr>Merci!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BROS PEREZ Gerard (EAC)</dc:creator>
  <cp:lastModifiedBy>MOREL Claire (EAC)</cp:lastModifiedBy>
  <cp:revision>229</cp:revision>
  <dcterms:created xsi:type="dcterms:W3CDTF">2021-11-23T15:22:53Z</dcterms:created>
  <dcterms:modified xsi:type="dcterms:W3CDTF">2023-02-01T22:14:17Z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2022-01-20T13:34:55Z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197cca17-9d04-4a46-ba72-220eb68e5a58</vt:lpwstr>
  </property>
  <property fmtid="{D5CDD505-2E9C-101B-9397-08002B2CF9AE}" pid="8" name="MSIP_Label_6bd9ddd1-4d20-43f6-abfa-fc3c07406f94_ContentBits">
    <vt:lpwstr>0</vt:lpwstr>
  </property>
</Properties>
</file>