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64" r:id="rId5"/>
    <p:sldId id="363" r:id="rId6"/>
    <p:sldId id="329" r:id="rId7"/>
    <p:sldId id="321" r:id="rId8"/>
    <p:sldId id="354" r:id="rId9"/>
    <p:sldId id="325" r:id="rId10"/>
    <p:sldId id="347" r:id="rId11"/>
    <p:sldId id="345" r:id="rId12"/>
    <p:sldId id="355" r:id="rId13"/>
    <p:sldId id="360" r:id="rId14"/>
    <p:sldId id="358" r:id="rId15"/>
    <p:sldId id="359" r:id="rId16"/>
    <p:sldId id="366" r:id="rId17"/>
    <p:sldId id="365" r:id="rId18"/>
    <p:sldId id="3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FFFF"/>
    <a:srgbClr val="CC0066"/>
    <a:srgbClr val="CC0099"/>
    <a:srgbClr val="FF0066"/>
    <a:srgbClr val="F30D54"/>
    <a:srgbClr val="024EA2"/>
    <a:srgbClr val="FFFF66"/>
    <a:srgbClr val="45A802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A7666-2BB3-AC52-28DA-71527C8895B7}" v="34" dt="2021-12-10T10:21:39.995"/>
    <p1510:client id="{0F449517-5755-B3EB-60F2-5B32AC45CB0B}" v="2" dt="2021-11-26T14:55:12.275"/>
    <p1510:client id="{21646613-E171-4E3F-88B7-021567E85858}" v="7" dt="2021-11-30T15:52:05.144"/>
    <p1510:client id="{294985B0-031F-D238-F7CE-BE2E8EED3C0D}" v="1" dt="2021-12-15T12:52:10.043"/>
    <p1510:client id="{2C660D22-2D02-4C51-AC89-1AFA3F0B121C}" v="35" dt="2021-12-10T10:45:12.305"/>
    <p1510:client id="{32B0B65C-3755-5088-F8D0-95EF25B83DFB}" v="23" dt="2021-12-01T10:28:58.934"/>
    <p1510:client id="{4D2C3643-0BF0-410B-B692-284201625CB0}" v="265" dt="2021-11-26T11:08:41.616"/>
    <p1510:client id="{5262A084-6033-B344-7A54-18562F1444FE}" v="4" dt="2021-12-10T08:49:08.231"/>
    <p1510:client id="{6814B782-0288-FD17-9959-1B864D8C9A00}" v="17" dt="2021-12-10T13:01:54.044"/>
    <p1510:client id="{7010A158-DF85-F440-637B-8C3694D71BA6}" v="407" dt="2021-12-09T16:35:51.689"/>
    <p1510:client id="{7EC439D5-2523-0A81-6909-09F20ECE2ECC}" v="4" dt="2021-12-10T10:32:12.875"/>
    <p1510:client id="{8557CD23-AA78-BF27-7017-CC7E1A65F89C}" v="2" dt="2021-12-15T15:16:48.217"/>
    <p1510:client id="{9C2FEF7B-BAFC-7A82-12F6-D4C51D911189}" v="1" dt="2021-11-26T11:05:30.057"/>
    <p1510:client id="{A42772CF-6A27-48C1-BD5B-0B8AF9756F5C}" v="131" dt="2021-12-10T07:19:16.221"/>
    <p1510:client id="{A7BB382A-70F0-42BF-8AFE-6531EC2C8290}" v="91" dt="2021-11-26T11:01:01.498"/>
    <p1510:client id="{AD1412CD-9D2B-4ECD-9934-FC28E13CE19A}" v="12" dt="2021-12-10T07:29:28.379"/>
    <p1510:client id="{B80EAC19-880F-46C3-AE6A-CD4CCD3F9C23}" v="12" dt="2021-12-10T13:41:00.985"/>
    <p1510:client id="{BAA1AF97-FD3E-9195-EF39-2491B0D920F8}" v="15" dt="2021-11-26T13:04:01.212"/>
    <p1510:client id="{CB211B62-0895-0D40-55BA-89D8342CB736}" v="5" dt="2021-11-26T15:04:17.370"/>
    <p1510:client id="{CF5EF405-3865-DF98-1DB2-BBDBA135C011}" v="328" dt="2021-12-10T12:07:27.602"/>
    <p1510:client id="{E6ADFD12-023D-07E4-74C7-843E0156A938}" v="627" dt="2021-12-09T23:11:44.966"/>
    <p1510:client id="{ECFD4E35-9B38-E02E-7B4A-B92D5A36EBFD}" v="6" dt="2022-01-12T15:08:53.850"/>
    <p1510:client id="{EF39C0A9-86DE-4979-AF96-237F2CFC48A8}" v="13" dt="2021-11-26T10:49:45.773"/>
    <p1510:client id="{EFA547A7-04D3-43F7-9CD7-2AC4244FA0FE}" v="26" dt="2021-11-30T15:57:29.797"/>
    <p1510:client id="{F900ABB9-769E-A00B-A44F-BFFE135B36B4}" v="2" dt="2021-12-10T08:58:55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1" y="53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9925" y="195263"/>
            <a:ext cx="5087938" cy="28622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9760" y="3239120"/>
            <a:ext cx="8431804" cy="30046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9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9925" y="195263"/>
            <a:ext cx="5087938" cy="28622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9760" y="3239120"/>
            <a:ext cx="8431804" cy="3004661"/>
          </a:xfrm>
        </p:spPr>
        <p:txBody>
          <a:bodyPr/>
          <a:lstStyle/>
          <a:p>
            <a:endParaRPr lang="en-US" sz="1800"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0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9925" y="195263"/>
            <a:ext cx="5087938" cy="28622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9760" y="3239120"/>
            <a:ext cx="8431804" cy="3004661"/>
          </a:xfrm>
        </p:spPr>
        <p:txBody>
          <a:bodyPr/>
          <a:lstStyle/>
          <a:p>
            <a:pPr marL="0" indent="0" eaLnBrk="0" hangingPunct="0">
              <a:lnSpc>
                <a:spcPts val="3000"/>
              </a:lnSpc>
              <a:buClr>
                <a:schemeClr val="accent4"/>
              </a:buClr>
              <a:buFont typeface="+mj-lt"/>
              <a:buNone/>
              <a:defRPr/>
            </a:pPr>
            <a:endParaRPr lang="en-US" altLang="en-US" sz="100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06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9925" y="195263"/>
            <a:ext cx="5087938" cy="28622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9760" y="3239120"/>
            <a:ext cx="8431804" cy="3004661"/>
          </a:xfrm>
        </p:spPr>
        <p:txBody>
          <a:bodyPr/>
          <a:lstStyle/>
          <a:p>
            <a:endParaRPr lang="en-US" sz="1800"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5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9925" y="195263"/>
            <a:ext cx="5087938" cy="28622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9760" y="3239120"/>
            <a:ext cx="8431804" cy="3004661"/>
          </a:xfrm>
        </p:spPr>
        <p:txBody>
          <a:bodyPr/>
          <a:lstStyle/>
          <a:p>
            <a:endParaRPr lang="en-US" sz="1800"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1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9925" y="195263"/>
            <a:ext cx="5087938" cy="2862262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9760" y="3239120"/>
            <a:ext cx="8431804" cy="3004661"/>
          </a:xfrm>
        </p:spPr>
        <p:txBody>
          <a:bodyPr/>
          <a:lstStyle/>
          <a:p>
            <a:endParaRPr lang="en-US" sz="1800">
              <a:effectLst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3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670" y="1309730"/>
            <a:ext cx="11472332" cy="652423"/>
          </a:xfrm>
          <a:prstGeom prst="rect">
            <a:avLst/>
          </a:prstGeom>
        </p:spPr>
        <p:txBody>
          <a:bodyPr lIns="0" tIns="0" rIns="0" bIns="0" anchor="t" anchorCtr="0"/>
          <a:lstStyle>
            <a:lvl1pPr fontAlgn="b">
              <a:defRPr baseline="0">
                <a:solidFill>
                  <a:srgbClr val="0000E2"/>
                </a:solidFill>
              </a:defRPr>
            </a:lvl1pPr>
          </a:lstStyle>
          <a:p>
            <a:r>
              <a:rPr lang="fr-FR" err="1"/>
              <a:t>Title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9667" y="2066300"/>
            <a:ext cx="11472332" cy="3006865"/>
          </a:xfrm>
          <a:prstGeom prst="rect">
            <a:avLst/>
          </a:prstGeom>
        </p:spPr>
        <p:txBody>
          <a:bodyPr lIns="0" tIns="0" rIns="0" bIns="0"/>
          <a:lstStyle>
            <a:lvl1pPr marL="355582" indent="-355582">
              <a:buClr>
                <a:srgbClr val="0000E2"/>
              </a:buClr>
              <a:buFont typeface="Arial" panose="020B0604020202020204" pitchFamily="34" charset="0"/>
              <a:buChar char="•"/>
              <a:tabLst/>
              <a:defRPr sz="3467" baseline="0">
                <a:solidFill>
                  <a:schemeClr val="tx1"/>
                </a:solidFill>
              </a:defRPr>
            </a:lvl1pPr>
            <a:lvl2pPr marL="713282" indent="-298435">
              <a:buClr>
                <a:srgbClr val="0000E2"/>
              </a:buClr>
              <a:buFont typeface="Arial" panose="020B0604020202020204" pitchFamily="34" charset="0"/>
              <a:buChar char="•"/>
              <a:tabLst/>
              <a:defRPr sz="2933" baseline="0">
                <a:solidFill>
                  <a:schemeClr val="tx1"/>
                </a:solidFill>
              </a:defRPr>
            </a:lvl2pPr>
            <a:lvl3pPr marL="948219" indent="-234939">
              <a:buClr>
                <a:srgbClr val="0000E2"/>
              </a:buClr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</a:defRPr>
            </a:lvl3pPr>
            <a:lvl4pPr>
              <a:defRPr sz="2133" baseline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71100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th/year-of-youth/communication-material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th/year-of-youth_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s://erasmus-plus.ec.europa.eu/opportunities/individuals/students" TargetMode="External"/><Relationship Id="rId3" Type="http://schemas.openxmlformats.org/officeDocument/2006/relationships/hyperlink" Target="https://europa.eu/youth/home_en" TargetMode="External"/><Relationship Id="rId7" Type="http://schemas.openxmlformats.org/officeDocument/2006/relationships/image" Target="../media/image21.png"/><Relationship Id="rId12" Type="http://schemas.openxmlformats.org/officeDocument/2006/relationships/hyperlink" Target="https://europa.eu/youth/year-of-youth_en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acebook.com/EuropeanYouthEU" TargetMode="External"/><Relationship Id="rId11" Type="http://schemas.openxmlformats.org/officeDocument/2006/relationships/hyperlink" Target="https://www.facebook.com/groups/245370079553195/" TargetMode="External"/><Relationship Id="rId5" Type="http://schemas.openxmlformats.org/officeDocument/2006/relationships/hyperlink" Target="https://twitter.com/EuropeanYouthEU" TargetMode="External"/><Relationship Id="rId15" Type="http://schemas.openxmlformats.org/officeDocument/2006/relationships/hyperlink" Target="https://twitter.com/EUErasmusPlus" TargetMode="External"/><Relationship Id="rId10" Type="http://schemas.openxmlformats.org/officeDocument/2006/relationships/hyperlink" Target="https://www.facebook.com/groups/1473558456241290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instagram.com/european_youth_eu/?hl=en" TargetMode="External"/><Relationship Id="rId14" Type="http://schemas.openxmlformats.org/officeDocument/2006/relationships/hyperlink" Target="https://www.facebook.com/EUErasmusPlusProgramm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th/home_en" TargetMode="External"/><Relationship Id="rId2" Type="http://schemas.openxmlformats.org/officeDocument/2006/relationships/hyperlink" Target="https://europa.eu/youth/year-of-youth_en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346" y="2098293"/>
            <a:ext cx="10065224" cy="872647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 smtClean="0">
                <a:latin typeface="EC Square Sans Cond Pro" panose="020B0506040000020004" pitchFamily="34" charset="0"/>
              </a:rPr>
              <a:t>Opportunities for young people in 2022</a:t>
            </a:r>
            <a:endParaRPr lang="en-US" sz="6600" b="1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59896" y="3284984"/>
            <a:ext cx="2592288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7000">
                <a:solidFill>
                  <a:schemeClr val="bg1"/>
                </a:solidFill>
                <a:latin typeface="EC Square Sans Cond Pro" panose="020B0506040000020004" pitchFamily="34" charset="0"/>
              </a:rPr>
              <a:t>54 %</a:t>
            </a:r>
            <a:endParaRPr lang="en-IE" sz="700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39524" y="291190"/>
            <a:ext cx="1045744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marL="358775" indent="-358775" eaLnBrk="0" hangingPunct="0">
              <a:lnSpc>
                <a:spcPts val="6000"/>
              </a:lnSpc>
              <a:defRPr/>
            </a:pPr>
            <a:r>
              <a:rPr lang="de-AT" altLang="en-US" sz="5400" dirty="0" err="1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Use</a:t>
            </a:r>
            <a:r>
              <a:rPr lang="de-AT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 </a:t>
            </a:r>
            <a:r>
              <a:rPr lang="de-AT" altLang="en-US" sz="5400" dirty="0" err="1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the</a:t>
            </a:r>
            <a:r>
              <a:rPr lang="de-AT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 logo</a:t>
            </a:r>
            <a:endParaRPr lang="en-US" altLang="en-US" sz="5400" dirty="0">
              <a:solidFill>
                <a:schemeClr val="accent4"/>
              </a:solidFill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50701" y="1384822"/>
            <a:ext cx="10779173" cy="250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fontAlgn="base"/>
            <a:r>
              <a:rPr lang="en-US" sz="3200" dirty="0" smtClean="0">
                <a:latin typeface="EC Square Sans Cond Pro" panose="020B0506040000020004" pitchFamily="34" charset="0"/>
              </a:rPr>
              <a:t>THE </a:t>
            </a:r>
            <a:r>
              <a:rPr lang="en-US" sz="3200" b="1" dirty="0">
                <a:latin typeface="EC Square Sans Cond Pro" panose="020B0506040000020004" pitchFamily="34" charset="0"/>
              </a:rPr>
              <a:t>LOGO</a:t>
            </a:r>
            <a:r>
              <a:rPr lang="en-US" sz="3200" dirty="0" smtClean="0">
                <a:latin typeface="EC Square Sans Cond Pro" panose="020B0506040000020004" pitchFamily="34" charset="0"/>
              </a:rPr>
              <a:t>​</a:t>
            </a:r>
            <a:r>
              <a:rPr lang="hu-HU" sz="3200" dirty="0" smtClean="0">
                <a:latin typeface="EC Square Sans Cond Pro" panose="020B0506040000020004" pitchFamily="34" charset="0"/>
              </a:rPr>
              <a:t>: </a:t>
            </a:r>
            <a:r>
              <a:rPr lang="en-US" sz="3200" dirty="0" smtClean="0">
                <a:latin typeface="EC Square Sans Cond Pro" panose="020B0506040000020004" pitchFamily="34" charset="0"/>
              </a:rPr>
              <a:t>The </a:t>
            </a:r>
            <a:r>
              <a:rPr lang="en-US" sz="3200" dirty="0">
                <a:latin typeface="EC Square Sans Cond Pro" panose="020B0506040000020004" pitchFamily="34" charset="0"/>
              </a:rPr>
              <a:t>speech bubble becomes the central layout </a:t>
            </a:r>
            <a:r>
              <a:rPr lang="en-US" sz="3200" dirty="0" smtClean="0">
                <a:latin typeface="EC Square Sans Cond Pro" panose="020B0506040000020004" pitchFamily="34" charset="0"/>
              </a:rPr>
              <a:t>element</a:t>
            </a:r>
            <a:endParaRPr lang="hu-HU" sz="3200" dirty="0" smtClean="0">
              <a:latin typeface="EC Square Sans Cond Pro" panose="020B0506040000020004" pitchFamily="34" charset="0"/>
            </a:endParaRPr>
          </a:p>
          <a:p>
            <a:pPr fontAlgn="base"/>
            <a:r>
              <a:rPr lang="hu-HU" sz="3200" dirty="0" err="1" smtClean="0">
                <a:latin typeface="EC Square Sans Cond Pro" panose="020B0506040000020004" pitchFamily="34" charset="0"/>
              </a:rPr>
              <a:t>Available</a:t>
            </a:r>
            <a:r>
              <a:rPr lang="hu-HU" sz="3200" dirty="0" smtClean="0">
                <a:latin typeface="EC Square Sans Cond Pro" panose="020B0506040000020004" pitchFamily="34" charset="0"/>
              </a:rPr>
              <a:t> in 7 </a:t>
            </a:r>
            <a:r>
              <a:rPr lang="hu-HU" sz="3200" dirty="0" err="1" smtClean="0">
                <a:latin typeface="EC Square Sans Cond Pro" panose="020B0506040000020004" pitchFamily="34" charset="0"/>
              </a:rPr>
              <a:t>colours</a:t>
            </a:r>
            <a:r>
              <a:rPr lang="hu-HU" sz="3200" dirty="0" smtClean="0">
                <a:latin typeface="EC Square Sans Cond Pro" panose="020B0506040000020004" pitchFamily="34" charset="0"/>
              </a:rPr>
              <a:t> and </a:t>
            </a:r>
            <a:r>
              <a:rPr lang="hu-HU" sz="3200" dirty="0" err="1" smtClean="0">
                <a:latin typeface="EC Square Sans Cond Pro" panose="020B0506040000020004" pitchFamily="34" charset="0"/>
              </a:rPr>
              <a:t>all</a:t>
            </a:r>
            <a:r>
              <a:rPr lang="hu-HU" sz="3200" dirty="0" smtClean="0">
                <a:latin typeface="EC Square Sans Cond Pro" panose="020B0506040000020004" pitchFamily="34" charset="0"/>
              </a:rPr>
              <a:t> </a:t>
            </a:r>
            <a:r>
              <a:rPr lang="hu-HU" sz="3200" dirty="0" err="1" smtClean="0">
                <a:latin typeface="EC Square Sans Cond Pro" panose="020B0506040000020004" pitchFamily="34" charset="0"/>
              </a:rPr>
              <a:t>languages</a:t>
            </a:r>
            <a:r>
              <a:rPr lang="hu-HU" sz="3200" dirty="0">
                <a:latin typeface="EC Square Sans Cond Pro" panose="020B0506040000020004" pitchFamily="34" charset="0"/>
              </a:rPr>
              <a:t>: </a:t>
            </a:r>
            <a:r>
              <a:rPr lang="hu-HU" sz="3200" dirty="0">
                <a:latin typeface="EC Square Sans Cond Pro" panose="020B0506040000020004" pitchFamily="34" charset="0"/>
                <a:hlinkClick r:id="rId3"/>
              </a:rPr>
              <a:t>https://</a:t>
            </a:r>
            <a:r>
              <a:rPr lang="hu-HU" sz="3200" dirty="0" smtClean="0">
                <a:latin typeface="EC Square Sans Cond Pro" panose="020B0506040000020004" pitchFamily="34" charset="0"/>
                <a:hlinkClick r:id="rId3"/>
              </a:rPr>
              <a:t>europa.eu/youth/year-of-youth/communication-material_en</a:t>
            </a:r>
            <a:r>
              <a:rPr lang="hu-HU" sz="3200" dirty="0" smtClean="0">
                <a:latin typeface="EC Square Sans Cond Pro" panose="020B0506040000020004" pitchFamily="34" charset="0"/>
              </a:rPr>
              <a:t> </a:t>
            </a:r>
            <a:endParaRPr lang="en-GB" sz="3200" dirty="0" smtClean="0">
              <a:latin typeface="EC Square Sans Cond Pro" panose="020B0506040000020004" pitchFamily="34" charset="0"/>
            </a:endParaRPr>
          </a:p>
          <a:p>
            <a:pPr fontAlgn="base"/>
            <a:endParaRPr lang="en-GB" dirty="0">
              <a:latin typeface="EC Square Sans Cond Pro" panose="020B0506040000020004" pitchFamily="34" charset="0"/>
            </a:endParaRPr>
          </a:p>
          <a:p>
            <a:pPr fontAlgn="base"/>
            <a:r>
              <a:rPr lang="en-GB" sz="3200" dirty="0" smtClean="0">
                <a:latin typeface="EC Square Sans Cond Pro" panose="020B0506040000020004" pitchFamily="34" charset="0"/>
              </a:rPr>
              <a:t>THE </a:t>
            </a:r>
            <a:r>
              <a:rPr lang="en-GB" sz="3200" b="1" dirty="0" smtClean="0">
                <a:latin typeface="EC Square Sans Cond Pro" panose="020B0506040000020004" pitchFamily="34" charset="0"/>
              </a:rPr>
              <a:t>HASHTAG</a:t>
            </a:r>
            <a:r>
              <a:rPr lang="en-GB" sz="3200" dirty="0" smtClean="0">
                <a:latin typeface="EC Square Sans Cond Pro" panose="020B0506040000020004" pitchFamily="34" charset="0"/>
              </a:rPr>
              <a:t>: use #EYY2022 and #</a:t>
            </a:r>
            <a:r>
              <a:rPr lang="en-GB" sz="3200" dirty="0" err="1" smtClean="0">
                <a:latin typeface="EC Square Sans Cond Pro" panose="020B0506040000020004" pitchFamily="34" charset="0"/>
              </a:rPr>
              <a:t>EuropeanYearofYouth</a:t>
            </a:r>
            <a:r>
              <a:rPr lang="en-GB" sz="3200" dirty="0" smtClean="0">
                <a:latin typeface="EC Square Sans Cond Pro" panose="020B0506040000020004" pitchFamily="34" charset="0"/>
              </a:rPr>
              <a:t> </a:t>
            </a:r>
            <a:endParaRPr lang="hu-HU" sz="3200" dirty="0" smtClean="0">
              <a:latin typeface="EC Square Sans Cond Pro" panose="020B05060400000200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0480"/>
            <a:ext cx="10058400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76" y="179817"/>
            <a:ext cx="1444752" cy="1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59896" y="3284984"/>
            <a:ext cx="2592288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7000">
                <a:solidFill>
                  <a:schemeClr val="bg1"/>
                </a:solidFill>
                <a:latin typeface="EC Square Sans Cond Pro" panose="020B0506040000020004" pitchFamily="34" charset="0"/>
              </a:rPr>
              <a:t>54 %</a:t>
            </a:r>
            <a:endParaRPr lang="en-IE" sz="700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39524" y="291190"/>
            <a:ext cx="1045744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marL="358775" indent="-358775" eaLnBrk="0" hangingPunct="0">
              <a:lnSpc>
                <a:spcPts val="6000"/>
              </a:lnSpc>
              <a:defRPr/>
            </a:pPr>
            <a:r>
              <a:rPr lang="hu-HU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European </a:t>
            </a:r>
            <a:r>
              <a:rPr lang="hu-HU" altLang="en-US" sz="5400" dirty="0" err="1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Youth</a:t>
            </a:r>
            <a:r>
              <a:rPr lang="hu-HU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 </a:t>
            </a:r>
            <a:r>
              <a:rPr lang="hu-HU" altLang="en-US" sz="5400" dirty="0" err="1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Portal</a:t>
            </a:r>
            <a:r>
              <a:rPr lang="en-US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endParaRPr lang="en-US" altLang="en-US" sz="5400" dirty="0">
              <a:solidFill>
                <a:schemeClr val="accent4"/>
              </a:solidFill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17791" y="1616348"/>
            <a:ext cx="10779173" cy="98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fontAlgn="base"/>
            <a:r>
              <a:rPr lang="en-IE" sz="3200" dirty="0">
                <a:latin typeface="EC Square Sans Cond Pro" panose="020B0506040000020004" pitchFamily="34" charset="0"/>
              </a:rPr>
              <a:t> </a:t>
            </a:r>
            <a:r>
              <a:rPr lang="en-US" sz="3200" u="sng" dirty="0">
                <a:latin typeface="EC Square Sans Cond Pro" panose="020B0506040000020004" pitchFamily="34" charset="0"/>
                <a:hlinkClick r:id="rId3"/>
              </a:rPr>
              <a:t>What is the European Year of Youth? | European Youth Portal (europa.eu)</a:t>
            </a:r>
            <a:r>
              <a:rPr lang="en-IE" sz="3200" dirty="0" smtClean="0">
                <a:latin typeface="EC Square Sans Cond Pro" panose="020B0506040000020004" pitchFamily="34" charset="0"/>
              </a:rPr>
              <a:t>​</a:t>
            </a:r>
            <a:endParaRPr lang="hu-HU" sz="3200" dirty="0" smtClean="0">
              <a:latin typeface="EC Square Sans Cond Pro" panose="020B050604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76" y="179817"/>
            <a:ext cx="1444752" cy="1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59896" y="3284984"/>
            <a:ext cx="2592288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7000">
                <a:solidFill>
                  <a:schemeClr val="bg1"/>
                </a:solidFill>
                <a:latin typeface="EC Square Sans Cond Pro" panose="020B0506040000020004" pitchFamily="34" charset="0"/>
              </a:rPr>
              <a:t>54 %</a:t>
            </a:r>
            <a:endParaRPr lang="en-IE" sz="700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39524" y="291190"/>
            <a:ext cx="1045744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marL="358775" indent="-358775" eaLnBrk="0" hangingPunct="0">
              <a:lnSpc>
                <a:spcPts val="6000"/>
              </a:lnSpc>
              <a:defRPr/>
            </a:pPr>
            <a:r>
              <a:rPr lang="hu-HU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European </a:t>
            </a:r>
            <a:r>
              <a:rPr lang="hu-HU" altLang="en-US" sz="5400" dirty="0" err="1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Youth</a:t>
            </a:r>
            <a:r>
              <a:rPr lang="hu-HU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 </a:t>
            </a:r>
            <a:r>
              <a:rPr lang="hu-HU" altLang="en-US" sz="5400" dirty="0" err="1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Portal</a:t>
            </a:r>
            <a:r>
              <a:rPr lang="en-US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ea"/>
                <a:cs typeface="+mj-cs"/>
              </a:rPr>
              <a:t> </a:t>
            </a:r>
            <a:endParaRPr lang="en-US" altLang="en-US" sz="5400" dirty="0">
              <a:solidFill>
                <a:schemeClr val="accent4"/>
              </a:solidFill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2685" y="1802488"/>
            <a:ext cx="7097315" cy="43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fontAlgn="base"/>
            <a:r>
              <a:rPr lang="en-US" sz="2800" b="1" dirty="0">
                <a:latin typeface="EC Square Sans Cond Pro" panose="020B0506040000020004" pitchFamily="34" charset="0"/>
              </a:rPr>
              <a:t>E</a:t>
            </a:r>
            <a:r>
              <a:rPr lang="en-US" sz="2800" b="1" dirty="0" smtClean="0">
                <a:latin typeface="EC Square Sans Cond Pro" panose="020B0506040000020004" pitchFamily="34" charset="0"/>
              </a:rPr>
              <a:t>veryone </a:t>
            </a:r>
            <a:r>
              <a:rPr lang="en-US" sz="2800" b="1" dirty="0">
                <a:latin typeface="EC Square Sans Cond Pro" panose="020B0506040000020004" pitchFamily="34" charset="0"/>
              </a:rPr>
              <a:t>can upload their activities </a:t>
            </a:r>
            <a:r>
              <a:rPr lang="en-US" sz="2800" dirty="0">
                <a:latin typeface="EC Square Sans Cond Pro" panose="020B0506040000020004" pitchFamily="34" charset="0"/>
              </a:rPr>
              <a:t>on the European Youth Portal, which will be flagged as activities under the </a:t>
            </a:r>
            <a:r>
              <a:rPr lang="en-US" sz="2800" dirty="0" smtClean="0">
                <a:latin typeface="EC Square Sans Cond Pro" panose="020B0506040000020004" pitchFamily="34" charset="0"/>
              </a:rPr>
              <a:t>Yea</a:t>
            </a:r>
            <a:r>
              <a:rPr lang="hu-HU" sz="2800" dirty="0" smtClean="0">
                <a:latin typeface="EC Square Sans Cond Pro" panose="020B0506040000020004" pitchFamily="34" charset="0"/>
              </a:rPr>
              <a:t>r</a:t>
            </a:r>
            <a:r>
              <a:rPr lang="en-US" sz="2800" dirty="0" smtClean="0">
                <a:latin typeface="EC Square Sans Cond Pro" panose="020B0506040000020004" pitchFamily="34" charset="0"/>
              </a:rPr>
              <a:t>.</a:t>
            </a:r>
            <a:endParaRPr lang="hu-HU" sz="2800" dirty="0" smtClean="0">
              <a:latin typeface="EC Square Sans Cond Pro" panose="020B0506040000020004" pitchFamily="34" charset="0"/>
            </a:endParaRPr>
          </a:p>
          <a:p>
            <a:pPr fontAlgn="base"/>
            <a:endParaRPr lang="hu-HU" sz="2800" dirty="0">
              <a:latin typeface="EC Square Sans Cond Pro" panose="020B0506040000020004" pitchFamily="34" charset="0"/>
            </a:endParaRPr>
          </a:p>
          <a:p>
            <a:pPr fontAlgn="base"/>
            <a:r>
              <a:rPr lang="en-US" sz="2800" dirty="0">
                <a:latin typeface="EC Square Sans Cond Pro" panose="020B0506040000020004" pitchFamily="34" charset="0"/>
              </a:rPr>
              <a:t>The EYY </a:t>
            </a:r>
            <a:r>
              <a:rPr lang="en-US" sz="2800" dirty="0" smtClean="0">
                <a:latin typeface="EC Square Sans Cond Pro" panose="020B0506040000020004" pitchFamily="34" charset="0"/>
              </a:rPr>
              <a:t>site provides </a:t>
            </a:r>
            <a:r>
              <a:rPr lang="en-US" sz="2800" b="1" dirty="0">
                <a:latin typeface="EC Square Sans Cond Pro" panose="020B0506040000020004" pitchFamily="34" charset="0"/>
              </a:rPr>
              <a:t>information about European Union opportunities and activities across Europe</a:t>
            </a:r>
            <a:r>
              <a:rPr lang="en-US" sz="2800" dirty="0">
                <a:latin typeface="EC Square Sans Cond Pro" panose="020B0506040000020004" pitchFamily="34" charset="0"/>
              </a:rPr>
              <a:t>. ​</a:t>
            </a:r>
          </a:p>
          <a:p>
            <a:pPr fontAlgn="base"/>
            <a:endParaRPr lang="en-US" sz="2800" dirty="0">
              <a:latin typeface="EC Square Sans Cond Pro" panose="020B0506040000020004" pitchFamily="34" charset="0"/>
            </a:endParaRPr>
          </a:p>
          <a:p>
            <a:pPr fontAlgn="base"/>
            <a:r>
              <a:rPr lang="en-US" sz="2800" dirty="0" smtClean="0">
                <a:latin typeface="EC Square Sans Cond Pro" panose="020B0506040000020004" pitchFamily="34" charset="0"/>
              </a:rPr>
              <a:t>You can find many activities </a:t>
            </a:r>
            <a:r>
              <a:rPr lang="en-US" sz="2800" dirty="0">
                <a:latin typeface="EC Square Sans Cond Pro" panose="020B0506040000020004" pitchFamily="34" charset="0"/>
              </a:rPr>
              <a:t>(conferences, festivals, debates, expos, sports events...) dedicated to young </a:t>
            </a:r>
            <a:r>
              <a:rPr lang="en-US" sz="2800" dirty="0" smtClean="0">
                <a:latin typeface="EC Square Sans Cond Pro" panose="020B0506040000020004" pitchFamily="34" charset="0"/>
              </a:rPr>
              <a:t>people under the Activities section. </a:t>
            </a:r>
            <a:r>
              <a:rPr lang="en-US" sz="2800" dirty="0">
                <a:latin typeface="EC Square Sans Cond Pro" panose="020B0506040000020004" pitchFamily="34" charset="0"/>
              </a:rPr>
              <a:t>​</a:t>
            </a:r>
            <a:endParaRPr lang="en-IE" sz="2800" dirty="0">
              <a:latin typeface="EC Square Sans Cond Pro" panose="020B05060400000200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937CA4-B622-4700-BE40-B2779120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14" y="-1"/>
            <a:ext cx="4541754" cy="587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1427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898" y="2519939"/>
            <a:ext cx="6512101" cy="43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6" y="2082350"/>
            <a:ext cx="7022965" cy="4574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19"/>
          <a:stretch/>
        </p:blipFill>
        <p:spPr>
          <a:xfrm>
            <a:off x="7471804" y="1348672"/>
            <a:ext cx="4461251" cy="5425371"/>
          </a:xfrm>
          <a:prstGeom prst="rect">
            <a:avLst/>
          </a:prstGeom>
        </p:spPr>
      </p:pic>
      <p:pic>
        <p:nvPicPr>
          <p:cNvPr id="7" name="Picture 6" descr="Twit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2410" y="550304"/>
            <a:ext cx="666965" cy="6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nstagra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496" y="1780247"/>
            <a:ext cx="604205" cy="6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D45132C-E123-AB4C-BB81-297F028D00E0}"/>
              </a:ext>
            </a:extLst>
          </p:cNvPr>
          <p:cNvSpPr txBox="1">
            <a:spLocks/>
          </p:cNvSpPr>
          <p:nvPr/>
        </p:nvSpPr>
        <p:spPr>
          <a:xfrm>
            <a:off x="322365" y="447961"/>
            <a:ext cx="10715083" cy="1332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0000E2"/>
                </a:solidFill>
                <a:latin typeface="Verdana Gras" charset="0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US" sz="4267" b="1" i="1" dirty="0">
                <a:latin typeface="Arial" panose="020B0604020202020204" pitchFamily="34" charset="0"/>
                <a:cs typeface="Arial" panose="020B0604020202020204" pitchFamily="34" charset="0"/>
              </a:rPr>
              <a:t>Social media </a:t>
            </a:r>
            <a:endParaRPr lang="en-US" sz="4267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007E62-668C-4669-B14D-8292C350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87" y="207110"/>
            <a:ext cx="10515600" cy="782357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Keep in touch</a:t>
            </a:r>
            <a:endParaRPr lang="en-US" sz="5400" dirty="0">
              <a:solidFill>
                <a:schemeClr val="accent4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1349" y="320775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EC Square Sans Cond Pro" panose="020B0506040000020004" pitchFamily="34" charset="0"/>
              </a:rPr>
              <a:t> </a:t>
            </a:r>
            <a:endParaRPr lang="en-US" sz="2400" dirty="0">
              <a:latin typeface="EC Square Sans Cond Pro" panose="020B05060400000200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1349" y="320775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EC Square Sans Cond Pro" panose="020B0506040000020004" pitchFamily="34" charset="0"/>
              </a:rPr>
              <a:t> </a:t>
            </a:r>
            <a:endParaRPr lang="en-US" sz="2400" dirty="0">
              <a:latin typeface="EC Square Sans Cond Pro" panose="020B05060400000200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8" y="1615677"/>
            <a:ext cx="720000" cy="7893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6040" y="1738305"/>
            <a:ext cx="2712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EC Square Sans Cond Pro" panose="020B0506040000020004" pitchFamily="34" charset="0"/>
                <a:hlinkClick r:id="rId3"/>
              </a:rPr>
              <a:t>European </a:t>
            </a:r>
            <a:r>
              <a:rPr lang="en-GB" sz="2400" dirty="0">
                <a:latin typeface="EC Square Sans Cond Pro" panose="020B0506040000020004" pitchFamily="34" charset="0"/>
                <a:hlinkClick r:id="rId3"/>
              </a:rPr>
              <a:t>Youth Portal </a:t>
            </a:r>
            <a:endParaRPr lang="en-US" sz="2400" dirty="0">
              <a:latin typeface="EC Square Sans Cond Pro" panose="020B050604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9" y="4441819"/>
            <a:ext cx="720000" cy="7892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4182" y="4605603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 smtClean="0">
                <a:latin typeface="EC Square Sans Cond Pro" panose="020B0506040000020004" pitchFamily="34" charset="0"/>
                <a:hlinkClick r:id="rId5"/>
              </a:rPr>
              <a:t>@</a:t>
            </a:r>
            <a:r>
              <a:rPr lang="en-IE" sz="2400" dirty="0" err="1" smtClean="0">
                <a:latin typeface="EC Square Sans Cond Pro" panose="020B0506040000020004" pitchFamily="34" charset="0"/>
                <a:hlinkClick r:id="rId5"/>
              </a:rPr>
              <a:t>EuropeanYouthEU</a:t>
            </a:r>
            <a:endParaRPr lang="en-GB" sz="2400" dirty="0">
              <a:latin typeface="EC Square Sans Cond Pro" panose="020B05060400000200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9500" y="2767456"/>
            <a:ext cx="2435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smtClean="0">
                <a:latin typeface="EC Square Sans Cond Pro" panose="020B0506040000020004" pitchFamily="34" charset="0"/>
                <a:hlinkClick r:id="rId6"/>
              </a:rPr>
              <a:t>@EUEuropeanYouth </a:t>
            </a:r>
            <a:endParaRPr lang="en-GB" sz="2400" dirty="0">
              <a:latin typeface="EC Square Sans Cond Pro" panose="020B05060400000200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8" y="2599705"/>
            <a:ext cx="720000" cy="791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8" y="5408463"/>
            <a:ext cx="720000" cy="7911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14182" y="5573197"/>
            <a:ext cx="3798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latin typeface="EC Square Sans Cond Pro" panose="020B0506040000020004" pitchFamily="34" charset="0"/>
                <a:hlinkClick r:id="rId9"/>
              </a:rPr>
              <a:t>@</a:t>
            </a:r>
            <a:r>
              <a:rPr lang="en-US" sz="2400" dirty="0" err="1" smtClean="0">
                <a:latin typeface="EC Square Sans Cond Pro" panose="020B0506040000020004" pitchFamily="34" charset="0"/>
                <a:hlinkClick r:id="rId9"/>
              </a:rPr>
              <a:t>european_youth_eu</a:t>
            </a:r>
            <a:endParaRPr lang="en-US" sz="2400" dirty="0">
              <a:latin typeface="EC Square Sans Cond Pro" panose="020B05060400000200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7377" y="2767455"/>
            <a:ext cx="4004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smtClean="0">
                <a:latin typeface="EC Square Sans Cond Pro" panose="020B0506040000020004" pitchFamily="34" charset="0"/>
                <a:hlinkClick r:id="rId10"/>
              </a:rPr>
              <a:t>@EuropeanSolidarityCorps Official group </a:t>
            </a:r>
            <a:endParaRPr lang="en-GB" sz="2400" dirty="0">
              <a:latin typeface="EC Square Sans Cond Pro" panose="020B05060400000200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54352" y="2767456"/>
            <a:ext cx="318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smtClean="0">
                <a:latin typeface="EC Square Sans Cond Pro" panose="020B0506040000020004" pitchFamily="34" charset="0"/>
                <a:hlinkClick r:id="rId11"/>
              </a:rPr>
              <a:t>@DiscoverEU Official group </a:t>
            </a:r>
            <a:endParaRPr lang="en-GB" sz="2400" dirty="0">
              <a:latin typeface="EC Square Sans Cond Pro" panose="020B05060400000200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13225" y="1738305"/>
            <a:ext cx="325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EC Square Sans Cond Pro" panose="020B0506040000020004" pitchFamily="34" charset="0"/>
                <a:hlinkClick r:id="rId12"/>
              </a:rPr>
              <a:t>European Year of Youth site</a:t>
            </a:r>
            <a:endParaRPr lang="en-US" sz="2400" dirty="0">
              <a:latin typeface="EC Square Sans Cond Pro" panose="020B05060400000200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30622" y="1738305"/>
            <a:ext cx="2190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EC Square Sans Cond Pro" panose="020B0506040000020004" pitchFamily="34" charset="0"/>
                <a:hlinkClick r:id="rId13"/>
              </a:rPr>
              <a:t>Erasmus+ website</a:t>
            </a:r>
            <a:endParaRPr lang="en-US" sz="2400" dirty="0">
              <a:latin typeface="EC Square Sans Cond Pro" panose="020B05060400000200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9500" y="3796607"/>
            <a:ext cx="3472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 smtClean="0">
                <a:latin typeface="EC Square Sans Cond Pro" panose="020B0506040000020004" pitchFamily="34" charset="0"/>
                <a:hlinkClick r:id="rId14"/>
              </a:rPr>
              <a:t>@</a:t>
            </a:r>
            <a:r>
              <a:rPr lang="en-IE" sz="2400" dirty="0" err="1" smtClean="0">
                <a:latin typeface="EC Square Sans Cond Pro" panose="020B0506040000020004" pitchFamily="34" charset="0"/>
                <a:hlinkClick r:id="rId14"/>
              </a:rPr>
              <a:t>EUErasmusPlusProgramme</a:t>
            </a:r>
            <a:r>
              <a:rPr lang="en-IE" sz="2400" dirty="0" smtClean="0">
                <a:latin typeface="EC Square Sans Cond Pro" panose="020B0506040000020004" pitchFamily="34" charset="0"/>
                <a:hlinkClick r:id="rId14"/>
              </a:rPr>
              <a:t> </a:t>
            </a:r>
            <a:endParaRPr lang="en-GB" sz="2400" dirty="0">
              <a:latin typeface="EC Square Sans Cond Pro" panose="020B05060400000200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79068" y="4577573"/>
            <a:ext cx="2092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 smtClean="0">
                <a:latin typeface="EC Square Sans Cond Pro" panose="020B0506040000020004" pitchFamily="34" charset="0"/>
                <a:hlinkClick r:id="rId15"/>
              </a:rPr>
              <a:t>@</a:t>
            </a:r>
            <a:r>
              <a:rPr lang="en-IE" sz="2400" dirty="0" err="1" smtClean="0">
                <a:latin typeface="EC Square Sans Cond Pro" panose="020B0506040000020004" pitchFamily="34" charset="0"/>
                <a:hlinkClick r:id="rId15"/>
              </a:rPr>
              <a:t>EUErasmusPlus</a:t>
            </a:r>
            <a:endParaRPr lang="en-GB" sz="2400" dirty="0">
              <a:latin typeface="EC Square Sans Cond Pro" panose="020B05060400000200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76" y="179817"/>
            <a:ext cx="1444752" cy="1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57310" y="1379884"/>
            <a:ext cx="3447302" cy="376572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400" b="1" dirty="0" smtClean="0">
                <a:latin typeface="EC Square Sans Cond Pro" panose="020B0506040000020004" pitchFamily="34" charset="0"/>
              </a:rPr>
              <a:t>Introducing the European Year of Youth</a:t>
            </a:r>
          </a:p>
          <a:p>
            <a:pPr algn="r"/>
            <a:r>
              <a:rPr lang="en-GB" sz="5400" b="1" dirty="0" smtClean="0">
                <a:latin typeface="EC Square Sans Cond Pro" panose="020B0506040000020004" pitchFamily="34" charset="0"/>
              </a:rPr>
              <a:t>2022</a:t>
            </a:r>
            <a:endParaRPr lang="en-US" sz="5400" b="1" dirty="0">
              <a:latin typeface="EC Square Sans Cond Pro" panose="020B05060400000200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27" y="947304"/>
            <a:ext cx="6477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59896" y="3284984"/>
            <a:ext cx="2592288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7000">
                <a:solidFill>
                  <a:schemeClr val="bg1"/>
                </a:solidFill>
                <a:latin typeface="EC Square Sans Cond Pro" panose="020B0506040000020004" pitchFamily="34" charset="0"/>
              </a:rPr>
              <a:t>54 %</a:t>
            </a:r>
            <a:endParaRPr lang="en-IE" sz="700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0984" y="353885"/>
            <a:ext cx="679655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indent="-358775" eaLnBrk="0" hangingPunct="0">
              <a:lnSpc>
                <a:spcPts val="6000"/>
              </a:lnSpc>
              <a:defRPr/>
            </a:pPr>
            <a:r>
              <a:rPr lang="en-US" altLang="en-US" sz="5400" dirty="0">
                <a:solidFill>
                  <a:schemeClr val="accent4"/>
                </a:solidFill>
                <a:latin typeface="EC Square Sans Cond Pro" panose="020B0506040000020004" pitchFamily="34" charset="0"/>
                <a:ea typeface="+mj-ea"/>
                <a:cs typeface="+mj-cs"/>
              </a:rPr>
              <a:t>Why now?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700" y="1119193"/>
            <a:ext cx="1078766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eaLnBrk="0" hangingPunct="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Char char="Ø"/>
              <a:defRPr/>
            </a:pPr>
            <a:endParaRPr lang="en-US" altLang="en-US" sz="3200" dirty="0">
              <a:latin typeface="EC Square Sans Cond Pro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defRPr/>
            </a:pPr>
            <a:r>
              <a:rPr lang="en-US" altLang="en-US" sz="3200" dirty="0" smtClean="0">
                <a:latin typeface="EC Square Sans Cond Pro"/>
              </a:rPr>
              <a:t>It is timely: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defRPr/>
            </a:pPr>
            <a:r>
              <a:rPr lang="en-US" altLang="en-US" sz="3200" dirty="0" smtClean="0">
                <a:latin typeface="EC Square Sans Cond Pro"/>
              </a:rPr>
              <a:t>the COVID-19 </a:t>
            </a:r>
            <a:r>
              <a:rPr lang="en-US" altLang="en-US" sz="3200" dirty="0">
                <a:latin typeface="EC Square Sans Cond Pro"/>
              </a:rPr>
              <a:t>pandemic had an unprecedented impact on </a:t>
            </a:r>
            <a:r>
              <a:rPr lang="en-US" altLang="en-US" sz="3200" dirty="0">
                <a:solidFill>
                  <a:srgbClr val="4D4D4D"/>
                </a:solidFill>
                <a:latin typeface="EC Square Sans Cond Pro"/>
              </a:rPr>
              <a:t>education</a:t>
            </a:r>
            <a:r>
              <a:rPr lang="en-US" altLang="en-US" sz="3200" dirty="0">
                <a:latin typeface="EC Square Sans Cond Pro"/>
              </a:rPr>
              <a:t>, employment &amp; mental health </a:t>
            </a:r>
            <a:endParaRPr lang="en-US" altLang="en-US" sz="3200" dirty="0" smtClean="0">
              <a:latin typeface="EC Square Sans Cond Pro"/>
            </a:endParaRPr>
          </a:p>
          <a:p>
            <a:pPr eaLnBrk="0" hangingPunct="0"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defRPr/>
            </a:pPr>
            <a:endParaRPr lang="en-US" altLang="en-US" sz="2800" dirty="0">
              <a:latin typeface="EC Square Sans Cond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76" y="179817"/>
            <a:ext cx="1444752" cy="1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59896" y="3284984"/>
            <a:ext cx="2592288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7000">
                <a:solidFill>
                  <a:schemeClr val="bg1"/>
                </a:solidFill>
                <a:latin typeface="EC Square Sans Cond Pro" panose="020B0506040000020004" pitchFamily="34" charset="0"/>
              </a:rPr>
              <a:t>54 %</a:t>
            </a:r>
            <a:endParaRPr lang="en-IE" sz="700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3556" y="336831"/>
            <a:ext cx="1045744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indent="-358775" eaLnBrk="0" hangingPunct="0">
              <a:lnSpc>
                <a:spcPts val="6000"/>
              </a:lnSpc>
              <a:defRPr/>
            </a:pPr>
            <a:r>
              <a:rPr lang="en-US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ea"/>
                <a:cs typeface="+mj-cs"/>
              </a:rPr>
              <a:t>What is it all about:</a:t>
            </a:r>
            <a:endParaRPr lang="en-US" altLang="en-US" sz="5400" dirty="0">
              <a:solidFill>
                <a:schemeClr val="accent4"/>
              </a:solidFill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6311" y="1415629"/>
            <a:ext cx="11661058" cy="47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marL="457200" indent="-457200" algn="just" fontAlgn="base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ED8D2F"/>
                </a:solidFill>
                <a:latin typeface="EC Square Sans Cond Pro" panose="020B0506040000020004" pitchFamily="34" charset="0"/>
              </a:rPr>
              <a:t>Renew </a:t>
            </a:r>
            <a:r>
              <a:rPr lang="en-US" sz="2400" b="1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the positive perspectives for young people</a:t>
            </a: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, while highlighting how the</a:t>
            </a:r>
            <a:r>
              <a:rPr lang="en-US" sz="24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 </a:t>
            </a:r>
            <a:r>
              <a:rPr lang="en-US" sz="2400" b="1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green and digital transitions</a:t>
            </a: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 and other Union policies offer opportunities for young </a:t>
            </a:r>
            <a:r>
              <a:rPr lang="en-US" sz="2400" dirty="0" smtClean="0">
                <a:solidFill>
                  <a:srgbClr val="4D4D4D"/>
                </a:solidFill>
                <a:latin typeface="EC Square Sans Cond Pro" panose="020B0506040000020004" pitchFamily="34" charset="0"/>
              </a:rPr>
              <a:t>people</a:t>
            </a: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 </a:t>
            </a:r>
            <a:endParaRPr lang="en-US" sz="2400" dirty="0" smtClean="0">
              <a:solidFill>
                <a:srgbClr val="4D4D4D"/>
              </a:solidFill>
              <a:latin typeface="EC Square Sans Cond Pro" panose="020B0506040000020004" pitchFamily="34" charset="0"/>
            </a:endParaRPr>
          </a:p>
          <a:p>
            <a:pPr marL="457200" indent="-457200" algn="just" fontAlgn="base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4D4D4D"/>
                </a:solidFill>
                <a:latin typeface="EC Square Sans Cond Pro" panose="020B0506040000020004" pitchFamily="34" charset="0"/>
              </a:rPr>
              <a:t>​</a:t>
            </a:r>
            <a:r>
              <a:rPr lang="en-US" sz="2400" b="1" dirty="0" smtClean="0">
                <a:solidFill>
                  <a:srgbClr val="ED8D2F"/>
                </a:solidFill>
                <a:latin typeface="EC Square Sans Cond Pro" panose="020B0506040000020004" pitchFamily="34" charset="0"/>
              </a:rPr>
              <a:t>Empower </a:t>
            </a:r>
            <a:r>
              <a:rPr lang="en-US" sz="2400" b="1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and support young people</a:t>
            </a: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, including through </a:t>
            </a:r>
            <a:r>
              <a:rPr lang="en-US" sz="2400" b="1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youth work</a:t>
            </a: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, especially young people with fewer opportunities, to acquire relevant knowledge and competences and thus become </a:t>
            </a:r>
            <a:r>
              <a:rPr lang="en-US" sz="2400" b="1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active and engaged citizens and actors of change</a:t>
            </a: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.</a:t>
            </a:r>
            <a:r>
              <a:rPr lang="en-US" sz="2400" dirty="0" smtClean="0">
                <a:solidFill>
                  <a:srgbClr val="4D4D4D"/>
                </a:solidFill>
                <a:latin typeface="EC Square Sans Cond Pro" panose="020B0506040000020004" pitchFamily="34" charset="0"/>
              </a:rPr>
              <a:t>​</a:t>
            </a:r>
            <a:endParaRPr lang="en-US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457200" indent="-457200" algn="just" fontAlgn="base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Supporting young people to acquire a </a:t>
            </a:r>
            <a:r>
              <a:rPr lang="en-US" sz="2400" b="1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better understanding of, and actively promoting the various opportunities available to them</a:t>
            </a: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, be it from the EU, national, regional or local level​</a:t>
            </a:r>
            <a:endParaRPr lang="en-US" sz="2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marL="457200" indent="-457200" algn="just" fontAlgn="base">
              <a:buFont typeface="+mj-lt"/>
              <a:buAutoNum type="arabicPeriod"/>
            </a:pPr>
            <a:r>
              <a:rPr lang="en-US" sz="2400" b="1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Mainstreaming youth policy across all relevant </a:t>
            </a:r>
            <a:r>
              <a:rPr lang="en-US" sz="24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Union policy fields in line with the 2019–2027 European Union Youth Strategy to encourage the bringing of a youth perspective into policymaking at all levels.​</a:t>
            </a:r>
            <a:endParaRPr lang="en-US" sz="24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76" y="179817"/>
            <a:ext cx="1444752" cy="1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798A0C-9BB0-4EB4-AA31-78B35E6F7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95" y="1424593"/>
            <a:ext cx="10905699" cy="42816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4"/>
              </a:buClr>
            </a:pPr>
            <a:r>
              <a:rPr lang="en-US" sz="3200" dirty="0">
                <a:latin typeface="EC Square Sans Cond Pro" panose="020B0506040000020004" pitchFamily="34" charset="0"/>
              </a:rPr>
              <a:t>Call for ideas on the European Year of Youth launched on 22 October 2021</a:t>
            </a:r>
            <a:endParaRPr lang="en-US" sz="3200" dirty="0">
              <a:latin typeface="EC Square Sans Cond Pro" panose="020B0506040000020004" pitchFamily="34" charset="0"/>
              <a:cs typeface="Arial"/>
            </a:endParaRPr>
          </a:p>
          <a:p>
            <a:pPr>
              <a:buClr>
                <a:schemeClr val="accent4"/>
              </a:buClr>
            </a:pPr>
            <a:r>
              <a:rPr lang="en-US" sz="3200" dirty="0">
                <a:latin typeface="EC Square Sans Cond Pro" panose="020B0506040000020004" pitchFamily="34" charset="0"/>
                <a:cs typeface="Arial"/>
              </a:rPr>
              <a:t>Almost 5000 responses</a:t>
            </a:r>
          </a:p>
          <a:p>
            <a:pPr>
              <a:buClr>
                <a:schemeClr val="accent4"/>
              </a:buClr>
            </a:pPr>
            <a:r>
              <a:rPr lang="en-US" sz="3200" dirty="0">
                <a:latin typeface="EC Square Sans Cond Pro" panose="020B0506040000020004" pitchFamily="34" charset="0"/>
                <a:cs typeface="Arial"/>
              </a:rPr>
              <a:t>Most preferred interaction: with  ‘Young people from other European countries’</a:t>
            </a:r>
          </a:p>
          <a:p>
            <a:pPr>
              <a:buClr>
                <a:schemeClr val="accent4"/>
              </a:buClr>
            </a:pPr>
            <a:r>
              <a:rPr lang="en-US" sz="3200" dirty="0">
                <a:latin typeface="EC Square Sans Cond Pro" panose="020B0506040000020004" pitchFamily="34" charset="0"/>
                <a:cs typeface="Arial"/>
              </a:rPr>
              <a:t>62,9% do not know or not sure how to make their voice heard </a:t>
            </a:r>
          </a:p>
          <a:p>
            <a:pPr>
              <a:buClr>
                <a:schemeClr val="accent4"/>
              </a:buClr>
            </a:pPr>
            <a:r>
              <a:rPr lang="en-US" sz="3200" dirty="0">
                <a:latin typeface="EC Square Sans Cond Pro" panose="020B0506040000020004" pitchFamily="34" charset="0"/>
                <a:cs typeface="Arial"/>
              </a:rPr>
              <a:t>Preferred way of making their voice heard is ‘debates and interactive </a:t>
            </a:r>
            <a:r>
              <a:rPr lang="en-US" sz="3200" dirty="0" smtClean="0">
                <a:latin typeface="EC Square Sans Cond Pro" panose="020B0506040000020004" pitchFamily="34" charset="0"/>
                <a:cs typeface="Arial"/>
              </a:rPr>
              <a:t>dialogues’</a:t>
            </a:r>
            <a:r>
              <a:rPr lang="en-US" sz="3200" dirty="0">
                <a:latin typeface="EC Square Sans Cond Pro" panose="020B0506040000020004" pitchFamily="34" charset="0"/>
                <a:ea typeface="+mn-lt"/>
                <a:cs typeface="+mn-lt"/>
              </a:rPr>
              <a:t> </a:t>
            </a:r>
            <a:endParaRPr lang="en-US" sz="3200" dirty="0">
              <a:latin typeface="EC Square Sans Cond Pro" panose="020B0506040000020004" pitchFamily="34" charset="0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DC3822-28D2-4A37-9B69-ED87FFCC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45" y="0"/>
            <a:ext cx="10515600" cy="1068106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What do young people say:</a:t>
            </a:r>
            <a:endParaRPr lang="en-US" sz="5400" dirty="0">
              <a:solidFill>
                <a:schemeClr val="accent4"/>
              </a:solidFill>
              <a:latin typeface="EC Square Sans Cond Pro" panose="020B0506040000020004" pitchFamily="34" charset="0"/>
              <a:ea typeface="+mj-lt"/>
              <a:cs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76" y="179817"/>
            <a:ext cx="1444752" cy="1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159896" y="3284984"/>
            <a:ext cx="2592288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7000">
                <a:solidFill>
                  <a:schemeClr val="bg1"/>
                </a:solidFill>
                <a:latin typeface="EC Square Sans Cond Pro" panose="020B0506040000020004" pitchFamily="34" charset="0"/>
              </a:rPr>
              <a:t>54 %</a:t>
            </a:r>
            <a:endParaRPr lang="en-IE" sz="700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69481" y="305064"/>
            <a:ext cx="733133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indent="-358775" eaLnBrk="0" hangingPunct="0">
              <a:lnSpc>
                <a:spcPts val="6000"/>
              </a:lnSpc>
              <a:defRPr/>
            </a:pPr>
            <a:r>
              <a:rPr lang="en-US" alt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ea"/>
                <a:cs typeface="+mj-cs"/>
              </a:rPr>
              <a:t>Who can be part of it</a:t>
            </a:r>
            <a:endParaRPr lang="en-US" altLang="en-US" sz="5400" dirty="0">
              <a:solidFill>
                <a:schemeClr val="accent4"/>
              </a:solidFill>
              <a:latin typeface="EC Square Sans Cond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91628" y="1688012"/>
            <a:ext cx="6746620" cy="44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eaLnBrk="0" hangingPunct="0"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defRPr/>
            </a:pPr>
            <a:r>
              <a:rPr lang="en-US" altLang="en-US" sz="4400" dirty="0">
                <a:latin typeface="EC Square Sans Cond Pro"/>
              </a:rPr>
              <a:t>All young </a:t>
            </a:r>
            <a:r>
              <a:rPr lang="en-US" altLang="en-US" sz="4400" dirty="0" smtClean="0">
                <a:latin typeface="EC Square Sans Cond Pro"/>
              </a:rPr>
              <a:t>people!</a:t>
            </a:r>
            <a:endParaRPr lang="en-US" altLang="en-US" sz="6000" dirty="0">
              <a:latin typeface="EC Square Sans Cond Pro" panose="020B05060400000200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0" y="0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9075F-2730-4995-A143-3EDEED5E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95" y="1453013"/>
            <a:ext cx="10058401" cy="48449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European Learning Mobility      </a:t>
            </a:r>
            <a:endParaRPr lang="en-US" dirty="0">
              <a:latin typeface="EC Square Sans Cond Pro" panose="020B0506040000020004" pitchFamily="34" charset="0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Employment and Inclusion        </a:t>
            </a:r>
          </a:p>
          <a:p>
            <a:pPr marL="0" indent="0">
              <a:buNone/>
            </a:pP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Policy Dialogues and Participation       </a:t>
            </a:r>
            <a:endParaRPr lang="en-US" dirty="0">
              <a:latin typeface="EC Square Sans Cond Pro" panose="020B0506040000020004" pitchFamily="34" charset="0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Green       </a:t>
            </a:r>
          </a:p>
          <a:p>
            <a:pPr marL="0" indent="0">
              <a:buNone/>
            </a:pP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Digital        </a:t>
            </a:r>
          </a:p>
          <a:p>
            <a:pPr marL="0" indent="0">
              <a:buNone/>
            </a:pP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Culture        </a:t>
            </a:r>
          </a:p>
          <a:p>
            <a:pPr marL="0" indent="0">
              <a:buNone/>
            </a:pP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Health, Well-being and Sports      </a:t>
            </a:r>
          </a:p>
          <a:p>
            <a:pPr marL="0" indent="0">
              <a:buNone/>
            </a:pP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Youth and the </a:t>
            </a:r>
            <a:r>
              <a:rPr lang="en-US" dirty="0" smtClean="0">
                <a:latin typeface="EC Square Sans Cond Pro" panose="020B0506040000020004" pitchFamily="34" charset="0"/>
                <a:ea typeface="+mn-lt"/>
                <a:cs typeface="+mn-lt"/>
              </a:rPr>
              <a:t>World </a:t>
            </a: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     </a:t>
            </a:r>
            <a:endParaRPr lang="en-US" dirty="0">
              <a:latin typeface="EC Square Sans Cond Pro" panose="020B0506040000020004" pitchFamily="34" charset="0"/>
              <a:cs typeface="Arial"/>
            </a:endParaRPr>
          </a:p>
          <a:p>
            <a:endParaRPr lang="en-US" dirty="0">
              <a:latin typeface="EC Square Sans Cond Pro" panose="020B0506040000020004" pitchFamily="34" charset="0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C5742C-5F1B-49CE-BD53-A07DBA4E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39" y="262345"/>
            <a:ext cx="8101565" cy="782357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What topics?</a:t>
            </a:r>
            <a:endParaRPr lang="en-US" sz="5400" dirty="0">
              <a:solidFill>
                <a:schemeClr val="accent4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KIAY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RsLZluJ0jUMd+QT0FaEeno94kj4O0enQ/SrccQhvJGB+8o69BTrVfMleTHyA4B7GmQeM/tZhYvhxcBcZMiD6818hW7RsGhlJCOOvpX1j+2FJKPBpj2N5ZmTLdutfIcmPu5r0sGk6bPn8zbVdPyJL1Fi/dRsWC9M0zTElj1KzmhZ7dzKNsg4I56iltopZnZF52LnJ7Cu38VaTA3gbRdYtZtlzaqFuI++ezVU5qL5ZLcKVNzXtIvYveA/Esdh8UhNqcm+bIj86Y5yvoPSvpqLy71oZPJh+zSnIPXNfGPieImKK4kAWZwGLDrmvR/g/8Wb3Txb6FrTCWBXHlTOeVHTBrzcRh3bnjsepQxVpcktz6I1zw7pOpW0lvPaQkOu1XCjcvuD2rxP4k/DGWy0wtHqF7dQAnq2do9xXvYu47ixE+YzHs3qymuV1PxNY/aRb3skKq/G1iBmuGfLoehCTPlvwd4ba+1u+8PyX1x9qlX/RUzxIPTFbvgFV+G3xLlh1azn867h8iIsfmiz616L8TfBMkkUXifwhKYb2wbz02Dk+uP8ACuH+NeoS63omieMme3hvUAhkAXDMw7mtsPUtUi5bGWIi3SlGG9tD07xhGDZWk0Xyh51DFepzWzo+6O4ktbm6XhQ0ZP3jXCx6xrt54Otre501riaZEeGa3yce59K6a1tpEuILhWJ8lF3g88kc197UXNFRTPzyhP8AeSqNdvv/AK1NiC2aTxJ56SRBCmzdIOaztcvE0u5ZLqNiM/fiG5a3TbTSRfaI4mMeRlgOBWVrcYu4zEJFQJwWHU1NKXvrXTY6MTTvTdtG3che+t9Y0ma184rA0RJI5IrL8NzaatmtjazLJKmc7htYn6GqGqaZNZ3qXMPmCNl+ZojyD9KTTDY3T+ZcMsdzC4y/Td6Z9DXZGhFQcr6HkTxlT20YtarS/kY/xIkl8QarpvhC1lK+dJ5l069Qgqn8ItLtNU+Jev3GpXYkGnqtrbBm6KB1rOkvGs/jLqk0rtK0dsAgQZxkdOK888PeJNUsfFGsR6TbCW7u5HA6/Lk9fwr5vEKDcazW7e3lsfX4SpUjz0U78qTd9NHueha54svm1XUfCvh2F767+1sn2v8AgjU962dG+Gej6fpiX2oXlzNqXJeUtwWPONvpTPhvBofhAXGlalLcy6pdgXXmqu7LHt9M100jatrF2GsmtrdIRjaTuJPqa3weFpcnNXi73tr09DDHY2rGpyYdpq3T9Tz+10nx1N46vbTSLSCC1vEAZ5z8hCjg461qa1rfjDw9ZJFeW+nTujFI5VkJcnuBXSXuk6paa1BNfX9w/mrhmVSuz6YrB8VaDGkFi0uoXkiZdwxz83PB5p4vD2ppU5tuW2vnYjBYlSqylVp8vLu/KyZlS+KNJuUjeSU292rgyBz1bvzW7bXNpcMxh3ksAyNzWBe6HHc6SY76FTCRw+3BJ+tM0u3v9LtEXc89mPusfvqP8K+iw8J0oxhLVJLbf5nxmNlSrylUp6Sbej/Q69ry48l4VkwjDDDaKxNb1K30rRbyaeJpPk+UL1NW4riP+zBetNG0DcB1bNeffGDUwdHhjs7hCxf5gG5xSxuIpU8JOdNq9icrw2IrY+nTrJ2v17E87Lr13p2rf2XdRRqBsVmBQH+9iuqGuaXocJZ7hImbCtkfMa8s0bUdXh061vLeNp49+zDnC5rpNB8FzXkM+s6lLJJMp8xYtxAX3GetfO5TicTKnOMI3be8tj7HO8Bh41acpT5Ul8MdzR8V6prurN9h8I6fcpbH5ftDjaWJ64/xrlfC/hG7XWDH4l02d0JIyJCMt9QDmvWdMvja6KIduHlPDqMjFW9Jt0urlFXzFGfvDqDXfLKadVurVm9N/M4IcQVKCjRo0leW3kv1Fn8L6LHY2WmDQzDCwMzuwLKoHfJ65qC+u7prlNPsNHSG1tk3KN+Pk9T710+ramob7P5js0KbVVlwWPt6VBa6K00Zu45GD3I7HgCsMJhoQgpy03tp+Ox3Y/Fyq1JUoXe19enb7zE/4S2HVYodFjtXtGkcRM0g+QD1zXSa9p0NlbWckUyNBD+7ck/fOO1ZltHZR6m8Nin2q6hXcX7Z966TUIfM0mH7RGGdUO89gTW9/gUX7u/qckIXVRz+Jq3pY428ne4mMr49APQVF/CRsDZqxaxqLlra5Rgv8Mv8OP6Vsf2bHZ+W7LvLjKg85Fe7LFUoR7HxtPLsRXqX89SnpGm3FrdJfvDtCcgH1rT1U/2vN95wFHYcE1Pf36iBIduN3Ud8VWguP4EhO4n5VVuT/hXne3c5+1lv0PovqcaVL6vHVPcoajoK3dt5YYIy8bsdK1rNtRt/D/8AZloFnlBGDIOdvcin3N5a2kkavIPtOBlc8Cl0y9uI7XU9SuEUCBdsQbu1c+I9piYqTWi289Trwiw+Ck4p6u97dElc5XUZN166sxLrwwbgiqVxHFIp3Yz60y8Vp5mmZ28xjkmgWrLCJJpGLk8A179OLhBRZ8XWaq1ZVYvS4z7XNlVMYwgwCOpFNa4Z23MjZ9zT8UGtY00iHO5Gr7uxFI1PNIRVpAmMxRTsUUx3PsOC2iXVBHPI8shTI3HgfhWnMGiVBGAFB+b1xWdr2pWWlO91csivGMjHXFYep+LvtdoPsQ8qOUfLKw7/AEr8cnVhDdn73GLlseYfthXkH/CDCzUs0j3KNtHVQM818uDw/dSeF5Ne58iObyWJ45r6L+JOoWepeVb3rebdh9u9j/T0rkdT0fTdS8CanpryizuIZPPiZBhX9QRWmCx8E+SWl2cWPy+VX94neyPJvC2nxtBPeXTFYhhUA6t61Nr+oSXGsyIxP2WWHy0wcgECs3V7pyI7SMeXFbcKvTPuaYtyq2rM2HDdAf4T6161Wnd3Z5OHq2i4LobOh2v268fzo2Nske0yODs3gcLnpmuWurS4iuZQyrGqseSw/T1r1f4C6hDPf3fh3U5F/sy+iJbcoJV/YmuF+I1nb6R4wudNtVBis3wrH+Mdia56Upc7gduIjTdOMz274MeNLTUvh5LYXcxF7Z/u95P3h2rzfxPLNqmsSytI8rJJ8iq3Kiuai1LyLCzgsV8mZpDNKQcb/wD61dR4De3uvHNvHJDmK5T/AMexXJGkoVW5LQ6Zzc6KUH2O7+FPjKaC5+xXqLHbufL2OeR271z/AO0L4PbR9Ce/UyPY3UpkQIMpGx9u1Z3jLwzfaLr7zPdht7eZGIx9znofevULK9bxX4Ct7XUI1fT43Ec4f7zjufaodBSqqMOppCvKFJyq9DhP2fPGMN/pEGiXUhMsPyqfUV6TeNb2yXNtC8hldv7pJ5714l4mtdL+HXxEsbjRIXj0q4IKuecHuB7V6/pGpwa5A2p20x2vjtycV9Pga7m1GfxLR/oz5bH4dUk+T4W7r57r5G7oGoNG72bSlouEYZ71l67FLaymzXOZ3wpB7VDcXEVkhPmKshO45707W7/7dqVnNCVYRRDJz3NenGk41FJLc8mddTpOm3qrfd1EmLpAYkTcyjB39KxJtKZi00bgy8ucDCjHtW1PcZcLnMjDpWV4uuo7DRHiUtHdzKSWU/dUevpVVK3sKfM9yKeGjiq3Ktkeb/CiFrzxF4p1LUWcsQ8cL5HzMo9TXO/CXT7GfUtb1i/uPKZWcKA+0jBqjY6ovh3TL2WbdcXuol1t7fn5Ax6/U1v+FNLX7BaaHFEEuC3nXJx82TzgmvCwM3iKkbapX0/vNnv5jGOFozb0cmk3/dSLmmXqT6z/AGhJY3EiMQhUryEB6gmvS7e30cXEVtDFcWEs8e+CRztLexIrJt7eGZvsM0CxSoBnaOTj+VdBqVrZ3ejx/bGbfbr8i7vSverU3ShGEG2fN4OccRUnUmktFv8Al5FGbxDrF+7eH1vADC/zblBYfj3qbxylpKxtoLppfs8Kqykfd9elcvaR2mmeJP7UW+CwyoP3LD5gRVrw79t1m1v9TjuI4hJOcmTrtHpXPTpUva03KNuW/wB+h01sRiFRqxhLm5rJelh1jq32e2nt5Gja3eEqrMM7eKp6VfW9xZCPlgMjgcEVzmr6ZeX2szafbOqwQKJGYMQWPofaq134rh0PT7mG5jUXy/KFUfKF7V3LEQw3vyXLE8mrg6uLiqcZc0uiXQd8QJ/7D0Z20e48wSyfvIiPuH1Fc94X8Dy30Da74ukuLe24aNSDyPU/pxTvDGn6r4qvJZbhJ1hkIK8Yye1et6jbfZPDWn+F9UaN5pnzIin7qDkE18vjKznetUXuyfup/mfb5dh1TtQp/HFLnfn2Mjwz4Ut9e0aTStOnltwCWX5QFYDpjvmrnhi11i+jubO8tgkVmTEJWBXeB7HrSDxCnhQxqiOLiRtlsqLk9cV11j4wvFWx07WoVdrj94DOu0sPau2NaeGqRhQavZafI8+rQo42g6mKurNq/wAzL0iy0/Tr1kuYHngKBvL39G9R6U+3m0++1iWG2UWlvbjcz7skk/wiupvjp91ptyri30t+VQRxBg3171h23h63m06C1s7mOPe372cLyR3/ABrop4iLi41Lxb+7U56uDqRnGVFKUVt306N7nN6rdSjWGtLOzNzPwNxbIA9TXVWOl3/2DzrqYuu3aI14jH0FS6VoVjo5u4mukkWQ5SRjhzThq81xazRwRmS1tWCM4dRz/M1WJqQaint+gsFh5wlOVtX0Xf1NfRvD1vCgntXWJWiO8DHWrq6TcXGnSQfKny5MkpwPwrl9T8TwaTFHIl2EnwD5ZG85+lc9e+Kta8R6ks32ib7OvUL8q4HsOtYUqdarJyh8P9dDqxGKw9BKnPWb6evdnf3GmaDptilvc3X2y7ZDmNF4z71x+uapBZaetnbxFLpm4laQ4Rf7o5qLV7v7ZPBIjtCqdSBgt9adLY6VrTCZvMeSFeI16H3rqWBlJRnWbf8AXkec80h71LC8qa0T39dxl/rUdtpCeXZCe9mGAxJGwetYSa1ewyI8KmML98M2Sx+tW7m1ubaD7S0MgjZiq7h+lVg8LHtz1FepRwNFR0Pn8VmuIlNXVrbafj8xi3lzqFy1whJkzkqFziul1KS6j8NxLeSbJLht2G4OB7flWSkypN/xL4zbCTAIU5JP1rT8b3Iuby3tsFRBCAcnnJp1Iz9pThZJf5DozpRo1qvM29vJ3/HYyNMCx7rmdl2p0HUlvpUEjNI5djkk5oCBBRXoQhZ8zPHnVvFRSshmKQ08ikxWpncZSGnGkoKTG0U6igLnt3i3VpI5XvzMkpi4bec4Hr6CvJ9d+KbrfnS9At5L2SQ4V+yt6V2MXgnUdUvXn1a/IhmUFrSI8A+9Z994VOkLJptpZJbybg8LxruZlHXnHWvwV33aP6O5X0OD1PRPG0lzH4gv2hLp8zW6nnFN0zWLa4S7uby3ZUiK+bGTjGT6d67fxlDe2+l297NG1thOMvjBHrnrXBahLDrwjgcrZzSrkyBcLIR0yacdEiWtdCHxV4c0/VImu7HYVb5keMdK811Sxn0+Ro7heD91l6GvQ7BtS0C5NvfIWtmPTqrD2rVurTS9WaOOFFlhlOHUDLCvRwmZSpe5PVfkedi8shW9+OkvzPLbW7uLO2sru1cxyI+CQfer/iu1m1S8lvWlVroqCy8ktx1zXU+M/COhaDawXltLcXiO+14JDjH0Iq3Bp1pDrFlqwtWgtpQscURO7J+pr1vawkueJ5qoTi/Zz8jirvQbq10WDWtQKwRBAscYkAkb3x2FV/D/AIhms/KK2pM4lAiuUBJjzW18SYZHvpLieNo4S2xUU9h3qX4ef2OFFo0DmcyBjJK3yqo9qipGTp8zNKUoRq+zS0PRdbtTeaBC0eo2815DGPMjdgHfI657VsfDXcdNn0mZ1t45iGG8fnzWH428K2es6DcazpsEkd+ir5MiHarke1c14Y0Xxd4gt2uGvpdKtg/kMGXczsOpHTArjpN1ZxS3O2olTjJvZl74oWzeK7iXS9O0uS7Gmzqsd1D9wt359BW34O1bTorr+wbMM1xaRhZ2yNu7Hap7Oyk8IaTLo9lJ/aEjKzs6typx1J9favHPhZf31j8QJ451dTcyEkuD1zX0WHqf7VTqSfxaP1/4c+YxkJLBVacVrF83fS/T5H0LIsc4IljB4wQaPCWoWFsl+r6bDJAWKocc59as6cLJklW+kkjYKSm2sTSowlu6KWI8w43DrzX0DUaicGfMxc6Eo1I21v2/EqeJrm5sbJtXf/R7WEli69fYZryy48VaprUOoa5qMTRaKzCNZS2Gcj+FR6V6d4tSDVNImsL+4W20i0/0i7fOWfHRQPSvLPs974mvxqt8Gj8OWsgFtbjClsdGKjtXz2Mr1cViPq9HRR3fY+lwOHo4LDPFV9eZaLu/QTwppaT3h8Y63APs0AAs7Z+/pn3r1nwf4dkn0i51S4jgSa7JlZ88p6DFcfBIPFWtQ2mnxFdJsAM46O1ej2NpI9nIUfAiA+QdxXtUMLTo0kqTsl1792eBVxtXE15OvG9+m1l2MuDTLjTbqW6FxBcswGVLfNj1q3deXId6jBI5qDUtOkuAXiZkmxhSD19qisVupLZreZSLiI7WGa7oq0k5SPMm7U3GFOyfzOQ+Kum31rosl7bfLNEN4dD0FT+DImt/DVozFvnQMxP8RrlvjbrOoWLCw3sPPADKW7Vh3nxIvLnT7Gw0+3k86KHygIx1/Ac15dXM6eHxknUV3ZLTqenTyWvi8vhGjouZvXp01/E1PHXiWTw/rExgAdrqPAAP3Wqh4W8K6n4q1Br+/lSCCGPezyKdsjegqfwZ4B1LWrj+3vFnmrbqR5ULfedieAfSveNP8PJB4dGnwr5ISIsNxwBx61xV1VxU/a1tIbpf5ntYGnRwlP2VGzqWSlL/ACGaXo7Wnh+0hjtYvkQHzNvJPua8/wDiTq1tH40sZJ7ryhBBlyBzuHTIr0vw9qWnW/hIWckhaZCckudwOfTvXPfF7wnpuvQWqtqMFjq0kWLVGACzY5wTXDjcROdJSkkmndHr4TCwp1JQUm7qz7nP/DnRBr+ty+INWdWeXP2SPbjYg/iHbmrPxVsr2812xkm3G0jtzHauW2/N/snvXIf2l40h1jT/AAtHpr6dL5e0yk/KFHUgjg5xXReAvAPiHxl4klk8a6leWul2kLtaqxwC2cDrWcsekuWirve77kxy2dRXxDsuyZkf8JlcWeu2dlf291M1rFuCBc+Z7kDtXUeD/FVjeaZcXE12kEEMpLDdgLnt61UE+j6VeO4torm8VWtxOg+6vTk1U8NeHbC+W5058wrdTGTcvc12Sp4qnQdVyvby/I4KU8FPEqhCLTa7/mdpp+paNeX5NjPDeSFPlO/cR7Yqe6vZLFZdPW1iWKTBdiBwf8a4rRtB0rwxeXNtpCtJrMhP+kM2VjT2A4zXP6tqfi/S5ZZEhju7YvmZkz5n6966aMaldc1SD5ettf8Ag2ObE1VhZclKa5+i2/4F/mdjdaekNxJdQzKXY5+bn+dPs7mfTG8tbeKdW5JHy9aw/Duoxa3bGe3lO5QQVccq3uK0bS4eYbZv9aOCK+mpxhKKUfhsfC161WEnOS965oPHdahOTZQO+1csAM4punNeQXSmGMb2O0Z4BpkM00THyXdGYYO09asQLMkLzy7isYwgJ6E96uceSLj0MqM/a1FNJ3WrtsX4PERkMlnqFoJoeVYEggH1FZOuaULV1nt33wSDdGw/kah9/XrUsUzLtSTLxZ5X/CiGH9lrH5jq494n3anyfVevdFnwxHE0j31wQsNqNzZ7t2qhdzNeXcl055kbca19USLT9MXT4VbNwfNlZupHYVF4et7eWadrhVZY4iVB9azhUVpV3t0/r1N6tBqUMHF2e79f+AjKxSU/g/dqaK1kliaRdoVSAcmu1zSV2eTCEpytFalamId5bAzt6+1SXAEe4bgwHcd6bZSPFFJGFBM+AamUna8TSEFqpCYpWXaxVhgjrUjBreYBlBcduoH1qM7mJJ5JpxnzarYJw5FZ7iY+lFFFWQe+QafNZwn7RMtpv+Z2zyfpWN4g8ZWenSR29lH9onUbPPYZAz71xesarHq8f9o69rxt7KKTb5cbH5+fbrW74V1rwXdWayIkpjjcpHHLAygn1yetfgtN38j+k5tI4zXjfXST+Zf/AGxSWYDGevasq3uYZbBLWC3Q3ES4KsO/tXpmpadY3xZ4GWylP+rCrgY+lcL4m8Ia0ZI5UvIk2nKvHHgn605QfQSkr2MoXN0YYrPULMXMMh27SPmUn0rFv9POi6pKthcMs56bztEYP1rpNLa902/QavlsfdlGeD60zxXoDajImtwXfnXWeCTkY+lTTlHUJxfQz/EWq6pqWgx2i6XDdG2XeZIz1amWUdr4j1PRdiE/Zl3zWwfALD/69dPY6Bca74BuJ9Pgkg1GOba8ca/e/CuJvdOPg6+WSTMWoTKAQ+fkJ713Uq0oO6OSrTjNWZF491zWri5k069sobC2L/IGUBgPr1rN+H+krc31zBA8YZnEYupFOAT6D1rZ1zSIdT06W7ubrfceWH3E9T7Uz4a2cyXzahLG0dvaxnyF2n5pSO/4V6VPEKvG2xwToOjJSauerWljcHRLXw1DeW93FG4E0sLYl47YqpeeKNB8L7vDt8jWt15m6OSU/eXHXNeYfDXxZNoV34hvr6ZmuFmOxA3LMT0Fbfinwk/jXRP+EimsiNSkTcU81skDoOtc8ajoVubqjeVL29HlT3NX4eIl+up+ILi6V4pXdYtzcbRnmvJNT1q5sfEv2w3H+gwXJZl/Ht61SfXdT0jRZNNYTWkUblCjsd2a5W+vLjVv3LymOAdCwOCa9nEYyE6UI0t1r8zwsLga0a1SVb4bNeqPoXS/Gmm6jZG4S+TLpwrAA59M1v6ZcKbKKUSLJuHOG4z718oJp2qLbyyWrPLDD95lyAK6nQfFl9DoTpb3jreRnhTnIX1Fd8M+5Y2qQ18jy58NVHNSpVLrszc8SHxV4j8ea5o/hy782GSMLOgk2ptXtk1LbfDPx2inT5NahgiKfMFJYY7jip/gxZ30tprOt3BZRNIuybuxB5r3W3jWS1Vv42j4P4Usty9VIOtWWkvVHRmeZKnUjh6O8Vfo/uOb+Gmixaf4cjtEAEkZKSHHU+tdnoltsklgL/6xfl+tYejzrDrQtBGfmT96B2PrXSeXb+Yvlu6epPavbruy5Vt0PnsF73vvVpu5Sa38t8Y5DVzmu6haaJfXmoXcggjbGSehrtry1jhRHWYOrjPPUV4N+0nqvkQ28MbB4512gqcjIrjxGJcaMqieqR6FDBqVeNKS3Z5v8R9bPijxlLPah2tgAqBQSQPWvavhl4Z0PRtDtrmLT2e5dQ0kkiDfmvCvBlnqItn1OOGQW3nIhkC8dfWvprTLO+n0q3kF9sjKKcIg5/GvOyOKm51JPXQ9HiCpKk6dKmnazdkOm1C0mmgstwVvtAJHXp6+laPiXU3QRQxK+JXA+UZJUVUexUzCRYkkmyMMRjHvXJ+NvEkejx3VyJZAYiFjHXp1wa9nEKMbSltHVnh4WdSSlGL96bSX9ehX+KPiCHR0hu5Ls+buBWLGMgdq8m1WTxP8QvECzWU01wkXzRRByCijqAegrpr9Lj4oXNr/AGTp1wlvbITcNI+Q0n+znpXrvgTwrJomj2tu9rAjRg7khA3N7mvAk5ZjaUvdjHRH09KCy1uOs5z1bKum2Ph+TwHoMunNJ/bkWROJjlk7EHNdMsy31xbQRZyFEU5U8Kcc1xXii20VYnuYnulubmXGYwV2+vFWdJN1otp9pgmk/dIXZZiWJHsK61gb0V7NXa3e1/I4VmdsQ4VnaL2W/wA2WPE/hNbPVJPs8Pmxn5mK8kisa51nSvC7lL2GdncYgfbypPYDtXUeAfih4f1iO+kvbZzc2qHaOzH09DXGePLe91bVLa5Dom5MggdAaI4uvj1HDwjot2vIieCwuVynjJS1eyfmSadeLbwzXV5DEEnJbeSS/sAaw18Xy2l5+70e7nLZx5iEKF9TxWj4RsG0fxRZXOovJf2xlGN/IT8K7LxTDp954ouLudo47VVAh28M3t9K9Ou3TnGjdxVterdjxMJFVaUsQ7TaenRK/X5Hk866xYahJrWnLAyzndLaxAggetdt4Ghgvln1kan5rtGVEHBCk+oqrfvp7RSmO3MYjGDnJzmsSHSNU0e9Gq6NLGPMXL2+DtOf61tXw0pS/dNvuv1/4BjhsZTSvWgr9G+vT+mdZpF4dOlc3C/a7lGwFAwq/wCNaOutILlWYSRpIobaRgZri49ejy1zqNvNZFW2lpEOGb2Pern/AAlGlTyKZNURz2R26/hXRTdNTU+e7W93/Vjgrup7KVH2binqrL8+5r06FPOnWJTt3Hr6U3TpBqkLmwYTCPqFXhfqasaFbzSa/HAskQPlli5PA/Gt6uPpKDfMro48Nk+IlWgnF8r6j28y61WWKVndl+VWYdhT5ZorSzZUUbpMoXq/qWnuT5UUeWQ5kmDA+YfwrIsbmEtJ9oja4t4iVVABjdWNOtGcFyu9uh21sPOlVkpqzd/e/rt3KisznbEufelClMqxOe4NSaZDJLd5dQsQznb29Kjh0rzZJ3up3GGyp/vV2PEJSs0eVDBSnDmT3dhspUL82MVFcbZAsYPU9jTZLHevHmJHuwDuzmnf2bJ91Zm/GtVJy1sYOEYO3NqTBcDAqZQsMQkz+8P3R6D1qK3t5I8BpAwHr3qaVQ5G/GB0Aqnd2XQhSjG7vdlfzB/z0FFWfLt/+eY/OinfyM+ZHv8AdaPZXNx5l1a2yhSBEjIMIfXHrTL3TtLkvYE+zpLLangbeAf5Ul9f3Ot6NbvoqxZnlG24c5wD/EAKreGP7R0rxJeprDJcwAjy50XGOOhHrX4lp0P6OuzK8UaXeT6iGkbyWAyuwcVjrPqFuDDeR70B4cCuz8Ta9p8uqtCWCsB0Nc/q3zqtxbgFDwwJpuKsQm7mZqel2uoWReFRIpHIrzvWtO1DTJD9mZ2iUlincV6VbyNbqpjxjPIo1jTodSIdcRvj86550oy1jubxm1pI8y0bxVqFu4awu2t2J+eMjGaxvEmsTa1q8kOvg3EUpwsiJgx112v+GmWRgYIw2MLIBWFPpzQw/Yb5DDPJwk6+napUuTcbipbHJ654W1JdKurvS7uS5s7RATOXPy5PTFMX/hIrfw3KNJ1qW6jAEjxBRn3re1bUP7F8N3dhFI/muuJSVykg9q47VNQMttaQ6GstvqE6YaEEYI9TXRGctLGM4rW5J4C0y38WeL44bGzuYYYB5t20hJ3OO3517tpBk0VktbqNltyepHSvL/gmX0+9uLeaT7DdKpZ/MH+sNe6aNrWg+J9PNjclFuEG1s9aqc/aS31JglTjY858R+ED4q8QJeSLZLBZy+YnloCZQezV5d8QfCuvya2+mx2cFrZ8yQ4wsY9ea+hJtDuvD1209lIJLaQ8xnvTry0sdcsnhuIAysuOeorejVdPQirTVXU+dfAWq6TH4RvfC+rQFr03ySW7RnhueQfbrXDeJJLf/hPpRDAsEEcyo0cfQrkA16j41+F93oWsR6lpnmzQeaGKqMlRnmuS8ZeD202HVNaZpIzFIjRK/Bcnk10SnFtO+hhCEoxa6nt+neF7awuLCz0q4ZdGkhE4h3ZO49jXa2tsrW8gCgGMbhj0FcN8JxqN1oNnql9J5gkQKgHRR6V6ZaQqu7dwCCDX2jnyUlFPY+Fp0va1ZVHGzkcvpNgbidtTZCsshIGP7tP8S6xb6FpxvJkMmTsjUdWc9BWnZJc6fExm8trdHPPTC1z6fZ9e8VqjsHsbY7rdD/G/ckVXteae+hHsPZ0bWtL+tSlY6P4i1bRtQvdS1Z4fMhPkwqgxED3PvXgnxRmubifTfCMU7Xktu3MhGWLMa+nvFmpTaLoeoXFuozHCc8cV82fBeOfW/igdUuInuDEWkZh/Dk8V5GPp+2qQiurPZy+cMNSnJ7xXbXVntvhrwfpv/Ct4NBvo/k8ndvj4bfjrWb8NNfkuLi88OzRrCdP+VDIeWX1rtre7QX43eY0RfYAUwqk968u8WLFofxwgWzuo9t1EPMOflOaqc44fGR5VZNWfYl0p4rA3k7uL0fW3X7z025hXALTcEc7RgYrxL4ux2EOmSW4uGaUSlkQr1HvXb/EP4hr4atzZpGl1eyIdpPRAe9eceBvDuueOtbOq6zI0VpH9wycbyemM9qnFYqeJbw9P5vyLwuCp4RLE1NbbLrdnoXg66m0r4a2T/wBlJbF4hh1XaXz39ar6TceJJNXW6trvyIlHKk5zn27VvjR7q5tjp9xeiBNOIEcAGWYeoPYVn3XkaaySQzZYHDISCfyFellGGTUlKV49u54vEWNlGUHCNpd77ei7j9WkvWmhmvWE8aHPyjBB9a3pP7Dn8LSzxzPFeCNjuJJDjHQis62e2v4nEbE4GXBGCBWJqLLpkrpI3+jvyM9M17NWhCVPlg+Wx89hMdVp4hVKi5lK2/6HP+Bimn+Dd62aLI88jln4L5PB+nStLT9XEQMt1NDcMq7AjdEHtXNeF5L3xPqN1JeTlbGCYpHCgwP/ANVd9Bo9hHF/qlXHUmuTKaTeGjKa/wCCdefYpLGShBt26dvvKs99avaxtYkzSueF2YCkVS1M6hqzxfa5o7YqcB9vzKPat20tLOe6QrbuUiHDKML+dMvhC1248vC5+XPeuyNJSnyy1ffscFXEuFL2kdE7ad7HPwQ6kbea3jukMBPdPmbHernh/UhC/l31pHPtONpYjFbCWDWvkvMp8qY5BUdKivLK1+0v5KZQ9Ceta06NKPuw+Zy18VXf7yslpt5dduxHqckeoTFZIYRH1VAOFrmtc8K2WoIMRIrodyMByproI7MROXjJ56ipdprojRhycjWhxyzCuqvtFN3Of0q+utIt30+8Vo4nPzSQ8B/rXQnUrJLGOwsmSYuu6WRD90HtSW0sLXXkRLHNcn5UDDIUnuax9Q8NLaPKUuDBcAlndOjH0rirUYzk6aV0tX3+89fD4upTgq3M1J6Lql/lc1Vjh+zFbW5mORiRSe31pcyaY0MAtttmWBXcwO49xmsjSbwXX7iceXIoxjoG96tXtv8AaI+CSYz8uTVqg52lF6GH1xU7wqJp/h+NzoZ9bsWmEMcH2eAD5wi9TWY11bPcTbWchvu8VV85JlRtqB1AUr0qU+WpGMHca1pUIwRzYrGzquz2HiTgKrZx09qneN1txO0oDMcBe/1qe205lczXC+XFGu8k9x6VXuJTdXLMgJz0AHQVpzpystjn9i4Q5pLV7L9Svu5xnmlCu27C8KMkmtWa2trQBBb+bcsgLMx+Vfes2bczbcgY646GlCt7TSKNKuDWHV6j17EVFPxRXRynBc+hNN1a3bSlg0u3RlTG5gMKo9q2bC1hntGOCAfmPFYOmC00Pw3HYXv7uZRtYr1Y+tLqWuTWvhkyWwlDn5VLIRx64r8Ri+Xc/pKavqjifEjf8TiW4mjUxbtoXHIAPBqG6lubeBXt086BuSuahnuLibU47owzSIRhhjGfwpZF1AXMptJITCRxbsOQfrSTuiWknocL44+Jlj4XvhYSWxmmcbsBuBW74I8daf4isRcqvkt0K7q+evjMDL4zu2uEZLhTyAeK0fg1cXa6msFvGHSb5SrthQfWrlR5YpijVvI+lftQnlLj97EPvL6VXu7Cx1SBtihsdVPVawNH0HxLa6qPL1hBFLyV8sHA9BT9dj1rw/dXF48kV9AE3PEg2MPcVhKDt7xop66HF+PIv7EikgEqyJcIyojDLZxWF4K8IadfaTHdWd+41A8kv1z7V1ukwprej6h4l1qBorjy2FpHJwI16CtG48LiHR7OayxBMIw25OhNFuSNkCak7s5TV4rjTNPnGtIMwoWjuUOGP1rY8IWsyfDuXxublgsCFgvQsB71znxMvpJNBl03VldLjblJlHDV1ukxmL9l66j3ZH2Y/jVU4KW5E5NXsaXw0+KUPiDSpJr6MMlqdshByQD3xXoEtnBJaLq+lyiSEru2oeor4j+HGtX2j61KlrKUSeIq6EZD1774C8Yalo+hLe21k7acc795O0fSt5w9m7dDOMro9Oj1WK68yCePy3KkLuHWvA/j22pCGwsJJVmTLPIYx37D8K+gLDU/D/i7Q01DTJovtka5KDqpHqK8I+NlrfQywNfxlJC5aNh91lpU7qWpUnFxPRfgWkq/DuCO4kDPHhgvce1elLDJPbny/vsvyj0r52+AWvSx6jc6azPOZgRAisMLgda+hdGvDPpUUkGGlHykHjBFfYUK/tKUZHx86KpVZQ/ruc9HoPmQXDXl1d3cbvh4mckD2x6V0tpeWMNpDappcI8sAKwUA4p+i2bCCWSVtzux3elTmyjmgDNtHljnnHFOahf3jSHNb3VqcL8ary2t/h7qV9CzQYXYQ44JPauO+C/hWPw3BLcW+pWWo3V7EkpFuufKyPumul+O0nnfDu4tT9nETuEVpW4X/a+tZX7Pdon/AAgDPYqQ0krEPjlsHH5VxQrSli1bZI6qtCKwrvuz0S8gtbHRXmvJAo2ksQM5PpXi+teHf7Q8Xp4quttnY2MLSKzNgykDgDNe63DQnRnXUYzIQvIQZIA65FfP/wC0B4l8NXS6ZovhdpBIrEXLknGSeBiozKvKVqfU0y6jGF6nSx55pKXfjvxwNxmaJJd8xPO1AentX0Pp2nX9xbJLLBb2thaD91Hjk47moPhl4WsNF0FYbKyTcyK9xcNjdIx5Oa6W5m810tywjh/ujuPeu7A4Z0VLmODMMVGty8pkrpeo6jpkt2q7HHDMBhmX2rGk0OzgKNNLIoIySxGRXqMd5Bb2gZisaBcAHuK8r8QXMg8WpC1qyQSqdrkcEV6mExTjP2Wx4mZZfCdJ4hq72FutPsYrL+0rG5k86L7y9Vdax/H91p8Hgy61CR0bMX7pc87j6V0TosahQuFHGO1eO/Fe2vF1/T9EZ/8ARLmUMEB6DNdOYzdOhJX1lovmedlNONTExnypKGr+XU6L4a2sen+GIZHO55P3r7RnBPPNdjYX8ExdriylktY1y7gEDNSeFxDp/h59NtYE2SgBwcE8V0WitaREQLCPLkTa4PQmtpqdLD+yjpbRHLh4Uq+L9vOV1K7d+72RhQ6gtzaZtnxEeAvoPeqssBnCJvCZPDHtUmr6fdWVw09nCzKWO9QPlFO0uNri+gjumKFjlQnIJrqhOMafNE86tRq1cQoVO9jopZAnhiFVj8xlJTce/vXMSEMR0z3Arpr+4iaOS0t2AihGGHo1c9BYx5LGR1QZ4PIJrDBTsnKS3O7OaTm4U4O9lb7hTCY7Z7hyFRRznrXO6tqlxGghhh/fyn5PYHvWx4imP9l/vHCxgjB6VVW5t7i2hvJYo4IIEwrt95/c11OU9u/4HmeyorVdPxZW0i2ayiZmY+aeWbvmsTxFrlzZ6rZWcCm5aR9zopyQPU06fUdS1p5YdHXyrcnBuXHX/dFdXpGieHdM8LsosmvdXf8A1t5ISWUn0PasMRUbgo04tp6X/rc68Dh4qpKdeaTSbs/T8Dl9SnupE86PSW3g8ENg1qC/t7e3UyM6nA3I6HcM+/Q0TQzxD/j7bjnFVFt5H2/2jultpj8yg4YCrr06kWpU3r20sZYeeHrRcK0dO+t0aUC2l048yPG4jGw84q1q0UT+Vb2W6JYjwT1zWU+mx6XfM2l326OZf3ZkOSvtVPU7zV0kjhVRGP4puoY/TtUqbnabi/v/ADLlT9mnRhKN/NdPI67X5NQlhtbb7QuzywTheW+tVdHM8eoi3Vt0kvygEfz9qs+Hbq5ntVjkWN5McFTy1Zn2jffyzxILe4T5VBPINYpvldKMTtlGCnHEzno+lu251+rWLR24MjiR3O1tnSuZnga3lMb4yPQ5p0UuoeWFkmL85JFOaPgF8ICepP610YKlOhH32cGb4uljZr2SehDiirP2aP8A57Ciur6xT7nl/Ua/8p71qraYniGOSbDyhQcNyPrUkxm1aWSO3jXyFXAcjjNZepRWkPnzediUkr57HOAO1S2XjbQdO07ymuI2mQc9s1+LuUbts/oqzsjjtX+2aRrZt3Imi7YHNMhuLW4V7iH91Mpw4PFczrvjuz1DxHLIxEQLfKw5BFXZVhvoPPE3l7vuPEev1qIzQnE+dfjGJJfHl7I4H3sH3r0L4EaLaz+HhdSRDeZD83cVzfxK8Ia/Jrz3CQG8W4PyvGOB/vHoK9O+C9imh+F44LySOa4DFjFG2QvsTXoYtxaXK+iOPCqavz92dlbGbT2GFMox8m7qK8R+Lfj6+fxNLpsJCW9vgSlT9/1HvXq+s32tNFcFkRrXd8pBwQPwr5v8avY32os0sxhuPNJcgZyK5acebc6Z6HvltcWfiD4bvLbKCDa/dHYgVt+ENQil8LWE7jzoxEFbjkY4rzz4OSSWehSwSq4tpQdhbpgiul+ElzCunXljLdxsbe4dSh/hGeKhDk3czviR/ZstwVe38y2kGAGHANWru805PgtqWjWgYOsJCqK0fEV9oVwk1reSxmMHgjtXA6rqel2/m2FpfedE6leByKpEPseExW01rIJ0ZkdDxgV9U+D10W7+DsGm6wrokkYaR0O0g14u8mm2UyW62e+eZgI2kHJJr0/TdK1a28HT2+pFczYwiH7oPQUTqSdmVGC2JvCF9pWl30ujaXIpSflJE6j2Jp3xJsZvEvhqa1UB7myyyu3HAq7oPg63OiH7AFh1QAMPm71L4UGo/bLuTVogscaGOeFsbmPqB3qYt3uOUe54N8Lr1dJ8cWVzL8qo7Kwz6j/GvsTwqEi0RNoUuSSMepr5p8U6V4XtPGUt7DDKkTqZgBuAUdzjivbfAHizRr7wxb3OmyebL90RBuRjuR2r3sBiUoumzxMbhf3ntEdzayLZxukz5579z6VWNhHc27tM5ihY7nO7BbFZ7T3F9fx5tXXHLsf4T2GK0o7eGZ/9LuzLg/LGp6flXe2mm5bHKouLSieGftNte3ek6Xa2sUgS5n8qJF43noBXpnwj0C/8PeEbPS72AQyQwqJOc4OOa8y/aWW8n13RbCKR0EDBwQcFeR0969IutdudK0JrHztt9Nah4TK2f4e9cUcRCnWlKTOyeHnOlFJFL4seKbjR44xpEbzTOCuFTdn1yBXlXwg8JyeKvEN14p1u1k+yI5WNSP8AWP3OPauf0m88X6x44srWw1R3up3ImI5Cpn5vpX1bpWlQ6bplvEIVQRqAFQcZ7mlh+atU9tLpsKso06fsl13OFS313Q7C5sdEhWeGRiY45wcxg/7X9Ko+FdQt5Ixb6oskczuY5HcfJuz0DV6zBbrOd23cnQ8dayr7wrpl481u9qgiY7mA4ya9aNe+55EsGlrD8djG1DTY5hA3mPNGvy+X/DjsaTSrSO88Py2WrRjz4rgtbkjoO3NdPp+mwabaLa26Hy0+6Cc1h+JpobbZJIZzG5w6om7B7dKznJKSn2d7m8IuUHBrdWsclrsEdkx86RUxyCa8W+JV6g+JGl3Q2zx7FVQvUn1r2S51HQrq7ey1O5VLpR8rTEA47DFeHfFa0tbHx9pc1rIHV3XnPXmvQxVdYjDRnB/C1+Z4GFw7wuKqUpLSUWrfI9W0e+mRo5H08rFIRl1PQVvS6lZtqYjtgQvGCR09a43/AISPT9P2M06yCPaPI6sTjk8Vu6frum6vcxSxxrDJ0C7cnHqcV6WIbc/dPIwHJClaemqa0/C5rNq1p/asunzNKvmD5dy7Qfxrf0vTLWD5ru1cbFLpIp61jajp1hdTebcMXCLjOf0qC61W606zS5mndLJVMamQ8Ae9efVk4Q3t3PdoR56rbV7bdzH+1JFrN55jMiysWHGc1Kspkt852qTnBOKxf7YsdUmVra7iwmQ8qkdKxNY8VWiXP9n6WkupXvTav3V9ye1e0qlKEFK+h8dOGIq1JRS169LevYv+MtStLVIftM6iFMsy5+97VzehXh8UIJtQultrCNiI7fOCw7ZrW0rwXcX1+uqeIH86XGY4R9yP8O5rsYNB04YBtkPpkVnyzqT5paLt39f8jojyUqfs6esv5ui9P8/uObutc0vTYBDZxyXBUcJCmazJfE+rzAWqxS2NvNy2Ystj611OsWsGnXEf2aJEaY7AoUc1INNup32MkcYxhnJzx7CtZNzdnIxp01SvJQu9r3/r8TIsrWLAmWd7kkZBdsD8qDdC5V4pI1zEeTnG4elaGp6MkUZjtXMRZeSuaytO0OGa5lA80kr8zFuARVpWXMZXbbhfXtYqyXM8oMkliSF4G09KtWy3WsXItoVaBvLJK5wDj61raZFFDb/Zbn0yjAZytX2tbG2tftf2pVK8oQwyT6VLj7t76lQleduXT8fxKsH2jSdFSSxS3+2524k71nTySysIc24uc7nb7uCe3Xmuntr+z1eOA3kcEU6HJdTgkeppupWGiO7vvEp7eV1NcVCUYTbd0+2562KpSq0lGDTXR7euncyIZZwFW7uo0VfvFCMkfWpEtYZ5/tUNvLIgbC+Y2T9aji0ORbkXNvFIsWeVm5z+FbZvbi3k2y6XKQF+UxdCPpWla05JfqY4SLo03KVvLQNrf88H/Oik/t1f+gfP/wB8n/Cisvq8Ox0/XZfzfgWPEXi5JtaltNuQsDySpnI3HtXPjwBrHiiB71rqa0tvKyI4+Ca6P4JadouvaLrGvahIpu1naNEPZRXr4VodDlj0+2EhaHiToBx61+Wo/YbHyxqHh280bTVjt7c3Txn94ZAcgVo+FvEE8LiJUEOR/qn6H869IgMWqQTQ3MTJIjbcsMc/WszV/DNjcxeW8aKV+7MmPlPvWEr7pFJK5y+teImt7oLd2cslnOAhSP8AhPqKl8OzaJpGmz3emzToBJmaBwWIB68VreH/AIc+LNeWd7S501rCGTy1kuZWVmOM8YU9K6HS/hP4wtyVmvtBZD94ebJ8w9/krpo0qk43sYzcVK1ytDq2l3+kRC1u0ZsE7S3J/Cvmrx7aLD4wmjCgHzPmC9M5r6gvfga08E228sIZ5DkPHM4Kn2+WuOl/Zt8SSXTzP4l0iTPKtIZC4PbPyV2UacoxcbGE2nJSuc3L4jvbPRYNK8O6YL298kM5A+WIe/vXCW3/AAmVq1xLbyRJNLKXlUZBz6V9GeD/AIL614estsWsaTJdSHM0p8w7v/HabffBvXp5nmGq6KJHOScyAf8AoFYuhUTaUS+aLV3I+bptR1Z9Tit9YRraN/8AWSIPl9zXVeCtB08eN47izvYtQ0wJk7zghj7V7RD8D7qaSP8AtLVNLniUYaMK/P6Vk3H7N0I1M3Nh4hSyiZt2yIvkfTirVCVtieaKe5zvxQ8N6ffXOk3MYVJIJlO2MckZrpPFOsWll4Y8wQySxphXMS7iv1psHwF8VWmuxahbeO7WWKNwRHcRSMSoPQmry/B/xpb6rqElr4o0ZrK9cO1vKkpC+oAxU/VqjKVWKPOT4r1yGOSW0+z21uIt4ujgkj+6B61ynhrxVqUvjFLy8umMkpJLljgjHcV7anwM1f8Atpr2TWNHkgzuW3ZZCufptxirSfBXUZ5ppr/VdFLsRsEUD4UDoOlWsPJLYh1E3qz598ZanrOoWepX0r7YM+Wvy4BAPapPgDf3Wjas1wQii6O2KOTq5Hf2Ar6N8TfCPUNTsrG1ttU0iBbRt2DbsQ5/2hisLQ/gRrNl4gfWrjxLpEtxtKoq2bhUB645rSNKpFe7uS3B7s73wjfWupWjS28sbyjiYD7yt71shLS3dQ5UFOfcmuK074U+IbHWZNUsfFVrBKy7VRYX2fiO9dfpHhfX4mD6lqmnTvs2l40cEn1wRXo0MRNrlqI8+thknemeN/FXxlpei+Nra4m33d0xVfLdBsjTPX61wXxL+LN9qlzcaVpEcUVocbptvzEegr1zxf8AAe78TeLxquo+I7RbTG0xRxPvx7HpXPaf+zHNa6rHP/wlFlcWyTh/Lkt3DMgP3SQetcc6XNJ+p2QlyxWvQu/s86RN9ll8R67arHd3igWxGMCIdOB0Jr2W8VpbPy4WAeXpx0FGmeE5LKRfIu7QQ7Avl7CAuPStq30ny+XuY2b2Br0IyhCKjF7HnOnOTbaM2yLx24j8rlBg47+9SR7ZJT8uOOa1obHaMNPEfoDVC722kss5O5QMbV70lUXQp02tyGe12qWA7VgXTSSEx2tn5zA8lxhRXT2MdxdRh7jCIeVjHYe9Ty2safdXA9quFZpmcqKktDx/x58O18SKuoGC2jv0XCuFPPpkivnT4xW93qvxA07w3BZLHeW0axFoz/rG9TX2/qFuUtZSv92vn7Q/hzqWo/FS58YX0CtpUu+O3cyguHBwcr1ArKaUqkY3spPU0+Gm58qcktDj/Aem2s94NJ8Qab9gvbY8Oxx5v49xXV3t14Z0O4uZNM8m1eIDzXKErn0zW38S/A9jfac11c6hNplxYKzRTxnBYY6H1rzv4d+A7XXfD7zeIL24uHncsqNIVyueDivdp4qfMqcVdrq+3n5nzFfL4xTm5WUnta7v2Wuwh8f6lrcs9noWhzlmbC3OCI8eue9Z2pWa2mktqXiC+vrzbJzYtwjN6ACvV9Qh07wx4dJj8u3gto9q8CuI+F/gW/8AiFq994j1q5uLfTrbJs7dk2+accP9K5cbNYfkqVJ3u9unrbyOzBUvrCnTpws0vi6+l/M4A+FtX1S2n1xbZtOsyQRZ2wIJX6ius8EaXouiiPU9LjeaCYhLgOdxVvx5r0zRmjYfYZliwMouCM8cciuC8R+FdTsdQur3wyyyWYfNxEzYG7PO33r16UKNF+0ir9b9fVf5HgV5YjFQVO9ultvv/wAztJryziAYt16KeDn0xV5EhwWklVFUAsM8ivN9bv8A+zYba91zT7mBZMBZBcZ5rH1L4iSQRPBpllLdRzkIbmRDsH/AsVrVxlBLSev4nPhsHief36Ts/kj1az0+xu9SF9ebZwn+rQHAUe/vV65tYprgtbKY4geFrzK08cz6TcW1rMLG6jkUFmVuEPviuij8dXtxcLHY6Cb5WHBtmLcfXpXPDFRk20zunhnGKjONvud/mjqYLEXAO6LAU/Lz1rNntl0aO7maJnMp+RcZyayrz4g3enXi21/orWruuVEhIH/fXSug0OC616C31y+nijjB3Lbq3AHue9X9affQhYOD0UbSXkZNp4aubiye8Zpklbnyw2Pl7iqdp4Yj1S4NvEwWOL7zP98n6dK9HnvoPspS2jd3PygIuR+dV7eyRz50EMkDxjOGXBJrNYqUL9jaWWUqnLyrVfj/AMExtN8G2tiQ4MjNjDEnrVm20+30tyJo/wB27fK2MkH0rYjubxrDzb5Ps7A4Gf4vQ1TC3l/Mnmqqwp1I6tRHESkm76FSwdOFlFajDJbu5ZCDGnt3poPmg7Rx9KSW0uLVz5cKNCe38VTWjo45R0burLVqVle5HK5S5bGf9lk/uL+VFaXnf9MH/Sij6x5l/VZdjvvAHgTwx4P0VbeOFTIDumklbcWbueai8a+P/DvhzTXmaVJoCCoSL5iT6DFeFeI/FHirxBHLNeasljZSIWWJGwSPrXn+j+ONL0SC8t7zdfyjPkEnIQ96/LqeIdTSCP1eeE9nZ1GeveE/HOg6+81q+LeV5G2K/B68VtWmjpbxzXFq7OZGyylsjPtXy9PqHm3/ANtsCU+0ZYEHG0967j4Y+ONetdXttJkkNzBK+35jkqO9byVjBR5loz6c+Fc2/TtUg8sxGOdG2n3Xk/pXSSTFWxzXMfDPUrS+nv1tpEbMSltp7g11bKpbpmvUwr/do82uvfIftBPagzNj7pqdUX0pSox2roujKzK8cjMTTo5NzEelNAxKaWAYlNMRIQaYXAJ9RVgiqzL++56UkAecv0pPOFS/Z1qOaBVTIpqwaiectAmU06KFSvI5p4t0zRoGoKu4U4JUirgYFDfdpDGbgp64pfNX1qOBd7FmqVolIoAOtAXFRjdG+O1TMcLSAXJWmmYetQPIznC1IkIAy3WnYB8cwYkA1SuVaW9WIr8n3ifWpo+JzSXPy3CN6giqhuZ1PhLkW1QAOBUp2sKqLzUgLKuRyKtkJlHxDKYdGuHGMhDz6V4J8BvO1T4k+ILU6jdTW8BWSON3OxCSc4HSvf8AU447rTpkZNyspBWvmDQPE03w/wDjbrc+uW0NpC9phERhtZQcqcjvXPVnytSNIw5k1Y2f2o/EN4dWg8M6LbTTXEiEssaFiw9MDrWT8O/G3hAaFa22r3H2HVIF8uVZRt5Hauj8L+LtDudTbx54lhjjimlMdpOjFhCp45/LrXafEu6+GOjeCf7e1SPTbyN4y1sBGshlYjIA9a1oYtQn7RvyObE4T2sORep4J8efGOlTDTrS1uRdWTSB5RG33lB5H40mq/Ezxp4l02Cx8JWv9i6ZbQCPz8Ydl9q4+PwJ4o8SaBN8QE0eFtDiuGCwg7SVz2X07Vzw8R63b3ZhiVraykYAwIPuqKyxuKliG+3+RvgsGsNHfXqer+GPhz4huFtdSm8U3EYkUybd3z7v8K6I+A/EtrZxTS+I5ZsSDZGIsKcnqeapeD/iBpb6DLbQxbLm2UfPcyAFh6LXfeB9THiFLO3vJNriVnO1sDA6CtsDiqbXspJ39Tmx2DaftUl9y3PDPGXhzxTo/i+C/wBYum1TTklXHmEhSCfu+lfQmmaPpMmixO1tD9ndAfLVQQfbFbniDQ4dS0W6igtw8qKxUSDIPFQ6F4Ltbjw9YXEIuLW5RVb905Cgj2716FGdOj8GiZx4ilVrSUnq7GPL4C0XVFJbQbRBt43xDJFWfB/h6PQdU/s1LeOOyZcxADofSu0to77Tiv8AaBE0DcCRRgj6imeIoTFaJf2kiOYGDnB6r3FKddt3KhQSjZ9ChrfhnStQtprW609LiGYfMGXPNcHpvgVNB1OSCO7vbWylP+juZc+Wf7p9RXrkdx9psobuFVWORQ2XOKpXttHeWskcjpIx5UA9DRCrfcKtFSVjn4Rq2kIFureO+gUcSxDa/wCI71atL+DUlcxsF7GMjDD61a0a7NzC1o4JmgO1wRTdU0i1kVnDm3lPR04NaKeupj7Npe69DmNStJPtbWV3OyWchzEcn5WqSO21KJDHDMsir0LJzir9zatawJHqDST4Pyz7ckfWremyyTwbo1WVAcfJgit1W00Of6ved5bmNDZ3fnB7u73rj7m3GKnMeZBHbRjH8UhHT6Vszwx3A+ZHijXndjrTYlV1CpGdv97FNVb7j9hy7Gb9jX1orU+yt6UU+dBySPk+x0m61nU7Sw+2SqJXWMLnrk9BXpfir4AQ2NlFJbpCjFQWYsWOffNYnwtW1m8d6KpfJ+1KQuK+nviQ2LWJBwK/P8LG6bZ+hVqjVonx94u8HW3h3TIG8goVfDMrHk/4VV8B28ll4r/tIxh4LaGSTYeRkjivVPinCbjRXRYw4Byc9q868HTTfZ9Vg2r5gt8ZP92rqtrRERd2dN+y5r11/wALbksWlYW99bXH7s9Awwwx+Rr6k3c18nfBN47L4qaBd7Qpa4MOcdd6lf619XsNshHvXfgJ81NnBi48skPLhRk0CZMU1l3Lg00W6+9d+hyCBg0mRTQ+2Wl2hJBQy5mpiJfPGKjDbpRVgRLjpUMihGGKSsMtDpTZR8hpV+6KHGVNSMZb/dqWoLc9RU9Nggpsn3DT6R+VNCAhtehqeq1s2JCtWaGBFcL8uailk/dD1qa4/wBWaqP9ymiWT2i8FqsVBaEeXip6T3Giq3E4p12owrMcBTk0TcSKadcMogdn+6FJP0obaV0CSbsyg2vaTFMkCv5krHAGc1W0XVLm/wDEl/ZzbRDAF2BR6+tZ+laDbJdTXlpcEzSvu55AHtWZqf8AwlSeMUs9LWJLOVcyTgjIPoRXlrFVFLmlqdksPFrlidxeyW9usrvIoXb8wJr4m+M9vb+IPHk8WkmSW5lmEeWbO7JwAK9z+JHjS18K6vc6fqtjcapem3IjMLEbSRxmvAvD2pr4P1b/AISvXoDLdb2ktbWQ5LMehNazryqLYzhSUHY9t8ReHvDfw7+Dlpb6hHDJcRRDcJSCXc9eK+fYNF8SeIof7Zlgkh0i2lBtoJlYRkE8Yz2rsLPxVa6z4pHiX4owzTxzAHT9NUZjA7Ejv+NemeKPF6+NLW20cWMdho8aY4G07QOB7fhXPGXKtdzZq7LvhtptC8LWunSXCXNs5DfZI1HlqT6eteVfGPSYGlGr2tvDb3qyqixqBhjnuK077Up/C9jNJorvf2AbpIcmPHoaxbuXUvEl1pcEWnTyeZci4kmI4x6VKnIvlilY52SCLVL+3s9WtYtM1KJlKP0SUV7n4Asbex8WWbLeR+Wy7VUd2IrA+Ifh3Q7rSYVuFdZEGSY1O9DXmDeIdY8M30PlSNeW9u4aCduDx2anTm+dNboirBcj00PtHXWks9NuTHHtkWBmBVc54rT8Dt5nhWxZ/nlaIMwIxyaxPA3ii18YfDhdUs5UedoNsqqM7Hxgiul0q1uLXS7eGKM+YqAFq9n2nPFM8uMLO4y4eMTFZV3KOAMdaxtQ8Pxb5Ly23pJIDlCcoR9OldVDYoDvYFn7k1Za3VxjFUqlgdO+55V4Ul1GzkutH1SETzQuWjZG4aM9MDtit4Qw3UzKmY3QZz0IqfxDpptPEdleqMCTMLsPTtWnNp8q3COoG1xtLY5rf2qS0OZUXdrscbqDX2j6sLsRCeK4xG2wc/U1Y+2S3VxGfIXavJBPJrc15BDHCirvKOMgU+MW5bdtVW9xg1pz3VyHTs2iNFiurcqFBbHKsORXLy2Ueh+I0uLZXSCY7ZlGSu4+1dVdBVYSxsFcfrVGEfb9OuJJMCQtuQfShMJRurD5cqOFkIPVSvFKg+TCwhPQE8Vd0i7S/sEkGCw+Vx6EU8QwpKWJP0pc7RSimrmb5N1/dj/KitXzR/zxain7Ri9kj46+A94br4p6DGVIzcE/kDX1v8SCvlxqfSvlX9nTTXX4s6OThgpds4/2a+pfiWeY19q+Xw6VnY+nqbo8L+KWoLY6cN+PmztOK8t8O65FLHq08fDG32sMd816J8W7K41CKG3ihd0BLOyqSFX+8fauD0/wu9lqeoxaBqAulW1RsvFjc5P3QKVRRc9Rrmtoa/g25sdK17Qp72Zhew3cUzRj+HLgAH86+vZh++b65r4TksNQ0bxF9n8SLJaXBZLhwMMWVSGGD07V9zidZbS3uk+ZJYUcH1BUV2YJKN0jkxTbs2TLUg6VUW4X0p4uB6GvQszjuLP98Gkk/wBYDTZJN5GKdJn5TTEWl6VDcdjUqfcFR3H3albjJIvuCnMeDUcefJOOuDj64ryfwZ4x+IF3pE2uXGnWWt6dHcyxTQ2o8u6iCNjIXowx261lUqKDSZ24XA1MTCUoNaW3dt9vyPVYP9YandlRC7MFUdSTgCsXwvrum+INPXUdLn82JiVYMMNGw6qw7Gs2K3tfE/iPWYNViS70/TpUtobV8+WX2hndh/EcnAz0xVOaaTj1M4YZqUlU05d++9jrAylQwYEEZBB4xTPOhxnzo8f7wrzaKxk8KeN28N2s0p0DXrGf7NA7lhbzhTlVJ6A+n0rO+FPgjwrrfgm2vNQ055bvzJI5X+0OCSrEdAax9tJy5UtT0nllGFJ1p1Hy6Wsr7331VrNNHqHnRCZmWaNgvLYYHA9/SqaeK/Dr3kFmurW5mnYpDjO2Rh1CtjaT9DXC/EzwxpPhn4fXq6BatZC8uIIbuRZWZniLcgknpXbanoem6n4dXRLm3C2ixr5BjGDAwHyunoRWnNNu1tUc7w2HhCNRybjJtbWeltba99jZuT8nvTBHuhrnPBGo6hewXWk6vzqWly/Z53AwJl6pIP8AeGK6tBtXbWkZXVzhrUnSm4MpwMYpMMOKuKcimSxB+ehqJVkTpzTeplsLddj70l1H59nLD/z0jZR+IxTZmZl+6aerYjHqKYHzt4C+LEOi3F5Drk7yJaytEVUfMADivU4viF4baw/tiOVLa2kgMiTuOWI/h+teX+KfCPgrT9V8R+JLmaKBbe8KXVrIfvc9VHvmuH8aeLk8QaBFpXgPTxdR28nMKJ8yk9MDvXjezcajtsd/MnHfUyfHvj928Q6jrRXde3pCW8TD7i9ATWhpXwV1zxLoB8V6lqD3bIBJJEjYKjrgZ61W+FXw7uNX1ObU/EscsV7DKB5Uw2leeTg19G6p4o8L+GdKFveavHHbhAnkoQWY49qmVVRdk9i403a7PmPUfD1zY3MWs6iVaOAhI4pWyQB7V3VjpZ1zT4Ly0k2E/K8ZOMD6elO+JXiTw02jM2m+F7rUPPPFxIpwnuPSue0y9F5DZT6S0kE6AB1z19iKzU243YcqUmd7B4ZtUsX0+STeHjO4AcdKqeFtLk0uyT7BKwuYmKrvORjPetax1jzLcw3MZiuQgXkYDfSnajFPZ2a31mhZCMNjp+NV00K0Zci1LzmubTVdMAJj4kTBBNc4uieH9Ske2u7OKRHJxvXke9cX4m8UarD4+hs4ZnS2eNcp6Gu4uYJEtUuZVKtt+8B1BqZXTUhxs04lP4Pte+GfiCnhWzvLhtKnuN0qEYD4GeD/AIV9fQbAsYXHl4/Kvh3xDrOpaBr2kXlkzNHZTC4lcDlsnp+VfZXhTU01/wAPWWsafIrRzxK5Xt0r0KE7o8+ceWbRvvGhHyjmoniYfd61LCzOMdCOoqVsYre4rHP63pjXluJDIweJg6gdMirqlbiwjkiAJwD+NXyFxz0rAhlaz1Gaw6RyAyRH+Yq02yGkjI8R7TNF5OAxkAYUSrHtHmAc/rUmvWTzXFvPEQH3YOe9TWlvHIQXBMq9c11KVoo5XFuTKX2IENJtwNpwKW109WtEGMY9K2GjypXHUVDpgVoGVTnaxFHtGHs0YFzZz6XI91bDKN/rFH8609NtUaMXAcyl+Q1aFxGkn7vqfSs+0V7DUjb9LaUZTPZvShzug9mky95P+zRVnaaKz52a8h8pfs5WrN8T7BtuNsUhP5CvfPiU3+kKvtXhv7MOs6Lf/EOO3hmeS+ELsAo+RV4z+Ne2fEeRftwXeN+3gV4OFjKMHzdz2qjTkrHA3V5aafbajPfkLFNaNGoz8xPrXlIutTPhS+uJE/fSTLHFMnDFR0rV+L+t2+hyWFxdHeBJnY3Ib2NZVp4mt9QubPUNJVJLFm33FvtxsPTiprc3M9NBw6aieOrZ9Xs9EutSdPPlgEaFF+cDvur6i8JvHdeC9EmjO6N7GLBJyeFxXzbqN5Fc6hdwXFuVgkXMRQ5MYxXvfwclab4VaHuUgxJJDgjsrkD9K2y2TcmiMclY6ZYlB6CpPLT0FQzBxyppo833r2Ty7lnZGOgFP+XHaqLNIDg08LI3Siwrl0MMYFDYI5qvEsgf5ulSzD92cHFIoljAyuOma86+CuLc+KNNU4+za1KVUdlYA16Db8xjPWuD8IhbD4v+L9OA2i6jhvEHbkc/zrCppOLPTwXvYavDyT+5r/Mq+L428C+KovFunrt0fUJVh1i3UfKjn7swHb3/ABq34JujH8VPGGnlgY7jyL2Ag5DqyDkfpXUeJNLh1nSL3SZ1DJdQtHg+uOD+eK8k+Gt/NB4t8N3N2Tvltp9HnY93ib5c++AKxq/u6its3/wP1PVwVsbg6jl8ai16296Pz91r7juvi0xs4/DutJjdp+sRZP8AsSfK1c98PPFOgeFX1/Q9c1a3snt9VlMKS5+ZG5yMD3rpvjTavcfDfVChw8ASZSOxVhWN4MtdNuviNrbXFpa3Iv7C0vYjLCr4ynzYyPcUVLqsrBhOSplbVRNpX230af8A7czrGn0Dx54VvbayvEvLC4DQNNGD8rjoRkdQcGqPgLWrj5vC+ur5Otaeuz5ul1EPuyp6gjr6V01rawWgEVrBFBHnOyKMIM/QVzF3baX8QNAF9ZyXFje2lxIlpdj5ZYJUbB6dVJHI9K2kmmn1/M8qjKnOEqck1Tvo9+Vv/PqdcXVcZp49a4rwd4jvb66ufD/iCFLfXrDHmhfu3CdpU9jXZxnKCtITU1dHHicPPD1HTn/w66NeQpqN5FWmXUhUACmxQ7huY5zV2Oe4Gdc9KTeGQ7akaJcdBVaH7zimI+Qf2pdP1if4najHa2832IwQzyEfdyVxn9K8/wDAOn6rBrUFzpNw8DxkOZVJ4Ne7/tZyxafqdjLiRJLyyaMOrYGVY8e/WsH4VabeW/hiM3mmmJZxuiZusi+tcGMbhe3U6sOubctaXouua3fS6tc3d9IuQrTD5Fdq9A8J+C/DOc69HFJJncrSNuyfxqnaXlwLE2EkyQWxbO1etT6vJptvpP2hrosVxnmvJ5E5XO/maVjr/GNrpsmj29jY2RS1DANIEAQCvMNf8BG0vV1HRgIpwcrgfIR9K6iLxtYto6WNzdwrEy8B2ANWre/ZrQSNJ5lvt45roilJGLlZnnOoyT3l4lneMLeePhnHANXND1KXTHWxvpmks2fasr+vvXRa14fstdhaa2fEgHUdQa426+3aS72OpxiW3YYWbbnFZXcXqaOKkrol8TeDRrPia31CxdA8YGcH7y12FzHLKkOmm2LgpsY9unWuM0K8m0eY38V359o3G3dkj6V6B4d1q2v4XlgkjfcMc9RW2kjNOx5zcWG7XLqC4iSRIsRlWPQV7R+z1q0UQm0DzTGsfzRRhsgeuK8nJgvr7VLpS3yymNx6gd6k8E3s2h+JLfUYXPyOFcZ/hqIVPZzT7Cq0+aNz62f7TBcCTKtGRye9TrcRucbsH0qLSbyLUNNhuY2DK6A0xIwLtlIGz+GvX0ZxE7nI4rB8URskUd8md1udxx1x3rfSBFbcM0s9tHNE0bqCrDBFWpWJcbo52NpLv7NJHCxT7xJq1c2smBJAmJV6Z71Y0aD7Or2kjf6s/IP9ntWmsak8D8abmJQ0MKAykjzYdmR1HSizjELyKRgFsjNbM0G0Er+RoCRXEBSSLp1BFTzj5CgI4VuA2Rkjmob61ivEa38tiD0YDGDV3yFt1yi7vXPanyyL5YZGCkeoo5mHKc9/Y+of8/klFbv2hv70f50U+ZhyxPh39kL7NYfGC8uLl1gSKycAMcclhxXt3xD8aeHU1WSZrve4+UlRkLXOfDb4XeC49PsfEcGqf2nNA5Fy6PhXU+oHpXoHjrw94Xj8FXFtDZW6xSYbcijJz715TqNvTY9OKjFa7nzP8eLzS9YsLa6iu0eJQdoXqzVz/wAN4hbWVpMkm3zGKkHpXV+Mvhv/AGtEzaTII/LX5IT0o8M+EZLPw8LC/LQ3rtthGOAR1alVneNhQVpXNbT7KRVnWSSNJpydoJzhB3r2/wCA80z/AA+eG4mErwXsiqf9k4Irx7VfDrraNdNel7mOE/MOM4Fenfs47V8KajF54kYyxyle6ZXGP0p4J2qBidYHpopwFNXrThXsnmFe64cVZixtFV7rtU8H3BQ9hEgxmmy/dNOFJIMg0hjLY/LXB3zfZPj3YNjAvtHZSfUq3H8q7VN5J21wPxAmj034k+DdSupo4ImM8DyOwVQNpIyT7mssRpFPzR6eU+9UnD+aEl+F/wBD0ST/AFyN3yK8e1LTJLbwVquv2infpniWS+hK94w4V/5fpXeHxLa3922n+H501G8THmSRHdDb5/id+mR2UZJrZh0exHh1tDMebSSBoXHdtw5P1zzRVgqq0KwOJlgJXmt2tPJb/emUPF0sGp+A9UKMDHcac7qR3G3dXCeA5hH4n8GXW7/j+8PtAx9TG3H6AUlpf6toej6h8P76wvLrUhA8OkTxQs0dzE3C5YcLtB5zVrxBoOq+G7XwRNpWk3esy6R5kVzHaj5iGQZ+gzmsJtyalbbf7z1sPTVCnPD8y99y5dd04uz++3zPUyeNw6jmuF+HinSfFnifw5LkD7SL+2z/ABRyDnH0NO/4S7xYR+7+G2rjPQvcIMfpVTWl19rfSvHC6LJZ6pp5eO908OJHktCecEdSPvYrWVROzXTyPOoYSpTjKlUatNWXvJ6rVbP5fMk+LMf9l3mheLrZds9jeJbXBH8cEhwQfoa72A7oww6EcVwHjPU7Lxp4dtNJ8OS/bnvbqJ5WQHFtGjbmMn908Yx1Nd9bfLGFHYYqofE2tjmxaaw9KNTSSuvO3T8bjLmPcMjqKWORdoDcGo/7Qsm1NtMFzGb1YhKYc/ME/vY9KqXOs6JFdmzm1OzjuAwQo0oBDHop9D7GteZHAqU3sjRLAjqKqxf65qZJ97CZp0AZZeetXayMzx79qPSFvLHw7fPEJFt7uRGBXIO5QRn/AL5NcCnia6XSobNUwsAwuwdB7V7v8YxNH4LkvbdFeS1njk2sMgjlT/OvGYVtHkRbWy3GT5jhOATXlZhuteh3YRaMwWutSupo3jjmkdzg5yMVNeeDvEuqxY+3NCAclAeMV0viXWItB0Nr+6tYo1j4G0c15tqfxi1cxvHpdpGikffeuKnF7xOiSuejf8Kc0268KJqN5f3C3y8A+ZwfwrNkh1rwnpiNeXDXOmxtjf1KivIrv4neKpLH7K2ouCXzweldl4e+IE2veGm0LWigZl2rJ/e+tbOMlHUhJX0PWdEulurBL7T5gVcdQev1qZpbfWJJbC8tdsu3GGXhvcV5B4B0zxVaam0VnJIbLcSVLcY9q9j0vWbeWaOG4iWOZMKSwwc1ndPRlWa2PO9a8L3mi3Zms90lnnMkXp9Kz2vrm3dpNC/duw2iPHVvevdp7O3uoTnBbHUV5r4h8MTx+IIp9OiSNVBbI6O3pVWcPQl+8hPD4gvtHNm+YNSUEsR3b+tZbXJt7kR6h+6ljO1sD5X9DmrsI/fs0MPl6ip5B4/Kta401NYt2s9VthbTunBPRvTmoaUncd2tD1L9nXxnDrFhc6NI22e0bABOcqehr1uSMMvoR0NfEnhTUtQ+HfxKsZ5XMVtI4hnPYoT1r7MtJBfWUV1BcF0dQw9DXpYd+7y9jglo2i6sxU7ZOPepo33JuPFUjG80QVm6dRUkEkm3YV5zjNb2EmV7+aOK6iukXcQdrgDsa10ZWUFehHFQeSjRMm0HI5qtp8zputpPvxnj3XtSGaJGaY+E+b86bG4kG5Wzikl2MDvbAoKGcOx5yppSsZhKMoI6Vm3atbsPJmITPI9qX7bDlU85WJ96aRLZL9jtP7hoqbzI/wC+v50UBofnT8LviLqPhLWbGzV7eHTJ3Ed655yhPJNe4/EyC8TRYdR8H6q8+n3DBnXzN8IHqB2r5e1+w/szVLnSZvKkktZSivGcq/PWu0+HnjrxJ4T0JYb+xe48OyzFckcKe+01wVKTn70TqhNLSR6P4N8XRtfppmoQPBeMdqk/ck+hrotWutMi1qzt9almixuaJYhyw9TWFf6Ha+LdHXUvDF3EJCvmRIeqN/Sub8DQa34u1DUrTV50/tjcbWBuybfSue3Vo08kdnfyWerQva2rTxLvxvLYyvpivSfgtaR2d1qCRAbJrZcH1KNz/OvLdM8H+ItFtpV1K6SS5hzlCOCB3Fdx+z9rlvqWrTLG7ZxJDtPqACcflWtBWmrCqSbi0z13vTxTG4alFeweeRXXQGpbc5jFR3P3Kdbfco6CMP4g+LLTwdoX9q3dtNchpREkURALMQT1PbitrSr2DVNNtb+2bMNzEsiH2YV538ardNY1nwj4bk/1d7fs0wHZAMZ/nV/4IXMkfhq70G6OLnRb2S1ZT1C5yv6VyqrL2zj0/U9ueX01lscQvjvd/wCFtpfivxG/D34gxeIPE2q6De2sdld20zLbqHLeaqnB5P8AEK6bxnpOmanolzJqGl2eoSWsEktutxCHCuFJHB+gry+w8PPe634yh0siHW9K1UahYSLwcsvKH2bB4r1Dwdrdv4q8MxXyL5bzI0NxEesUmMMp/GinNyTjM2x2Gp4epGvh9ErXXa6T+5r9Tnfht4m0u88M6Np8stha6ncW7SC0t4hErBWKkqo47dK3PHurPoXgbVdVhYrNDbnym9HPAP61wHgTw5Y+I/h7c6PcyNBfaTqc6Wl5HxJbvu3Ag+nPI71Q8beJ9Tk8MJ4L8RQ+VrzX9vE0iD93dwbv9ap9+Mis1WlGj73b8TplltOtmLVPVKXvLyve67q33HUadofj6aws5j4/kgMsCPJG+npIysQCRuyM8+1Zmg2XjTWPE2u6NcePruBtKlRd0Vqg8xWHBxnj9a9RZABHGOioF/SuJ0QfY/jR4giOQLrT4J8epHB/nVzopcur+9nNhsfKoq3ux0V17se68uxTuV8QeFfFvhWyu/E9/qtnf3U6zmdQufl+VeOoB6fWtr4rXt9pvhddQsLqa3e3v7dpGiYqWjLYZT7HIqh8aZI7bT9A1ZnWNLHV4WkduiqTz/KoPiP4r8I6j4I1mwj8Q6fJPLBuiVJNxZgQwAx9KUmoKcb+n3GlKDxE8NWUL3bUrL+91t5Ms+M5ryHx3p8MN7PHZano90nkI5VPMVSwfA43cdetZf7Oeuy3/hWfSrqd5bmwmOC7ZYxsTjr75FTeJblbuz+HethsLLcJC7f7MsYH+NcX8PvM8MLH4qj3fZoNSm07VkA+7GX+ST8KydRxqKXT9LI7o4OFbASpte/svWMpfmtPuPRvEEo0z4s6XqJOFutIuIvq0fzfyxVX4W6Za6j8OgNQt1uV1eSWe73jJkLMeT7gYx6YqT4qoPt/hbUo3ygvZINw7rLER/hWh8G2DfDfSunyK6fk5Fbxt7Vr+uh5taUll0akdH7q+5y/4BY+Hlvq1jpdzpWrxzFrC5aC2uJDn7RB1Rs98Dj8K3ZOLgVa4qtc8Sqa6YKyseFXqe1m52tcz/GkAuPCupRld37gtj6c/wBK8I1HUpIPL+wKhyoDe1fRN7CLixngPSWJk/MEV8vLFMt06qrHaxHA968nNJOKi0dmCjzXIfGq3V94RvYZtkm5MgY6Gvnq0kup7s2KqQ4O0Ad6+krm3up7WSFI8nacg15Za6J9j8WpLJDtfzOhHvXJhar5WmdFWNmrGNJ8N/E91aJcQ6fK69fcis+xvJPDmsRw3lqxltn+aN+MGvr7w8B/Z0BwOgr5c+PcccPxN1EKBk4OK9CMeaGpjJqMtDotC+KjWWriRYSYXxlc/drpPiT40stY8PQX+iyCK7RwWK8NxXhVtBc70ZYyFYZBIrTgaeIt8jEjtjisZU4j1PZPh78XJI7iG01scH5TKP616xrN15unRajYlZNmGGDncDXyCbiNCyyrtb0PBFdH4V8dappM0dvHcSzW2cGNjkYqeVok+imt7HWLYyQsIrzqcfeU1nTG5tZVt9TZmbH7ubt+NJ4Q1rSNbMbxyrb6kgHy/dLj+tdNe2sWopJb3KgMO3Y/Ss+R9ClPuRfC/wAP2Pi3xNcN4m0yDULayQCHeNy5Pcjoa+iLC1trS0jt7WNY4UUBFUYAHtXiv7PcEmn+I9X06W43IQrpGw+bH19K9uELxE+S2R/dNelQVoK5wyd5MPJG7IJB9qkWNeuOaRJP76FT+lTLtI4INagkAGOgrJ1u3uWuYbq1bYY/9Zj+JfStcjjvSNkDIAPrQBhxanG58tN3ynDbVPWp5rhsKYLWSXnnPSrQMEMgK7AHPzD3qO8YW7h4WALHBHY0CK0ymTDSTbSOfLA4rN1GKzmYNNB5ciHhlGM1oiRZJD50LFh3AqG+tLaZczSSKDwAvFWiGUPK07/pv/30aKk/4Rn/AKbXH/fVFLQLSPhrx/8AZvFWoy6zpekpZ3RH/Hsi7Wk98Vzej6Xq3iLw/JothelrqxkaRrCVtpP+6DX19N4e8Ki/+26lDbyataR+WkuMAKfQdK8b+M/g6w0O4/4TDQpBby7SJRG3UnuK82lPl91M76kLrmPKfhr4i1bwneXdw3mG3VXjeItgiTHpXb/D3xdHZ2dk/wC7huorvz3uD1+Y/N/OvItR1PUbjSXh2oYUcsZAvzMSeST3qTStQtY4bGNYZ47wSfvJnYlGB6cVpOnzJszjK1j6h/4TRvEWr3b7oXiT5A6cAjFb/wAL7K107xLpqW8fl7pmbgdSymvmbQNO8XXV1eSaP5kjxPvdEcAsvsO9ekeDPipeWuv6dZahZpHIL23gSVeCCXCsGHbrWcIWkmjSUk0fVkv+tb2NAon/ANe31pM8V65wBKu5eKIRtXBqB5WZ9q08pIBndQI858XX1j/wu/QI728t7aCwsXnd5pAignOBk/WotE1nSrb45XcWl6la3dprlqHfyJQyrOo9u/X86r2ujaX4q+NXiF9Ys47y3062hhSOTO3fj269DV74n+HtK8OWGleKND0q0sZNLv43nNvEFLRNw2cdcf1rzZKetRbJ3+7Q+0pyw/7vCSb5pU1Hpa795ee9i7o3+gfHbXLcAhb/AE+K4H+8Mf407I8G/E5Sv7vR/Eh/4DDdj+W6m+Jpltvi94W1KL/V6hYywbgeCeWH6YrY+I2hyeIPBl3bQf8AH7b/AOk2jDqJE54+oz+laqL5ZNbp3Rwyqx9rSjU+GpBRfy0v8mkzI+HarZfEDxrowXC/a1uUHoGqL46WkcekaJq3lIXsdVh+cjkIx559OKxfh5r39qfFG31HhZNT0VRcrnpNFhWH6E11nxlha8+HOsRoPmjjWVfbawP8s1MLToSt5/5m1eMsNm1Fz0bUU/u5Wdou11V8dQDXE6tttvjRo0uMC80qWIn1Ktn+VdF4Mvv7T8J6VfZyZrSNj9dvNcx8RG+x+NfB2onhBdy27N/vpx+tb1HeCl6Hk4KDhiZ0n2mvwf8AkT/GuzW5+G+pfuw4haKYqR1CuAf51oWvhbwzP4dCW2g6bGtzafLtt1yCycEEjPWr3iy0/tHwjq1k3/LWzlUfXaSP1Aqn8NLxrzwBotyzbmFsqsfdeD/KhxTq69UVTr1I5enCTXLPp5pf5HAPL5vwM0m4k/1mk6lCp/2RHKU/kRW54BsLO41jxz4euo99tNeb2Q/3JF4P9aw1t2Pw/wDiFon8VlfyTIvoMhh/KtrwTdJ/wsqaRT8ur6HbXSnsSoAP865Yq0439PzR71dt4as493JffCS/UxtZup7f4e3+h6i5bUfDGowMGPV4d/yP9McVd8B2Wqaj4UudJ0fxBLo02napOrukQfejfMo56dai+PunT29g/iGxTPm2zWF+v96MkFGPuCKX4VXIi8SSW275NW0u3vo/9p1Xa/61XKlVUH/SJlUdTLnXppbuVrJ2atfR/N/MtWv/AAk/h/4j6Bp+p+KrnVrPUYpgyPGEUMoyK9JYxtyxBryn4naj9j+KXg6Pd/qHJf8A2fMJUZr05YmK9a6aCSlKKe3+R4OZqUoUaskk5R6JLq+3kW0ZSRjFfPni9JLXVry2tdqNFcOCSPeve4Y2RsmvGviTp9vN4tvIEvo4JHkD7MjPIzmscfFOmjiwrfMzndHj1CSZmkZAxXt0rjPE+s28viBLOazMc8TAeavQ/jXbaNHBFeS2cly7yqCN2cV5/wCKdMe01w7Zt437uTz1rzqSWp1zb01PZ/CxLaXCR6CvnX9oXTTH8SJ7nBIdVJr6G8Eln0mA9gB1rx39pGOOPxOSQdzxLXdT+BmVX4kbPwp0vTNS0e2hvLKKUAYBK81YTwhYjxhNCluiWlvmU8cDHQVP8EnEWjQFwSMjjua6DxNHM1/cpGJLdZeXYDqPSuSrFchvGT5rHzr4js/t3ie9nbaFaYhQBxjNb2gabodlcxNeNvTjdntWD43W50vxHcQ5xG3KNnrWHJeTSD55mb6VXK5RWpHVn0tfaX4f1TRo5NDlRLqCPcjxNgg4qt8P/GsWqO2j6tKyX8J25P8AFjvmvF/COrahZ3EYsLh0Z8BlY8GvVfBml6DFr5uL2QC8kG7O/oTUPRhKOh634G1A6f8AEyzG/dHcwmPcPXqM19CBlxkkV8qT28mjeI7HU7i4mlsUlVn8r7yj14r6O8P6xpOsabHdadcpOoHUN/OvRp1OZJHn8vJJ67m35iltoyfwp6qvXGDVeOVQPvcn0qTzAK0sVcm2j0pk77Iy3SmGUetQXEyshRuhosFytewtJKGjT5cckd6aIxNtZvl2ep6mllvPIVEwxXu3pVG6vLBQZGm5PoatRZDkibVNSjsId7OhzwAOtRaReC6LTSFiIl3EEcZ7CsbzIrqfaE/dA5y3U1r3Xl2thHBEgQyfO+P0q3GxEZXZL/a0396ismilyou7POn8F6rPJP8AbZJJTKCFZm6flXmvxh8P3MPk6XdTEokXyoh4b6ivfPEvi/R9MieWW8UFB0ByTXzx8RvFtrr/AMQLKfSbWZykW2QN0YHv+FeGox+yz1Zcz3R4z4g8LS6HYFmkJWYMxiYcgVU0C10ebS477X9TeC3jICQwIC7/AFz0rX+Kmq3TeItiSi4swpjUj19K5i10K/iaJVaOYuN4gbsPeuyOxyPc9JuFeyl07XNCmnstPk+USbsNtxzms7wtpEOveNpr5p45IEDTqY5cMsqkMpx36UmiQ6hqOnQSavdII1n+zx2nQYx2xQyWfhr4rq1tZPa2yQZaFenTrUXsXufcJ5WNic5RTn8KcPmyKo6BerqXhvStRVty3NlFID9VFXlr04u6RxSVmxI4VVs1OMZGemefpUe9c/eodlMbK3IKnI9RimCPNPg6rXlx4q11slrvVnUH2Wu+1rT49c8P3ulTAbbqBo/oSOD+eK850D4geDNIsJtM8NeH9dlhWdy8dvaNJ+8J+bksavf8LNa0sL2/uPB3iKC3tYhIXmiVA2WAxyeOtctOdNU+Vs97GYXGVMX7enTa1Vr2vpZLqcpd6pO/gvwlqN04S78P60LC6LHlRkLk/wDAa9vtDxuH1FZel6docto+pWNhb7dTZLuRiu7zHI4Y5yM/SvLfEvjLxVdaxLp2mapHpUcOuDTjLHCHOxwNpYNnJBz0xRFqhG8tblVYvNavJSXLy3bv0u72+TuacXgrVdG+M1trGlWRfRpWeWWQOAId6nK4Jyfmx07V6B4gsxe6DqFm3PnW0qf+OmuKuvh94quiY7j4mas2T83lxlAfyesqz1bVPCXxbtvDOoa1eX2kz2UUUTXL5xJtGH+pYH86im1RTvGyb/M3xMZY+cZwqqc6ceikrqPqtzrvgbc/aPhrp8Zzut2khb8GNXfiJoF1r9jYxWU0MNzaX8V0jSg4wh5HFW/GKSN4H1qO3Yxy/YpCpQ7SCBnjH0rz3xU0t9+znaXKzSGWO3hYuHOTg7Tk1pJqEfZvWyOWlCWKxH1um+XmnbvbmPWv3ZtZPNZVQoQ5JwAMcmuY+FWn3Wl+Dhp9zJbS+XczeW0E6yqULkjleM89KwvBOqnW/gndLI5e4t7Ce2m55yqHGfqMVW/ZsuM+F7+zyMQXQYAdgVH9RU+2jKpC3VMp5fVpYPEKT+CcU196v+JadtN0/wAUeKbrUdV0yDR9ZtlhSVrpf+PhUwykDkHkGsnw7qHhLSbnw7eXnjbTDc6TZPaSx24Z1mUk7ecZGBjt2rB+Dq2cnivU9M1jTra7s9TkluLYXESyL5kbkNgEcHH8q6q60TRdN+NGlGHSbGO1vtOkVYVt1CeYp67cYzxWN3JKaXX9T1akIUJzw9STvy30tZpRtbW+trp+hJ4u+JHgW5s59Kvnv7q0vYApeC2JVlboVJxzXIat4g0zTtP8OTeD7PXodQ015LWyF7abxdxYDMrYOT14wK9E+L1urfD69a2gjQ2rxTqFUADa4pnjudZL/wAC6mn3TqC7SOwePFXXjNt3fTt5nNltXDxhD2cXZuWjlppHqrdU7Hn+oata6rphbxFpmvWOsXupW8y3n2IBXkU4SCMMQEUDux969Z0HxILnWJND1LTbjS9SRPMiimdXW4jH8aOvB9x1FZfxuj3eCxdsSTZX9vcAnth8f1pPic3kaFpniCAgXOnX8Ekbdykh2uv0II/KrSlTvrexy1Z08cqaUbczaWuz0tby20+47STpXyN+2DDq2neP7XVbRLlLeeyQtLFnAZSV5I+lfXP3lDeoBrzX41rbhdOFxbJMJhJGAy5Bxg/1retJKmzwIL30j488JfELUtF1Zbq4c3aEYKynNdFqPjuz1zXBfNZeTFgKfm6H1xXfN8O/AusQw+dp01rqBlYTbMhSOx9K8u8W/D1dN1i7tdKv2DxjMcMg5b2zXnJ05M6mpxR9I/Du7t7vRoWt5o5U2jlTmvPf2hZbGHVluWjEtyIgFUjge9eXeFdc8VeAbq1unhms0m58ub7jjvW78TPG1j40NpdwQBWhi2zpnGW9RWyi4xaJlNSZ6P8AB1En023uo8nf95R/Ca9A/tTS5PEV9o8zIbmG18xw3TafeuI+BSoPBxurKMs6sfNQt0A9KreIdOutXk1vxDY6lA03kCGWFRgiMeh9awesLG2zR5N8bNHk/tqOWFyVflcHPFM+Fvhu11XUFhv1fGcfWvSPGOmabceD7CaVcXEaja2evtXPfDN5P+EjFmpG1W3AVEXLkSLVue5P8YPh4mjaVbappN2kCbCWR25Yj0ryPTdTvFv45nvJQynrur6Q+Pej3V54Z0y8hO4QS7ZAT8u0jvXFfDz4X6Xr1s7SzsrsTggcCtmktCb82rN34WeLNU1OZobpPtMMageYegr0Kzu7zQVvNZ0eYQNIuGt1+5I3rj1ryLT7SXwV4tmsIZN9lAf3sy/xe2PWvQND8VaZ4gXbCoghiOMt0Y+n1qVe5hPleh7P8LviCdatYbTVoPsuoFfuno3uK9AlmG774zXz34e89vHNndeWUiUbVB47cYr2u3YQw+ZM5Lkckmu+g3JanJU912NVrpVXlqo3d63HluBzzmq8skJG5nwDUEvln7tdUaaMJTZJc3geIoWJzWSwi+6BuPqatNGSaryW+ZflyG9u9bxjFHPOUmXtCh8+8RDxDGN8h9hVjUJzc3bHtn8hU1un2HSMsMTXHJ9lHSqigZ3Dqa56kuaR10o8sdRcUUtFQaHydcSXujzfb9aI1V5uhWTAz7is+412e41J7f8As+008qARLg7sHtXfW3gO51LwHa6vDGHAXeC7ZJHrisDVPCN7cTQ318yPGo3kxcMQO1fPU6bV3Y+hrVE7K+hw174bkuYL29naNQgGxivJY9xXHeFmktrzVIZ5Xd1jyJG64zXulxfeHY7HT7u6s3uILGdXu/m+9/s478VzfxePhfxJPN4l8MW8dgo2xyRrGFR/fjjNdUJq2p59WPvaHEP4kMFnaWsKbpftKywsRyMcYr0Tw7pcfij4m6lNqKYYWKAgdiRXl2u2Nvp+s6O0yN5ZRZSVPXHNamleOr3/AITO71SzcWayjywh6ED1rSa0ujKD1sfaPgW1Wz8C6RaIxZbeEwgn0UkCtVulcn8HdUOqfDu2mdsyxzvG/wBev9a6ztXfQlzU0znqq02itGpaQjNWo4MMu5iRnmq6cTmrw+7WzZkkebfA+J7B/FWiyMQ9nq8hI9m712usafHrGl3ulTcx3cLREHsSOD+eK8wTxFL4T+LXiy1i0LU9We+MU6x2Me8rkZy3516D4M1i+1q0ku73Q7zRpFlKrDdDDMOzdBXJh5RcfZ+p7ua0KsKyxUVo1F3ut7LpvuZPwWv5LjwHHYXB/wBJ0uZ7OUHqNp4z+GK818Rx+XceNrhfvWmv2cyn05Oa77Sm/wCEb+MOqaU3yWevwi8t88DzV+8B+v5VxuvWzTxfFZEHzRywSrj1Df8A1zWEtaai+l1+B6+FSjjJ1Y7TUJL/ALekr/c7o9xtcOiyf3lBH5V5N8YtDbVPH9nHCSl3LpEklow6+dE24foDWz4Dj+JV1b6TfahquirpjRo7QpFmR48dMgcH8as/ExjZeNfBWrLwFvZLZiewdeP51rUkqtO7XY87A05YHGuMZpu0ttdbPR/cbPhDVF8UeAUvBgSXNnJFMo/hk2lWH51w+jIb79nTULXvBBOg9ikmf6Vv+CP+Ka+ImqeF2ytlqJ/tDT89ASf3iD/PrWR8N42fwd4y0J8Fre5uowvpuQn+dS5XlFPfVHRClGlCpKn8PNTmvRt/lexl+F7gaHetbEbbDxLoPnxDoouFiIYD3OD+lP8A2dZVt9X1Kw3nbdWcVyoPryDj86i1PTZNW+Amkala7vtukRGRSn3tg+VwP0qr8HFez8VeErmVHjOo2FxAQ6kElZCRwfYVypONWGmn+Z7U/Z1cBiNfed015wu0/uSE0BPsfhew8SRr82j+IZknI7QyNtbP0J/Wu7+JHlWnifwZq6/cW+aBm/2ZFGP1NcH4N8D3fiTS/EMTeJNStrX7fOi2MIAjeQcgsT1yccYra8R6jJqfwW0vVpObrSb6Dz/UPE20/nWqbUHp0v8AccleEKmLi1K75nF+SmtPxuejeMrFb7wxqlmP+WtpKo+u0kfqBXn3iC7L/Bfw3rW15X0+4tZdq/ebacED8q9SZluLeM9RIg/Ij/69eTWUbTfAnXdNZsy6Zcyrx22Shh+hrpr6/NM8XKXZJP7M4/jdM1vE+uX/AIo8B+JYLjwvqekRxWYmjluwB5jBg2APwqKzvP8AhPpNF06w3Potj5V1qN1ghZZlHywqe5B5NdvJGuseDvLb5lvNPIPvujryr4AaxNpXl+Gr/KW12ZJdNcngsrEPH9cjOKiWkoqT3OijaWHq1KMLSpvRX7qzeu7VrntVcB8cWmg8LW99bwGaSC5HAGThhz/IV31c58SfM/4Q68kijEjx7XCn6/8A166akbwa8j5qDtJM8S0rUdTv908FuIljX5vNOCT7VW8VTWNt4afxhceV9rt0ZWgdQd7fwkU/TYdSm1FpGj3QE8ogPFeffECPULjxDpllewSxaBPerHIVyN5z0xXi046noSloVW0S98X+HhqWuXck1xLl4I84EQPQAV5zqHhnW9G8yZrWeW3jPzSIhIX619UnSbFbxI7O3jt4YiIkDDHGO1aTaXbS2NxpkhRYpDmQbRl63p1XezZnOCseEfCX4m2OiRy6fqEEi+fhVdOR6YIrpp9cj0vxVeQqrwWM0O2RAOCG6H9a5P4o/DZdL1NdR0dkFuzZaI8bT7VyFl4ivEvprO8VZ/OxGxkPIUVraLXukNtaM+hNT0uwuPBJvPt8bJFHuiEnBz6V5/8AD2A2/iZbieeNd7fKgb5qs6Kq2PhG8huo3uIZseUZGLeUPauMFzZz64k6yJaRo4XaWIZh61lGOm5pzaq59C/E5INS+GV9EL5I5IV3hQ3UjsaxvgUYLfQkkedPMzgKW7etXL7bpvw/neaGK8tHg3AnljkdPesP4QXFpqiic20aBWwqL2q3ugXUZ4pvrQ+LriT7PF5SyfN6t+Heud1jUpLef7Vo1nawoWyIAvU+oHY16V4z8KW+pzzTQxrHIOFYcGuDl0mayvlj1ZGiESnZNH39jUSdpMixtfDb4gn+1rd/Ebi2RJAEeUbTz/Svo2a6OoW8Zs5kEbgHcOTivlA6fY6jYm/1N8iGXbCw6fjXpfwe0/xoLvzl1KCfR88NnkeyjtXZg6yUuU4sXTlbmPZvs+4gySs2B07VK7bQADQqnA3de9RzcnAFeulqcD2HCU+uasadG13exw9icsfQDrVVY+M961rBfsemy3LYEkx2J/ujrU1Gox0KpRcpDdVm8+7IXhBwv0FQijdu5pRXIdwtFJRQBy2i3dhefDCxlscBJrcMirz26V5hqM8j+eZle2j5Ug9Klku5PAngnQdQ0TUBNFFADcwTPuAYjJx361wev/Fg+ItUMS6TJIrL86wx859a8lSuem/dK2vCGaZNKt2EdvKNo2jJYnqxrA8ZTJb+EpfDdjCJjJMoR0HAx71ty6vo2m3V7PqUd1blLf5Y5IjlifQ1Rt7qxk0rTtTmsTLB5oka3Tq8WeVP1FYtNNFLVM4fVmne409biHasAVEYng49D6VD43sI11OO4tGVUdVbgYGa9i+Lc0Pjfwvpuq2+ix6JpkJ8u22hd2O+QK8y8cJb2k1kthdQ3aLAMuPUeo9a6YyTehztW3Por9kzUnvPAmp2zFiILxWQnuGQZP5g17ElfOX7F18HuPFFh5hIMUEyJngYZgcfmK+jVGa9CjZQsjlqXcrlWXKzcVaS4OMMMVG8bF8irKxqVGRzWrM0eatIbf8AaBYDIW+0bP1ZSP8AA16RbR87q8/8cIun/FjwZqR+VJxLasfUkHA/UV6N04rnpOzlHzPVzFNwoVO8F+Da/Q89+OFvLb6Vpfim1U/adFvUkJXqY2OGH0/xrn/C6x63qPxOMJ8yO7iDRkd/kYj+Veq69psOsaLe6XMA0d1C0Zz6kcH8Dg15L+zfA6X3ijT7hSHTZA6nqD8y1z1k1Xiukvzsevl9aMssqSb96nb7nJP8Gn953/wln+0fDjRGZtzLbCNj7rwf5Vm/HWBj4FOopnzNMvIbsY64DYI/UVT+Dusabp/hGfTb7UrW3ex1CeHbNMqnG4kdT71t+I9W8P8AiTw9rGh6frFhe3cljKwhilDthRnOB6VompULX1sckqU6GauoovlU97aWb/yZl/EmKSbwxp/i7TQWvNHdL2Mr1eI43r9MVR+G91bXPxA8Vx2zh7bU4Ir2ADurqc/+hV0Pwqmj1b4Y6UlyBIjWptZge4XKEH8K87+F9pc+G/jXcaBdGRhFbvFExBwYshlP0xWNRvnpzWzt+R6GGivq2Kw0n71NO3muZP8ABr8TsvgWzDwSbST71rezwkHt85/xqb4hkWvjvwNqTfw3zwE/7w/+vU/w007UNLvfEtreWU0ED6q81tI64WRGA5X1GaT4uabfX2j6VcabZz3d1Y6rBOscKbm25+Y49BgVq0/YW7fozgjUgs1k7+7K/p70f+CVfhAuy31/b/DrU/4dKwPEVqLO3+IHhkKBHNAuq2i+xI3gD2P86674a6VqWj2+t/2ram1+0anLcRbnU5jOPm4Jx+NReKNBbxFrun6xot9YPHFBPZXx84MDE6nGNuckE9DjpScG6SXU3p4mEMwqScvddnfpdWa/K3zNzwhd/wBoeENJvR1ltI2P12iuN0W0A1P4jeHipAlU3Eanv5kZ5H4gVr+CNQ0Hw3oNh4Xu/FWk3V5bAxgrMF3c8Dk9fxrL8UeKfCXhXx/e3mo3V/8Ab7nT44pLeK23IyY+Vg2Rk4qpNckXJ7b/AHHPh6c/rFaFKLfNrHR62kmmdH8L7j7V4A0SR23EWyo31HB/lXB6D4ZbVtD8QaPaSfZ9X0TW5Z9Om/uP1C/Rulc/4OtRd+GNRvI/H3iLRdFsJyqoYgpbecgKFY5JJxgZrvdIv9L8L6pe6tqUOuWVtrLxk3F9bKsKuBgFmViVLdfmArOMlOMb7HbWoywlSs6bvJu6Vno072130bvY6PwPr6+ItCju2jMF3ExhvLc9Ypl4YH+Yq14ot2uvDmo26Y3PbOFJ9cZ/pTdO0PT7TXr7XrR5RNqKJ5yK48piOjhf7x9c1pTL5kbx/wB5Sv5iuyCdrSPmcS6ftW6ei7dvL5Hz7YRXNmiiS5EbAfMQeK4Txbq9jeeD9SjMry3dtciWAs3zAqc8Vla1puv+KNcnXQr64hmhkcT2cz4A2tyFPvTp/C2hx+KdP1S8u7ubTZyqTafGp3JKOCrt6ZryY0lGT1N3UckdTpXxV8P6jb2NxdqIHRB5qnqGArYsPiR4P1XVVMd1NG4GN7DC/jXknxF8DTN8SxpumpBZWWogNAAMKox0+tQeLvhL4n0WzSXT2+2RAZZYeoP0q1GF7XJk5ntOsWun6tfxxo63CyqSm1sg15Z8W/h5Dp9mNX02Rmnj+aW3xzj1FZfg67uNF07T7ybUJY75LgrNC7EbE+letW+v+EvFmpy2kt2Wuhb7IX3YGSOaafIxJ8y1Oa+Hk0XibwGLWSNmu4cqVBAOO2a5K88MyS60bHVNPa2R8rFKR39jU/hu7l8A+MJbe5bNtM5Dc9RngivV/Eug6frum2920k0UxXfEwOOtJ6aoqHaR5r/ZOvaf4YvrdvEUls9vnFpKdyyp6rTfhfqMmnm3kSzneN5QsksT4CnPUj0rbfwnPr0cmnx3Eq3FupHmuc7qi+EtnDYXlzpOqOkdzFIVKseD7impqUUPktKyPcNV0e9SGK7eUtBKgKOen51i3cUM5MF1b7yVKrKoyOfWsXxj8Sta8C6jb2McNtqekyQ5WCTqD6A1c8MeKodU0gag8IgW4n+aD/nmDSku5HWxzer+BZreI2mm30IikO+RZDxXtHwT0F9L8NeVI8zgnKBhgY9q464jmCSPBYiaIHgg817ToF4sOiWqtA0LGIcEZ7e1bYWPv3Ma+qsJcwtkRwp85PPsKha1k+0rGq54+Y1p2JRGef55JJD1IPFXEjiU+YRlj3xXpKq0cjpJmTZ6czXPl8/MR+FP1iRZJ1hj/wBVGNq/hWtculrayXAxuI2r9a58MWG49TUuTkaQgooUUtIKUUigopaKAPkHwrofiLxVFL4lmtpE0W0mPl2zMcyD1A7iu4sbzw5pdsmob7SAJ8wJUA5HYitb4jfFzQ/DmiWekwaU5u/KCiCHBCcdDivDPE+jeIfFGkS+J5bWWw0xDjAB2sT2HbNeRBq+h6kk0mup6V411+48eeBJdW1bTRHo9uxCzwpjcc461xujTxtBaWmhYYMTujl52rXYeB9YsYvhJbeG9Sh2QYLLEDkynPG78a5X4daXfjxzfWtvbQhXQyxrI21Qo9DTkuZGUXyyOstNDe70CLw9qE0sUcsrXEDD+Edx9K4TxB8P7aw8QWctxeTDSGk/e3GMDj+EV6Zq2vW2k2EFrd7ftR3CIr820HrzW5J4g8L23gDSrC4szcfbJNsl3IoIiY9TzWcJWuazinY5r9mS00jTviRqCaa0o+1WUqKCcqwVlIP86+igPmxXg/g7wdYeC/jvoMltr0t2t9bzN5bEBTuTgAD6V703DmvTw7fLZnDWte6HrT8UxadW5kjgfjRoevatp+j3Xhq2FxqOn33nICwAAI688YyB+dc5Hpvxzv2zcatY6eD2V4sD/vlSa9ipcVzzw6nJyu16Hs4bN50KMaXs4ytezkrvU5D4daN4w0l75/FXiCPVvOCeQqMx8ojOeqjrx09KwviJr1j8NNRi1fStEhmutamZrxmmcfdwcgdO5r0015n8S7WHVviZ4O0e5UPBIlyZFPTDIVqaseSlaO/S+ppl9ZYrGOVZe603JLRNJX2Xoalt8OfAOr41gaIlw1/icu08mGL89A3HWuZ+CF74fvNf1iwHh3TdL1O0d44vIDEvAThgSxJJ4GfrXQ/BK8mTw/deHrok3Oh3j2pz12Zyn6cfhXmyW82ieItf8VWKt5+ha8VukX+O2k4PHt/WsJuMeSpGK8z1aFOrV+sYWrUbtbl1fV6fJ6Hd+L9Xk8B+KdKt9IsGk0meymY6ZahUVpASS44645Nd34d1LT9b0211rT/LeK6RTv2jd/uk9eOmK4v4oTwmfwX4jtyskMepoA45BSVQB+FQaPL/AMID8Q5NCmOzw/rcjT6e5PywT/xR+2f8PWtVNwm/5fyOCphY4jCwlFWq2d/71m7r1Ss/vOP0z4h65oHiqX7bdfadEuNYnhlWXLPEAR91ieFGQcfWvb9RmQaPdXCsGT7LI6sD1GwkGvnq70mLUPAMV5MdqT+KJEkkxkqr4XP6V3PhjXrmw8GeJfCeusU1PRLOVY2b/ltAVwjD16j9Kxw9WUW4yej2PTzbLaVVQqUVaUXaSXVXSv8A5+pyXg7V5NR8P+EvDt1cSvaXWsTi7VnJ85Qcqjeq5PSu4+IVivgXULbxp4fto7az81bfWLKJQsUsTHAfaOARXjvhqaTS9S0X7UhUWupQzgZ6LKBg/jX0p4705dY8GaxYNz51o5X6gbh/KowrdWnK+6tY2zmMcHi6Vvgle66O71/Bo4n4faNouqyeNfDVzZwS2b6iZY0KD5FkQFSvoQfSuO+Gd1cW/wAQ9Is9RPn/AGc3Okh5BuyFO9Rk+gOKb8IPF8Ok3+r3VyJJ765tIYre2QFpLmdMqAB/M9hWp4s02XwP4b8Oa9qCmS/XWWvL8Rc4aQZKj6DikpKcFOPTf0ubzpToYirhqn/LxJR9eTVr9T03xd4em1q90Ly5II7KxvftVzGwIMm0fKAAMcH1rV13TodY0e90u5jWSK6heNlPuOP1xXN/D34gWfjK9vILPS7+zjt0VxJcKAHyegx/jXQ+JtWt9C0K91a6kCR20TPknq2PlH4nFejFwknJbM+Oq08VTqwoTVpR2Xq7nIfAvU5r/wADLa3Ls8um3D2e5jyVU/L+ld4eteffATT5rXwQb64RkfUrl7oKRztJ4r0BulLDX9lEWcRgsdVUNrs+ZfiBr9lonizVdN0+FFu0uHE0gXBXJzj61yeoeKmksGsLG3KAfNu2clvXNd98TtLtYvihrCvahzdrHcZx1yozXMz3mjWEhVkgQjgg9a8mvUcKsopBTpqUEzE8WeJtSn8K2d9JozDULZxsnZcgkehqv4D8feJrjVRNcAT2+4LLHj7ma7DxRrelHw/a2rlSsqfKFAx+FcV4glsfBniW0vNFUzHYhvIWO4NnnNOm+ZbahODixfiV4KvNb1ufUbGSMLMQdi/LWBqXw18SeHbO31GHdKThsITkV674m1q51Xw5ZajpsMZ+0x5faRmLHr6VF4P8X309s1nr1mtxAvyrKnPFaKbWjM5R7Hmfiq//AOEy0+z0xobXTrvS4dwkJ+aZvQ12XwS8ZnWgfDuuyr9qtoysDv8AxAdq5fx94Iv9Q1aTVvD8M8gkcsNowAK5zWdH1m31zGmafOl1aWqzzsOCMdTWvxKxnbW59MWNn9kjkWYxQ+edqyR9ceprzn4j+HtKhQ3dreS/b/N4kBILCsHwF8ZLsslr4ihie1PyLMRjb9fWu81fxR4U1qKG40z7PPtYBxnke+KhwaRUZK5wvjvw5qttpWjas3n3MMYBkd+QPwrqEm0tvCkNxb+assQDP5XBLdgK6DVLq41DTltZZBa2UafINud4968l17UreGVdG/tB/LIZjsYDB7UlZ2G273Oy8FX3jJr2YX/nLbv83lsdsir2r6k8E3dnc6FZv5F27+UOZRya+avh6mrHTIL6+lS5geLy4ZA2ScetfRvgq8SbwlZ7UKOkYAx2NdOG+No5q2lmdP50jfLDZlR6ucCkZdSkYKJIYl9FXJqlaaozEQS8Sj9a0ILkrDLcv0jHH+8eldri0YKSkU9ckYslqrFhH94+p71RoLMzFmOSTmgUFiijpQKXqKAG7xRS7RRQB4j8H/hQdJhbxB4omt9Q1C9XzTG0efJJGcAmovGmuwHw8/hi5jji0+G4Z3QLt+UHIFezJdQrpeILY7yuFJHFeFeKtFh1DV7pNRXlmySD3rw+fla1PVcHI8W1trz/AISe1ttPxFHJl0Xf0GeBTfEmt30Nx9kbUpbK6t4zsZflJz2zXcfBzSdMufjHeapfWZudN0qNlETDcpfHB/Cue/aEsdP1TUJNWsbZbB1Y4TGDsz6VuraNnO29TjvCb69cXBmW4Nzbx/PKZZMkD2zXsek2MuofCPWdSn1KOSC1fda2qx5kb1z6V4PpGiav5KX1m1xLETgbQQG9s9K9q+BXjq80Fzpes+H1XT5pPnkxk596c1G9xxlLZMk+DF7Zah8QtA1DVrqcvYOI4UkPO9vlUfTmvqyVcTN9a8J1HxB4B8Pa/Lq154faS8nkT7IIkygJYYb0B9693mO6TcOhAP511YVWizCu7sFp3emCniuowFFLmkFI3SgpDmNeYeK7y3i+O/hz7VPFBDBpsrl5HCqCS3c8V6fj5a8g8V6Dpviz46rpmqRvLbWulK7KjlTk4I5H1rmxN+Vcu90ezkqh7ao6jtFQle3pb9S3oms6TbfHe7i0zUrW7t9cswz+RIHCzp1GRxkjJqXw3b2p+LnjjQbxA0GpW6TMn95WHzH/AMeFUPiN4T0XwXp+k+JvDunrZyadqEZuGV2Zmibg5JJ46/nWjqTJZ/HzRNQj/wBTq+mNHu9SBn/2UVz+8naXR/mew3TqQdSg3aVNq73vTafTyscxf/bbT4ceJPBl5J/p/hu4jubRz1aDflGH0zXp3iPRrLxp4HS3uDjzrdbi3mA5jk25DD+tcb8dbFtOubfxNCpMFxbSabqAA6owzGx+hH6V1nwdvRqHw50ZycskPkNn1U7auml7R0pdvwMMbUk8JSx1PR819OkmtfxV/meXWULr+zbPIzAyQamZM+6ykV0Hxt8PXOteDrPxVo6SNqEdokc6RAlp4XA4wOuDis2zjC/BLxpppGDZajKu09v3in+ten/Dec3XgLQ5zyWs4+fwrOnTU17N9vyZ2Y3F1MLL61DeNSXzUop2PEPino76dPBGsbRu+g286gjB8yEgEfUAn8q998MXkereGdOvFO5Lq0RvzXmuC+OFl5mreGLg42zTTWEmfSVcD9TU3wQ1xV+H1zY3bhbjQWmimVuCqrkqfyq6SVOs4nNjnLGZbSq9U/zdv0R4Z4avpNA8YwayqkraXRaQgfwbsH9Ca9++NcUeo/C+4voCJFhaK6jYc/Lnr+orzb4a6LBeeINHtdSh3W2uaVds6kc7TK2CPcYBFdr4XjuP+ET8R/DjV38y9062kW2Zv+W9uVJjYeuCAKww0Goyi9pHq5xXpzxVGtD4qbV/ON7N/Jr8T0PS7xZfDlrfr86mzWXA74TNeW6Tpeu/FVbbWfEF7BaeHUmbytOtiSzlGI+cn6dfyFdl8Irpb74aaQW+bbAYHz32kqan8FSeFdPnvvC/h24/e2MrPc25d2MbMeeW9+wPFdnL7SMbvRnzUarwU6/s4/vE9Ha9ldp+nTU6KKKOCGOGFBHFGoVFUYCgdBTjzTjSGulHhyu9Tyf4s2vkeMrG82rtuLYIWxk5DEfyr50+KGi3uleML2zW2urqO6AlhcRkgDvg19W/FeFWi06by0Lb2Xeeq9DXkHxa8VeLNKtrddGs45YcYYtGGJHpXn11aozqpStFHlXhTThqwtrC4luzcJMvlxmM8Lnnmk+I9jqVrcz3E9sttHJc+XHubLsFHXHpXr3wU8SLeF59Us7e2ZEIZAvzEnuK5f8AaVto5dBXXImKPHPsXj+E1FNORpOXUxdBsLebwNYapY6sltcLK0d9um6p/u1paVqselxGwuLi2S0m/wBTeLghj6Y7V4VpdxMLuJ13um8Flzwa6zxDM17axqltJaWqn5QeBu70pQV9SU+p9CeEtF8VWt7azx3Vte6VJ85ZRnFZutWcXiPxdcedL9gWWBoCyHaT7Vm/Bn4m6P4T8Ow6FrYkXcdyz5LKVNelXthoPjC5t7zSZIZfJHmeZEw5J6U7WXusy8mfMvjbwQfDel3wWRbmx80bG/iQ155pt7cWNyrWUj7weAvevsLxuW1q2HhXUrO1S3iJ/wBXHy57ZryTS/Dmh6HcTx6vYW6TiQiGTGPlpqsrW3G6Rweo/E7xfe6d9glukigI2HCYOKv+C/D+ha7od/PNczvqUalo2DdCPau+1vwX4G8SaGr6XcxwXkCksEYfMfcVi6J4Vjt/Cl7NYt9nuYFJMg6tiqc1ZWJUWN+FF1r2nTizvpJP7OaUBG3f6s/SvrT4f3SLoMS28ZlQEjcvOa+S/hVeQ3sMlne30SMS3+sOMGvoz4H+KLeTQJrHZHEbWVoz8w+bHeujCputZI5cVJRgm2eljzZHW4MYQp7ckVo63IsNpFaqcH77/U1U0K9W/vGyv7qEb5Dj06VHelru4eYngmu2pdOzM6FmuZFMSsDndVqGZWHWqrJh+RRtycKOazNjQXpTqpxzMnDcgVOkqucDFAD6KX8qKBHD+PPGkPhmK2imAVDH8qAZdz7AV5L4p1261DSrwW2nyW9xMuUmk+8ufQVv33xY+Hdk8t48Muq3zJtDum4j2GeleZah8Q7S+v8A7SIjbrv3BPb0rwW+Znqo7j4P6NceHPCMsl7mS4upC8r45bNXvi34U0vUvhRqOsSQql3BHujkA5xnpWfoPiuxvoEka8EIk4VWPGfau2aOPXvhjr2mxzwvJJCyJk9DjittGjFp3Z59o+pJ/wAKl0rwtp9nF8rrK8o6gdT+Nb974eun+HFxqFparPa2T75lUAOV7gH1rh/Deg6tpdva2cupuyKmHCjlfoa66PVLzTtLk0OG8n+wTtudW5yT15qedfaLcGvhPI/GFxq93bPc/ZZLezi2/ZS/JFfZ+jzte6Hpt43WezikP1KCvBfE9rDcaONNhhDpKoRRjqx4Fe8+FNOutM8IaPYXmDcW9nHE+DkcDHWurBVOZsxxELJFzbindqxb7XltvEEGmmEbJMZc5yc+lbeQBXdGalsYTpShbm6jaO9LweaQyKB1qiNhzdM15r4P23vxw8XXy8i2gitgf8/SvRxMgxnnmuT8D+GJdA13xBqlxfx3TatciZQkZUxqM4ByTnrWVSLlKPqehg68KVGtd6yjZfer/gjZ8YaUmueF9S0l1z9pt2VR/tDlf1ArxqPV3uPDHgbWJpD9r0TVv7NuyeuOi5+or3czAfd6iuU0zwVoNnfapcPbm7h1G6W6a1uEVoYpF6Mgx1561FajKck4nTlmY0sPSlGp3uvmnFr7n+BteLtIi1/w5f6TKBi5hIQ/3X6qfzxXK/Aaz1fTfBb2OrWFxZSQXknlrMhUsuc5Ge2a7tZFK/yoMwXGQea0dJOan1RxQx044WWG+y2n6NHlENnJcal8T/C9lH5k85S4giyAWLYPfjtXbfC6y1LTfAWlafq1q1rd28ZjeJmBIAPHQkdK6GK3t1uJLpLeJZ5QBJIEAZgOmT1NTGohRUZc39b3N8Xmcq9L2VtLp+d1Hl/E4b42WU114JW4t7eWe4sb63uY0iUs5w+CABz3rF8TfDTUNT8SXOqaJrh0iy1iELqkG07mzgttHTn3xg16lnHTg0neidCM3eQsPm1fDU1Cnpa/nvbp5NXRw1/4XurXxt4QutItM6bpdpJazOZFHlpj5eCckn2FaHi7w3dajrek67o9zDaalYyeXK8ikrPbN9+MgdT6V1NFX7KNmu5k8wrOUZX1Sa9U73v955TpXw98dafp8+m2XjuOwsWmkeJLe1+ZQzE/e6559a7Hw34P03Q9cv8AW7eW4kvdQRBctI2VZh1YDsSeTya6XtSVMaEIsrEZpiK6ak0r72SV/W2+wEZpe1IaB1rY4OhxvxdtJ7jw1DJbyCNorpSSR2INeDfFu31aOygmhkZ1x0Xg19EfE6OSTwNqPl/fjCSD8GH+NeO+KAV0FLyWJ55IVyq7sA1wYpNTTN6VnE5D4LmYQ6jeakgLBAkO7g5rS+N9qLn4WTK3zFZlfOapeFdUju7xo4rdrd93K/w10PxRtjP8NtQTcBtUHOKzov3jecfcPnr4aWkM2vRwzKGTd0Neo/G60hsfAthdWsC7luNhwOoxXm3w2/c+J4uhIavaPi3Zy6l4CtobeMtL9qUgCrjZzdyXfk0PBNR1e81JorieKNLeCLYqBcDFdh8NPiNJ4T1+1vYYW+xNHslh3fe96h0vwXf3NpeW0gg3AEgGQZFYkGgyW1hcSXlq7pEBEjKf4zWd4iszo9a+KOv6h4wl1CCRYoGlJWP/AGfSuwGrWPjDT2stTsZI3jO5JidoyfQ153pPgrUbh1mYbXC71X2qmPEh0+K606bzLiUnYjNx5Zzzik43+E1T01PRLLwaRCyWMzbwcHY/NdB4dgax0G9sdWjP3GXeOR0rxzw34y1LR7mfyZ5JFmIDITz+Fdv4f1jV7eKW9bUEWN/mltL9SAwP900+W25jLTVGZ8MEtI7y5kaGOdUuCuCudwr2nwcIUvvLSz2w3Jwy4wUPrn0rgvC2oeD11hFjeGzmuW3uucrur3n4W6Pb6jqVwVmjlgXAfbg/L16104Sq4V1M4sZS9rRcO52nhrT30PwysMjs090/mHcclU/hXNW1GBT72YXF623hF+VR6AdKb3rtnNzk5PqTTpqnBRj0EdAw5FRGEqpZanpTUmiKOxh96kzsk+WrjoG4qCSHa2RzQFhnntRRg+lFAHiFp+zvptrZG8vdQLzFThAuFrgtV+DcsjzT2eoRARZIVu+O1e26548ka3luLfTLuURRnam2vGofGrz3rsY5ow8mXQ9BXhQnFvRnpSi0rWOU8RadqWi6Is11bmGKH5Y9vQt6ms/w7N4uXR7nUNJ1tQ0zbWhDksB9K9L1jXtK1mNNLvZo2tj95WrY0Xw54XihSTT4oo3I4KNmtHaMfdM1zOXvHjFn428XaHrEFrqKGcE85XkivQ7DxPBqL+dM5i2jJVhjFaWq+ApLzVf7RhvEZ1XAVlyMVy/jDwhrPkLHawqdzASGI4ytYyblZbGi0ueoeDtF1Hx7YT3Hh2e3FvaMFe5mcqqv1wMAkmvZvCEN7aeE7e01TUIL29g3JJLExYdeOoB6e1cV+yZbWun+CtW0dFdHjuhI4YdmX/6xrtPLtrPVrqO2m3rMdxXOdpHBrrwyUbNdRVFzXv0Mf4g2DG0sdatoy7Qhfu+xrbt5fNhV+gZA351YtLVdT8NXtjJyInO0+xGawfDF4slu1mz5ltjsI7kdjXVQ92bXcjEe/BPsbfmbYM96hgyzktSxgudvanqNs1dZwCSFcfd5+lRwk7uc4qy7pg1HbhWB4zzQADmU4odZMHgU05WUkLmnF5CPu0ARQHMmCamuf4frTIomwSeDTpEkYAelMCyn3RSmmJwo9afnjrUlCGjtQxpFzg0BYKM0HpSN1pBYcelN7Zpc8U0fcpgkO96UfezTR92nDoKQzP8AElul14e1G3kJCvbvkjrwM/0r528d38drp8dvE0kilAr5PGK+mJY1kieNhkOpUj6ivlDxXbzReMINMEgljzuaNz8vB6GuTFpaM1ot6o5HQPEp0y5e4js5bhVcsWPStvxL8RbfWPDF1pzWMkTSgDdnpXRalZpJdtbWljFFCo+4BhaqaN4aje5k+12ibGPp1rkhU1OqXw2PHvBzBPFqFeBuFe6/EnVEtfhfMbULHdfKFcnnPtXF+NfAbaZqaavoKbFAzIh7fSsnW7zxBrfhqax8syogyQByK0UlzCSbgJ8JGluWma4zK0inJyTmqPjTULu0uGghxGhf5hjrWj8Gbe/h3SLE4KZX5lOAapfEgzi/d5oxkNzx3rPl99k83uo9N+F1wtxoaLLAJXMRXdjnpXhb6bJceO5rK/j24uTwRg4zXtXwamZrWPnHFeYayWHxSui0m4m4OfzraHwMJ/Ej1PSfhP4eadtY274yBsjPRTita/8ADTXVu1vcWsN1bBSFBHIrW0+Ux+EbqSORzMISYUU8F8cVyHwp8fajrOtS6NremtDPFlSwOOazlHqTJ9Dktd+F8V3tn0m7FvKCf3TnkH2r6C/Zk8N6p4Y8DX97q1w8k19P5UAJziNep/E/yrlY7a31PxdDpemtHJNPME2A8oe5/KveJoYbZLfTrbAgtYxGo+netsOpSlrsjnq2voKgGC3rUcjsu7n6VL0FQyr5kgC9utd5mFqztndmrBqHayLwRTbhmZV2dTQIsDrQetNt93ljd1p1AxNoopaKAuZHie3tLPRr+WGGMMsLHAHtXyzpdtaverfO6vvkJdCO2a3PGfxi8Qajpt1FZ6fJDHIhDSODwprynTvFaRj94cbeTg14K95XSPYdJxdmz2DWPAGn69Yu2nObaWReH9DXKQ/CjxlpI8yz1h2IPGHNJ4K+LFrYXHkXLM8RPAPavUNP+JPhjUYwo1BIW9G4rVaRszCcXzXPPdPm8caS0lvqMc08eOJQKZ/wml7ayAXKOxB5yK9cttUsbtB5dxbzxkdQwJrP1XRdJ1DJmtImJ6EAVzzRpBneeFfDuoaH4DmvWujDqGphJzGh5iXbwCfWuesb+5gnD3DEyI2cnvVrxHqeo6RFpcsOoC6hNpGZFzyhxjBH9ay59QW/ma6GOeoNZSrJS00sd9Om+Sx10Pje9t3basbxuPnUjrx61m6Nqu7xKbkxiNJ/lYDpzXPIyyFsL+VJbyNHcqueQfyrro17yTMalBcrVj1tJI4yfejzEY571W0mRbnT4ZDgkoM1YgQbyK9tO6PCaadhWCBd2KkiChcrxTbkYjNLAcximIbK2HA9aWZti5plxw6nNMnzIwVaBAlwdvqSacZHQ5bpVaEYmA9Kt3I/dU2BMrBgDS9Kgtj+7FWKljTEJ3UopuDu60FsUFikUmOKVTkUvagQnG2hfu0g6U7FACY7UCloI5pAL0xXzb8RI2034lsIbZZbhyxUdflzX0kfu187/FOV9O+Mj3wb5RCPvdFyM1z4pfu7l0n7w7Wmub2xjkht/LuEHzKoxTtD+2rZsfsp80jucgVhap4vtIZJJby5WNmHy4POazrL4maLbQsk10Q+eGBrzLNu52XVtTs9W+0XeltHKiQyhSH+lUfB3hIpbzNFdLI7/wAOOKhj8U6dqulM8F0pJT1GTV3wpNcNZl7W8beemRwK0cU2jPna0J08MtYSuGZoC4P3OhNeXfETwl4hRbibm8hLDaUHOPevU9ebVX09WnmMV0JV2svIK5p11c39ql40kC3FvAgJI+8fwqknF6C5lJanlfgLxDH4dKW95FLuX73GMVyPia5gn+I32y3GxJ33YPFesazpi6leW0sFkyh8MwK84qx458C6ffaYl9aWqQXkKDa44/OlCpurGs7OxdkMbfDvUQ0hRhDuVlOCPcVwHwWuLFWuWQyS3ryELPKclafptz4iubC80mICZfKKuprL+FFtPa6jJaPA63X2gKsZ7knAFW2pQMqmkrnuf7PHh6+Xxl4j8Wag4ktbVvs1iSuMzMMuw+gwPxr2VMMS/rVXTNMi0PQLLRYVCtGm+cj+KVuWJ/GrirtUCu6hDlicjd3cbJuJ2rRAMZz1qSk27QSvethA5GKgiRic5wKdKrbcsamT7tAERLRuMsSDUcO5ps5OKkn+che9CwkD7xoETUVD5bf3jRQM+D/F2r67NYLFJC1tEy7CpTGRXC3VvNCSp575r7O+KPgDw486g2/Hpnoa8I+MHhrT9D0FryxTY+cYNePQjKCtY9eu1P3rnkdurZO4YPY1ZMs6fdk6VT0UzXzurOOOlasujzbDJ53IHSqqNc2phBaaElj4i1Oy/wBXPIoH91iK3tN+JmvWbDbey49GOa5f7GxiBZiKp/Y5HcgHp6ikoQZTckfUvgzxTp3jHwpo81vqUJ1m1jaO+t24J+clT9MV2z2lusUNwI0iLY3x54Oe9fGGi3l5pWow3llMYLqFwUdf5H1HtX0/4c8c6B4t0CytBJJa65t2zWpGd5/6Z/3hxnHWvPxOG5G5RPRw2IUkos9a8GaHZltRjnPnyLCHiHUFSOorkptNuobx2khdFUntXpPw0s4bLwpDcy3cDo4JM7HaETP3ST0rC8c+PPAFlDPaL4s0Xz2+Uqt0hwfwrehSfs4uxE66VSSNXwg+7SFU9UYitO3P74iud+Ht5a3emyyWl5BdQuwZHikDg8e1dHGp88t2r3KL9xHi1177Jbr/AFZpLb/VCnyqWUikjTagFaGJDecKD70Wy/KWPU1LIoYc0q4VcCncClz5jN2BqS4kDRADk1OI1596TyU9qLisLbjEQqUU3Ipe1IYue9JjNRTXEcK7ppEjX1ZgB+tUI/EegtOLddZ09pu0a3Cs35A0FGr93tR2rD1Hxb4d09N91qkKDOOhPP5VnS/EDQ9u6EXVyvYxxjB/M1nKrCO7KUJPZHWd6ca8/n+Jlqp2waRcsf8AppKq/wAs1lX3xM1Ta32XTbSMgceY7N/LFZSxlGP2i1QqPoeq5pRivCrj4m+LSG5sk548uH/E1lXPxH8RtcnztUuEBXhEwoz+ArP6/R6FfVpn0XgmvmP9qHw1rWpeP7efSWJSSyTzArdGBI5/ACpT4m8QXUyl7y4nifrvlY4/WrYu22FQMEjls81jVx0JRcS4YeSdzySL4W+ItRQSXVyu5R3c1ZHwdlnti63qFwOVAPWvTLb7Zb7pI7xip/gNcxrGvatpeoL9jkXaxy4IyK54VeZ6Gk6dldnmfiTwjrvhGzW8eWURbsDaTiquk/EbxJph22qllPVSM17lrV0dS8PeXq8UcsEq5X5funFYHw70XwrJeSW80EUkrKc7hnFbKa6mLjcxdL+Nf26OOz1ixKyb1+Ze1erSalHfW1zLYzqqyQq4Ofve1ea/Eb4b6XcHzvDRH25DueMdMVxUOp+KvD6G2uoZSq9iD0qm77E2Z9AySX66haSRJFsMIBzV2+m1Ah7a4gRbZh/rFPSvAG+K2pJPFIylTGACmOorr/D/AMZNNmV4dUieJZFxkjIFTysdzsvDGl6db3NzdxXKyl8gkHpW38GfDEd38VL3VpVR7PTIxP8AWU8IP5muX+H2raFcrO0E0IDsSPm65qjfajq+h+Mo77R76S0kk4YI/wArj0YdDSjaO60CV5I+pJ9zSGTGSTk0KwYdMV5Ho/xv0211q30PxfZvp88ygxXkQ3Qv/vDqv6ivV7W6tby1W5s7iOeGQZWSNgyn8a9OM1JaGDi0T8ZoqEbl681LngE1YhW5GKQr8mAcUo5NLQIgVdsvfpU3SjjNMddxPJx6UALvX1oqDYvvRQFziPihJ/pqgV88/Ht5D4XKyAcvxX0F8TgW1NfmwB2rwD4/Kf8AhGkQdN9eYtz0pfAeNeBLUTPP6iuul0vdGdsh6cisX4a2jSC4ZRuO7pXfzaWkkOI1ZXxzXJiJ2qMulG8EcRPaMqlVbBH61npbSMSrHB9RXYS6RMSQ2ceprJng8u6KN8gH60QqDlFnPzabJGSwbJHPNejfByCRPF2h6tHGrGyulmbnBKqDuA98ZrnjDaNHiRssRXY/Di2Y6ZKI5nhdtyiROGXIIyPfmtYTvuLltex6x4x8Xapr13qmk6YlvfrNblLKxVzsMzclFCgl2GRlug7kV5jb/s2eJGthdeI9Xt9Knl+byI7YyhSexO4V9Bfsq+C7XSNBvPEF1Mt9qVxcPClw0QQxwqcBFA4Hqcda6r4kSnemTwGrSVaaXMnZEQoQlLlkrs+bvhD4M1r4a/HLQ7G5vIrux1ayuIY5ogQrbQGIKn7pGBX1Gsir1OPrXgH7QTahbeD9L1jS7yayvLS7aMTwuVdVkTkZHTO2vEfAWvajcXj3Ouajf38LEri4uXcE/ia7qVRyhc46sFTk0fdF3qmm2do13d39pb268NLLMqoD9ScVzt98SPAtpC803ijTjGn3jFIZAP8AvnNeR/Dq+fVfCV34TSxhm01bg3BVkyVycnI9KPFvhjT9c0jUYtOt0to/KGbhU2ISvtUTxLi7WCFNSVz0HUfjN4FtdMGprd6hcWJcxi5hsJDEX9NxAGa5fUf2jPCsKMbDSNVvDnC5CRg/mSf0r54utf1S10b/AIRG41AS6LHKZI4go+9n19KoHTWg1TT7dLuKaO7kRv3ZzsBPQ+9Dru10Cp6n2Pb+PZrqwhuIdPiiaVAwV5C2CfoBXnvxR+K3jPw7ZpLarpcZkJA/cFiPzNXTpMUbWNzZ3sqQwKuU65wK84/aB1C31CzhkghZNjlWJ70U6spRbZM42kkjb+HHxO8ceKI5mvtZKlJMYghVBj8q7bUNWv7qORV1a9mKodw85lwce1eR/s7SotnqCsuT5gwa9fmurRbK5/dEEoeSuO1csqkubc6Ek1sfNXxLnnupy0lxPKVYgl5C3f3Ndx+z7pckYiv0RfnBXd6GuD8bPG0kqqPm3nOfrXrPwDJPhKEKoz5h5rbEO5lRTSLHxrtdUn8G3cb/AHhICjIa+f7PxJ4p0W4SG21K4XoNrMSK+kviX9u/4Ru6WZUMWeoPavnHU41bWIcnILDms4Ri4u6L5pKWh9AfDl9U1Lw4l5qzCSdjwQMcVq6Fs1rx1F4VjhfzygkmMfJjTPU9hx61a8Ix2dn4etVucpGEUsc428d/rWZD8RP+FZ+KtT1ZPD+n6lDeupaU3QS58sD7yDBBUHPGQa5HTi1sdUHJ7M9huvhd4NgZILm/u0lkU7f34BLDGeMe9eSeN/CekLqVla6FqstxPPvPlzIMgA9cjj17Vk+J/iRe+KPEVjbsl5ptq8banFNGd0rxhOUGRhe+TyKxPhb4rN/qup3UlxJchY8RGZlG3JzjccKCfWp5ISje1kVLmg7XuzcsLea3hNvtaRkYjcF61dS3uWG4Qt+VWJdTaOVLe4nt7e9ZA8gZW8oE+kmMH8cVehXU4QPtBRsjI2Dgj2NZfVmmL2uhnfZLuWEiOPB7ZNYt34Y1O9uVMQiZu4LVs3P2tb5GimZUJywz0p0Ed5JeyG0nw/JBz0NXCKT0FJ3QzWtLvodHSNoGYoBkLyK5rwzpBg8SLexxtsdSGHoa7gDxLbW4dUS7XHzJnmjQtYsbqR7O60+W1uc87kx+tdLppo51Np6mLqV2mlXa3UcIaSQ4OD1qprHjLR1hH2jTWuJOj7Y92KPiX9jW5tbe2Zi+7c2OmKj00WbW7JFGoOM8jkmj2nIrD9nzu5zt5b+DNWkTUorKNEJxKmNpB+laGr+AvCut6Tu0mEQzLHkEHgnFT+J/CsNzpH9oWKiO4UbmVej1peDFWTw1G8Z2SICGHcEVKq9QdLpc8V0nwj4mbU5LWxaRJIWPAJArT0r/AISxfEcNnqbPhWwTIOo9q9Atr7UdM8UKNqtHO33qf4s8XaXYalDDqNqFkc/LKF6GtVPm0IceU4r4u+da+LNJ8xt4VBtPtXq3wn1y8g1rToYZZ445pAjpG3yOPcVzPivQ9I8XQWOqwXyGWA/wMOldV4WtZNNm08Wm13WZOT1xmruroznflZ9IS2UyKJIj5qkZx0Yf41WJDAr0PcHtVu0uJDbxluu0Us6pNy6/N2Yda9PlZyqqiivmKfUVLnikdJY/9tfUdRSHEi/K35UjRNPYcKO1NXdnB596d3oGJRS4ooA85+JvGrLzXgHx+Yf2BH1Pz1798SG3awBXgHx+I/smFeMb68tbnpv4DgPhYuLeeTdty/au/is5JAWiLsfrXKfB+3hawlkmwVMhHNenQ2cBQ+TlfQ15mKn+8Z0UY+4jk7i0k5VyxbsM1mNpbNLmUDHvXdNpsbEMrhj3rKvtLmMrsrr5Y/OohN9xtLsc4dNhW2kbaNw6c1v/AA9UJYPx0Y1UktliWTPGV9K2/AcK/wBluwA3Fj2rqoO7ZMlY+nvgCu34b27bcb5pW+vzGoPiND5qFgxDA5Bz0rwTU/jh4w8J6VZ6D4T0rTVhtVIklu8uZGzzgAivPvEn7RXxLmdxdRaMik/dS0OP/Qq7JUJygopHPGvCNRybPYPjTb/bfhFq2eXt9ky/UHB/QmvB/hdon9saPLuk2FXzHnircXx/vb7QNR0fxFoNtPFeW7w+dZuUKkjglWzn865/wHrk/kpp+mwGWISBpGH3sZ5rekpU42ZzYhxqSvE+jf2f9Pka71MZCGMBX2n7/HSpPG/iK3m8Ha6i5sYreN4FcD/WP6Vv+G9Q8M6H8NbzxJollcWTkiKUzKxLP0JzXkHjqG4/4V3Jcw3T3UNxcGUH0yawqtuQ6SSjY8b0xEkguLqRsiP5V3DuaTwvKkuvadG0ywKbpVdz2Ga6f4g+LbfxNpXh+wh0K00mW2j8uaSEAedjuQP61zOi2bDWLG3MLETXShZdvHXsa1RNz6/hsbW0WBhOXQgZTs/Feb/tFwWknhuCaC08g+b8zAV3MtvDp+nQX011JK9ugYRk9cDpXiXxh+Jdt4i08aU1rJaeVJnBHWroWUJIyrJucS3+zw0YTUOcMJBgV6/qGqQx2F0sluSVjbkr7V49+zjNbn+0Aw3EsCvFevarOY7S4RrN5N0bduMYrlnpI6Vex8ta5Mbi5upOxkbH517X+z7keE4y/C+acV4fq5k+2XKmPYnmttGOnNe3fAbzJPByKDtUStgitquxnTOk+LUMkHhK7mWZWUj5ga+a22y6raAbny44A5r3/wCJ1pqaeGrySS7WW1A5XHNc98G/AFpqNmdc1KOUFW2xhMblJ6YBI7d6yjLlizS3NJHq/g3Qo5NKgi1OWCCJY1aQEh3xjhdv+PFdb8StN0HUvhndabrGkNc2gh/0MzlIpPN6J5QHO7PpRosj2sUdj4a0m2iZAoa9un+Uds4Byx+vNdRp/hXy74Xuo3Emo3gbeZ7gA7fZFAwg+nPvXOnJ7HXaMdzx2D9nmWP4b2kFnqps9Ukt3WacxYmZJAC0G/J2rx0xXz5rmkn4b6udF1fQ5HDEFbiTJEo9Bj5ePTOa/QnXrlLHTml6J8vHvXi3xq0+x1HR/Pk06C/gd/LuIJc7ip5DKR0Yc4PX09K3UVFKNzncpSfMcR4W1rw/eaBYJp/iLRrSdUCu66QJpEz2Bdv6VY17/hJrFEm07xPb63EmSUl09bfaPbZjH0NeHfEjwBqfg2dPEWi/2hFpjkYDgmSE+jEcMvo3fvzVjwR8SpF22mqy4bPXna/5cg/TB+tL2TWsXcr2qfuyR6lZ+Z4md7m2vvs08eEnix9xv8DWnpOm3FjKfNmD46tnFc1FqyxXS69pLC6AT/SY1wZTH3ORxIv4bhXSxXljqKw3kcubeVMr83WspU0ndApPY347m8jP+j7JRjhQeadDby+a9xdWxV2HBHIFZlqE2m3tr0QOV+UkcGqUE/jK2d932eeAZ+YHnFbxehzyWpy3jFnl1mRowpeMVyN74rtPD92+S08smMpn7tafiFLye6udUjkKyR5Mi54xXjV/NLe6hLPJklmNYxhzttm7lypH0h4J8WaZ4jslS3fbKv3o261b0B7PSfFF1Y3ZC290vmJngKe9fPngy/udF123vIchdwDgdxXuPiOWMDTdVEayMHDMPVT2pcqhKxMpOSOoOj6beajHJDco6FsquehrlPid4Jt9Uu4nu2MMY4V1HBNdYn9kySQzGzktJGGVdcjFVr6GeO+U3eopNbHlUcjrW8vdXMjFNy0PK7v4da9YQ+ZoWqFwOqZxTNE1b4ieGb1JLjT5btI5FwpXIPPSvXvLVPnjbaSOoqvqMt2nlSJIpCsu4EdeRUwqJjnBpM9c8E6t4g1HR4rnWdPTT5GUERh9xA963vtEv941W0sF9Mt2Y5JQVY2V9JGzSPnUpJbii4l/vUhdi27o3qKcF9qcF9qbUS05LqKk5A/eD8RUn3sMrUwLSiPB3KdprnnTX2Trp4j+Yf8AP6UUn73/AGaKz5Jdjf2sO55t4wb7fqU01rIsnkuUkQ8MCPY9a8D/AGhHU2NuvQ5PFe+eNtWnu/EU8axxLFbEpGQOWI9a8D/aPTbBZToMJMCfoe9c+Iwns4KpE1wmLlUvTnuupnfA+xjm0gtN9zzDXrA0uDySUbaCODXmvwSti/hcOQSgkOcHmvUbTynG1ZDgDgZr5us71ZHuU17iMmXS32+XHkFurVlxwRrNJDNJhkOME4rqWVZZ0UOyjPUVlajoy3F8ZlJKhvmNRbTcb9DK1FLRLRl+QMVOMnrSeC22aY3HRjVnVdJt0STKsVC8H3rb+EPhuDVtE1K+uZcW9kjnZnG5tpPJ7CurDWTZnM8n8SW0808tyGSKEs37yX5EP0PVv+Ag15l4j+ZnYbZsfL8oYD+leg+LXuL7ddAm2tjkRMRuZwD1UHhV9O/evPtYhXa2Lid2x3kP8hX0B4mtzl93znCbfUZr0j4A2VxeeJr2GLhFgEmcd84xXm7hlkPzHPuc17P+ytf2y+K9Q0+4KLLPbhkBPLYPOPXrUS2KR9CeGdW1W60GHQr6GD+z4cho9nLrXD+LhfQ+HNSspLNLXTgxNspHPNehXqJDboCI/Ld1DOTt2jPNZ3xnjtZvhfDqTbUt47ldhXkuAa4KivM6abtA+VLwQx3Ee7JeI7SOvWr8OtXNxruk2K3Gba2mUxLtAK5PNXde021u9S823cLHKhddvrjvXLaNHPL4qsLdRvd7hVOOD1rWBMj63kt5BbBtyyRvGMknPavmb4rxxx+I7mNUwA3dcV9SQsbWK2RrZhGqDcTyBgV80/G68gvvGN5PCwKDCjFaUbezk/MwqX9rFHW/szFEttQdgvDrivX9X8R28aS25UAbCCxHtXjf7NojNrqW5sEMte0ahDpbWziRondkI57HFc0/iOlbHyR4ulkXVrowzkoZWwD9a9m/Z5mZ/Dux5SAJSBXjPi+0ZfEVza+YoJmYIScDrwK9m+ANhN/YzwFXjdZwjKwwwJ74rarsRT1O78TaDeavay6bZXEkss5yFP3V9z7CtPRm0HQNDtYbu4llgtyYz9nXLXMh+8q+2eM8flXVX+nLpPhk2ELvJqmousAcDkBjwPoOprz/AEq0hk8WR6MbjeF1aOO2UDO1I05P/AsE/lXFN9DvpwVrnp3gOyvtV1WK5ubVbKzgINvYxNwrHPzuf42Ax7cnFeo3rhU8leHm4X1qj4VsIrSxWaPcwcnaWHOKu3axy34UnJiUNgdRW0ItRMJy5pGR46b/AIl1vCq7235UE8EgcVwmrTTJFazRqXCyOkoUcEgDOfau18YSK1nBJu5VmUZrhdclkg0G9s1Z/OCeYZF/iyMGoqPW5dNe6YGsaMPEN9JHprh7HUbeRLuzlJKFsfK6g9GBHPrXx54y8Kz6Tqkn2eOVrJyWiYjkYOCD7g8V9t/DNJm1CHznAACPGB3Bbg/zr5p+M1/qcvifxRp6rGBp981zHsXpE7dD+OPzrWhJtXM6iVzzTwz4l1HSL1I2mdEDZDD+A/3v8fWvefh1qVhqOnySpHH5RbdJCBxDIepH+y3UfjXgGqwx3ViskYAlk+YEd8dq2PhN4qudJ1mGNeVZ1hnQ9HjY4/MH+dVVhdXREXZn0lbf2NeSiFJhEw4Uhq1dR0yWDSm+y37Y29DWLBDp0l4s6W6OU6uvatm+0hbmykuoLyaL5Cdgbr7VEF7rFL4jyrxZbtbaVeXSMG3Aq3PrXjX2V0uCOmTXv/izw75ngC81AXTpIBuaN++K8XuAu6Fwudyisopx3NHyvYgit9uCzV6joN4J/C6NM+91+Vc9RiuFtIFlI3J+ArsfCf8Ao+mzI8ZAJwuRWcpXA9YsLy4m8LR3D2iyFUGCBzXnXxSmluNDXZHLC/mqQRkEV3PhS3vpNKhaO7CKOCjDrWX8Wbe4Hh03Etujsjj7h7etdaeiOe2rOH8ceI9d0jwPp1zZsEk4UuBnP1re+Guvalr+gNNqqxrKMbWHGRXP/EI+b8LYflUEMDj0rd+FIDeFEUBf9VmhxXKnYLva59QeH8SaJasOcxj+VXttZ3gzzH8M2TOoUmJeB9K19tezCXuo8jlIwvtTgme1PApw4p3GojPKOKXy+KdzRg5oux2QzZRTsGii7EfKs3xe8MXuqYn+12ys2TNLFhQffFYX7Rt1ayeF9HeGaOUTM0kbIc5TA5rx5Z5tQuUszFGjTEJuJxjJ6mu48d6MdS0Oxg0YTXEGnQi3Vs5D4HJH45rhqYtuHLI9HDYeDblTd7bnafAeCFvBqMzlSzHNemW9haJGVVyHIrzT4T6ddW/g21jlk+zyZPytwa7uHT7oqXe/5A4wa8KdO827HsQmlFalqS1tIWwshJ61VCwypJ++Yc9O9PjtZ4UMkl0r56ZqvBb7i8rvtx27VEYMbmQaktqtu8fmFsqfzrs/2fdC1C40LU/MsGfTbtWVWc4V+CCPfiuJu7VZx5cD7pXYIgH94nAr6U0GOw8O+GNL0Xzl3rEsYVOpbHJ/OuzCUeaTMK1ZxirHwn8TJILfU5bVZrcCJ2QRJMuVAPTFeeX/AO/U7Fy3cjnivQvizHH/AMJDfW8tvE6pcuvKAkYY96851DTbPa0sUJjB7ocKPp3Neyzyl1OdvVKT8jH4V3vwJjV/HttcKp8+2hkeIerYxz+BNcRerdxqcSSSRf8ATSuh+D95Ha/EDSWklMKPN5bsO24Ec+1TddRtScfdPsfwJF/bt5FFq6r5IbOz1Irm/iK+peKNO8T6TZzW9lomhylYmK8zSAZKj6V0/gfy7jUmtdPvEeUDYXU52E96z/iba2uh6DLo1wskcVw7P5+eZH6kn8a4qrTm2jelGSgk2fPXhm3WS2nkunAMaHcgPI965/RnhtvH9hJbIXT7SuD6ZNaejXUOl6xN9utpWSVueDll+lW9VWzsPEunappY3QSTo20joM80orRlyd9T6M1J510mSOBhIXiOMnkHFfJXi+KeLVLtbjHmeYc/nX1nevG2lnycb5Isoc9yK8lsfhRrHjbXb68udljpls2Jbnr5jei/41VOSjBtkSi5VUrGV+zmu+DUwFwQV5NfQXh/wd/bVqsqxEkvtcdiPasT4R/DCCxvZbPS3ZFjkUt5i5Eg75r13W9VPhfxDpGk29mu273Asg4TA71x1cQorna0OuGHbfJfU+TPjP8AB3VrHxNMuhL9rUndIgPMZ6n8K6T9luwumeSGSZ2t4pMMhJwWB4r2Pxj9lvtUtxptw6380+J3XkY7qaq6Pd6HpniWfRdKt7eG6gdt/lrxkcn+dOOI57pjeH5bWNa4upLrWLyeFwq2duVi+XIVj1b8BmvJvA1yLr47WLeapiwwdVbIWVYyAT+H867jUtQa18K67Lbf6xCEMmfY5rxv4SiUfExNRDNIJJwDh8BMKfmbj39RWTlrc6WtLH2vpkwOmWu4bTt2sPQ9KgkfF3Oy43ZCk+tYHhXWVvbFlJ2+XIV69geTWlYuX1m6jZyQ/KA9Aa6PaqSVjkdNxbuZni2JrnRSq/eWX+dczJskjYz4zs8ojsc8V2GqktaTx7eSCcH1HNefajJ5dvFa5O+QtISCcjHPFZSeprFaE2hxzWHjCOCFMp5ayH3VFbgfjivlT4oOx8d61Im5TLNJFKeu5CQT+AYA19V/aXt9SguGICx2hV/7+TtIzXyz8U96eMzGoTyyZBuQcuXyxJP1OK3paKxhPVnnBjISzjOB5chU/ma6b4X+D7q7+Ikv+il7O0t5p7pscIqqcE/8CxiskwKkUDKMr5yfN6ZINexfDS4+x+L9XsMqBqVlJbg9MEplf1zXSmtmZO55PpnjfXNL84peOQGP3jke1WtH+LXjCO4Be4WaHdzGV7VyHjPT7rRdbl02fqh5x3qGxs7yRA1rEzHP8IqeVIpts9Y1v4mXus2j2s0PkRSJtZF71Vji0/7JbSFUzt7159JcXVvfpZ3MZR+4I5rR8XMYbOwmjmdAy7WANZSjdpFaW0PTvDM+mRXKmUwhQedxFemaXrnhlbBlBtWkJ4XIzXyOs0uN32qX8GNW7G4w5/0qVH9d1ONNRIaufVXh+7hkM0GoAxB5P3JjPGKqfEvTJpPDk7W+oNtTDFW53CvmNPE2vW94BbapOEQ8fPXTDxt4guLRbW8vPOjkIDc9apxJUXrqdn4qmkf4aSRTWe5MDbIOxp3wvmtl0SEzTSx/J1XpV3Vlhl+El9JuO9FHyg1V+Co+0aLEAEYbT8rd6X2SGj6u+G9wLrwdYSIxZfLABPeuh2t6Vg/Cm3l/4Q203Y4BAA6AZrrBA3tXpU5+6jg9myoqHvTxHVoQ07ywo5xVcw1TKoj46U4R88ioLy7uIZdscQdfXNc54i8bw6HFsu0RZ3OFVumPWsauIhSi5SeiNqOGlVmoxWp1nliivOf+Fn2/96H/AL5f/CivO/tqgej/AGNWPkPULFUCs23e8ipuVBk5Nev6T4QuRp8Npbt5MaoD074rOsdDtr68tfM2IUnVo1bgOw6CvUpI9TsWH7iN5CoyoboKyjJStc7sXSlTbjHY8z8SeD/Eiog08GUKOQrYOawdLsvGE3mJ9mvkeFtrK/Br2rQ/FGlprNvaXl3DFcyTKoiLck+ldZ47+z2eoxzRw48xOdo6mtrI8yzPl+XUNebUJtOC3Rni+8gGcVel1q5hENndzPFMy/cYcmvXGisUupL5YlWaQfMdvJrlNStdPvPFMF9c2674kIHy9aylFNGkW0yf4I2iah4jm1G/mJstKj84hu7npn6cmvTvhffWmveKdR1KZ2cyTDyN2cKi+nbrWd4Q8M3dx4dvTDbpZRX0gLuwwTGPb3rqR4j0HwcLb7W9pDasnlRYwCpFVQjKMr9Dr9m6lPljq2fJ3xytprP4la3Db6U94ou3JAcADnPSvP76LVpo9y6ba6co6vMykj8zivUPjxqGht8RdR1yKaO/kvP3tvFFLgYK/fbHQCvC9Su1vTJfXEhlh3FRI+drN/djTv8AU8V6kmeMoNOzItTstPiMwm1iK4nz1UcD8T/QVjqr2twksUgYqwZXX2rZXTbv7ILy8aLSbPszJmV/oP8A9VZc1xY+YVgglm/6aTuST/wEYxUlpH1v+z1rXhW3l8/S7o+dcIjypI/zBscgA+nNN+J51K48Tya/quoO2jrPsghYcIvc18nadqU2nXkd1YSXFvJGwYFOP619Oax4mtfGHww01re6jeB02XQT76SKOQwPINcM6Tg/I6lNTW1jifFl/od54pXVFuYjbIhj2DqR61zmpmOHS5DFJMUILW+RgrzVx/BSQXOW3Hcu5fp610Wt6dZHw9G8xQvHHtAB5xjrQpaicdLo0vh74zhufCi2OtSyrPjyxLz0PANevnxV4X8L6JDoqXge2toA5O7O9sZJPqa8H+BVu03i0WckUd1bPC7BGGelaXxvGk6VALy2td0zThtvOAB1U1jWi72WxtQklq1qeo/A74o2PiD4ppZ280ka3MTEhuASOgx9K9i8RWK6hcTtcyZliYvBngggcjPpXwd8KvE6w/F7SNYe1MVvHchjFCMYFfaGsTah4itdWvdDnNvNPAY7YsO56nFcuIhyrk36nTQbm3M4DXPGGmeGnF9qF9Alx5wWC0iwzMem5j6CqfwaeDVb7xF4jefzJIhM5fnBMj4zn6CvLfiH4B8a214ov9JR0jwPMgY5Yepr3L4L6PDoPwhvke1SKaUF335OcHv/AIUUYxhDfUKjk5arQt3UEMngLxFcXEkkNscTeYiklQMDp361598P1nuPEmmWltbKli12z7mGXk2gfMzD88dK9o0a1GpeDdRsbxlY3UDQ4wAMkZGAOnQVzvwr0KSK4huZEC7Ipskf3iwHNTJN8tupaa9650HgOG5j1potpEUruQfXvXV+Irw6NbxXmcTz3CRRrjrk/wCFReErWEeJbzZmQW6gZJ4UkDgD8Kr+M5/tWuQSdVsstGD0DkYBrW3JT8zO/PU8jX1jBVJ06HBH4157qwNtqKzFd6qrhcdwe1dn4YD3Ph8Ws7l5ogQxJ5rBv4bd7gozZbdlOPThh+WKq/NZkW5bo820HWptV1HUFF4k0ltfrEFJw2zZwCK8v+KGlxt4guZEj2mC7WTBx0bBx9OTWtKZvDvxfuo3Q+RcyxSFRxyG2k/rVnxVZpdeLriORty3kPl/QrwCK1vYwa1PGJrdra6urUjAQjjH9012cN2YPFkFxGXUGBSpGAciuc8YxTQ+I7+KUYkMStjGM8dfzH61tPLvbTLoquNoG7PUela8xCRifHCyV9da7jTInjSRSPQiu6+DPwp8Y3ekJqj6alvAQGTz22sw9QKTxfpUM+l6Tq7MmzT7qPzi3P7neDk/Tn8695+InjVh8PTqHgmSC+eONVzA4IXj0FDfNoVGDvsfJnxs0S90n4jp9qtWiWZV2nb8reuDUnijTkufBcX7rlDkMB0q78VfHmteINJ0jT9f02GCeK48xZQPmYVd127ht/AwinZ4fMUFfkyTRVveNhRXxXOT+Gvw91fxK5ljhK2EbbZJ2HH0Hqa9kk+A/hxtMYG4v1lZAfO2YVayvA/x10LQPCWk+GtG0N5L6PEckkigKW/ve9S+KPjZqWraZc2SqIp03K4Tjj1FYydW9zohGmla55PqngJbPXptNs9Qjutjld3Q1T8a+HJvDNxp8c0m7zsNkHijStQurjVGuDI3muTk55yaqeK/EGs6q1rZ6vHlrNtkchXDEZ711wu3uck2raI9RvY5P+FZXLISY2QbsVU+B3ly26JJOyBSQMGr+h31w3w/1CB4BJF9n59uK574NRyTRMYdwZZOx7Vm/hZlc+zPgqM+FPLF+ZFSVgM9uelXbvUNTTxNPaRTFrUIGB29DWN8DYNvheUSAKwmbIPWun1ybS9Ljl1PVr6CytQMb3OMn2pwjUqJRhuWpU6a5p6Iie8ul4Mz/hQLiUqd08h+pqpFq2h6hpX9oaPqcF4nPKNnH1Hasfw5428O3t/e6ffXkUFzZgNKrHA2nvmsJznCr7KTtI7Y0oyoKvGzidCrZ+9I5/GpT4U07VWj1C8t1lkXiMPyAPWoLG+0fVbVLvS7hLqFpPLDRtkZziurvpEstOOMblX5V78U+Tmvz7EwnZp09zA/4RPTf+fa3/79iisz/hILn+8/5UVjzUOx12rdz5Y1j4peHdbs4rS88NvYuk8cq3FjKRtKn+6e3416tPeLqukpr/hu4N3N5QUIH4P1HY18swQqH+YA45NbnhzxXqPhfUGuNJuWSMt80Dcowr369CNWKskrHg4bGSpyfO21Lcy9V1LV7r4vWMMpaG7XUosYJ4O8V9ufELUYLJbOS4kXKw5b8q+adY+IHh/UvEWl+IrHwzZ2eo2Y/fEgN5p7nNe16Nquj/FfSVtbSRraZYsTlh8yZ7Vz1MDUpU1UfboFLHUsRWlRi2nfr1M/Udbsr3SmuLKWKQ/7Jzg1h6LqEc2r2r3aqQpG7I681nX3w2m8Ca99h0rXl1EXgL+RMwBTHX8K2fgjFa+I/HdxHNb/ALrSWzcHqpk7D+tcHLJ9D0ORpcxxfxz+NPjCCe98O2Mo0uztnKxyQZWWQY7nsPpXzfq+sapqM/mXeoXUz9QXmZsfTJr7s/ak8KeD9b8Jqt8YrKWJ/O+1xoPMA7j3zXx1qd14Z0q/t/7G0kyrbOGM1425pWByDjoB7V6jxUORU4rY4Fh6qm6kpbm+/wAO9bXQLHVvE8tzp66rAPJLP96NcYQ9we+Kqalpui+G7aPUtQkimMSbLO3Tnke38zXcaj8aNO8caHaaH4itktZ4J0aKSMfuzxj8O1ePeIXuPE/jqW3Gfs8UnlxqOiRrWUJXV2ipRd9x8yXmtzpqGpxyXLyDdBaI21VXsSewpHhuo2MNvDpduV+95cG8r9S2a6a7R4ku1tlCsGW3UjrnpgVW8mCGJo0BEUR25AyZWq0TY5mSzumOZrxeT2t1/kBV7Q73UNDmeS2KtHMNsqfcDj6ZIzU+oyQ2dt517IIA4zHGo3O/0Hp7msZbi9vpfL0/TtoxnfM24gepJwoH4UNJ6MSve6PZvD+u6bq9jKY52WUoqhZeCh7is3xUrQIXaYGMjbtz1ryi3utTtbkSWeoRySr18qPKj2zjBr1z4KJaePvGmieHtbh8q4W4DTIPuTxqMnHoeORXLKjZ3Wx0qsuW3U6T4M+Dtd0K/t/GF7DLb2s6+Xawjlpd3fHWvpi78I+FdW06CfVfDcbgpmQPGCDkc7hW+NN0qPU4ltrRFFsoSMZxtHt2p+s6paWNo9xdXsFtCh5klYLt+ueorSFJvR6kOaWp83eKfAPhHwx4pF5okUMUUpLxwjrH+B6CvX/hRJcahJAh2rB0AUdcV4N8ePE+ja74lt7zw9cyhoBtllXhXGfuj1FX/CH7Qsnhv7Lbv4Zt5lhUJ5kU5U478EdfxrWrkFe6qxWnZip8Q4eUHRk9V1S0PqLxlpPmKZkhV1A5XFcLcxqthPZCEhXjC7MdySf515r4m/a0ttgj07w07zHtNOAB+QNdl4f8Q3XibRdR1OXZEyNtQIMBSBn+dcWMw8qKfMrHVhMRGr8LuWNCmuY4dEj3EvLfyRyqOhGwE/ka7fSoYbe3njijAKs3QfjXJeBBFf2kdxyPsl87Y9CRg10mn3wFzf7kygkOCPQ159FrlTOuom20dH4VtI7TTp7rAM90xllPvjAFZN1Zi4ubkNguq7ueuT0ro7aMR2MSqdymLgiuegu4YPFUlrOyeXeR7oGz97gdP1reaSSTMYNttoi8LyJ9vuvLUr+8ywPoR/jmsPxwo00tqCgkW0wkKj0NOh1P+y/GN1Y3D7IZTjJ4xu6H881d8Sx/btHdZkDGSJo3HrXOpJxaW6NmmpJvY8V+KkNu/iTSPEUODBctxj3PI/CuP1G6N1reqQhzv03UBNE2edhwGH05zV/xTrLw6Paabcci1vGjAP3hyOfeuXtbll+KWq6eXDLfW7PG2Mg/J0rSjPnjcwqx5ZWIfiVY/wDFZWdyFzFcWrKdw6k5wPzFUbW18/w60YYma3OV56Ef5FdJ4xWS8Hhu4kVWZQ8Rx1BBxVTTEjtdbuLKVCkL8Dj2x/StubYlROl8Mi31Dw+sdwm6J4SkwPIK9Cfw4P4V4zrV9rXgbxVc6faXsqWjnEiRv8rofb1r1/wasUV/PpzEeTtKD6Ef4H9K8v8AH1muotcxzELeWE3lSyH+6fuOfY/dPuAe9aU3e6exd3FKUd0WvBvhu48ea/K1tHPdR6fAbko7ZLY6L+NUta8UO9vc6frdm1uol2LCU/1eO2a+gf2MtFS10C6v5IClzLI0TPjIZVHGDVf4t2Ok2XgDWLPUtJt2vbm9eQNtyQcn5s/SsZ1lBptaHRKH1mTlHR7nyhYXFrb62lzbIcLICnHpUsd6f7dkmk5WVjkfWseR5re/CKmBu2qamuMpOrdwea7rJnlptGtYS+TqIMXO2XOPUZr3n4pWeh+IPAGnWtrDGuqhElaRIwNgx3Pr7V4Po1rI+rp0xINyj1r6J8AJoetfD+a+vLdpbqyzHIgfGQBweK6cu+qvEf7Tdq3TucmYvFrD/wCytJ31v2OM8N32nR+H7rSJ7kCSSHy9xXHOKyvhlHHoN/JDPewcyZUhuCK7jwfqHh/xDNc2NvpcUU0HG1sEketbH/CLaG0hVtIi3oM5HeuavDkm4dC6UnKCkdj8I9Tguta1aPVNRWGy+zCRMT7AMZy1eIfEj4rXmva1NbtNLe6baSulqXbqoPDe9bnivwZZ6ojyadDNZbIyHxJgMfSvFfFWg6t4fCteBQjn5cHnFevlmMwuGdubV91+Rx4zLqmLhzSj7vk3+J3/AIQ8XNaa7ZXttePbRtIEmjDHDr3BHeun8e2up6544SHw7pdxdG/t8FbdCxcdzx2FeR+E9K1qbTpvEVtAZLKzYK7gZwx9q9Mi8TapZaFYXOnSK2pRqfI5KncRgjIIPeuDOKyxGJjKG6OnKcLLDUJ07+69kfQf7NGjf2PpR0G8V1u7VzNOnkyKEJPCksoBP0zXqPjKy+12m/buVORk4wexFfLP7MHij4iat44uNOhvr/UlV91495cvLFDER6knDZxjHXmvrSWAxRMsl1cTbvvBmyPyx0rhnFao9OlH2drdDzv/AImX9+T/AL7P/wATRXWfYrL/AJ4tRXH7Fdzt9q+x+eivtUE55HWqcz7pD65/OneaCuC2PSq8z4cN1+lfRJnzNh6yFZT8wHpzW3pfjDVvD9hcT6TezW0rrtYxuQa5qaQF4tvHNOjZftUSSDchJ3D1BrWnWlD4TGth4VLX6FG78QaxdakdSm1G6a7yf3plO7n3r6Z/ZH8SSQ+CdfT7LEzQziWa4L/PMWHSvm670mSDQbq8VcxJc+WGx7V638Fb46P8Pbhlt3Ms0nmJ6McYyfWuLGVpRh5np4CCcrX0sd78b9dfXtPimeUxIDhoR2A7V80a69rDLIqDzHYnPoBXp/iK71K605zdq4lZixyD0rjNQ8Fa+ujx69JoV8LC4Y+TceUdj/Q159F2u2zsq3k/dRw52lCNoA7Gt/wBKv8Awkiu+GE64J9HHP61nXFkRMUmQwgdciqenXX9n6ilxCSVRwxHTIBrujqcc3Y9NNuqiJ34KebM/qW7fzqmqjdDDNhITE1xMR1EY7e2f61pm8ttV00X9nykqED1T1B96ytRdlsdZfkMLZIU47dxVkabHOxQyahK+rXClnlciIH+FBwAPem3ay3142jWUgWBCDeSqeHb+79B0rXjkWz0eObHzQ25cLjjIHH6nP4VS0ny9L8NR3TQrPe3j/uYyPvMe59hSAtPDZabZKS8cESD7xO0t/u9z+FJ4d8TXWka5aax4cttRa/tpA8E8cffuMHqD0qfStFWaUXupN9su2OWaU/InoFFaEg85SsbNHbg4LRna8o9OPur7CqTFfW59EeD/wBojQb7SZo9dhm0XX1gOLWbDQzyD+6wOVJ9DivDviZ4+1rxJfwXWp3TujMNkSnCIoPQCufub7RdLtNlxDFEGPyxCMO8n0H9TWZLHcanCpttM+yW6NuRp7gLnvjGOK78HiYUFK61fU4cbh54hxaei3R2mj+BvGXiTS49U0vT82UsohWZ5Aqhi238s96wrz4deNDqmuWcluIpdGhM024kCVc4zHx834V9Bf8AC5NAt/Auh6bolpPcSEwxywqpUpsI3kHbh+h6da9C1PXG1ADUI/D99JpQtgzXziMEEsMJtB3fpVYjHSm/edl6mWHwHIrRWvofC3hnw34i1TUhHY6JqF1KQ20LAx5HXt2r62+EEOpaf4Iv59UtJ4BLuYRyjac45GPqDVe/+L3hXw54hOlWei6g2xpHuHIVNhb5u/412Gi+KrfxT4dtL1LUxQSbgRuBOCe+OBwa8TMVF0+a57mX8/NZoT4ezyf2beyKCEF4pVV4GMGu00a1JuJHlYKsu3g+mP8A69ZPhbTUt9M1COMn5ZVxxW5DGVuYlzwy5+oAryKMXGEbnpVJXlKxq+GtVjkik0xmH2i3ZmQZ6LngZrm/GLPFDJdwxhzZTLPbBeGA/wCWkf5Zrm1u7yy8f3EaZETN8r9Cc9B+QroNdn8+xuMrtdZkDZ9cdaTrKcXF9A9lyS5l1MT4gyw6n4X1S+s/l1G1iXB6HaGVwfqcY/OrujeIYNU0uB4zuDxMT6ZHWs7UbZra7nmk/wBRdQrG49iCP5VyHgdGsVv7Uy5W1u5PKJPH3RxXN7WVzbkR5x8ViLfVJGwqot2zED1xx+pFcrYCf/hO/DF995bq25z64KmrfxavXv8AxHJaxsdwk8z64xx+R/SrnhO2W5i0S4PLWV4ck9lKg4/M13UVyw9TjqtSkdDqlukltpy52GLUH+U84Dc1Bq9iGvZLhZduxNwIHOBgmt2/gV3i4Axc5x0yAKq3UYjvJ4GGWMKjJ9x/+qn5DsjP0tVg16GRJAxkUKxIxhhypqn8TPDslnc/8JPYwLKjDbfQsMhlJ+ZTjsf0IBraa0ZbtZEXPyJIh98YI/Su3W0TUtEHlosm9NrI3RgexrSErSC10cr8HvF994W0OCz0eSK90VrkPC0p+eNGPzIx9Vr1vVNPtfH1je6LiMROVaSbH8PXANUvhZ8J9A8PafLc3G65llbe0MnKJ3AAru77UNN02zZYreKFVHRRit54dVlGzsa0IypuUbXvsfJv7Qfwl0vwnaQ6lowDJG43oXyfrXg15GC0oJ5+8pr6s+J2pp4guJooZWVR0UjOf8a+XPGVnJp+qyIytjceSMZreNH2Ste5OKwzjD2h658FG8Lap4YlbV7GIXmm/wDLXuymjwJrFraeItTsrNyLW5DAJ2NeSeGvEM2k2lxDExUTY3Y7+1WPCetPbazHMrEusn5g1zU6Lp1XUOWpVU6SgdVoWpSeG/iM8vOzcwcDuDXpOh/EzT726mM9tJF5R2sx54rxjxFfRyeK5J+QdwyO4rqNJs7S4ddrvGl06rIQexNe/DL3jLzhLY+dr5lHBWhOLZ754QvdP1+DUNPf/XzQ5tJOihscZP1rzfxr4F1rWIJIdZl0+KSDKgrLkk+ucV7rongXR9Btlhsp5riLyVd2kwSDjpkV5d8RporXVvskdwsh5bCnt71tlnD1DGS5qkmn5BmPEOIwFFxpxTXmZFj4f0rwz4KsbXStQd5LoML6ISZUsO+PSvMPE11dWviiCGNVjjiYOhTjB9a74SBhXA+OctrcEiAMyryM9ea9rNMqpYfCK2rjs+p8zlGa1q+Pk3pGW66X7n1l+ynptjp/gfV9Ws4lW7v7wtNg5OQo4yfz/GvT9Pnu5RIZmyS33ccqPSvB/wBkfXLqc6jpDxMtnPEJ4mbs44YflivoW28uJcKOc96+AqQcZW23P06hUUqfNu2R+XJ6NRV3zl9qKmyL5n2PzFZht4wPWo7hsMMHIxU1woEQ2r+lV5/u4K/MK9e54vLrqQHDyqqnkHOaZJchtRwo6cGpbXarGRlIArMiYSXUj7chm4pN2GoJo29aN1JpcKwzu0EjfPF2yO9es+AdE1zXLey1uOE22ghBbnaw3K68btvoTXlqIbjQ2ihyZxKAo+vFfTlvjwp8K9G09VIfMe8DjLdTUVaPt/dLjVWHi5HTX/wi/tbQnnbUE+0tBuVAo546Gm+FfC/jCXTLXStQvIzbxIY/s8h/diNRwR6Guf8AgB4w1LWvixqGmzRzGDyZMqzkhcYwea9j15pftAghLJgEEqccHrXl1MPyuz6Hr4XE8y5odT5q+Lnw9ttW0uXVdNVI7mCN/MCjh9vevl9uGYMOQcV9ifE7x94T8IxXemXF0Li62Mn2aD5mGR3PQda+Y/CnhHUPGM962lKA0e6QK3fnp9a6MPPlh72xy4ympVPc3Kfg7XP7LvDbzt/oc/Dg87G7MK7jVoS1pcKu1hLH8uPWu40H4O2M/wAP7KTXtIFlqFuWZ5o2O6ZPRx6iub17SDoN+NIZt8BQPaTN/En936irp4uE5cnUirgKlOCqPY5XVY/+Kcu1X5iluBn0GRTRCrXuno33YLBWUDsW71pXUCmxu7VVbMkBGB0zwaqRYWSKQj71qqD8DXUcdjRSTepUZ2qME+/+FZmr6wNNs3uVXLN+7gQj7z98+wq20myEqqnd0/Gubv4vt3ihodp8ixULjsW7n86AsN0q1YTHUtSZprxzuy3O3/69bHmfabhRuVfL+YFhxGB1Y/SqkrZYsFI5qnf3DJpssKf625YR57hR1phrc6fQ/EFnqST2l7JLFZI3+hXTg588YO4sOVyO2CvTI719f/DW4j1n4WGO1uPMnWyySx3cgBh09QB+dfEN07ab4d0xvLj2yGQoGAPGcc/lX05+yPrV1HJBol3GPss1ikysSOd4yuPXg4/CuOvFWudNKTvY65PBfg7x14fuLtLGwuryTPnSjiSN/qRuABzweKo+GtDOg6VfaBMzJBHMohLNub1H1/Kui0bSJvDXiHVIbQFfKbzvnGPNiJOQD7cHmujktNN1qOKQuokdC0bZyTjqM+o/WvPrczjyndS5U+Yn8MYe1MTkAzLge5A/+tV6CHzPIYMRtQDn0NYHh2PV49atre3tBJbwOB5ocYZe5xnI/KuxuIWht5Xddm0HH64qafvQ9Cp6T9TgNbt5Bq8WoRsDs2A+jMGK8/hVvWFkkttSjDlcPHINvXC9RSeI1mgtBMVBXzmn246AAcfnVyxg85JZDlWlgw2en/665FFuR0N2RU1hlu9FEaxgTG4jjAPJ55rzrTf3Wqa9IQpigmmLY9Rgf0r02xhhlubKKFg26ZrmQ5zhQMD+VeVahP8A2d8PPEmszcy3l06j6M5qvZczTZHPypo8QvrhbzV7LVJI+Jr142GTyCdv9a63wXbvbNcWLEny71Nyn024/pXLwweZ4WsrhojiK9ckj1ByP5V6Hbxxp4zu7cqMXtmLlPdlAP8AI1131sjmtpqbF3B5kDbRnYBID+H/ANan3to02oWgUAGaRSTjjaFH+NXrK3E1jA68hoihPqeorQRC02iMwwGUq3HcAUk9RvY5K9dbHUbaN8iOSMr/ALpHSus0CcW80KZHkzrkHsD6VieM9Ndo2aFdsiS/Lnp7VZ8K3CXGnxxuhUkbgPQ98fjVy0kKLvE9EuvEE9hprIY3lYrhCOuR2Nee+LfGF9FroaeN0iaJd8R4I9/Su407y72xCSYLj5Wz6jvUvibwzpHiTTRa3iiO6Rf3Uyj5hjsfUV20qh0YfFRi+WotDyfURpd9MfLk+zmTlGGTGx/mprjfFfgu31BJFvI9rEZWQHPPtW7q+jzeHdVurDVNRt7dM741AdmOOjAAHHHvWhBJazadt/tSIowBUNE+AfbiupSuel7vLo7xZ5EvgS10rQtUNxIs8rwkxnHKY/rXlWnXX2LUIpyobY4JH0r6S1/TnmtHSG5t2SQeWSh9RjkHkV8/vpy2F3ereAebCxRUPc560SStY8bH04QcXAtXJ+3a89y0gImbdxXongcQf25pcCyDi5Q4PTg1594Rjt59dtLe8ysDyqsh7gE819j+Ivg74Ck8O2MmkWktnc7VcXkUrEnjnOTg134bHU8LFwa1Z8visDUxU1UvpHVl/wAPeK5r+71KCNLZrCMlQyt82QORXz/4w1Az+Nbh4pPlZj17c9K9VV9I8PeH7tNPvEIUt5sx5LEDGPrXiv7y41hrnbjdz+ddOTY6tUzKVCnpBJafJF55g8PHKo15K829/U3oXZox1JxXlvj+8uI9cHlsykjivU7CRUuYx5mTn7uK8/8AiFpjnxJY3AUmO4mCnjoc19DnspypKEV5/ifI5BCnGr7ST1elvlc9i/Znn1i18XaDY2amd5I3e7z0WIjn+lfUdzdeVNhjgZ9a+XvhP420XwL4xebUPkhntTbmYDPltkEZ9B2r6DivIdesrXVrJlmtphuBRgQefavhuIYujXjFK2i+Z+k5F+8ouTfV/I2/7Vj/ALk3/fFFQb5/7p/OivC533PZ5I9j865JWwi9gOaZ94570HdnoOajLsrbT1HYV9DdI+aKl3MyRyK3y46+9U7E4AYmrWtOzxIiryxxkdTVjSdB1u7jH2PS7yZexWEkVnOSW7LhF9jW8KXyWl/FdPF5qQyK7IR1ANe1eIvHdj4r8NWo0qCQSJdKvlyHGMV5p4W+Gvi7UW/48WtRkf604J/Cty90uPRdKubWcGC4gcSyAHB64rSjWXNaOpli6L9k3LS5p+G76afx3bw+H7y5sLvY/wBpmhOCPUV7XaHV9V8H3vhXVvEktjrLnbHqAQBjD2P1xwa8J+G3h+6uNDn8V6VqUkd+959niixn5CQPxNfWujfDex1Oax1DXpzLHBCqGDGDKwHV/b2rzqtSVaq+Rbbno4aEcPQXM9HseGeDv2T9L8Sfa9Qv/Gt3NBvxFLFEpaQ9ySc963PCfwGtfhnq1xqcPim5ul2nZavCAH9yR3r6VurjRvC+kLIkMdtbGQKqxrxmvNfH3iKz1a7g+wNuUZ3+9ejQwjrLlZwVK/spe0Rz+qKuraJLYJcCEyLtLY5A9K5LxN4RsNW0yGzuI8tbgeXKOq496oeMdUvPDt15b5MU7DyXHcE9PrXpWj6ReXGjwzTQMpdQwDDnFfN106dVxlo0fSwqwqU007o+avHPhufw5qCq+6S2nXdFKBjd6g+4rjZIdux/4UyBzX1l4u8Hxa9ok+lXUTISN0EmOY37H6etfMPiPR77SdRudN1CFre4t32sjD8iPUGvZw1ZVI2b1PDxVL2c7x2Zm2m3fECBgSAHvnmsOyUrPqM5+89yc5raRRtyR8wHHPSs66VkluFQHa5D8e9dOhzXsVbhm2uAfwFZkzGS5TdkgYX86u3BIJxxjrkVnTKxkVVHzFgenvQBu/Z7zVhbRpGHj87/AEVH5jTd/Cffgmvb/DazaDdaf4zeaWDTNE0+Kys4OVF5cbPmIx/CBkk+uPSuO+H/AIDvPEunyW+m+INMgmVitvBLKyMWbHmNuIxvCgADJ4Fez/FDS5PCnhPRNHXThLHBbpEhkjWSFAADJI7E9z/KuebT0NYXTuel+FdY0vx5Fa6tbs8N/FCFkhZsMFcZKsBxWpp3heDToZ7O0kktxNci4gRmyImXGQv+yeePevlTS/iBqnh74jWNyhtYLGOyDNstnUzRlcsflwSuehIPtX1L4Z8VxeKPA8GvWQmMYG5C6EPgdQc9fUHuK4pwUfiOyEubWJBpz/2V4u+y6g3lLcTlbaTPDOwyFH5Guz1XLadKXY9MGvJ9Q8UWGragixSMphnVkbGSGHQe36GvUC5uNERpGDM4GSOM9K56TVpRR0VIu8ZM5rxFbyyQxxMw2hUDjPOMAk/kKmt0a08Ny6izf6zey/7oqPxvJJZM0oBZJAqjH07fyqP4g3n9neBbOKP/AJbQYA7knt/OoSSlLyRTbaj5la3nhtfCmo6nDGFcWbbCD6KWwK8U8dTfavhxbLZtvtDCZpgh4L+hPtmvQtemu4/hLDLZSIk7TiEO3KsWyP5GsyLSbG9+F4a3h8sNAUuImHRmXBx+PNUlsZt7nlem2bW/hG/smQMiXIbapzlWXPB/E1p3Uzw3fhnXfLIiIWMtnOABsZTWr4SsftfhZbMxhdlsFy2N29GI5/DFYWnM954cns3jwILmVURjght2cj8M1m5Wky0rxPRNPgFqz2o5QZ2MTwOcj9DVyaUedY7eAQWUehB5qn4ekjuLKyumbPnxeWR6MoqG/utlvHMoy1rP8wH909a0UktSbGzr8EUtrdKFyfK3rXFW9wbOeGQHEauR+fX+ddrqcqt5bqy8wnB9QOf5VwXiCJ7fUZINwCF0dMdtw/8ArCtpaoyjoz0HSL7ytSRd37u4QY9zWt4gu7yxtPttmBIyDcYucvjqB71wGjXbzaVC+8NPayYPPp/9au+v83WgOVIDbSQfQ4p0p6inGx5P8QL2fxVqFvdadYXKBYgk4li+aM9wfb3rmrm3uTmNRIUi+UAKTXNeMfEvi7w/45eD+1ZUT5dse3AkU4zg1vXfxKlj22+o2Mly3GHLAn616NO6PRweK5qfLbYNVn/su1iuH3JJ5isitxnHc15v8Too5dTvb6ONQblkk3A+3NdJ8RdUh1CzX5jEzANHzls1yGqwyS+HJpMl5EAbJ5JrCtjI05qHmeg8v+uYepK2sVdGDoLY1O3Rs5MqjI69a++LjXrTw98PkkncLBFY5Uv1ztr4b+FWknXNfUzbkggIdmXsR0r6H8R67f6/pz6Vcoht0h8tCR144NdbnG9j4lRabPM4NckvtA2zOWDzPITn1bPNJok0LbpnP3jx9K5i8h1TSbKbMKfZ1mKE9G/KpX8SNHbpBb2qjb3Y16/DsqGHr1MRUkl0PP4jjWxNClh6cXZbnoCC3bEkajd3bNZusWqTLayklvJl3iuFu9e1OZNqzLCvog619Wfs/wDhnRfHHwgaLVbUb8tGkycOrD+IGvbx3EGEVoqLaZ87gOHMTzqfPax8r+LJmFx87EMzdT/OvWP2WPiK2k319oF/dKdMuJQ0SyMd6Sngsvqp4+Uc9688+P8A4H1jwLr72dzOLq0bmGdOCVPQEdjWX8LtS07SNf0u/uFNzeQ3HmNCq52DIw2ehPt2r5jOcRDGS/du6PssqozwiSqKzPvf+0LP/n6g/wC+qK8y/wCE58Of8+dx/wB+2or5b2dQ+ovE+P5GXeMdAOOearzhQc9TTZpGZztNV/OZmwAWNfQM+cTJ7VvN1mzVxlEdd3pya+sfC1xBY+H4mG1V2jHGK+SNMmVbksQS0sihSD05r6m0C2W48LQb2ziIHGeteZj7ppo9TLLSbudj4OkGqa4kcLABT5jn0UCvGfjDr0a+I9Y086XbyrHn98ThiCa9M+Htu2kag+qKWIdduCTj3rwr446kureOL+7gQRruClV9BxW+Bg2nJ9EYZxXjCpCnHqzsvAllq+heALC9W5azlvJnZAi/OseBzz0J9etUz408WeG9TXVNL1++EayAyxSzF0kx/eBPSurRL7xB4U03TdLie7mtbNpnVRgrGqjLE/hXi3j/AEvU9NsrPUJVuLe21FDJbkt8sqg4yB9a/RsieFpZQnKKcpNt7X3Z8Lj1XqZq4qTUY2S7ban1lZfFiw+IXhGyshH9n1eGUG7g7AY4ZfVTVHWb3TNGs2vNSvIrWFB95m5P0HevBP2ZJprjxTf3szN5VtahT6de9bnxg1CHUJZrjIdV+RQTwp9q+fxNSjSm/YrQ9uCqNfvHqRfEL4wLeQCy0Gwjwj5W6uo9zAjoUHavMtU+IPi64uftH/CTaoZlb/WC4ZQPYDpWLq9xEbR5IyfM+6VJ6e9Y93IHZWTAUgYArxcTCnXlzVIpv0O2i5wjZNno+j/HT4lacoX+3ftajoLmJXP59areIPilrHi7Vbe48SpZ4RPKWSCHYwGeNx7ivO93A600tw31rkp4HD0p88IJM6HWnKNpO56XPtP3OmM/LzmqFwqM3z54GOOtYvhjVpMw6dPlldtsLZ5BPRa3ri3kRiHBVlYgq3BWuozMa6wSeo68VHBFuIkKkkdf6GrUsZZmyT1zS2iYn3OAY16g9/akxxZ3Hw88P/b9c8PRTzIih2uJFdiN2WwGJ7DAI+tfX8sdh4q0yfRNRjiVkJ+wySMNrN/CpGc546dxXzB8MU3/ABJs5L9VaDyoYVXoCVZG/mR+VTaX4o1c+PvGPiHT765sks7x1aTIaPaNqoMNwT949KxkmzRNLcPHWm3WnfEHVLW60FIItPt86lf3Cu8kok6KjE4PGcBQAMdq9X+D16NP8FxaNpspklct/ZlxLIXWUqpIBxwMrxj2rDb4qaLrnhbTrf4g29mzXqSgSwg/LCG2qXx8yM3Xjj2rrfhF4K0jQ1H2HVm1CyumXULC2mYiS2HdsjGVI6cDNcld3smdFFcuqJ/C3gqSK+fxRqbDTLa6YM9mmFDSjqVx1z613uo6rHa6DptxgJFvwRnjaTis/wAT6lab31S8Z5IVHl26AcKTwSMf54rir3VZLz4bRi6HKNNEwU4yATjB+hrzq01Ti7M9ClHnkrnq89tb6hb28c5DCMlSc+qjBrjvi6Y7zwWjJuU6e8isoOOdhH+NTeBNbS4j0SKSQbr2zDpu6lkGP5GqXxCVRo2u20jhFk2nJ6cqRWkaqnBvuZyg4yRzuizyXPwTsLPeJJrm1eSJged6jg/lmsz4V30moeCr6GeV2MXyNn1H+RWLpmrXOmeFPC2mwsrTQRSBvcD+nFa/w1e1g8La3dWbj7JOzzwg8+WxX5k/A04STRMk0yl4Vjaz17UNKIOHuSUbp8ki5wPxrltYDWdxNfxsx/fsJB/dkUHj8Rmtr7X9m121vWlb57VJ+vDbHwf0NUPGWNM8ZX9rMrLZ3bJcqSuQc9/0xWM+5pF7oseDdaC6ddxMf+PaVJl56LnB/DBrR1qbGq3lqik/aLczwntuXkiuDsy+k+L/AOzZFIim3W3PR0YfKfyIrpZrqSP+xZ5mLPDIYHP4Y5qJy5So6nT6Zc/bdAtZQxLxkqTntgisPW28+GzvOcPD5b+5DYFT6LJ9lW8g5AiuGbg8Edf5Gs9Ll7jw/dFiu62uXAx6EjH6GtoTfKZSWpZ05zb6lLEhKmWBZSnv3P5V6LcytHoRxnG0H8MV5tDIq+LrCMvjzLNWx6rkgmu28UXDWngW7vAzJ5NtLz1OQMCtKPxkVPhPFfiPZf2pb6hCjK2oWA+1W0hGGe1brj3Gf1rx7Q9Rt7eXytSkbEEmAepI9q9c0yeSW/8ACd1cgsb2xNlcMedysGX+eK8W1u226pfwyLteJyoP0JxXrUGr2OCU5Jc0XY3PEGqWerauLiwEiwKgUB+uRWxpAE1rLbvyrqV/SuG0XcZsV2+ht5cgD/KPWvIzePLK69T77hSv7ak+f0Z6n+xz4VsdUs/EIurUSyQ3QjDZ7Y6V9BP8NtHdSPse3I6hsEV4F+yBqMkeueLIbaQhGlR8A96+jBqFwVXMz5zjGap1fedz4evyQqzitk3+Z8b/AB902fQfiHqGivK5tQVljHsRXnlw4j+6c16p+1KC3xYnfJkBtkzz04rySeP5cl9p7Zr2aFvZpnDUneTuRtNNNKqR85IFfYP7OHjHSfCfgXU9Cu7jffWUYuhCB8zK4zx+NfInh+3kuL+CJSQ7yKAfxruNSs/E3gL4rx6ksu9oY0lZ3GY5Y2H3D6iprwc1Zb9C6FWMKib2Ow+L3iF/GmrzpcwRRF4zsMxISIcYbPqOa8qsLCx0TVIbxdRSVoWDLt4yff2q94r12713Vrm+u/LhMzlvKhG1F9gK526I3cZrWhFUqSjb3u4q9X21Vyvp2PWP+Fya1/zz0z/vhv8AGivHtvuKKvmYvasJJHkIVcjNPkjaKIRr99/5VJYwO2GcAf0FJqM6mQrEST0LHsKSVtROV3YjTEdxAi/dRwWOK+nvA92reG4VZgcoK+ZLGNZj5ce93yCeOMV9A/D1pJtPtbMZy2FGa83H7pnqZduzuYrCxuZdL/tTU5LKziEkjiMkF/TOO1eF/ELw0V8bzRaS1xcW1xIWR5AcY69a1viH44urHx9cR2M2LO2jW3QdQdvX9afJ4sguhZKdVE0shLMgTG32zUe2q0vditGZ1oU60+Z7ou7/ABT8O9CTWZ7MxJq1jJaQM0pHyMMFgB7eteZ+NPFN/wCJIdMt75YgNNthbRFARuUdz719a63d+H/GPgvw1rjW0NxFAj28dtMgIVhwTt6dq848aeC/Duv3lvpltpMFrfXMixRSW67CGY4BIHWvpMPm9GjSp0nHVLc8xZVUnKda+lzi/wBneFotP1+6JKxSbEz7jk1zfjTWzNo86j70V86t9M170fBHgjwTpkvhfUvF01jNE/7xxallc/3mI7Zrwn4h+Cb21l1C+0PVLDxDpUx8wy2MgZ4z6snUV51fH0pVWm7Fewkonl9zMxdtxJzUUbHaAfwptxkNtbIPQ5oYlQOtDZpFaErt8g+tNORmmLuIyemadJwe9LcLEsLlFWQEgo6sCO2DX1p8WfAsOveErDx94bVZS9pE2oxxj73yj96B6+v518k26ySERRqzuzYVQMk19r/sn6jNe+BlsbidHTTFNpdRsNyt3A/AHBpc0Vo3qUoOSPmaaLB3DJJOKhMf7wRHgZ5OPWvR/jv4bs/BPi64UB/sF2DcWIUZyh6gfQ5FeRahqk1w+YlMMfp1J+pqjPVHrnhu9j1L4haFHBGiRLeiNAp+8VQsen0H5VT1Kdb7TfFWlw5VZ9QSfanA2KTuz685qr8GkkHjexvXYmGytZrkntu2Yz/49VK3uHP9teSSGu5CgB67A2T+tZqxbN34ReDofE+oSXerzM1hagOsG7CuV3MI89ADgZPofevZfhVYahHpPiHx9ftJJqGsyix0yCMEKkKnAKjt/QAVy/ww0mS4sNP8MaP5ko3iG4dThcsC8shPsSFA/wBkV614+1Ky8E+GpJLAx/ZtFsxBbxj+Od+/uQASa5at5aI3o+6zzfx746v7jVL/AETwvNBNeaKqrcWrx5E+P9YU9cdPwNO8J68/iz4YahMtjDYzRPIHjUfIGIxnH1Ga+an8QXNr47n1i2nZXkJk4bBKkZIz617z8Cdfh1i9vNOlMey/iLKwTasjdQSB/FwQRXBjMMlHRHbhq75rNnaWWrQ2PhbwLqiyIjW0qgqMjcjNscD8wfwrf+Ls0kmlXyxnY4AG72GSDXlXjZ5rb4YQQLlLjStSkWIdcYbKg+xGa9A8WalHq/g6w1uAh4b6zikYjnnGD/OvNUmoux2ySujyy51KT+17C3LKwjtCRjByxNafwh1eNfhrrsV0RA0VxMQQSQMg9q5KJ1/4S24Xbk2toSM87SMmq+g6idP+F945kHmXN0VJAyRknqO/FdlH+Gc1T40dXrFwkmgadLFOJHt9Lk3yKSAQWUjr7g1Y+K91INS8N3kNw7Q3VpCsmw8OD1rj7O4jmtLiC41CNV+wSLGWBIySnyn056Vr30hvPh14NvZFZniL259cpnn8KdvcJXxF/wAQWMmpaJp2rKgWdYwI3U5OYyQBnselN1CYS2yum7LTpMF7gnBNdF4ZtDP4S1K3kDl7SQTIB3R15/UfrWHcQqbC1YM25WXDAZyM4IIrmq/CjaC1ZuNkR3M2Sd6Bjz7YrG8Ny+Z4W1t8gNHub8B0/StqZPJtLpvLwohCqzcjn29a4/SZRZeGdcG5lkdWHTtzV0noZz3NCeTy/E2hXIJ4tdmc8EMxx/KvS/F+G+H18rKzxOmHCdQrAgkfQ4ry/W3MOnaRqHDIbYDA6kqQeDXq8pF/8PLvy2yDAGyByAcGuqg/fRjWXuM8P1WR9O1fQ9CbDmCzguFlI2/MGBP4815N48t5LXxjrMbrzHduPqucivXtVng1vxveW0cnlahpspEe77sibQCB6c9veuB+N1m1t8Q7xipjW6ginU445UZ/XNenRfv2OCS904fTdq3pTrzXQ6neNp+mOwkDZXCeoJrB09THqyhs5IBGO9S+NWYXkMIJ2FM496yxcFVrwiz6DK6s8LltatHe9l8z2f8AYguLBvFmt29/IVeWBGXnrg819crBpOf3UwYDr3xXwb+zfDqh8X3M+k/6+KA5BI5Br36XVviRpwLLbRsp5YYHSufEWjVeh4UbWu0efftc2ltD8S4bm1k5mtFY46EjivENRysJZl5PbORXsPxtudS1uTTry+06W3uFUxEsuA3PavNrhbezWS3KLPJJgEEZEZr1MM70kcdT4xfCbSWt5a30cavJCwdEcZDEevtXXfEDxDqXiLURdakyecsaoEiTaqjHQCue0C38y5WRpCFXnA/lU2sKzSNIN5BPXFdCsYO92Yk67iTtPXGaqM2DhsflV24V1wu488kVUnTcBjIPuKOpS2IPk/vfpRTdrf3GooH8xsjXzt8zbR6LUcsTIRuViT04r2Xwp8JtFurQXfiP4h6Zp6hdzRR/eX6lsCugtPAPwWiDfaPHEF9jrvvEXH5VUaFSeyL9tBLQ8L0LC3kQLmPccde1e6WN8PDPw9vddUFpUiMNvgf8tGGM/gKsax8KfA9x4cl8R+H/ABBbG1t1OwGUOrsP4Qeua6/QfDunXHw8sNM1K2kklmzJhecKe+K8nMv3clzLY9HC1OWhKofNGswO8tu0zFy8YdmPUk9aNEhij1yEvym4YUfSvo7Uvhr4cn1RbeaZrdrqIQxMR8qccY968/0Twd4a8K+KtWs9T1MXt/Zn/R0/hYev1rjhjITTsYysqqR1Pwys3s9CS3lkk5keYIx4TJzgCuk+HrLcfGLT3kOYrOOW5bPQbVwCfzrhIPEwspJHkXbH1GPSuo+Dt5G2g+NPFt6wRRCljaIT8zGQ8479/wBKug3OoevipQo4Zu5gWXw+8X/ET433NxJeanB4T1CWWaO7k+7Kin7qj0z0NRfFX4BajoOote+FdcdrqMbliJ2OcehH8jX1F4Bh0yA+TpdwJoNPtFiYhshHIyV9q818d6pu1+9uWkzHbqzE59BmuvETcZWZwYGlGvHm6eR8N+KLi4m1RlvrZYL2LKXG1du5x3I7GswnPFXvEd82p+Ib+/c5aed3/M1QX71dcIpRSOaW7Jcfux9adP1o2/uh6ZpJx0+lUQzo/h7oOoeIdW+x2F2lp08yU9VU+lfcXwd8NaV4P+HcVnpw3EszTysPmlfuxr48+Bb7NdnbOPlXH519k+F7qCPwJLJcSFEUsxYdhXBUqP2jid8KS9ip9Txz45eJdN8W2Oo+GbpQl9pp+1abOf4u0kX4jkfSvnbawYqw5J6Gu78a6jZXnjCa5sQ7QtNt3PxnPFc3PZxrcSm5baQeEXq3pk9q6qEm42Zx1V7x3Pw1s5IdN1i+YHYNtuODlj1Kj8dvTtXRfC74X+KNbhu7yW2ks97bQbqFo1IJySuRk4AHb15r2f4b6XBoWg6VpLSMl8tsJnEKCS58xgMkMemBgZNdtfa1Da2azTuYWi/1sl3c7wg9Wxx+tZOotRxg2VvCei6V4R0T7DpK7bmZSZbhly0jfxN7LXz3+1B4llluLXQrW4ZwGLOAMAuwwWOfQcCvRvH/AMRNH0HQry9+0STMyl/3oKyXH9wAdVjJ6euD2r468Q+JtW1rVbzVL+7kkubpy7NuI2+w9B2pU4OT5jSUlBcqM6WCWS4JijJAyNxPAArsPhP4ql8L+Irec3SiNnUtGRkZz1HocZrgQ7STKGkPJ5Oc0iuROJd2SrAjH1radJTi4syjPllc+z/HWljUdKv44VVY9St1uIGHOZ0Gf1FZfw21iwuvhNFos10kk1m8quvPyRliVB/P9KseB9XfWvgrp2rFmDWcqiR2B6Dg/hg/pXlfiuK88IeK9QgswfsF9GJwfUMc4H4mvnXSs5QPX9omoyN7QbEv4j1/Iy4tiuD7qa4nUjNFodnpqvhJLlnbHqOK9P0xWV9Xv4mBVbeAMcd2jz/SvPtRt91/axruMauxBI6cmqoS93+uxNRalNDHJpt+zsyZtwcgZx847fhXWeGnW8+F4so5GlbTb1pIyybSFYEk4zxXJeUJLLWo1PEFmM59nFbvwvvhb376dNJ8t5a+XtbkFwpI4raXwEL4z1Dw7drGti2SttqdqICT6lMr/wCPL+tQzWDRtp2QCqsyygDjArImke08I+HonULLFMjr82Cpya9Ent7e6sptQRi0RG5cY4JwCPwOa52uZWRrez1Ob1Bduj20DLn7Tc5BPpXGG336h4lsNojCxsqZHBGzg13uvzQW9i1zMC0Vu21Dj+IjA/U1gWtnE2oG5G91uLIpKCONy961hBIxqPUx/BsTeJfhmtvuzd6fkAZ5O0Y/UV33whvjqHhKSxkJEqq9u4bsy8V5j8IdS+xeILuFGxG0hV0PqDgH8RivWtLsF0XVL+6t1/0S5/0lcfwt/EP61o0oT06Ep8yPnr4n3Unh34mPqSRkOJRKB0Ei9GBrovjbocGv6LofjCxl3Wslt5ErKOR3Un6cj8KP2nbKCPxBp10saGG6tmY84JIPUVF8LNbtZvDn/CIaq0ctrexsLXcTgMDxz6/SvVTVlJHC1q0zye1tWhvdzOSFAB3rj8a0fGHhHXp9Kg8SW1r5+n42F4zkqR6itDxPYRWuuXkdu0yeUwSSC4AJUj0YdRXqXw38Haz4o8IKINaNnY7yDGFyM1x1K0YYpSl2PecJ/wBk2iup5t8BdDabU7rU73Vp9Es0UKZ14yfTNfQX9j+G5YUiX4mTux5yLhCT+Fcpc/BvxALWawj16JoG6oq7Qa4zxV8KJPDenm+1DU4YfmCxoPvOfaio6daa5XqfPJun8SOm+NVjY6F4dtLqDxU+sPLcbI4n2kLxyxI/CvBrNJrq6kdj8qsea2PEk0M+mLa28ciLbShiWJ+b1NZNmZry68mLiNW5CjrXo0Kfs4crM5yUnzI6nTWW3tZSqBiF5OfWs29lfn5iCeD6EVoTxrZ2ywr8zkbjz0rIuWLOSw/Ouk5upTkbJHzZ/GoHOflyOKfM3T1zx71VmzuHY98UMadiTcv90frRVfd7n86KAO+1W41S60q606aOM3B+UHcOK4+18H6hP80lxCueeMsf0r17wtoqSRXcc8yyOgPP3jn61attMSAKrORkcKBiu+svbNOTPJw0pYdNU1ozz2XRJNG8EW8kU07vJdZcchfyr6K+HOv3mk/DWy8TTWJvks4njaPHzEZ461w2jeHbPXpf7GuWfa2HUL1yG/lXsWox3cPw/u9B0W3txIsBjhBHy8D5vxxXzeaWVVRR9JhasvqjfVmHpQuPEn2LXLmPZqF0ZJLaGNsgg8Kv8uaPF/wWh0/wVN4tvrxodcjiM12gGUdj/DnrxXjnws8fXsXxP8PaFNdSw2wult33HPlnJ4X0z0r7V+ISWVz4JvoLmZfJliKu5PAGOtcdLD2UnJGtCmrqXmfDl/D5sCRoGaVyFVRyST0Ar2PTvCthoWiaRDrECpeWIS4MPmfK7MMjdjrWP8GdN0lvH39p6vJEbOwDNEJBkSP0B/DrXefH/wAN6hqH2fxB4ZDX0AhVbiOJtzls8YX0xiqoxmqbqxR14icJS9lUV4vc7nwzd2th8O5dSj2K9zvmcjuTXgnxR1mOw8Fa1fSSgSywlEyeSzcVl6p428Q+GfC4i1iyv7KySQxfv4WC7uuK8L+JXjm78U3AhUlLKM5C9Nx9TRSjVrTjdaLc3VWhRoy5H6I4s5PNPiB/CmjNTAbUFe0eNYfn92KScfIp5pRzHmlk/wBUvXOaBHovwJ8O+IPEGo3VvoFi1zLlFZgQAmfU19OfEea78HfC6PSbu1kkumTZKYxkFj159K479gazjttJ8T69IfmikSJPrtzXovxU10XUawy4c4OVIzya8nFTjCTqdT1cLTnVgodD5BvS0l1vZfKG/O30qbXG2Sz3CYy7DYOhGecium8WaPeX2qPGNIuQhOSUjOf0rmvF9hNYfZI51dD5IG2QEMMcV04SspnLiaPIz3bxJ8XrXwr4Q0mHT7FbrUL+wWeaeQnYR02nHJI9OK4pviNqljpSeIvEcw1LUZsyaTpLII7W3/6bFBw3sDn1NeYWt2L3UrSxvpiIDcIoduQisRuqLxtfXbeJ55iwaMybUVvmTYDgAfhWsKSjoYynJkPifxHf65PNPqOoXEt3czG4uGuDy7npz0wBwBXNSrLknqPUHIq3eXNlcSsZoJICW6xnI/I1Wa2hZc291G/+yx2n9a3sZ9SCJcPlgeh6UwAjjkZp8lvPGAWDY9aau/hc496Yj7D/AGWrLzPgZfRXDnZJLI48zkKO2B6VlfFrRHl8IW18oY3VjugkOM+6sD7itr4DSwWP7O2pzsU3fYbiR3GepyQPw4ra8D2w8afCeJk+e4vNLVwG/ieP/wDVivDrRbnzLzPTpP3LM4HwlqVvdeFnjeQebdRxO4HBO2Lb/OuYktz/AG1Jaq2cO5Qn/gVYmlTXOm6pdaY+VeHd5WP7hORXU3cS/wDCS2DoDsuFOVz90kHj9a5IxcJNGzknFGJo+nyveeJrd0Of7NYhSP8AaU1l2cj2vinS5SGAS5DbR3VV5Fd98K7Vr7x7rOmTMzb7Z4QHwQAVzjmuT1mxaHxXZKVXcl1JHx7cV0KWjv8A1oZ21uel+Iv3t5os6RKbVpU2qcfd2nPHtXU/Dje2n6vYOGZDOZ4snorjP864XS7x7201G3kZC1vJJ9lbtGduOfzr0L4XFpdPt5ZgRJLbGKXsSy1z0H0Naq6mLr1v9p8NXcMimNjMCvHG8dP1qp8NbpL20ubO6TbOVkKDHqMMPwOa3dUHl2VxbysM/aGAz7cisXSmh0TXI9Sk2iC5kB6fdYjDD9M/jXTHRI5ppt3PJfA91Ba+ONQ06ZDDK0xiO85I5+Uivo2znVbC1juRuRkMblvy/rXzX8XbN9J+Jv2uBmQyXHzN/e4yp/LFfQ15ayT+C4rlWYTC3WQbTzngn+Vb14e8pLqZUpWVmcD+0Von2jwVbXS7ml0qQAsB0Ujmvn+wa8luYI7JZGnDIqIg5ZicADHc19a6n9n8S6NNpr4ik1C03RFhwXXgjnuP61zX7MHwjLeI7nxRra4i0u5aK3tWH35h/wAtD2wB0966KdS1PQzcLzPQNB+EvhmfwnbP4u0ePUNbe3Bu7jzHRtxH+ycZHTNYvg7R0+H91d6S91u0u5kMllLIeVHdG/2h+te5apb5t5trYR0+Yjqprh/GuiQ6voa2j/LcFj5LAZIYDIIrlq0ou19z0oVqjpOmnp2Mldc0Vgx/tKA7T8xLYr58+K3ib/hJPFNxOiv/AGbbnyrZFGcgfxfieaseJtL8QaTp2oanfXIFvBL5TngEuTjBHavMNVu9SkUpbXQhQHJIrrwNFRbkzxsROUvdRNdXEUkTwxomwHkFTn6U7SYEhuUhhQB2G4kfwg9f0rmLmbUIW3faVnP8QIxXVaS0kuliYArJcRAHB+6o616HU53F8ozU5vMlkZfu52g+1ZN0zYxu4+laF8pESIAAM8HOazZAwHqParM9WU5+COc1UnY59qsXGSST/PpVKbsKllJC+Z9fyopmB/eH50Ui+Q9zk1e80/WNQtrDSd28naCwH41m3ms+Jo4Mvb2VsT8vJ3NTfECSR6u9w9zFGHHAD5GalstD1bUoTNHLB5S9JC3X2FdMMQmtjz3h+zOp+Cs803jezmvJGkYxOMjgbscDFe+z/ZWtJUaM2rxW5HB+8T1NfOXhCc6Tq8KzTpGYc5Kt82Mcmu6h+JuiXGrPHMZfJiQbZCCS59DXhZpzRnGa1Pey2FOrTcZdDjb/AODt9f8Ais69ZX6aexmEsCKvzKwOc16N8RtX17SPgdd3Fzqk2oXcV7FbSbl2rtPrirn/AAn3hnUbePyLxIrlnCqhONo7mpfHWr6Pe+Ate0uR0urbyILqZYvmIRZQHP8A3yDXm06k51EpPQ3zFfVsK5UnZpo8L+FV/qFzqv8AxNHcBpzEynhQD2FfS3gfVIPDd4wuY7m8syuFRXyUPrzWT8RfBmhwaHF4r8PC1TTLm1DydkVgnyOCPyNeGfDf40RvfyaZ4wlEHz7IbxB8uOmG/wAa9vA/FKLR8vgcXiatapCr0s16M7z9svxBY654Bg+xrdw7b5f3cowG4PPWvj9lr6J/aSu7C48G6fNp9/DeRS3RIaOQMOnXivnkkZ56d67aisz1Kb3GKjY9qbI5JxkYFSyuGG3B2+opqxxt0JFZmiv1CN+Nu4VNtLRHpUDRxr1bBqWCROVboehpXHY+pf2KryWPwZ4jsyp2m7R93/Aea6/VNHuvE2vSwWs7RLB+8eQduaw/2X5LHTfgld3ELI13c30gkx1XHAz+Fd18PZXjuru6VVdbhjHgn0rwMZJc9vM+gwqao38huleFb611HK6pJeeYgIkdRhMdq8n/AGpvD8mn3Wk6kxjZLmN0Lr/eU/4EV9H2brawsBsMpyVT1H1rw/8Aaz3S6T4edrcwEyT7hnIztWqwK5ayOfG3dJnzC7SW92kygNsYEZ780+9lW8kSWGbyZB91X5HHapiseGibrn5SDzmsu4jIZo5FI9iete9ZHipsr3sF3ES09sQD/Eo4NUm2e4q9513ChWOVtn9wnIqs0+T+8hB9cUFEI3D7rEfjU9lHcXFwkEfzu/yqPUnj+tNBtmzy8f616p+zJ4J/4Sr4h299cKzaVpGLm7fHy8fdX6k9qzqz5IORUFzOx774/trXwP8As4y6VCoimk0qNXGOS8jKAPrgGtX9llfI8EaBbSOrSWW+K5GeFLknafpnFeb/ALVnjJE0zTrKGSN7m8ujdGAjKpFH8kQPsCCfrW7+xnrD6jD4g0uQkTNDHJCHOSWBwz49Sc156g/ZJ+Z1uXv2OK+MmkRaL48i1GJSsH217aTjGFZjt/I5qzpgd7B32gy6dchsMOSpOQf0rd/aVtPs+ga+75do50Ic9Q2cg/mTXIeBNct7vSbTUHOS8SwXqjrjoH/A/wAq4asXZS9UdEXrb5nSfD/zLb4zXQjAXzlaRcjqPL4rM+LFtJovjmOZo9oe9WROONsg7fjW5oEawfFjw3dNn98ktq/PBKqcfpWp+0PZfbrWCeFSZ7N4mZVHzD5uDn/PUVSaaVw11OC8AX32uPVVZuTcOpGOqmvT/hRfpHotpDMxE0UpUnswOQM15L8PLf7Prmr2zhgyXTg4ORkjIrpvC15Kl20Me53SKJzGD38z/CuWclTm7eRrH3oq52/ja6+zy3UO4EiVSMc5BH/1q4rUdQW48IX8Usjg2sm5WHJHHWuo+JEkWSQfLYlAC3cqTkZ+lcNLGJLDUbdclbiRI2A6kHPP61o57EaamZ8X2j1bT9F1eB0d8Jb3TDtIFBUke4r16z1RJPCWjQ3EjQQ6jprQ5zysqkc/yr5ys9WF7rHiDRJpGNrMu6JgfuPEflcV6ttlv/gUs8Ezvd6P5jFkP8J6/rivVUW4qLPOcve0N2HULhvDcz/JBqekSeegcfeC8OPoVr2/4Ivpv/CDpe6b86Xsz3UnzlsMx5A9B7V8pfDzxd/bGmJNczD+1bcNF8+AsyYztPvjOPXkV3/wy+IFj4V1O30PTZpTZXcfmW8buD82fnjHowPas480HZo6IpT6n1JHC9wpK8BhjmmjRIY44t0eTH90ntWV4R8W2GowiNW2yBtoDdyByBXUxXXmthhwelbR5KiuElUpuz0PDfj38KLzxh4f1CDw/fW1jdXTRSOk4by3eMnByM4Jzjp2r5D8beGPFPg64Wx8SaS9m7cJKDvilx3Vxwf51+k+oWwdSR0NcZ4x8M6Zr2lTaZq9jFeWkoIaORcj6j0PuKuM3Se2hEqSrK6ep+cU1xb5PmRyM3tgCup8HbZtFuLiON8xsIgCc8H0rr/jT8D9X8JtPquhRXGpaKMswUbprYf7Q/iX3H41zHhS80620CyiMyrLMxCxZ+Z3LYHHrXVGpGSujhnTnF8rRl6zIftzx4+VcYxWZJufcAOMcVsaxo+qfb5lk0u+DljwIST+lZVxbTWy7bi3ngb/AKaRlCfzpqtCXwtEujUj8SZn3O5WCgcd6pzN0PWtCbdwAcjrmqNxt/iBGPSruiUmQ5HoKKZvj9XopFWZ9Hjwvp8WnvDHFbXc23G45Bqrpuga7Y2C2f2mGCDPVQS2K7XVYvIYm2totxPJqjJLLFmSeaIKOxPStvZdbHmqo+5xmv6TDY6HI0Ydp5pApkc8sO9crDNFArLIhDgcMBnmui+JGpGe0tYYJFA3FsK3Oa5qxjW8tWSaTBjG6vJxdnUZ7uBVqSK0k0zXAYb1JBJJFep/s1mC9+If9k32yWHUNMnhlTqGXiuBB2x/wunTzPQV0XwW1CLTfjnoXlsdjxvEpAxksv8AjWVOzu+xnmf+7yPY/DOsR+GfhB4u8NX6NqMWiPNBFC3J8ps+Xn2wa+NfEM9jJjFm8T+wAx/jX114dH2Ga61zVpUePUJ7zS9YR+FjIJMRI9v618feIGkhv7hFKyw+awUHnAycVvgpXUkz53KakpScZ7r/AIJmW8knltHvYx9QpPFNfrg8VLZrJN5ojUDC5IFXYdH1S50mXVotPuJLCF9klwsZKK3oTXa2e+VIrdnGVYYx3pjkA4UDPrToUlwQgbBoW1uJCQkLsR1wKLoFGTexGACMNgmm7VB4FSvBNG+ySMo3oeKIwrtgsF9aV0yuVrc+i/2cZD/wrLUlj+99uPH/AAEV7b4e0i8h0W3BlEYUb1ZBkknrmvBPgncf2X8PtXtUJaSS5DKV9CtbGk+K/GWmkfZdQuJ7ZcoqSqGC183iafNXke9TqKFKMX2PfrfTlW2/fXE5lYfKTxXlf7UMF0fB+kyXUZVrbUlTPUbXUj+gq7ofxW1iGJV1TSTeTdBsBAxWZ8XfFq+LPhlq+mtol3DdwFLiGXaSo2HJyfpVYW0KsWZV6inTaufNutQmOcjb3xn3qojJLAYbgDP8DnqPatO7bzollUcSDd171i3BPzLwM9c19IzwUU7lGiJDA/iKozHnkVqG6ZE8qeMTQjocfMKYLaxul3W90I3/ALsnH60FK99TNt4/OmSPzEj3HBZ+AB6mvoa2+J/hTwD8OLfwt4MjNxdXEYe9utu1pJT1Y/QdBXgk2k3aDcoWQeqNmqrxTR8MjL9RWc4Ke5cZcr0Nzx34kn8Ua/8A2hIixJHGkMMY6Iijj/GvTf2RNY+wfE+RnvhFJPZPDErtgMQQ3OfocfWvE9pNSWc81rcx3EJKyRMHU+4OaU6fNDlRUZWldn1P+1ZrEdt8Pbexvyg1fV5xO8SMDsA5OfbnFeB+B9afTlDOS0KApKgPWNhz+RFYvijxBrHibUf7Q1m8e5mACqW6KvoB2FUbedoCQp4Zdp461zwwyVLkka1Kt580T6q8MCPVtI0DVrKRXn0m/iE5B5KH5Q34gimftH683hrxVpeoNC7Jcfu32NjcmcEEHg8HIPXIFeNfBLxxdaBry2l1NH/Z9wcSiRuxPGPp1r2X9oSfRfF3hvw5qFlqVtJ+8UxljjeP4v5V5/snSnyz2OlzU4c0dxbbR7HSTeX0U7TSapP5tuAvP3QCT9K5OPVEs/EHiBkdkl8lAgIxjJAWiDxlp2iaPcSS3cd95waOwjJBMJ5BkPpk549BXj974mvF1K6uUcFp5AZCMkEDpWVLBSq3ZUq6gkj3j4oa4jX+k26XH/HyqTAluCQNrD681h6lrVnodrp14bmKc3Ft5uxW5PJBH1H9K8oHiGa58Q2F1rM8jWcBLhU7HBIA/HFYV7fzTug3Eomdv4kk/wA67o4BOKUjldfVtF+6mOmeJDdWc4kTeXjbOdynsa734bfEqPw6lxaXsb3FpcuxkhJyGRxhl/CvKd7E5ZiSadH1xivQ9mupz3Oj1O8tI9dmm0GSeO0Ziyq/3lHXH4djXY/sy6FbeMPjDYaXqlxOsOJJwVkIO4c157bw5tZnXqcAn0Fel/smzPB8ZrXyIVd2tpVUn+HjrVygnAxcnzWZ7h+0ZoGseEfElp4o8LXU62cEKm48lj8ki9HI9xXpvwE+KVn8QfDrbmWLV7LC3UPTcOzqPQ/oal13Sf7X0i/0zUJtxu4DExPbI6ivH/h/8MdX8C+ObfWtP1n5IWIddv8ArYz1Vq8+pg5Up81NaPofQLMKeIw/s6zXNHZ9WfW1rcLNFzVe9tQx46Vi6Rq1pe2q3tlOksDnaxQ52sOCDW/FMrp17VopKSszgs4u6MG809WVsrkH2ryXx5+z94L8XSNfQ2raJqYbfHd2QC4cHOSn3Tz9K92nVCuKrlFAIrJ07O6ZsqnMtUcT4L0r+zYRp+o29ncanCg8y6jix5w6B8H7p9RW1qen2F3bmG6sbWaMjlJIVYH8CKaBJF4rjbb8k0LIfYjmrt820GuelBRi1bY6aj5pJ9zynxT8IPhzrG4z+G7e1kP/AC0syYj+nFeQeMf2b7FRJN4f1yZB2iuUD4/Ec19H6tN5YbGK5TUNWXBjzlehPpR7WUHoy/qsJq7R8w/8KC8R/wDQU0//AL4f/Civob7X/tCiq+tVO5P1Gj2OC1eb97uSZwoXIGeK5q9vJDK/nDzOOoro9dgVWkdlIXaMGsOxtA8ktxcuEj6Anoo9a+pSuj4FysyjqPgjxDr2nwalpelyPbBDhz/Ec9hWfB8N/GiZU6Pccrk/SvcPC3jXw1oug/2dN4giuZ4QBEIkPI9MVTm+J2kAERX107Fv4IWyB+VfJ18RKU21se8lKlCKPGT4S8UwwSxtpNxsOAcp0+lZfh61vNE+Lmjw3ivaXi3C5EwwUXbx+de/3HxS0u32krd3o24CxwHhvfNeFeIPEh8bftEWGpratbLJPGvlls42rj+lXh5SlGd1pY58fOXsZLyf5HsfxR1BdMsb3XY7fztF1XMOqwkf8e9wFwsoHowxXyTqpjl3SR42knGK+49I0D/hINNitriISWF/FcWV4jD5d6nMTfUZIr4s8c6PceG/E2paHdxGN7edgo7Y7V04JrU8bJJ83vPdpf1+Jk+HLeS6nnhiyX8vIA7jNe2/BmRn+C3xC0lsvLAglhtu/K4ZiPTivDdBkuItR32rOJApIK9a9z/Zev5LqXxvpD+aH1HSWfzAhcJtByW9K7kl3Po6jfLt8zxzdcpBEgZNu0YIFa/hi58u7eGZ1G4Zyaw5LeaZzHDKSEJX04BqW30u7DB1clh71zTivtM9jCV5pqVNanQeJLC3uLc3KsC0akEgda5KCyUxNIzYAGa0dRGoWttIX3GN0wTVHR54pUMM7YB71UUuW60M8RLmrWktT6D/AGUptOupdUtrkxHykRv3hz7V9FWlp4VMqxwLYO45cccGvhjwzNNocV5PZXLATIEYxuVIGauR6vci8Qx3c3myEDespyTXBUoe0m5HPiXUpSV10PudrfwvHA4WOzMqjlVxmsXxZqGh23hPU4Li3hiinspkBIHJKGvj2W81dXLPeXTSEnP745rQ/tHVLq3ddQuLiUJEwiVpCyj5T2zUqi001Y5nXbu7WOKdvsvmWLHaqOWj91PSqV1HvJdPvfxL6+9aWqwm7tLS5Qgy7B36j0rJnbazIGDBTjIOcfSvZMkzOmfaTtBHPQ1Wk2sc8q1aFwsc/wB84kPR/wDGqM9tNFkshKf3hyKRaYxXmX7sjY+tO+0XGMNK5HoTmoh7Uob+8MigYod89qC70Dae+KUr6EH8aAGmRucil8w4ORS+Wcc0mwelAXEL+1aF7rWpXljaWc93K8FopWFc8Lk5NZ/l0m00rD5hxdyQS7fnQD7kmmgeopQaYXLVuFnjNu3XqpqoQUYqcgg809GZGDr1ByKvalbrJbR38I/dtw/saCblAEVLH16VCOCOKmjHILfjQD2PU/BXgC61r4Q6/wCMLcStNZ3UcEESjPmrjMnHU4yP1rF+D2qvoPxU0a9mkezjhmIkYKRkEYINfX37JSWjfATRojYxsk0k7SnHzOfMIyap/HDQW02yW60fwhYXzqdzym3G9B6j1NYvEOEddjop4L21Rcr1fcu3Xj7R7q4DHUreKNlzncOKlTxNoMkDtFqcE4I6+YK+YZfC/ijULl3j055cDeyJ/CD7Ve8NeHfE1vd+ZN4Sub2ENgYJANH1+G9vxOaVPomeleGfiHbfD/4mXVgZmufDmpOHuMHcLd2/jH9a+mbPUI1jimhmWW2lUNHIpyCD05r5Xs7PQ5I/K1TwDqlvcIwBCfNn8a9G8D+PPDegeR4cf7bbacxCQfaY2IhJ/hz2Gfyrz54iMqjaVrnXh5WjyyPeklEi7gaYzYBNYtlfR24RWkDRN9xs5rWEiSJkEVspXOhxsV5DH56u+NynKn0qjqc/BwR1qze7RxxWDqdwsaMSy5rGTsdFJXZzviy8WCEtuJrz6KZppmkLEqT0PatLxrqouLlbdGGO5BrGsuD97PNccpJyPSWkbGjt/wByij8DRTJ0OY1WSOV285wkQwXZuAKw7fV7GLVrYxsssMcwYgjIYZ7iiivuMV+7pe71PzPBpVa3vdD3V/BOjzyxajFpdnG0se5WVPXtWhp/hbTrOdJJLO0dR94+UMiiivjHCKbPp/ZRbuXdS0qza0uNulQHzFJUqgBzjAr5rufgf4qsvGFv4ittTtXWO7E3klSrBc80UUOcoJqL3FXoxnGz66H0L4Pilk8EX2nW7AapZzG5iTOGZgc4x6EZFfIP7Tl1Z638SL6/09/MHloGO3BVwvzKfcGiiujANySb7M+dw1GNHExhHZJ/h/w55b4au1stVWeRQy7WBBHqK9P+Aiyah8XrDTbLVLvTrfUoZI7k2pALoFJ2HPGDRRXrK1me3UlLSN9DjPGFibLxJqtnZ58m3vJYlBI3YDd8VjCS+tQsoZ1UnqGoormdWSm0ejDDwdCMutiyNXuprKa2m/eIynlhyKzbSxebGx1/PmiitnqYR3SZqWGm6tLcNZ2kEtxIy/cTJyK6Gw8HeI7iVR/Z88Eq42KUIJPtRRXn4qtKk7RMqsn7Vx6Hp/gP4c3mrW12NU1KKxmiTlJ1IYmtOH4TXMqeZb61bSqoPyDrRRXmRxFRyvc6YUISWp4qYRFa/Z5V2yW8zxN7lWIrNuLchy42MW/X/wCvRRX0l7pHIoq7Mu6MCZEqOjd1P+NQLcyW+TbzBkPVWGaKKBpETzW8o/eQ7G9U6flUJWM/dfP1oopIbQ3y2x2NNKMPaiimK4uH9cUv7z2oooHuKGkA7UbmP8INFFDC2ogLegpdzf3RRRSCyAFj3A/CtnwxJE9ydNvGHkXfyhj0VuxoopiaKWoWMmn38trPhXjYjOOo7GonwsJxySOtFFNCTvG59Q/BD4lweFPh/o+lTJcr5cZYFcbTuYn+tepa18XPD19pqg6vCZCQrKy4xmiivJm5KTs2OMnZnBWk3w4tHurptUnE88mHZLhhtJ7jHarej6x4ajaSyj8d3UCRtvhy4Kn8T1oorllBPUpNwWhpz6fourams0PxJma4KhtiOoG7tkd6y9P8LwjVDdW/i9Ll2ciRJiHTJPPGaKKxk7G8V7S12auu+PT4B1ew0fxBewX+nXyFllgXm2AOBkDqv8q7TTviDa6dDFNcXK3WlSgNHeRncEB6bsdveiiuqp+7pxlHdnbhnztxl0N1vFem38Hm2d5DOuMgo4NeWfEHxjfiY2tnuAPVqKK5q1STR6VKCgnY421uL6Vy8nOepJya6XTCdo3ZoorGD94s1dy+/wCdFFFdJXIj/9k="/>
          <p:cNvSpPr>
            <a:spLocks noChangeAspect="1" noChangeArrowheads="1"/>
          </p:cNvSpPr>
          <p:nvPr/>
        </p:nvSpPr>
        <p:spPr bwMode="auto">
          <a:xfrm>
            <a:off x="6807152" y="1769806"/>
            <a:ext cx="4211387" cy="42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3" y="0"/>
            <a:ext cx="5297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99E3A-236E-4396-B3C3-30B37E74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4664"/>
            <a:ext cx="11198942" cy="491907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fontAlgn="base">
              <a:buClr>
                <a:schemeClr val="accent4"/>
              </a:buClr>
            </a:pP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conferences, events, and policy</a:t>
            </a:r>
            <a:r>
              <a:rPr lang="en-US" sz="2000" i="1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 </a:t>
            </a: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initiatives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 to promote an </a:t>
            </a: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inclusive and accessible debate 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on challenges and on the course of action that stakeholders at different levels can take​</a:t>
            </a:r>
          </a:p>
          <a:p>
            <a:pPr algn="just" fontAlgn="base">
              <a:buClr>
                <a:schemeClr val="accent4"/>
              </a:buClr>
            </a:pP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promoting youth participation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: tools, channels, </a:t>
            </a:r>
            <a:r>
              <a:rPr lang="en-US" sz="2000" dirty="0" err="1">
                <a:solidFill>
                  <a:srgbClr val="4D4D4D"/>
                </a:solidFill>
                <a:latin typeface="EC Square Sans Cond Pro" panose="020B0506040000020004" pitchFamily="34" charset="0"/>
              </a:rPr>
              <a:t>programmes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 enabling youth to reach policymakers​</a:t>
            </a:r>
          </a:p>
          <a:p>
            <a:pPr algn="just" fontAlgn="base">
              <a:buClr>
                <a:schemeClr val="accent4"/>
              </a:buClr>
            </a:pP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gathering ideas using participatory methods 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to co-create and co-implement the Year​</a:t>
            </a:r>
          </a:p>
          <a:p>
            <a:pPr algn="just" fontAlgn="base">
              <a:buClr>
                <a:schemeClr val="accent4"/>
              </a:buClr>
            </a:pP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information, education and awareness-raising 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campaigns to convey values such as respect, equality, justice, solidarity, volunteering​</a:t>
            </a:r>
          </a:p>
          <a:p>
            <a:pPr algn="just" fontAlgn="base">
              <a:buClr>
                <a:schemeClr val="accent4"/>
              </a:buClr>
            </a:pP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creating spaces and tools for exchanges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 on turning challenges into opportunities and ideas into actions in an </a:t>
            </a: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entrepreneurial spirit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​</a:t>
            </a:r>
          </a:p>
          <a:p>
            <a:pPr algn="just" fontAlgn="base">
              <a:buClr>
                <a:schemeClr val="accent4"/>
              </a:buClr>
            </a:pP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studies and research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 on the situation of youth in the Union​</a:t>
            </a:r>
          </a:p>
          <a:p>
            <a:pPr algn="just" fontAlgn="base">
              <a:buClr>
                <a:schemeClr val="accent4"/>
              </a:buClr>
            </a:pP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promoting </a:t>
            </a:r>
            <a:r>
              <a:rPr lang="en-US" sz="2000" dirty="0" err="1">
                <a:solidFill>
                  <a:srgbClr val="ED8D2F"/>
                </a:solidFill>
                <a:latin typeface="EC Square Sans Cond Pro" panose="020B0506040000020004" pitchFamily="34" charset="0"/>
              </a:rPr>
              <a:t>programmes</a:t>
            </a:r>
            <a:r>
              <a:rPr lang="en-US" sz="2000" dirty="0">
                <a:solidFill>
                  <a:srgbClr val="ED8D2F"/>
                </a:solidFill>
                <a:latin typeface="EC Square Sans Cond Pro" panose="020B0506040000020004" pitchFamily="34" charset="0"/>
              </a:rPr>
              <a:t>, funding opportunities, projects, actions &amp; networks </a:t>
            </a:r>
            <a:r>
              <a:rPr lang="en-US" sz="2000" dirty="0">
                <a:solidFill>
                  <a:srgbClr val="4D4D4D"/>
                </a:solidFill>
                <a:latin typeface="EC Square Sans Cond Pro" panose="020B0506040000020004" pitchFamily="34" charset="0"/>
              </a:rPr>
              <a:t>of relevance to young people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C84E9-E334-4834-9580-03D0D8FB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01407"/>
            <a:ext cx="10837820" cy="782357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What is ahead of you?</a:t>
            </a:r>
            <a:endParaRPr lang="en-US" sz="5400" dirty="0">
              <a:solidFill>
                <a:schemeClr val="accent4"/>
              </a:solidFill>
              <a:latin typeface="EC Square Sans Cond Pro" panose="020B0506040000020004" pitchFamily="34" charset="0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76" y="179817"/>
            <a:ext cx="1444752" cy="1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A2B683-C438-4305-997E-1C89683B5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67" y="1375989"/>
            <a:ext cx="11022240" cy="41060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</a:rPr>
              <a:t>Check out the </a:t>
            </a:r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  <a:hlinkClick r:id="rId2"/>
              </a:rPr>
              <a:t>European Year of Youth page</a:t>
            </a:r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</a:rPr>
              <a:t> of the </a:t>
            </a:r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  <a:hlinkClick r:id="rId3"/>
              </a:rPr>
              <a:t>European Youth Portal</a:t>
            </a:r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</a:rPr>
              <a:t> and </a:t>
            </a:r>
            <a:r>
              <a:rPr lang="en-IE" dirty="0">
                <a:solidFill>
                  <a:schemeClr val="accent4"/>
                </a:solidFill>
                <a:latin typeface="EC Square Sans Cond Pro" panose="020B0506040000020004" pitchFamily="34" charset="0"/>
                <a:ea typeface="+mn-lt"/>
                <a:cs typeface="+mn-lt"/>
              </a:rPr>
              <a:t>take part in the activities </a:t>
            </a:r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</a:rPr>
              <a:t>you will find there</a:t>
            </a:r>
          </a:p>
          <a:p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</a:rPr>
              <a:t>Check out the policy tab on the European Year of Youth page and </a:t>
            </a:r>
            <a:r>
              <a:rPr lang="en-IE" dirty="0">
                <a:solidFill>
                  <a:schemeClr val="accent4"/>
                </a:solidFill>
                <a:latin typeface="EC Square Sans Cond Pro" panose="020B0506040000020004" pitchFamily="34" charset="0"/>
                <a:ea typeface="+mn-lt"/>
                <a:cs typeface="+mn-lt"/>
              </a:rPr>
              <a:t>learn about what the EU is doing with and for youth across all policy areas</a:t>
            </a:r>
          </a:p>
          <a:p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</a:rPr>
              <a:t>Encourage your youth organisations/schools to </a:t>
            </a:r>
            <a:r>
              <a:rPr lang="en-IE" dirty="0">
                <a:solidFill>
                  <a:schemeClr val="accent4"/>
                </a:solidFill>
                <a:latin typeface="EC Square Sans Cond Pro" panose="020B0506040000020004" pitchFamily="34" charset="0"/>
                <a:ea typeface="+mn-lt"/>
                <a:cs typeface="+mn-lt"/>
              </a:rPr>
              <a:t>organise youth related activities</a:t>
            </a:r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</a:rPr>
              <a:t> throughout the Year and to upload them to the </a:t>
            </a:r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  <a:hlinkClick r:id="rId2"/>
              </a:rPr>
              <a:t>European Year of Youth page</a:t>
            </a:r>
            <a:r>
              <a:rPr lang="en-IE" dirty="0">
                <a:latin typeface="EC Square Sans Cond Pro" panose="020B0506040000020004" pitchFamily="34" charset="0"/>
                <a:ea typeface="+mn-lt"/>
                <a:cs typeface="+mn-lt"/>
              </a:rPr>
              <a:t> </a:t>
            </a:r>
            <a:endParaRPr lang="en-US" dirty="0">
              <a:latin typeface="EC Square Sans Cond Pro" panose="020B0506040000020004" pitchFamily="34" charset="0"/>
              <a:ea typeface="+mn-lt"/>
              <a:cs typeface="+mn-lt"/>
            </a:endParaRPr>
          </a:p>
          <a:p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Take part in our upcoming </a:t>
            </a:r>
            <a:r>
              <a:rPr lang="en-US" dirty="0">
                <a:solidFill>
                  <a:schemeClr val="accent4"/>
                </a:solidFill>
                <a:latin typeface="EC Square Sans Cond Pro" panose="020B0506040000020004" pitchFamily="34" charset="0"/>
                <a:ea typeface="+mn-lt"/>
                <a:cs typeface="+mn-lt"/>
              </a:rPr>
              <a:t>Social Media activities </a:t>
            </a: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linked to the Year</a:t>
            </a:r>
          </a:p>
          <a:p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Take part in the next </a:t>
            </a:r>
            <a:r>
              <a:rPr lang="en-US" dirty="0">
                <a:solidFill>
                  <a:schemeClr val="accent4"/>
                </a:solidFill>
                <a:latin typeface="EC Square Sans Cond Pro" panose="020B0506040000020004" pitchFamily="34" charset="0"/>
                <a:ea typeface="+mn-lt"/>
                <a:cs typeface="+mn-lt"/>
              </a:rPr>
              <a:t>surveys/consultations and share your ideas</a:t>
            </a: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! </a:t>
            </a:r>
            <a:endParaRPr lang="en-US" dirty="0">
              <a:latin typeface="EC Square Sans Cond Pro" panose="020B0506040000020004" pitchFamily="34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EC Square Sans Cond Pro" panose="020B0506040000020004" pitchFamily="34" charset="0"/>
                <a:ea typeface="+mn-lt"/>
                <a:cs typeface="+mn-lt"/>
              </a:rPr>
              <a:t>Spread the world </a:t>
            </a: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and help us reach out every corner of the EU, </a:t>
            </a:r>
            <a:r>
              <a:rPr lang="en-US" dirty="0">
                <a:solidFill>
                  <a:schemeClr val="accent4"/>
                </a:solidFill>
                <a:latin typeface="EC Square Sans Cond Pro" panose="020B0506040000020004" pitchFamily="34" charset="0"/>
                <a:ea typeface="+mn-lt"/>
                <a:cs typeface="+mn-lt"/>
              </a:rPr>
              <a:t>raise awareness</a:t>
            </a:r>
            <a:r>
              <a:rPr lang="en-US" dirty="0">
                <a:latin typeface="EC Square Sans Cond Pro" panose="020B0506040000020004" pitchFamily="34" charset="0"/>
                <a:ea typeface="+mn-lt"/>
                <a:cs typeface="+mn-lt"/>
              </a:rPr>
              <a:t> within your community, school, among your friends about the </a:t>
            </a:r>
            <a:r>
              <a:rPr lang="en-US" dirty="0" smtClean="0">
                <a:latin typeface="EC Square Sans Cond Pro" panose="020B0506040000020004" pitchFamily="34" charset="0"/>
                <a:ea typeface="+mn-lt"/>
                <a:cs typeface="+mn-lt"/>
              </a:rPr>
              <a:t>Year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007E62-668C-4669-B14D-8292C350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387" y="207110"/>
            <a:ext cx="10515600" cy="782357"/>
          </a:xfrm>
        </p:spPr>
        <p:txBody>
          <a:bodyPr/>
          <a:lstStyle/>
          <a:p>
            <a:r>
              <a:rPr lang="en-US" sz="5400" dirty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How can </a:t>
            </a:r>
            <a:r>
              <a:rPr lang="en-US" sz="5400" dirty="0" smtClean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YOU </a:t>
            </a:r>
            <a:r>
              <a:rPr lang="en-US" sz="5400" dirty="0">
                <a:solidFill>
                  <a:schemeClr val="accent4"/>
                </a:solidFill>
                <a:latin typeface="EC Square Sans Cond Pro" panose="020B0506040000020004" pitchFamily="34" charset="0"/>
                <a:ea typeface="+mj-lt"/>
                <a:cs typeface="+mj-lt"/>
              </a:rPr>
              <a:t>get involved? </a:t>
            </a:r>
            <a:endParaRPr lang="en-US" sz="5400" dirty="0">
              <a:solidFill>
                <a:schemeClr val="accent4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76" y="179817"/>
            <a:ext cx="1444752" cy="11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E4EC354ADFB40AC5D4FC129E379BA" ma:contentTypeVersion="9" ma:contentTypeDescription="Create a new document." ma:contentTypeScope="" ma:versionID="46c37565c29088d328ce86204a211189">
  <xsd:schema xmlns:xsd="http://www.w3.org/2001/XMLSchema" xmlns:xs="http://www.w3.org/2001/XMLSchema" xmlns:p="http://schemas.microsoft.com/office/2006/metadata/properties" xmlns:ns2="541a8a8b-b856-4d35-a5c7-7f2c0ec3d499" targetNamespace="http://schemas.microsoft.com/office/2006/metadata/properties" ma:root="true" ma:fieldsID="cb72ece7fb17eddc98b1e6d85ab18801" ns2:_="">
    <xsd:import namespace="541a8a8b-b856-4d35-a5c7-7f2c0ec3d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a8a8b-b856-4d35-a5c7-7f2c0ec3d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8864BE-7D4A-4793-BE92-C41B9DE0AD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EF6DA-1C34-4253-81F2-95C1D8A241F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41a8a8b-b856-4d35-a5c7-7f2c0ec3d49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0F324D-D247-4C12-B815-B4AA4247D619}">
  <ds:schemaRefs>
    <ds:schemaRef ds:uri="541a8a8b-b856-4d35-a5c7-7f2c0ec3d4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324</TotalTime>
  <Words>803</Words>
  <Application>Microsoft Office PowerPoint</Application>
  <PresentationFormat>Widescreen</PresentationFormat>
  <Paragraphs>79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EC Square Sans Cond Pro</vt:lpstr>
      <vt:lpstr>Times New Roman</vt:lpstr>
      <vt:lpstr>Wingdings</vt:lpstr>
      <vt:lpstr>Office Theme</vt:lpstr>
      <vt:lpstr>Opportunities for young people in 2022</vt:lpstr>
      <vt:lpstr>PowerPoint Presentation</vt:lpstr>
      <vt:lpstr>PowerPoint Presentation</vt:lpstr>
      <vt:lpstr>PowerPoint Presentation</vt:lpstr>
      <vt:lpstr>What do young people say:</vt:lpstr>
      <vt:lpstr>PowerPoint Presentation</vt:lpstr>
      <vt:lpstr>What topics?</vt:lpstr>
      <vt:lpstr>What is ahead of you?</vt:lpstr>
      <vt:lpstr>How can YOU get involved?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in touch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BIRZNIECE Violeta (EAC)</dc:creator>
  <cp:lastModifiedBy>FEHRINGER Karin (EAC)</cp:lastModifiedBy>
  <cp:revision>42</cp:revision>
  <dcterms:created xsi:type="dcterms:W3CDTF">2021-06-14T12:56:06Z</dcterms:created>
  <dcterms:modified xsi:type="dcterms:W3CDTF">2022-06-15T09:21:26Z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0x010100087E4EC354ADFB40AC5D4FC129E379BA</vt:lpwstr>
  </property>
</Properties>
</file>