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7" r:id="rId3"/>
    <p:sldMasterId id="2147483719" r:id="rId4"/>
    <p:sldMasterId id="2147483751" r:id="rId5"/>
  </p:sldMasterIdLst>
  <p:notesMasterIdLst>
    <p:notesMasterId r:id="rId16"/>
  </p:notesMasterIdLst>
  <p:handoutMasterIdLst>
    <p:handoutMasterId r:id="rId17"/>
  </p:handoutMasterIdLst>
  <p:sldIdLst>
    <p:sldId id="559" r:id="rId6"/>
    <p:sldId id="562" r:id="rId7"/>
    <p:sldId id="561" r:id="rId8"/>
    <p:sldId id="564" r:id="rId9"/>
    <p:sldId id="565" r:id="rId10"/>
    <p:sldId id="569" r:id="rId11"/>
    <p:sldId id="570" r:id="rId12"/>
    <p:sldId id="571" r:id="rId13"/>
    <p:sldId id="576" r:id="rId14"/>
    <p:sldId id="5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VOUNARAKI Athina (RTD)" initials="KA(" lastIdx="1" clrIdx="3">
    <p:extLst>
      <p:ext uri="{19B8F6BF-5375-455C-9EA6-DF929625EA0E}">
        <p15:presenceInfo xmlns:p15="http://schemas.microsoft.com/office/powerpoint/2012/main" userId="S-1-5-21-1606980848-2025429265-839522115-255081" providerId="AD"/>
      </p:ext>
    </p:extLst>
  </p:cmAuthor>
  <p:cmAuthor id="2" name="KARAGIANNIDOU Agni (RTD)" initials="KA(" lastIdx="11" clrIdx="1">
    <p:extLst>
      <p:ext uri="{19B8F6BF-5375-455C-9EA6-DF929625EA0E}">
        <p15:presenceInfo xmlns:p15="http://schemas.microsoft.com/office/powerpoint/2012/main" userId="S-1-5-21-1606980848-2025429265-839522115-283354" providerId="AD"/>
      </p:ext>
    </p:extLst>
  </p:cmAuthor>
  <p:cmAuthor id="3" name="BRENIER Patrick (RTD)" initials="BP(" lastIdx="0" clrIdx="2">
    <p:extLst>
      <p:ext uri="{19B8F6BF-5375-455C-9EA6-DF929625EA0E}">
        <p15:presenceInfo xmlns:p15="http://schemas.microsoft.com/office/powerpoint/2012/main" userId="S-1-5-21-1606980848-2025429265-839522115-58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79A0BB"/>
    <a:srgbClr val="1B3B51"/>
    <a:srgbClr val="88C8D8"/>
    <a:srgbClr val="034EA2"/>
    <a:srgbClr val="4BC5DE"/>
    <a:srgbClr val="7D96FF"/>
    <a:srgbClr val="5686BE"/>
    <a:srgbClr val="92B1D5"/>
    <a:srgbClr val="4E9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1" autoAdjust="0"/>
    <p:restoredTop sz="95936" autoAdjust="0"/>
  </p:normalViewPr>
  <p:slideViewPr>
    <p:cSldViewPr snapToGrid="0">
      <p:cViewPr varScale="1">
        <p:scale>
          <a:sx n="113" d="100"/>
          <a:sy n="113" d="100"/>
        </p:scale>
        <p:origin x="312" y="7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735" y="-4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BEF72-DF1A-4E3F-8B69-20B7BFFADB3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158041-BF43-4F65-8AAB-A41CF0CE8AA1}">
      <dgm:prSet phldrT="[Text]" custT="1"/>
      <dgm:spPr>
        <a:xfrm>
          <a:off x="514758" y="350275"/>
          <a:ext cx="11614282" cy="700915"/>
        </a:xfrm>
        <a:prstGeom prst="rect">
          <a:avLst/>
        </a:prstGeom>
        <a:solidFill>
          <a:srgbClr val="93168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Supporting the European way of life</a:t>
          </a:r>
          <a:endParaRPr lang="en-US" sz="2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4C96CD9-F020-453A-A277-5C5E3555FA81}" type="parTrans" cxnId="{7E38E509-F009-4297-9515-9058B652BB36}">
      <dgm:prSet/>
      <dgm:spPr/>
      <dgm:t>
        <a:bodyPr/>
        <a:lstStyle/>
        <a:p>
          <a:endParaRPr lang="en-US" sz="2400"/>
        </a:p>
      </dgm:t>
    </dgm:pt>
    <dgm:pt modelId="{48E920A2-4534-4A68-8DBA-D21E12D5456D}" type="sibTrans" cxnId="{7E38E509-F009-4297-9515-9058B652BB36}">
      <dgm:prSet/>
      <dgm:spPr>
        <a:xfrm>
          <a:off x="-5151124" y="-789054"/>
          <a:ext cx="6134241" cy="6134241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9316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/>
        </a:p>
      </dgm:t>
    </dgm:pt>
    <dgm:pt modelId="{7004DF9C-CA7D-460A-9222-F22F73DB1549}">
      <dgm:prSet phldrT="[Text]" custT="1"/>
      <dgm:spPr>
        <a:xfrm>
          <a:off x="916609" y="1401830"/>
          <a:ext cx="11212431" cy="700915"/>
        </a:xfrm>
        <a:prstGeom prst="rect">
          <a:avLst/>
        </a:prstGeom>
        <a:solidFill>
          <a:srgbClr val="0F536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Key actors of change for the twin green and digital transition</a:t>
          </a:r>
          <a:endParaRPr lang="en-US" sz="2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664F3AE-988A-447B-9419-E41D9F372F3A}" type="parTrans" cxnId="{88D96CA0-C99E-4243-A812-DAFADBF602D8}">
      <dgm:prSet/>
      <dgm:spPr/>
      <dgm:t>
        <a:bodyPr/>
        <a:lstStyle/>
        <a:p>
          <a:endParaRPr lang="en-US" sz="2400"/>
        </a:p>
      </dgm:t>
    </dgm:pt>
    <dgm:pt modelId="{70420772-9B21-468A-89A1-008A0DFC8973}" type="sibTrans" cxnId="{88D96CA0-C99E-4243-A812-DAFADBF602D8}">
      <dgm:prSet/>
      <dgm:spPr/>
      <dgm:t>
        <a:bodyPr/>
        <a:lstStyle/>
        <a:p>
          <a:endParaRPr lang="en-US" sz="2400"/>
        </a:p>
      </dgm:t>
    </dgm:pt>
    <dgm:pt modelId="{7BCF23A6-C9AA-4E1C-B21B-ABE338C33190}">
      <dgm:prSet phldrT="[Text]" custT="1"/>
      <dgm:spPr>
        <a:xfrm>
          <a:off x="916609" y="2453385"/>
          <a:ext cx="11212431" cy="700915"/>
        </a:xfrm>
        <a:prstGeom prst="rect">
          <a:avLst/>
        </a:prstGeom>
        <a:solidFill>
          <a:srgbClr val="B0D10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Drivers of Europe’s global role and leadership</a:t>
          </a:r>
          <a:endParaRPr lang="en-US" sz="2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27097CD-2ABF-4CAC-9EFA-BA588A58F44E}" type="parTrans" cxnId="{A7EBBD9E-0E8D-4A70-AC17-2F40F3AAA406}">
      <dgm:prSet/>
      <dgm:spPr/>
      <dgm:t>
        <a:bodyPr/>
        <a:lstStyle/>
        <a:p>
          <a:endParaRPr lang="en-US" sz="2400"/>
        </a:p>
      </dgm:t>
    </dgm:pt>
    <dgm:pt modelId="{B08C8EAA-174D-486F-8B6C-02CAAE0B5C0E}" type="sibTrans" cxnId="{A7EBBD9E-0E8D-4A70-AC17-2F40F3AAA406}">
      <dgm:prSet/>
      <dgm:spPr/>
      <dgm:t>
        <a:bodyPr/>
        <a:lstStyle/>
        <a:p>
          <a:endParaRPr lang="en-US" sz="2400"/>
        </a:p>
      </dgm:t>
    </dgm:pt>
    <dgm:pt modelId="{2350EDBD-C718-4C40-92DD-3D3094E527B1}" type="pres">
      <dgm:prSet presAssocID="{176BEF72-DF1A-4E3F-8B69-20B7BFFADB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A3A42C6-0881-4C21-8C82-7F460564853B}" type="pres">
      <dgm:prSet presAssocID="{176BEF72-DF1A-4E3F-8B69-20B7BFFADB3A}" presName="Name1" presStyleCnt="0"/>
      <dgm:spPr/>
    </dgm:pt>
    <dgm:pt modelId="{7159593C-B7DC-4B24-9A56-FB0D96368100}" type="pres">
      <dgm:prSet presAssocID="{176BEF72-DF1A-4E3F-8B69-20B7BFFADB3A}" presName="cycle" presStyleCnt="0"/>
      <dgm:spPr/>
    </dgm:pt>
    <dgm:pt modelId="{713FF2FD-67E8-4E60-8BB0-417976C81111}" type="pres">
      <dgm:prSet presAssocID="{176BEF72-DF1A-4E3F-8B69-20B7BFFADB3A}" presName="srcNode" presStyleLbl="node1" presStyleIdx="0" presStyleCnt="3"/>
      <dgm:spPr/>
    </dgm:pt>
    <dgm:pt modelId="{53B5D1AC-FD98-492F-B629-EB0976FC044B}" type="pres">
      <dgm:prSet presAssocID="{176BEF72-DF1A-4E3F-8B69-20B7BFFADB3A}" presName="conn" presStyleLbl="parChTrans1D2" presStyleIdx="0" presStyleCnt="1"/>
      <dgm:spPr/>
      <dgm:t>
        <a:bodyPr/>
        <a:lstStyle/>
        <a:p>
          <a:endParaRPr lang="en-US"/>
        </a:p>
      </dgm:t>
    </dgm:pt>
    <dgm:pt modelId="{A8AF0F55-2B05-45AB-9B6A-0056435D29C6}" type="pres">
      <dgm:prSet presAssocID="{176BEF72-DF1A-4E3F-8B69-20B7BFFADB3A}" presName="extraNode" presStyleLbl="node1" presStyleIdx="0" presStyleCnt="3"/>
      <dgm:spPr/>
    </dgm:pt>
    <dgm:pt modelId="{B0CF087E-23D5-41DD-A7D2-45BB7ABCFA9D}" type="pres">
      <dgm:prSet presAssocID="{176BEF72-DF1A-4E3F-8B69-20B7BFFADB3A}" presName="dstNode" presStyleLbl="node1" presStyleIdx="0" presStyleCnt="3"/>
      <dgm:spPr/>
    </dgm:pt>
    <dgm:pt modelId="{B38C1CB6-2D2B-4E8F-A809-FEB9865F4EA6}" type="pres">
      <dgm:prSet presAssocID="{E7158041-BF43-4F65-8AAB-A41CF0CE8AA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D7A4F-DDFC-463D-BD8D-2EDBEEB14473}" type="pres">
      <dgm:prSet presAssocID="{E7158041-BF43-4F65-8AAB-A41CF0CE8AA1}" presName="accent_1" presStyleCnt="0"/>
      <dgm:spPr/>
    </dgm:pt>
    <dgm:pt modelId="{8F39317E-6E6D-4E32-9396-C42C20879AE9}" type="pres">
      <dgm:prSet presAssocID="{E7158041-BF43-4F65-8AAB-A41CF0CE8AA1}" presName="accentRepeatNode" presStyleLbl="solidFgAcc1" presStyleIdx="0" presStyleCnt="3"/>
      <dgm:spPr>
        <a:xfrm>
          <a:off x="76686" y="262661"/>
          <a:ext cx="876144" cy="87614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316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49BB045-0E13-4BE9-8214-660072092A0E}" type="pres">
      <dgm:prSet presAssocID="{7004DF9C-CA7D-460A-9222-F22F73DB154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273B8-9209-46E0-AE86-3E5A97893BA9}" type="pres">
      <dgm:prSet presAssocID="{7004DF9C-CA7D-460A-9222-F22F73DB1549}" presName="accent_2" presStyleCnt="0"/>
      <dgm:spPr/>
    </dgm:pt>
    <dgm:pt modelId="{0849D7D8-D8E8-4A2D-83F8-F72A786E5006}" type="pres">
      <dgm:prSet presAssocID="{7004DF9C-CA7D-460A-9222-F22F73DB1549}" presName="accentRepeatNode" presStyleLbl="solidFgAcc1" presStyleIdx="1" presStyleCnt="3"/>
      <dgm:spPr>
        <a:xfrm>
          <a:off x="478537" y="1314216"/>
          <a:ext cx="876144" cy="87614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F536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C494370-726F-4320-AADA-43CA58A68048}" type="pres">
      <dgm:prSet presAssocID="{7BCF23A6-C9AA-4E1C-B21B-ABE338C3319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6E44E-09DC-49D5-A209-DB12D64ABAB3}" type="pres">
      <dgm:prSet presAssocID="{7BCF23A6-C9AA-4E1C-B21B-ABE338C33190}" presName="accent_3" presStyleCnt="0"/>
      <dgm:spPr/>
    </dgm:pt>
    <dgm:pt modelId="{068FE330-D307-4B5F-9573-1D4BD2568E02}" type="pres">
      <dgm:prSet presAssocID="{7BCF23A6-C9AA-4E1C-B21B-ABE338C33190}" presName="accentRepeatNode" presStyleLbl="solidFgAcc1" presStyleIdx="2" presStyleCnt="3"/>
      <dgm:spPr>
        <a:xfrm>
          <a:off x="478537" y="2365771"/>
          <a:ext cx="876144" cy="87614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0D10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</dgm:ptLst>
  <dgm:cxnLst>
    <dgm:cxn modelId="{7E38E509-F009-4297-9515-9058B652BB36}" srcId="{176BEF72-DF1A-4E3F-8B69-20B7BFFADB3A}" destId="{E7158041-BF43-4F65-8AAB-A41CF0CE8AA1}" srcOrd="0" destOrd="0" parTransId="{F4C96CD9-F020-453A-A277-5C5E3555FA81}" sibTransId="{48E920A2-4534-4A68-8DBA-D21E12D5456D}"/>
    <dgm:cxn modelId="{C37F4B3B-32AF-455B-838E-DAF2FC1A1856}" type="presOf" srcId="{176BEF72-DF1A-4E3F-8B69-20B7BFFADB3A}" destId="{2350EDBD-C718-4C40-92DD-3D3094E527B1}" srcOrd="0" destOrd="0" presId="urn:microsoft.com/office/officeart/2008/layout/VerticalCurvedList"/>
    <dgm:cxn modelId="{248658A1-E4E8-4511-856D-DED9B8086FB3}" type="presOf" srcId="{7BCF23A6-C9AA-4E1C-B21B-ABE338C33190}" destId="{3C494370-726F-4320-AADA-43CA58A68048}" srcOrd="0" destOrd="0" presId="urn:microsoft.com/office/officeart/2008/layout/VerticalCurvedList"/>
    <dgm:cxn modelId="{C05825F8-1483-4C6F-95E5-3FF9D7BC6FC9}" type="presOf" srcId="{7004DF9C-CA7D-460A-9222-F22F73DB1549}" destId="{749BB045-0E13-4BE9-8214-660072092A0E}" srcOrd="0" destOrd="0" presId="urn:microsoft.com/office/officeart/2008/layout/VerticalCurvedList"/>
    <dgm:cxn modelId="{F3BDFBA6-74F5-4C69-AEE1-01164B05AAEF}" type="presOf" srcId="{E7158041-BF43-4F65-8AAB-A41CF0CE8AA1}" destId="{B38C1CB6-2D2B-4E8F-A809-FEB9865F4EA6}" srcOrd="0" destOrd="0" presId="urn:microsoft.com/office/officeart/2008/layout/VerticalCurvedList"/>
    <dgm:cxn modelId="{88D96CA0-C99E-4243-A812-DAFADBF602D8}" srcId="{176BEF72-DF1A-4E3F-8B69-20B7BFFADB3A}" destId="{7004DF9C-CA7D-460A-9222-F22F73DB1549}" srcOrd="1" destOrd="0" parTransId="{C664F3AE-988A-447B-9419-E41D9F372F3A}" sibTransId="{70420772-9B21-468A-89A1-008A0DFC8973}"/>
    <dgm:cxn modelId="{730633FA-C9F0-4C9F-95B2-30CC27BB1C66}" type="presOf" srcId="{48E920A2-4534-4A68-8DBA-D21E12D5456D}" destId="{53B5D1AC-FD98-492F-B629-EB0976FC044B}" srcOrd="0" destOrd="0" presId="urn:microsoft.com/office/officeart/2008/layout/VerticalCurvedList"/>
    <dgm:cxn modelId="{A7EBBD9E-0E8D-4A70-AC17-2F40F3AAA406}" srcId="{176BEF72-DF1A-4E3F-8B69-20B7BFFADB3A}" destId="{7BCF23A6-C9AA-4E1C-B21B-ABE338C33190}" srcOrd="2" destOrd="0" parTransId="{C27097CD-2ABF-4CAC-9EFA-BA588A58F44E}" sibTransId="{B08C8EAA-174D-486F-8B6C-02CAAE0B5C0E}"/>
    <dgm:cxn modelId="{16EA5C9D-0FBB-4613-8332-40FF61EC7CDB}" type="presParOf" srcId="{2350EDBD-C718-4C40-92DD-3D3094E527B1}" destId="{1A3A42C6-0881-4C21-8C82-7F460564853B}" srcOrd="0" destOrd="0" presId="urn:microsoft.com/office/officeart/2008/layout/VerticalCurvedList"/>
    <dgm:cxn modelId="{03D05057-5D8D-4945-BDCA-2570BD48E3EC}" type="presParOf" srcId="{1A3A42C6-0881-4C21-8C82-7F460564853B}" destId="{7159593C-B7DC-4B24-9A56-FB0D96368100}" srcOrd="0" destOrd="0" presId="urn:microsoft.com/office/officeart/2008/layout/VerticalCurvedList"/>
    <dgm:cxn modelId="{9EFD8AE9-81CD-49C2-9C2D-24A60B2E5361}" type="presParOf" srcId="{7159593C-B7DC-4B24-9A56-FB0D96368100}" destId="{713FF2FD-67E8-4E60-8BB0-417976C81111}" srcOrd="0" destOrd="0" presId="urn:microsoft.com/office/officeart/2008/layout/VerticalCurvedList"/>
    <dgm:cxn modelId="{F9FA51B6-4289-4632-BA97-5E356A93D1E7}" type="presParOf" srcId="{7159593C-B7DC-4B24-9A56-FB0D96368100}" destId="{53B5D1AC-FD98-492F-B629-EB0976FC044B}" srcOrd="1" destOrd="0" presId="urn:microsoft.com/office/officeart/2008/layout/VerticalCurvedList"/>
    <dgm:cxn modelId="{2105A873-A59E-409E-8843-B0E33633D646}" type="presParOf" srcId="{7159593C-B7DC-4B24-9A56-FB0D96368100}" destId="{A8AF0F55-2B05-45AB-9B6A-0056435D29C6}" srcOrd="2" destOrd="0" presId="urn:microsoft.com/office/officeart/2008/layout/VerticalCurvedList"/>
    <dgm:cxn modelId="{5EA78288-2680-481A-A20D-42724AB781E4}" type="presParOf" srcId="{7159593C-B7DC-4B24-9A56-FB0D96368100}" destId="{B0CF087E-23D5-41DD-A7D2-45BB7ABCFA9D}" srcOrd="3" destOrd="0" presId="urn:microsoft.com/office/officeart/2008/layout/VerticalCurvedList"/>
    <dgm:cxn modelId="{E934A998-4620-4F84-BCB6-2AECE5E9C403}" type="presParOf" srcId="{1A3A42C6-0881-4C21-8C82-7F460564853B}" destId="{B38C1CB6-2D2B-4E8F-A809-FEB9865F4EA6}" srcOrd="1" destOrd="0" presId="urn:microsoft.com/office/officeart/2008/layout/VerticalCurvedList"/>
    <dgm:cxn modelId="{364FF6ED-4CCE-4C72-B90E-B8A3CDEE7AC7}" type="presParOf" srcId="{1A3A42C6-0881-4C21-8C82-7F460564853B}" destId="{8D3D7A4F-DDFC-463D-BD8D-2EDBEEB14473}" srcOrd="2" destOrd="0" presId="urn:microsoft.com/office/officeart/2008/layout/VerticalCurvedList"/>
    <dgm:cxn modelId="{57D7F90C-2CCA-438C-A29A-7B9FAFDC7715}" type="presParOf" srcId="{8D3D7A4F-DDFC-463D-BD8D-2EDBEEB14473}" destId="{8F39317E-6E6D-4E32-9396-C42C20879AE9}" srcOrd="0" destOrd="0" presId="urn:microsoft.com/office/officeart/2008/layout/VerticalCurvedList"/>
    <dgm:cxn modelId="{9615F775-D220-4DE3-B59E-4933FA02BBE6}" type="presParOf" srcId="{1A3A42C6-0881-4C21-8C82-7F460564853B}" destId="{749BB045-0E13-4BE9-8214-660072092A0E}" srcOrd="3" destOrd="0" presId="urn:microsoft.com/office/officeart/2008/layout/VerticalCurvedList"/>
    <dgm:cxn modelId="{E7C64FC4-0C34-46D1-B416-573C5B967C42}" type="presParOf" srcId="{1A3A42C6-0881-4C21-8C82-7F460564853B}" destId="{B7F273B8-9209-46E0-AE86-3E5A97893BA9}" srcOrd="4" destOrd="0" presId="urn:microsoft.com/office/officeart/2008/layout/VerticalCurvedList"/>
    <dgm:cxn modelId="{8816ACAF-2C4B-4B5A-B330-662154413EBE}" type="presParOf" srcId="{B7F273B8-9209-46E0-AE86-3E5A97893BA9}" destId="{0849D7D8-D8E8-4A2D-83F8-F72A786E5006}" srcOrd="0" destOrd="0" presId="urn:microsoft.com/office/officeart/2008/layout/VerticalCurvedList"/>
    <dgm:cxn modelId="{5F5E8085-BD15-4415-A66B-D1F16BC2C900}" type="presParOf" srcId="{1A3A42C6-0881-4C21-8C82-7F460564853B}" destId="{3C494370-726F-4320-AADA-43CA58A68048}" srcOrd="5" destOrd="0" presId="urn:microsoft.com/office/officeart/2008/layout/VerticalCurvedList"/>
    <dgm:cxn modelId="{D9532E9A-3738-4065-9261-8218F6CE83AB}" type="presParOf" srcId="{1A3A42C6-0881-4C21-8C82-7F460564853B}" destId="{5D56E44E-09DC-49D5-A209-DB12D64ABAB3}" srcOrd="6" destOrd="0" presId="urn:microsoft.com/office/officeart/2008/layout/VerticalCurvedList"/>
    <dgm:cxn modelId="{0470F506-D000-4326-B3F4-A11B18C12B5B}" type="presParOf" srcId="{5D56E44E-09DC-49D5-A209-DB12D64ABAB3}" destId="{068FE330-D307-4B5F-9573-1D4BD2568E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5D1AC-FD98-492F-B629-EB0976FC044B}">
      <dsp:nvSpPr>
        <dsp:cNvPr id="0" name=""/>
        <dsp:cNvSpPr/>
      </dsp:nvSpPr>
      <dsp:spPr>
        <a:xfrm>
          <a:off x="-4447098" y="-682024"/>
          <a:ext cx="5297909" cy="5297909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9316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1CB6-2D2B-4E8F-A809-FEB9865F4EA6}">
      <dsp:nvSpPr>
        <dsp:cNvPr id="0" name=""/>
        <dsp:cNvSpPr/>
      </dsp:nvSpPr>
      <dsp:spPr>
        <a:xfrm>
          <a:off x="547176" y="393386"/>
          <a:ext cx="9432734" cy="786772"/>
        </a:xfrm>
        <a:prstGeom prst="rect">
          <a:avLst/>
        </a:prstGeom>
        <a:solidFill>
          <a:srgbClr val="93168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5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Supporting the European way of life</a:t>
          </a:r>
          <a:endParaRPr lang="en-US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7176" y="393386"/>
        <a:ext cx="9432734" cy="786772"/>
      </dsp:txXfrm>
    </dsp:sp>
    <dsp:sp modelId="{8F39317E-6E6D-4E32-9396-C42C20879AE9}">
      <dsp:nvSpPr>
        <dsp:cNvPr id="0" name=""/>
        <dsp:cNvSpPr/>
      </dsp:nvSpPr>
      <dsp:spPr>
        <a:xfrm>
          <a:off x="55443" y="295039"/>
          <a:ext cx="983465" cy="98346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316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BB045-0E13-4BE9-8214-660072092A0E}">
      <dsp:nvSpPr>
        <dsp:cNvPr id="0" name=""/>
        <dsp:cNvSpPr/>
      </dsp:nvSpPr>
      <dsp:spPr>
        <a:xfrm>
          <a:off x="833167" y="1573544"/>
          <a:ext cx="9146743" cy="786772"/>
        </a:xfrm>
        <a:prstGeom prst="rect">
          <a:avLst/>
        </a:prstGeom>
        <a:solidFill>
          <a:srgbClr val="0F536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5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Key actors of change for the twin green and digital transition</a:t>
          </a:r>
          <a:endParaRPr lang="en-US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833167" y="1573544"/>
        <a:ext cx="9146743" cy="786772"/>
      </dsp:txXfrm>
    </dsp:sp>
    <dsp:sp modelId="{0849D7D8-D8E8-4A2D-83F8-F72A786E5006}">
      <dsp:nvSpPr>
        <dsp:cNvPr id="0" name=""/>
        <dsp:cNvSpPr/>
      </dsp:nvSpPr>
      <dsp:spPr>
        <a:xfrm>
          <a:off x="341435" y="1475197"/>
          <a:ext cx="983465" cy="98346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F536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94370-726F-4320-AADA-43CA58A68048}">
      <dsp:nvSpPr>
        <dsp:cNvPr id="0" name=""/>
        <dsp:cNvSpPr/>
      </dsp:nvSpPr>
      <dsp:spPr>
        <a:xfrm>
          <a:off x="547176" y="2753702"/>
          <a:ext cx="9432734" cy="786772"/>
        </a:xfrm>
        <a:prstGeom prst="rect">
          <a:avLst/>
        </a:prstGeom>
        <a:solidFill>
          <a:srgbClr val="B0D10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5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Drivers of Europe’s global role and leadership</a:t>
          </a:r>
          <a:endParaRPr lang="en-US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7176" y="2753702"/>
        <a:ext cx="9432734" cy="786772"/>
      </dsp:txXfrm>
    </dsp:sp>
    <dsp:sp modelId="{068FE330-D307-4B5F-9573-1D4BD2568E02}">
      <dsp:nvSpPr>
        <dsp:cNvPr id="0" name=""/>
        <dsp:cNvSpPr/>
      </dsp:nvSpPr>
      <dsp:spPr>
        <a:xfrm>
          <a:off x="55443" y="2655356"/>
          <a:ext cx="983465" cy="98346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0D10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44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3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2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4A222-2CF7-41DB-AB82-4D194FF95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3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4A222-2CF7-41DB-AB82-4D194FF95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7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63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8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5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24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NUL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0.sv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0.sv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0.sv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6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5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3165B2-F15C-4529-A68B-9103D703EB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4956" r="69" b="13149"/>
          <a:stretch/>
        </p:blipFill>
        <p:spPr>
          <a:xfrm>
            <a:off x="-1" y="0"/>
            <a:ext cx="8040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7F2114-84C2-40AE-AA56-86F078E73884}"/>
              </a:ext>
            </a:extLst>
          </p:cNvPr>
          <p:cNvSpPr/>
          <p:nvPr userDrawn="1"/>
        </p:nvSpPr>
        <p:spPr>
          <a:xfrm>
            <a:off x="11901" y="993982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043" t="34956" r="4741" b="13149"/>
          <a:stretch/>
        </p:blipFill>
        <p:spPr>
          <a:xfrm>
            <a:off x="0" y="1000124"/>
            <a:ext cx="7924800" cy="5890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2733C0-6C90-4F26-B8D1-FEF26BC9B4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678" y="1281845"/>
            <a:ext cx="3557383" cy="55761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2662" y="1994647"/>
            <a:ext cx="3601393" cy="30954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6852341" y="2018544"/>
            <a:ext cx="5125178" cy="36933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indent="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BE" sz="20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Vanessa </a:t>
            </a:r>
            <a:r>
              <a:rPr lang="fr-BE" sz="2000" b="1" kern="1200" cap="none" baseline="0" dirty="0" err="1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Debiais-Sainton</a:t>
            </a:r>
            <a:endParaRPr lang="fr-BE" sz="2000" b="1" kern="1200" cap="none" baseline="0" dirty="0" smtClean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600" b="1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Unit,</a:t>
            </a:r>
            <a:r>
              <a:rPr lang="fr-BE" sz="1600" b="1" baseline="0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600" b="1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Education Unit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600" b="1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Commission (DG EAC)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BE" sz="1600" b="1" dirty="0" smtClean="0">
              <a:solidFill>
                <a:srgbClr val="CC0066"/>
              </a:solidFill>
              <a:latin typeface="EC Square Sans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State of </a:t>
            </a:r>
            <a:r>
              <a:rPr lang="fr-BE" sz="2400" b="1" kern="1200" cap="none" baseline="0" dirty="0" err="1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play</a:t>
            </a: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European Universities Initiative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&amp;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transition </a:t>
            </a:r>
            <a:r>
              <a:rPr lang="fr-BE" sz="2400" b="1" kern="1200" cap="none" baseline="0" dirty="0" err="1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towards</a:t>
            </a: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the Universities of the Future</a:t>
            </a:r>
          </a:p>
          <a:p>
            <a:pPr>
              <a:lnSpc>
                <a:spcPct val="90000"/>
              </a:lnSpc>
            </a:pPr>
            <a:endParaRPr lang="en-US" sz="1600" cap="none" baseline="0" dirty="0">
              <a:solidFill>
                <a:schemeClr val="bg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E7FA1-27E7-4D59-9321-9BF1457BDF83}"/>
              </a:ext>
            </a:extLst>
          </p:cNvPr>
          <p:cNvGrpSpPr/>
          <p:nvPr userDrawn="1"/>
        </p:nvGrpSpPr>
        <p:grpSpPr>
          <a:xfrm>
            <a:off x="5312359" y="223200"/>
            <a:ext cx="1567284" cy="6634800"/>
            <a:chOff x="5312357" y="223200"/>
            <a:chExt cx="1567284" cy="66348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E2B3D4-0EB2-466D-BB75-4ACC5A48C7D0}"/>
                </a:ext>
              </a:extLst>
            </p:cNvPr>
            <p:cNvSpPr/>
            <p:nvPr userDrawn="1"/>
          </p:nvSpPr>
          <p:spPr>
            <a:xfrm>
              <a:off x="5632674" y="6404400"/>
              <a:ext cx="675114" cy="453600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solidFill>
              <a:srgbClr val="0088CE"/>
            </a:solidFill>
            <a:ln w="58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BE" sz="450" i="1" dirty="0">
                  <a:solidFill>
                    <a:schemeClr val="bg1"/>
                  </a:solidFill>
                </a:rPr>
                <a:t>Erasmus+</a:t>
              </a:r>
              <a:endParaRPr lang="en-US" sz="450" i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796654-A916-47FC-835F-99C6DBB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2357" y="223200"/>
              <a:ext cx="1567284" cy="10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8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  <p15:guide id="5" pos="39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30AFE-07CB-4D0E-80EE-C77D4672E3DC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AC9E14-F251-4FAC-A8C5-47EA5DCC0E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193268"/>
            <a:ext cx="3613889" cy="566473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8B6B1E-D483-4A1F-84D4-DDC11F5E3074}"/>
              </a:ext>
            </a:extLst>
          </p:cNvPr>
          <p:cNvSpPr/>
          <p:nvPr userDrawn="1"/>
        </p:nvSpPr>
        <p:spPr>
          <a:xfrm>
            <a:off x="-6586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1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2B3D4-0EB2-466D-BB75-4ACC5A48C7D0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E796654-A916-47FC-835F-99C6DBB53C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5127" y="1989468"/>
            <a:ext cx="3601748" cy="3095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8256240" y="2448000"/>
            <a:ext cx="3935760" cy="112069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75" cap="all" baseline="0" dirty="0">
                <a:solidFill>
                  <a:schemeClr val="bg1"/>
                </a:solidFill>
              </a:rPr>
              <a:t>Building</a:t>
            </a:r>
            <a:br>
              <a:rPr lang="en-US" sz="2475" cap="all" baseline="0" dirty="0">
                <a:solidFill>
                  <a:schemeClr val="bg1"/>
                </a:solidFill>
              </a:rPr>
            </a:br>
            <a:r>
              <a:rPr lang="en-US" sz="2475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2475" cap="all" baseline="0" dirty="0">
                <a:solidFill>
                  <a:schemeClr val="bg1"/>
                </a:solidFill>
              </a:rPr>
            </a:br>
            <a:r>
              <a:rPr lang="en-US" sz="2475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8256240" y="4030547"/>
            <a:ext cx="3935760" cy="3831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050" cap="none" baseline="0" dirty="0">
                <a:solidFill>
                  <a:schemeClr val="bg1"/>
                </a:solidFill>
              </a:rPr>
            </a:br>
            <a:r>
              <a:rPr lang="en-US" sz="105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05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88000" y="5071352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200" i="0" dirty="0">
                  <a:solidFill>
                    <a:schemeClr val="bg1"/>
                  </a:solidFill>
                </a:rPr>
                <a:t>7</a:t>
              </a:r>
              <a:endParaRPr lang="en-US" sz="12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200" i="0" dirty="0">
                  <a:solidFill>
                    <a:schemeClr val="bg1"/>
                  </a:solidFill>
                </a:rPr>
                <a:t>NOV</a:t>
              </a:r>
              <a:endParaRPr lang="en-US" sz="12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06BCD-9E6C-443D-A438-4699FC4039D2}"/>
              </a:ext>
            </a:extLst>
          </p:cNvPr>
          <p:cNvSpPr/>
          <p:nvPr userDrawn="1"/>
        </p:nvSpPr>
        <p:spPr>
          <a:xfrm>
            <a:off x="8832304" y="5765701"/>
            <a:ext cx="3359696" cy="47320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The square</a:t>
            </a:r>
            <a:b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</a:br>
            <a:r>
              <a:rPr lang="en-US" sz="825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mont</a:t>
            </a: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des arts/</a:t>
            </a:r>
            <a:r>
              <a:rPr lang="en-US" sz="825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kunstberg</a:t>
            </a: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1000 brussels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0F5D5B-E047-4CCB-9547-E72F9E296D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00384" y="5829157"/>
            <a:ext cx="361285" cy="454493"/>
            <a:chOff x="8400384" y="5829149"/>
            <a:chExt cx="361285" cy="4544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C4287F-7313-4FE8-AF05-CCFDD12C3092}"/>
                </a:ext>
              </a:extLst>
            </p:cNvPr>
            <p:cNvSpPr/>
            <p:nvPr/>
          </p:nvSpPr>
          <p:spPr>
            <a:xfrm>
              <a:off x="8490971" y="5919912"/>
              <a:ext cx="179758" cy="179758"/>
            </a:xfrm>
            <a:custGeom>
              <a:avLst/>
              <a:gdLst>
                <a:gd name="connsiteX0" fmla="*/ 26362 w 179758"/>
                <a:gd name="connsiteY0" fmla="*/ 26362 h 179758"/>
                <a:gd name="connsiteX1" fmla="*/ 0 w 179758"/>
                <a:gd name="connsiteY1" fmla="*/ 89879 h 179758"/>
                <a:gd name="connsiteX2" fmla="*/ 0 w 179758"/>
                <a:gd name="connsiteY2" fmla="*/ 89879 h 179758"/>
                <a:gd name="connsiteX3" fmla="*/ 26362 w 179758"/>
                <a:gd name="connsiteY3" fmla="*/ 153396 h 179758"/>
                <a:gd name="connsiteX4" fmla="*/ 89879 w 179758"/>
                <a:gd name="connsiteY4" fmla="*/ 179758 h 179758"/>
                <a:gd name="connsiteX5" fmla="*/ 153396 w 179758"/>
                <a:gd name="connsiteY5" fmla="*/ 153396 h 179758"/>
                <a:gd name="connsiteX6" fmla="*/ 179758 w 179758"/>
                <a:gd name="connsiteY6" fmla="*/ 89879 h 179758"/>
                <a:gd name="connsiteX7" fmla="*/ 153396 w 179758"/>
                <a:gd name="connsiteY7" fmla="*/ 26362 h 179758"/>
                <a:gd name="connsiteX8" fmla="*/ 89879 w 179758"/>
                <a:gd name="connsiteY8" fmla="*/ 0 h 179758"/>
                <a:gd name="connsiteX9" fmla="*/ 26362 w 179758"/>
                <a:gd name="connsiteY9" fmla="*/ 26362 h 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58" h="179758">
                  <a:moveTo>
                    <a:pt x="26362" y="26362"/>
                  </a:moveTo>
                  <a:cubicBezTo>
                    <a:pt x="10085" y="42639"/>
                    <a:pt x="0" y="65109"/>
                    <a:pt x="0" y="89879"/>
                  </a:cubicBezTo>
                  <a:lnTo>
                    <a:pt x="0" y="89879"/>
                  </a:lnTo>
                  <a:cubicBezTo>
                    <a:pt x="0" y="114649"/>
                    <a:pt x="10085" y="137296"/>
                    <a:pt x="26362" y="153396"/>
                  </a:cubicBezTo>
                  <a:cubicBezTo>
                    <a:pt x="42639" y="169673"/>
                    <a:pt x="65109" y="179758"/>
                    <a:pt x="89879" y="179758"/>
                  </a:cubicBezTo>
                  <a:cubicBezTo>
                    <a:pt x="114649" y="179758"/>
                    <a:pt x="137119" y="169673"/>
                    <a:pt x="153396" y="153396"/>
                  </a:cubicBezTo>
                  <a:cubicBezTo>
                    <a:pt x="169673" y="137119"/>
                    <a:pt x="179758" y="114649"/>
                    <a:pt x="179758" y="89879"/>
                  </a:cubicBezTo>
                  <a:cubicBezTo>
                    <a:pt x="179758" y="65109"/>
                    <a:pt x="169673" y="42639"/>
                    <a:pt x="153396" y="26362"/>
                  </a:cubicBezTo>
                  <a:cubicBezTo>
                    <a:pt x="137119" y="10085"/>
                    <a:pt x="114649" y="0"/>
                    <a:pt x="89879" y="0"/>
                  </a:cubicBezTo>
                  <a:cubicBezTo>
                    <a:pt x="65109" y="0"/>
                    <a:pt x="42639" y="10085"/>
                    <a:pt x="26362" y="26362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1D679F-605F-43B2-ABC6-FBEE398C22F9}"/>
                </a:ext>
              </a:extLst>
            </p:cNvPr>
            <p:cNvSpPr/>
            <p:nvPr/>
          </p:nvSpPr>
          <p:spPr>
            <a:xfrm>
              <a:off x="8400384" y="5829149"/>
              <a:ext cx="361285" cy="454493"/>
            </a:xfrm>
            <a:custGeom>
              <a:avLst/>
              <a:gdLst>
                <a:gd name="connsiteX0" fmla="*/ 176750 w 361285"/>
                <a:gd name="connsiteY0" fmla="*/ 452757 h 454493"/>
                <a:gd name="connsiteX1" fmla="*/ 130042 w 361285"/>
                <a:gd name="connsiteY1" fmla="*/ 400209 h 454493"/>
                <a:gd name="connsiteX2" fmla="*/ 32908 w 361285"/>
                <a:gd name="connsiteY2" fmla="*/ 284676 h 454493"/>
                <a:gd name="connsiteX3" fmla="*/ 32908 w 361285"/>
                <a:gd name="connsiteY3" fmla="*/ 284676 h 454493"/>
                <a:gd name="connsiteX4" fmla="*/ 8316 w 361285"/>
                <a:gd name="connsiteY4" fmla="*/ 234959 h 454493"/>
                <a:gd name="connsiteX5" fmla="*/ 0 w 361285"/>
                <a:gd name="connsiteY5" fmla="*/ 180643 h 454493"/>
                <a:gd name="connsiteX6" fmla="*/ 52901 w 361285"/>
                <a:gd name="connsiteY6" fmla="*/ 52901 h 454493"/>
                <a:gd name="connsiteX7" fmla="*/ 180643 w 361285"/>
                <a:gd name="connsiteY7" fmla="*/ 0 h 454493"/>
                <a:gd name="connsiteX8" fmla="*/ 308384 w 361285"/>
                <a:gd name="connsiteY8" fmla="*/ 52901 h 454493"/>
                <a:gd name="connsiteX9" fmla="*/ 361286 w 361285"/>
                <a:gd name="connsiteY9" fmla="*/ 180643 h 454493"/>
                <a:gd name="connsiteX10" fmla="*/ 361286 w 361285"/>
                <a:gd name="connsiteY10" fmla="*/ 180643 h 454493"/>
                <a:gd name="connsiteX11" fmla="*/ 352970 w 361285"/>
                <a:gd name="connsiteY11" fmla="*/ 235136 h 454493"/>
                <a:gd name="connsiteX12" fmla="*/ 328377 w 361285"/>
                <a:gd name="connsiteY12" fmla="*/ 284499 h 454493"/>
                <a:gd name="connsiteX13" fmla="*/ 231244 w 361285"/>
                <a:gd name="connsiteY13" fmla="*/ 400032 h 454493"/>
                <a:gd name="connsiteX14" fmla="*/ 184358 w 361285"/>
                <a:gd name="connsiteY14" fmla="*/ 452757 h 454493"/>
                <a:gd name="connsiteX15" fmla="*/ 177458 w 361285"/>
                <a:gd name="connsiteY15" fmla="*/ 453288 h 454493"/>
                <a:gd name="connsiteX16" fmla="*/ 176750 w 361285"/>
                <a:gd name="connsiteY16" fmla="*/ 452757 h 45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285" h="454493">
                  <a:moveTo>
                    <a:pt x="176750" y="452757"/>
                  </a:moveTo>
                  <a:cubicBezTo>
                    <a:pt x="162419" y="436126"/>
                    <a:pt x="146496" y="418433"/>
                    <a:pt x="130042" y="400209"/>
                  </a:cubicBezTo>
                  <a:cubicBezTo>
                    <a:pt x="95187" y="361639"/>
                    <a:pt x="58209" y="320592"/>
                    <a:pt x="32908" y="284676"/>
                  </a:cubicBezTo>
                  <a:lnTo>
                    <a:pt x="32908" y="284676"/>
                  </a:lnTo>
                  <a:cubicBezTo>
                    <a:pt x="22116" y="269106"/>
                    <a:pt x="13800" y="252475"/>
                    <a:pt x="8316" y="234959"/>
                  </a:cubicBezTo>
                  <a:cubicBezTo>
                    <a:pt x="2831" y="217621"/>
                    <a:pt x="0" y="199574"/>
                    <a:pt x="0" y="180643"/>
                  </a:cubicBezTo>
                  <a:cubicBezTo>
                    <a:pt x="0" y="130749"/>
                    <a:pt x="20170" y="85633"/>
                    <a:pt x="52901" y="52901"/>
                  </a:cubicBezTo>
                  <a:cubicBezTo>
                    <a:pt x="85633" y="20170"/>
                    <a:pt x="130749" y="0"/>
                    <a:pt x="180643" y="0"/>
                  </a:cubicBezTo>
                  <a:cubicBezTo>
                    <a:pt x="230536" y="0"/>
                    <a:pt x="275653" y="20170"/>
                    <a:pt x="308384" y="52901"/>
                  </a:cubicBezTo>
                  <a:cubicBezTo>
                    <a:pt x="341116" y="85633"/>
                    <a:pt x="361286" y="130749"/>
                    <a:pt x="361286" y="180643"/>
                  </a:cubicBezTo>
                  <a:lnTo>
                    <a:pt x="361286" y="180643"/>
                  </a:lnTo>
                  <a:cubicBezTo>
                    <a:pt x="361286" y="199397"/>
                    <a:pt x="358455" y="217797"/>
                    <a:pt x="352970" y="235136"/>
                  </a:cubicBezTo>
                  <a:cubicBezTo>
                    <a:pt x="347485" y="252652"/>
                    <a:pt x="339170" y="269283"/>
                    <a:pt x="328377" y="284499"/>
                  </a:cubicBezTo>
                  <a:cubicBezTo>
                    <a:pt x="303077" y="320415"/>
                    <a:pt x="266099" y="361462"/>
                    <a:pt x="231244" y="400032"/>
                  </a:cubicBezTo>
                  <a:cubicBezTo>
                    <a:pt x="214613" y="418433"/>
                    <a:pt x="198689" y="436126"/>
                    <a:pt x="184358" y="452757"/>
                  </a:cubicBezTo>
                  <a:cubicBezTo>
                    <a:pt x="182589" y="454880"/>
                    <a:pt x="179404" y="455057"/>
                    <a:pt x="177458" y="453288"/>
                  </a:cubicBezTo>
                  <a:cubicBezTo>
                    <a:pt x="177104" y="453111"/>
                    <a:pt x="176927" y="452934"/>
                    <a:pt x="176750" y="452757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80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723733-DE12-4EAD-B1CB-B4375F8CAF99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9844CAE-CF00-4AE4-8409-80B72B810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09490-847F-47E0-BDF0-46E951A3A6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193268"/>
            <a:ext cx="3613889" cy="566473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6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1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450" i="1" dirty="0">
                <a:solidFill>
                  <a:schemeClr val="bg1"/>
                </a:solidFill>
              </a:rPr>
              <a:t>Erasmus</a:t>
            </a:r>
            <a:r>
              <a:rPr lang="fr-BE" sz="450" i="1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fr-BE" sz="450" i="1" dirty="0" smtClean="0">
                <a:solidFill>
                  <a:schemeClr val="bg1"/>
                </a:solidFill>
              </a:rPr>
              <a:t>Horizon 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13" y="1484784"/>
            <a:ext cx="6418187" cy="2871390"/>
          </a:xfrm>
        </p:spPr>
        <p:txBody>
          <a:bodyPr lIns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E8BB-AF51-4552-A9D8-24D32B43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413" y="4356174"/>
            <a:ext cx="6418187" cy="1220490"/>
          </a:xfrm>
        </p:spPr>
        <p:txBody>
          <a:bodyPr lIns="0" tIns="21600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6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4A8A8BD-8CF8-4038-BD12-EBFD42EA5718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6149F94-F41C-4719-95EB-EEF0E6450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BCFE21-F136-4C9E-B69B-BB91B27D24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193268"/>
            <a:ext cx="3613889" cy="566473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6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1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454" y="3008502"/>
            <a:ext cx="5864151" cy="2924234"/>
          </a:xfrm>
        </p:spPr>
        <p:txBody>
          <a:bodyPr lIns="0" anchor="t"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548E9-ED3F-4914-BEF8-EAD36805C317}"/>
              </a:ext>
            </a:extLst>
          </p:cNvPr>
          <p:cNvSpPr txBox="1"/>
          <p:nvPr userDrawn="1"/>
        </p:nvSpPr>
        <p:spPr>
          <a:xfrm>
            <a:off x="5632454" y="2494444"/>
            <a:ext cx="4495999" cy="276999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r>
              <a:rPr lang="fr-BE" sz="15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European</a:t>
            </a:r>
            <a:r>
              <a:rPr lang="fr-BE" sz="1500" b="1" i="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15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universities</a:t>
            </a:r>
            <a:endParaRPr lang="en-US" sz="1500" b="1" i="0" cap="all" baseline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5" y="626534"/>
            <a:ext cx="10921183" cy="802746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5" y="1988840"/>
            <a:ext cx="10921183" cy="36004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/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/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/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/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rgbClr val="68C1B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598FE1-0152-4338-8A0F-CD79C28CA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9" y="5997381"/>
            <a:ext cx="1964911" cy="51480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D46F7BC-F7CB-4A36-A5F2-9BB0B2174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6" y="5656981"/>
            <a:ext cx="1069345" cy="922947"/>
          </a:xfrm>
          <a:prstGeom prst="rect">
            <a:avLst/>
          </a:prstGeom>
        </p:spPr>
      </p:pic>
      <p:grpSp>
        <p:nvGrpSpPr>
          <p:cNvPr id="6" name="Graphic 9">
            <a:extLst>
              <a:ext uri="{FF2B5EF4-FFF2-40B4-BE49-F238E27FC236}">
                <a16:creationId xmlns:a16="http://schemas.microsoft.com/office/drawing/2014/main" id="{576317A4-BD12-DB46-9090-72080D235F7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68C1B5"/>
          </a:solidFill>
        </p:grpSpPr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B186B764-B001-1F46-846D-03F1C8707345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AD72405B-7DA5-CA49-A08D-43486CD395E3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AE5380EB-98E3-2746-83B6-14054A391389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C53CCDE4-27C4-1049-A7CE-FE6E43F42F87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650FB372-A912-AE42-99C8-96F95E8EEF52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CBB7DDAE-4E80-C44C-85D8-7D6C19E25765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625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05-0D8E-46CF-A34C-23F47A4F24D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8" y="1000125"/>
            <a:ext cx="6559327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06672" cy="1712596"/>
          </a:xfrm>
        </p:spPr>
        <p:txBody>
          <a:bodyPr bIns="0"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5316"/>
            <a:ext cx="4306672" cy="2351665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/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/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/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/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rgbClr val="68C1B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80BEB9F-BB6D-40D0-9939-075346EAB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6" y="5656981"/>
            <a:ext cx="1069345" cy="922947"/>
          </a:xfrm>
          <a:prstGeom prst="rect">
            <a:avLst/>
          </a:prstGeom>
        </p:spPr>
      </p:pic>
      <p:grpSp>
        <p:nvGrpSpPr>
          <p:cNvPr id="8" name="Graphic 9">
            <a:extLst>
              <a:ext uri="{FF2B5EF4-FFF2-40B4-BE49-F238E27FC236}">
                <a16:creationId xmlns:a16="http://schemas.microsoft.com/office/drawing/2014/main" id="{641B7A49-609A-F042-AEA9-653555F72A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68C1B5"/>
          </a:solidFill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DDD0001A-4CF6-FE4C-B406-8B1727D693DF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98B9D7DE-7E11-BE48-8614-FD99ECD88E3B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5C0A3FF4-AFF9-A64D-B687-25F7FEBA71FC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A9F52FF9-4A0A-9E45-96AB-71391EA7093D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3608A935-1A01-F64D-9232-857CEB8F861D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2F28E8C5-F85D-E04E-84DC-49AC74B7F8FF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084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1" y="1000125"/>
            <a:ext cx="5632675" cy="5857875"/>
          </a:xfrm>
          <a:prstGeom prst="rect">
            <a:avLst/>
          </a:prstGeom>
          <a:solidFill>
            <a:srgbClr val="68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8" y="1000125"/>
            <a:ext cx="6559327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2350776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bg1"/>
                </a:solidFill>
              </a:defRPr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>
                <a:solidFill>
                  <a:schemeClr val="bg1"/>
                </a:solidFill>
              </a:defRPr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bg1"/>
                </a:solidFill>
              </a:defRPr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8CA3F04-63BE-4A28-B622-E091649AC3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6" y="5656981"/>
            <a:ext cx="1069345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1" y="1000125"/>
            <a:ext cx="5632675" cy="5857875"/>
          </a:xfrm>
          <a:prstGeom prst="rect">
            <a:avLst/>
          </a:prstGeom>
          <a:solidFill>
            <a:srgbClr val="68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8" y="1000125"/>
            <a:ext cx="6559327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313432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bg1"/>
                </a:solidFill>
              </a:defRPr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>
                <a:solidFill>
                  <a:schemeClr val="bg1"/>
                </a:solidFill>
              </a:defRPr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bg1"/>
                </a:solidFill>
              </a:defRPr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B4BC-DAEA-4C11-B5CC-E6310DC11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734823"/>
            <a:ext cx="1127448" cy="1123185"/>
            <a:chOff x="3863752" y="5098876"/>
            <a:chExt cx="1030694" cy="1026797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1C83A-C50E-46FD-A3DA-FA69FB81F089}"/>
                </a:ext>
              </a:extLst>
            </p:cNvPr>
            <p:cNvSpPr/>
            <p:nvPr/>
          </p:nvSpPr>
          <p:spPr>
            <a:xfrm>
              <a:off x="4305459" y="5978609"/>
              <a:ext cx="294513" cy="147064"/>
            </a:xfrm>
            <a:custGeom>
              <a:avLst/>
              <a:gdLst>
                <a:gd name="connsiteX0" fmla="*/ 147064 w 294513"/>
                <a:gd name="connsiteY0" fmla="*/ 0 h 147064"/>
                <a:gd name="connsiteX1" fmla="*/ 147064 w 294513"/>
                <a:gd name="connsiteY1" fmla="*/ 0 h 147064"/>
                <a:gd name="connsiteX2" fmla="*/ 0 w 294513"/>
                <a:gd name="connsiteY2" fmla="*/ 147064 h 147064"/>
                <a:gd name="connsiteX3" fmla="*/ 294513 w 294513"/>
                <a:gd name="connsiteY3" fmla="*/ 147064 h 147064"/>
                <a:gd name="connsiteX4" fmla="*/ 294513 w 294513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3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513" y="147064"/>
                  </a:lnTo>
                  <a:lnTo>
                    <a:pt x="294513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33A2AE-2307-4DA7-9AFC-DC0E2066142E}"/>
                </a:ext>
              </a:extLst>
            </p:cNvPr>
            <p:cNvSpPr/>
            <p:nvPr/>
          </p:nvSpPr>
          <p:spPr>
            <a:xfrm>
              <a:off x="4012202" y="5978609"/>
              <a:ext cx="294436" cy="147064"/>
            </a:xfrm>
            <a:custGeom>
              <a:avLst/>
              <a:gdLst>
                <a:gd name="connsiteX0" fmla="*/ 147064 w 294436"/>
                <a:gd name="connsiteY0" fmla="*/ 0 h 147064"/>
                <a:gd name="connsiteX1" fmla="*/ 147064 w 294436"/>
                <a:gd name="connsiteY1" fmla="*/ 0 h 147064"/>
                <a:gd name="connsiteX2" fmla="*/ 0 w 294436"/>
                <a:gd name="connsiteY2" fmla="*/ 147064 h 147064"/>
                <a:gd name="connsiteX3" fmla="*/ 294436 w 294436"/>
                <a:gd name="connsiteY3" fmla="*/ 147064 h 147064"/>
                <a:gd name="connsiteX4" fmla="*/ 294436 w 294436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436" y="147064"/>
                  </a:lnTo>
                  <a:lnTo>
                    <a:pt x="294436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5E054-D1C8-45D3-9F49-8FBEC330788B}"/>
                </a:ext>
              </a:extLst>
            </p:cNvPr>
            <p:cNvSpPr/>
            <p:nvPr/>
          </p:nvSpPr>
          <p:spPr>
            <a:xfrm>
              <a:off x="4012356" y="5687902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B57658-B9FB-410E-8A71-D130B746870D}"/>
                </a:ext>
              </a:extLst>
            </p:cNvPr>
            <p:cNvSpPr/>
            <p:nvPr/>
          </p:nvSpPr>
          <p:spPr>
            <a:xfrm>
              <a:off x="4305459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0AFA71-A21C-428C-B50D-C6353E8468A6}"/>
                </a:ext>
              </a:extLst>
            </p:cNvPr>
            <p:cNvSpPr/>
            <p:nvPr/>
          </p:nvSpPr>
          <p:spPr>
            <a:xfrm>
              <a:off x="3863752" y="5392306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933C1-610A-4852-B4A0-E278FCE15B02}"/>
                </a:ext>
              </a:extLst>
            </p:cNvPr>
            <p:cNvSpPr/>
            <p:nvPr/>
          </p:nvSpPr>
          <p:spPr>
            <a:xfrm>
              <a:off x="4012356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BA7BD6-1064-4300-841E-4B9F6039766D}"/>
                </a:ext>
              </a:extLst>
            </p:cNvPr>
            <p:cNvSpPr/>
            <p:nvPr/>
          </p:nvSpPr>
          <p:spPr>
            <a:xfrm>
              <a:off x="4012279" y="5098876"/>
              <a:ext cx="294821" cy="294744"/>
            </a:xfrm>
            <a:custGeom>
              <a:avLst/>
              <a:gdLst>
                <a:gd name="connsiteX0" fmla="*/ 294822 w 294821"/>
                <a:gd name="connsiteY0" fmla="*/ 0 h 294744"/>
                <a:gd name="connsiteX1" fmla="*/ 147372 w 294821"/>
                <a:gd name="connsiteY1" fmla="*/ 0 h 294744"/>
                <a:gd name="connsiteX2" fmla="*/ 147372 w 294821"/>
                <a:gd name="connsiteY2" fmla="*/ 0 h 294744"/>
                <a:gd name="connsiteX3" fmla="*/ 0 w 294821"/>
                <a:gd name="connsiteY3" fmla="*/ 147372 h 294744"/>
                <a:gd name="connsiteX4" fmla="*/ 147372 w 294821"/>
                <a:gd name="connsiteY4" fmla="*/ 147372 h 294744"/>
                <a:gd name="connsiteX5" fmla="*/ 147372 w 294821"/>
                <a:gd name="connsiteY5" fmla="*/ 294745 h 294744"/>
                <a:gd name="connsiteX6" fmla="*/ 294822 w 294821"/>
                <a:gd name="connsiteY6" fmla="*/ 147372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744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745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FD4FC2-67B8-41E4-9FDA-E7FFEAAFCFEB}"/>
                </a:ext>
              </a:extLst>
            </p:cNvPr>
            <p:cNvSpPr/>
            <p:nvPr userDrawn="1"/>
          </p:nvSpPr>
          <p:spPr>
            <a:xfrm>
              <a:off x="4305343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810A06-8933-4CE7-9C90-EBFCFB72F8BA}"/>
                </a:ext>
              </a:extLst>
            </p:cNvPr>
            <p:cNvSpPr/>
            <p:nvPr userDrawn="1"/>
          </p:nvSpPr>
          <p:spPr>
            <a:xfrm>
              <a:off x="3863752" y="5687940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53A98-87BA-4691-BA1C-89E7EA5C2EB3}"/>
                </a:ext>
              </a:extLst>
            </p:cNvPr>
            <p:cNvSpPr/>
            <p:nvPr userDrawn="1"/>
          </p:nvSpPr>
          <p:spPr>
            <a:xfrm>
              <a:off x="3863752" y="5978609"/>
              <a:ext cx="148450" cy="147064"/>
            </a:xfrm>
            <a:custGeom>
              <a:avLst/>
              <a:gdLst>
                <a:gd name="connsiteX0" fmla="*/ 1079 w 148450"/>
                <a:gd name="connsiteY0" fmla="*/ 0 h 147064"/>
                <a:gd name="connsiteX1" fmla="*/ 148450 w 148450"/>
                <a:gd name="connsiteY1" fmla="*/ 0 h 147064"/>
                <a:gd name="connsiteX2" fmla="*/ 148450 w 148450"/>
                <a:gd name="connsiteY2" fmla="*/ 147064 h 147064"/>
                <a:gd name="connsiteX3" fmla="*/ 0 w 148450"/>
                <a:gd name="connsiteY3" fmla="*/ 147064 h 147064"/>
                <a:gd name="connsiteX4" fmla="*/ 0 w 148450"/>
                <a:gd name="connsiteY4" fmla="*/ 1079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0" h="147064">
                  <a:moveTo>
                    <a:pt x="1079" y="0"/>
                  </a:moveTo>
                  <a:lnTo>
                    <a:pt x="148450" y="0"/>
                  </a:lnTo>
                  <a:lnTo>
                    <a:pt x="148450" y="147064"/>
                  </a:lnTo>
                  <a:lnTo>
                    <a:pt x="0" y="147064"/>
                  </a:lnTo>
                  <a:lnTo>
                    <a:pt x="0" y="1079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49F730-BE48-4903-9630-3FBBDC999C26}"/>
                </a:ext>
              </a:extLst>
            </p:cNvPr>
            <p:cNvSpPr/>
            <p:nvPr userDrawn="1"/>
          </p:nvSpPr>
          <p:spPr>
            <a:xfrm>
              <a:off x="4599625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074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0B3026-4AEC-430D-9E6D-B676B6C5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514" t="34956" r="69" b="13149"/>
          <a:stretch/>
        </p:blipFill>
        <p:spPr>
          <a:xfrm>
            <a:off x="-1" y="0"/>
            <a:ext cx="804021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22" y="1000124"/>
            <a:ext cx="5808977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4B40FA9-28A2-44C5-9D60-EDEF966D914E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9043" t="34956" r="4741" b="13149"/>
          <a:stretch/>
        </p:blipFill>
        <p:spPr>
          <a:xfrm>
            <a:off x="0" y="1000124"/>
            <a:ext cx="7924800" cy="5890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-2868" r="1318" b="10145"/>
          <a:stretch/>
        </p:blipFill>
        <p:spPr>
          <a:xfrm>
            <a:off x="1775520" y="1484785"/>
            <a:ext cx="5656520" cy="53732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62657" y="1994647"/>
            <a:ext cx="3601393" cy="309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7311360" y="1972863"/>
            <a:ext cx="3935760" cy="146347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7311360" y="355541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43120" y="4322022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81C99-BD1C-45EB-8CC7-E55A798BC1AF}"/>
              </a:ext>
            </a:extLst>
          </p:cNvPr>
          <p:cNvGrpSpPr/>
          <p:nvPr userDrawn="1"/>
        </p:nvGrpSpPr>
        <p:grpSpPr>
          <a:xfrm>
            <a:off x="9325280" y="4310259"/>
            <a:ext cx="2866720" cy="600164"/>
            <a:chOff x="8400384" y="5016379"/>
            <a:chExt cx="2866720" cy="6001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406BCD-9E6C-443D-A438-4699FC4039D2}"/>
                </a:ext>
              </a:extLst>
            </p:cNvPr>
            <p:cNvSpPr/>
            <p:nvPr userDrawn="1"/>
          </p:nvSpPr>
          <p:spPr>
            <a:xfrm>
              <a:off x="8832304" y="5016379"/>
              <a:ext cx="2434800" cy="6001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The square</a:t>
              </a:r>
              <a:b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</a:b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mont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 des arts/</a:t>
              </a: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kunstberg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,</a:t>
              </a:r>
            </a:p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1000 brussels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0F5D5B-E047-4CCB-9547-E72F9E296D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400384" y="5079827"/>
              <a:ext cx="361285" cy="454493"/>
              <a:chOff x="8400384" y="5829149"/>
              <a:chExt cx="361285" cy="4544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C4287F-7313-4FE8-AF05-CCFDD12C3092}"/>
                  </a:ext>
                </a:extLst>
              </p:cNvPr>
              <p:cNvSpPr/>
              <p:nvPr/>
            </p:nvSpPr>
            <p:spPr>
              <a:xfrm>
                <a:off x="8490971" y="5919912"/>
                <a:ext cx="179758" cy="179758"/>
              </a:xfrm>
              <a:custGeom>
                <a:avLst/>
                <a:gdLst>
                  <a:gd name="connsiteX0" fmla="*/ 26362 w 179758"/>
                  <a:gd name="connsiteY0" fmla="*/ 26362 h 179758"/>
                  <a:gd name="connsiteX1" fmla="*/ 0 w 179758"/>
                  <a:gd name="connsiteY1" fmla="*/ 89879 h 179758"/>
                  <a:gd name="connsiteX2" fmla="*/ 0 w 179758"/>
                  <a:gd name="connsiteY2" fmla="*/ 89879 h 179758"/>
                  <a:gd name="connsiteX3" fmla="*/ 26362 w 179758"/>
                  <a:gd name="connsiteY3" fmla="*/ 153396 h 179758"/>
                  <a:gd name="connsiteX4" fmla="*/ 89879 w 179758"/>
                  <a:gd name="connsiteY4" fmla="*/ 179758 h 179758"/>
                  <a:gd name="connsiteX5" fmla="*/ 153396 w 179758"/>
                  <a:gd name="connsiteY5" fmla="*/ 153396 h 179758"/>
                  <a:gd name="connsiteX6" fmla="*/ 179758 w 179758"/>
                  <a:gd name="connsiteY6" fmla="*/ 89879 h 179758"/>
                  <a:gd name="connsiteX7" fmla="*/ 153396 w 179758"/>
                  <a:gd name="connsiteY7" fmla="*/ 26362 h 179758"/>
                  <a:gd name="connsiteX8" fmla="*/ 89879 w 179758"/>
                  <a:gd name="connsiteY8" fmla="*/ 0 h 179758"/>
                  <a:gd name="connsiteX9" fmla="*/ 26362 w 179758"/>
                  <a:gd name="connsiteY9" fmla="*/ 26362 h 17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758" h="179758">
                    <a:moveTo>
                      <a:pt x="26362" y="26362"/>
                    </a:moveTo>
                    <a:cubicBezTo>
                      <a:pt x="10085" y="42639"/>
                      <a:pt x="0" y="65109"/>
                      <a:pt x="0" y="89879"/>
                    </a:cubicBezTo>
                    <a:lnTo>
                      <a:pt x="0" y="89879"/>
                    </a:lnTo>
                    <a:cubicBezTo>
                      <a:pt x="0" y="114649"/>
                      <a:pt x="10085" y="137296"/>
                      <a:pt x="26362" y="153396"/>
                    </a:cubicBezTo>
                    <a:cubicBezTo>
                      <a:pt x="42639" y="169673"/>
                      <a:pt x="65109" y="179758"/>
                      <a:pt x="89879" y="179758"/>
                    </a:cubicBezTo>
                    <a:cubicBezTo>
                      <a:pt x="114649" y="179758"/>
                      <a:pt x="137119" y="169673"/>
                      <a:pt x="153396" y="153396"/>
                    </a:cubicBezTo>
                    <a:cubicBezTo>
                      <a:pt x="169673" y="137119"/>
                      <a:pt x="179758" y="114649"/>
                      <a:pt x="179758" y="89879"/>
                    </a:cubicBezTo>
                    <a:cubicBezTo>
                      <a:pt x="179758" y="65109"/>
                      <a:pt x="169673" y="42639"/>
                      <a:pt x="153396" y="26362"/>
                    </a:cubicBezTo>
                    <a:cubicBezTo>
                      <a:pt x="137119" y="10085"/>
                      <a:pt x="114649" y="0"/>
                      <a:pt x="89879" y="0"/>
                    </a:cubicBezTo>
                    <a:cubicBezTo>
                      <a:pt x="65109" y="0"/>
                      <a:pt x="42639" y="10085"/>
                      <a:pt x="26362" y="26362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11D679F-605F-43B2-ABC6-FBEE398C22F9}"/>
                  </a:ext>
                </a:extLst>
              </p:cNvPr>
              <p:cNvSpPr/>
              <p:nvPr/>
            </p:nvSpPr>
            <p:spPr>
              <a:xfrm>
                <a:off x="8400384" y="5829149"/>
                <a:ext cx="361285" cy="454493"/>
              </a:xfrm>
              <a:custGeom>
                <a:avLst/>
                <a:gdLst>
                  <a:gd name="connsiteX0" fmla="*/ 176750 w 361285"/>
                  <a:gd name="connsiteY0" fmla="*/ 452757 h 454493"/>
                  <a:gd name="connsiteX1" fmla="*/ 130042 w 361285"/>
                  <a:gd name="connsiteY1" fmla="*/ 400209 h 454493"/>
                  <a:gd name="connsiteX2" fmla="*/ 32908 w 361285"/>
                  <a:gd name="connsiteY2" fmla="*/ 284676 h 454493"/>
                  <a:gd name="connsiteX3" fmla="*/ 32908 w 361285"/>
                  <a:gd name="connsiteY3" fmla="*/ 284676 h 454493"/>
                  <a:gd name="connsiteX4" fmla="*/ 8316 w 361285"/>
                  <a:gd name="connsiteY4" fmla="*/ 234959 h 454493"/>
                  <a:gd name="connsiteX5" fmla="*/ 0 w 361285"/>
                  <a:gd name="connsiteY5" fmla="*/ 180643 h 454493"/>
                  <a:gd name="connsiteX6" fmla="*/ 52901 w 361285"/>
                  <a:gd name="connsiteY6" fmla="*/ 52901 h 454493"/>
                  <a:gd name="connsiteX7" fmla="*/ 180643 w 361285"/>
                  <a:gd name="connsiteY7" fmla="*/ 0 h 454493"/>
                  <a:gd name="connsiteX8" fmla="*/ 308384 w 361285"/>
                  <a:gd name="connsiteY8" fmla="*/ 52901 h 454493"/>
                  <a:gd name="connsiteX9" fmla="*/ 361286 w 361285"/>
                  <a:gd name="connsiteY9" fmla="*/ 180643 h 454493"/>
                  <a:gd name="connsiteX10" fmla="*/ 361286 w 361285"/>
                  <a:gd name="connsiteY10" fmla="*/ 180643 h 454493"/>
                  <a:gd name="connsiteX11" fmla="*/ 352970 w 361285"/>
                  <a:gd name="connsiteY11" fmla="*/ 235136 h 454493"/>
                  <a:gd name="connsiteX12" fmla="*/ 328377 w 361285"/>
                  <a:gd name="connsiteY12" fmla="*/ 284499 h 454493"/>
                  <a:gd name="connsiteX13" fmla="*/ 231244 w 361285"/>
                  <a:gd name="connsiteY13" fmla="*/ 400032 h 454493"/>
                  <a:gd name="connsiteX14" fmla="*/ 184358 w 361285"/>
                  <a:gd name="connsiteY14" fmla="*/ 452757 h 454493"/>
                  <a:gd name="connsiteX15" fmla="*/ 177458 w 361285"/>
                  <a:gd name="connsiteY15" fmla="*/ 453288 h 454493"/>
                  <a:gd name="connsiteX16" fmla="*/ 176750 w 361285"/>
                  <a:gd name="connsiteY16" fmla="*/ 452757 h 45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1285" h="454493">
                    <a:moveTo>
                      <a:pt x="176750" y="452757"/>
                    </a:moveTo>
                    <a:cubicBezTo>
                      <a:pt x="162419" y="436126"/>
                      <a:pt x="146496" y="418433"/>
                      <a:pt x="130042" y="400209"/>
                    </a:cubicBezTo>
                    <a:cubicBezTo>
                      <a:pt x="95187" y="361639"/>
                      <a:pt x="58209" y="320592"/>
                      <a:pt x="32908" y="284676"/>
                    </a:cubicBezTo>
                    <a:lnTo>
                      <a:pt x="32908" y="284676"/>
                    </a:lnTo>
                    <a:cubicBezTo>
                      <a:pt x="22116" y="269106"/>
                      <a:pt x="13800" y="252475"/>
                      <a:pt x="8316" y="234959"/>
                    </a:cubicBezTo>
                    <a:cubicBezTo>
                      <a:pt x="2831" y="217621"/>
                      <a:pt x="0" y="199574"/>
                      <a:pt x="0" y="180643"/>
                    </a:cubicBezTo>
                    <a:cubicBezTo>
                      <a:pt x="0" y="130749"/>
                      <a:pt x="20170" y="85633"/>
                      <a:pt x="52901" y="52901"/>
                    </a:cubicBezTo>
                    <a:cubicBezTo>
                      <a:pt x="85633" y="20170"/>
                      <a:pt x="130749" y="0"/>
                      <a:pt x="180643" y="0"/>
                    </a:cubicBezTo>
                    <a:cubicBezTo>
                      <a:pt x="230536" y="0"/>
                      <a:pt x="275653" y="20170"/>
                      <a:pt x="308384" y="52901"/>
                    </a:cubicBezTo>
                    <a:cubicBezTo>
                      <a:pt x="341116" y="85633"/>
                      <a:pt x="361286" y="130749"/>
                      <a:pt x="361286" y="180643"/>
                    </a:cubicBezTo>
                    <a:lnTo>
                      <a:pt x="361286" y="180643"/>
                    </a:lnTo>
                    <a:cubicBezTo>
                      <a:pt x="361286" y="199397"/>
                      <a:pt x="358455" y="217797"/>
                      <a:pt x="352970" y="235136"/>
                    </a:cubicBezTo>
                    <a:cubicBezTo>
                      <a:pt x="347485" y="252652"/>
                      <a:pt x="339170" y="269283"/>
                      <a:pt x="328377" y="284499"/>
                    </a:cubicBezTo>
                    <a:cubicBezTo>
                      <a:pt x="303077" y="320415"/>
                      <a:pt x="266099" y="361462"/>
                      <a:pt x="231244" y="400032"/>
                    </a:cubicBezTo>
                    <a:cubicBezTo>
                      <a:pt x="214613" y="418433"/>
                      <a:pt x="198689" y="436126"/>
                      <a:pt x="184358" y="452757"/>
                    </a:cubicBezTo>
                    <a:cubicBezTo>
                      <a:pt x="182589" y="454880"/>
                      <a:pt x="179404" y="455057"/>
                      <a:pt x="177458" y="453288"/>
                    </a:cubicBezTo>
                    <a:cubicBezTo>
                      <a:pt x="177104" y="453111"/>
                      <a:pt x="176927" y="452934"/>
                      <a:pt x="176750" y="452757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E7FA1-27E7-4D59-9321-9BF1457BDF83}"/>
              </a:ext>
            </a:extLst>
          </p:cNvPr>
          <p:cNvGrpSpPr/>
          <p:nvPr userDrawn="1"/>
        </p:nvGrpSpPr>
        <p:grpSpPr>
          <a:xfrm>
            <a:off x="5312357" y="223200"/>
            <a:ext cx="1567284" cy="6634800"/>
            <a:chOff x="5312357" y="223200"/>
            <a:chExt cx="1567284" cy="66348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E2B3D4-0EB2-466D-BB75-4ACC5A48C7D0}"/>
                </a:ext>
              </a:extLst>
            </p:cNvPr>
            <p:cNvSpPr/>
            <p:nvPr userDrawn="1"/>
          </p:nvSpPr>
          <p:spPr>
            <a:xfrm>
              <a:off x="5632674" y="6404400"/>
              <a:ext cx="675114" cy="453600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solidFill>
              <a:srgbClr val="0088CE"/>
            </a:solidFill>
            <a:ln w="58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BE" sz="600" i="1" dirty="0">
                  <a:solidFill>
                    <a:schemeClr val="bg1"/>
                  </a:solidFill>
                </a:rPr>
                <a:t>Erasmus+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796654-A916-47FC-835F-99C6DBB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312357" y="223200"/>
              <a:ext cx="1567284" cy="10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  <p15:guide id="5" pos="397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CECA8D6-6AF4-489D-8FBB-4F5FC9326362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472" t="39114" r="9706" b="12742"/>
          <a:stretch/>
        </p:blipFill>
        <p:spPr>
          <a:xfrm>
            <a:off x="0" y="1000124"/>
            <a:ext cx="5319052" cy="4919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>
          <a:xfrm>
            <a:off x="-1" y="1264398"/>
            <a:ext cx="4157853" cy="486547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8B6B1E-D483-4A1F-84D4-DDC11F5E3074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5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2B3D4-0EB2-466D-BB75-4ACC5A48C7D0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E796654-A916-47FC-835F-99C6DBB53C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95126" y="1989468"/>
            <a:ext cx="3601748" cy="3095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8256240" y="244799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8256240" y="403054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88000" y="5071344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06BCD-9E6C-443D-A438-4699FC4039D2}"/>
              </a:ext>
            </a:extLst>
          </p:cNvPr>
          <p:cNvSpPr/>
          <p:nvPr userDrawn="1"/>
        </p:nvSpPr>
        <p:spPr>
          <a:xfrm>
            <a:off x="8832304" y="5765701"/>
            <a:ext cx="3359696" cy="60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The square</a:t>
            </a:r>
            <a:b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</a:b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mont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des arts/</a:t>
            </a: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kunstberg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1000 brussels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0F5D5B-E047-4CCB-9547-E72F9E296D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00384" y="5829149"/>
            <a:ext cx="361285" cy="454493"/>
            <a:chOff x="8400384" y="5829149"/>
            <a:chExt cx="361285" cy="4544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C4287F-7313-4FE8-AF05-CCFDD12C3092}"/>
                </a:ext>
              </a:extLst>
            </p:cNvPr>
            <p:cNvSpPr/>
            <p:nvPr/>
          </p:nvSpPr>
          <p:spPr>
            <a:xfrm>
              <a:off x="8490971" y="5919912"/>
              <a:ext cx="179758" cy="179758"/>
            </a:xfrm>
            <a:custGeom>
              <a:avLst/>
              <a:gdLst>
                <a:gd name="connsiteX0" fmla="*/ 26362 w 179758"/>
                <a:gd name="connsiteY0" fmla="*/ 26362 h 179758"/>
                <a:gd name="connsiteX1" fmla="*/ 0 w 179758"/>
                <a:gd name="connsiteY1" fmla="*/ 89879 h 179758"/>
                <a:gd name="connsiteX2" fmla="*/ 0 w 179758"/>
                <a:gd name="connsiteY2" fmla="*/ 89879 h 179758"/>
                <a:gd name="connsiteX3" fmla="*/ 26362 w 179758"/>
                <a:gd name="connsiteY3" fmla="*/ 153396 h 179758"/>
                <a:gd name="connsiteX4" fmla="*/ 89879 w 179758"/>
                <a:gd name="connsiteY4" fmla="*/ 179758 h 179758"/>
                <a:gd name="connsiteX5" fmla="*/ 153396 w 179758"/>
                <a:gd name="connsiteY5" fmla="*/ 153396 h 179758"/>
                <a:gd name="connsiteX6" fmla="*/ 179758 w 179758"/>
                <a:gd name="connsiteY6" fmla="*/ 89879 h 179758"/>
                <a:gd name="connsiteX7" fmla="*/ 153396 w 179758"/>
                <a:gd name="connsiteY7" fmla="*/ 26362 h 179758"/>
                <a:gd name="connsiteX8" fmla="*/ 89879 w 179758"/>
                <a:gd name="connsiteY8" fmla="*/ 0 h 179758"/>
                <a:gd name="connsiteX9" fmla="*/ 26362 w 179758"/>
                <a:gd name="connsiteY9" fmla="*/ 26362 h 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58" h="179758">
                  <a:moveTo>
                    <a:pt x="26362" y="26362"/>
                  </a:moveTo>
                  <a:cubicBezTo>
                    <a:pt x="10085" y="42639"/>
                    <a:pt x="0" y="65109"/>
                    <a:pt x="0" y="89879"/>
                  </a:cubicBezTo>
                  <a:lnTo>
                    <a:pt x="0" y="89879"/>
                  </a:lnTo>
                  <a:cubicBezTo>
                    <a:pt x="0" y="114649"/>
                    <a:pt x="10085" y="137296"/>
                    <a:pt x="26362" y="153396"/>
                  </a:cubicBezTo>
                  <a:cubicBezTo>
                    <a:pt x="42639" y="169673"/>
                    <a:pt x="65109" y="179758"/>
                    <a:pt x="89879" y="179758"/>
                  </a:cubicBezTo>
                  <a:cubicBezTo>
                    <a:pt x="114649" y="179758"/>
                    <a:pt x="137119" y="169673"/>
                    <a:pt x="153396" y="153396"/>
                  </a:cubicBezTo>
                  <a:cubicBezTo>
                    <a:pt x="169673" y="137119"/>
                    <a:pt x="179758" y="114649"/>
                    <a:pt x="179758" y="89879"/>
                  </a:cubicBezTo>
                  <a:cubicBezTo>
                    <a:pt x="179758" y="65109"/>
                    <a:pt x="169673" y="42639"/>
                    <a:pt x="153396" y="26362"/>
                  </a:cubicBezTo>
                  <a:cubicBezTo>
                    <a:pt x="137119" y="10085"/>
                    <a:pt x="114649" y="0"/>
                    <a:pt x="89879" y="0"/>
                  </a:cubicBezTo>
                  <a:cubicBezTo>
                    <a:pt x="65109" y="0"/>
                    <a:pt x="42639" y="10085"/>
                    <a:pt x="26362" y="26362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1D679F-605F-43B2-ABC6-FBEE398C22F9}"/>
                </a:ext>
              </a:extLst>
            </p:cNvPr>
            <p:cNvSpPr/>
            <p:nvPr/>
          </p:nvSpPr>
          <p:spPr>
            <a:xfrm>
              <a:off x="8400384" y="5829149"/>
              <a:ext cx="361285" cy="454493"/>
            </a:xfrm>
            <a:custGeom>
              <a:avLst/>
              <a:gdLst>
                <a:gd name="connsiteX0" fmla="*/ 176750 w 361285"/>
                <a:gd name="connsiteY0" fmla="*/ 452757 h 454493"/>
                <a:gd name="connsiteX1" fmla="*/ 130042 w 361285"/>
                <a:gd name="connsiteY1" fmla="*/ 400209 h 454493"/>
                <a:gd name="connsiteX2" fmla="*/ 32908 w 361285"/>
                <a:gd name="connsiteY2" fmla="*/ 284676 h 454493"/>
                <a:gd name="connsiteX3" fmla="*/ 32908 w 361285"/>
                <a:gd name="connsiteY3" fmla="*/ 284676 h 454493"/>
                <a:gd name="connsiteX4" fmla="*/ 8316 w 361285"/>
                <a:gd name="connsiteY4" fmla="*/ 234959 h 454493"/>
                <a:gd name="connsiteX5" fmla="*/ 0 w 361285"/>
                <a:gd name="connsiteY5" fmla="*/ 180643 h 454493"/>
                <a:gd name="connsiteX6" fmla="*/ 52901 w 361285"/>
                <a:gd name="connsiteY6" fmla="*/ 52901 h 454493"/>
                <a:gd name="connsiteX7" fmla="*/ 180643 w 361285"/>
                <a:gd name="connsiteY7" fmla="*/ 0 h 454493"/>
                <a:gd name="connsiteX8" fmla="*/ 308384 w 361285"/>
                <a:gd name="connsiteY8" fmla="*/ 52901 h 454493"/>
                <a:gd name="connsiteX9" fmla="*/ 361286 w 361285"/>
                <a:gd name="connsiteY9" fmla="*/ 180643 h 454493"/>
                <a:gd name="connsiteX10" fmla="*/ 361286 w 361285"/>
                <a:gd name="connsiteY10" fmla="*/ 180643 h 454493"/>
                <a:gd name="connsiteX11" fmla="*/ 352970 w 361285"/>
                <a:gd name="connsiteY11" fmla="*/ 235136 h 454493"/>
                <a:gd name="connsiteX12" fmla="*/ 328377 w 361285"/>
                <a:gd name="connsiteY12" fmla="*/ 284499 h 454493"/>
                <a:gd name="connsiteX13" fmla="*/ 231244 w 361285"/>
                <a:gd name="connsiteY13" fmla="*/ 400032 h 454493"/>
                <a:gd name="connsiteX14" fmla="*/ 184358 w 361285"/>
                <a:gd name="connsiteY14" fmla="*/ 452757 h 454493"/>
                <a:gd name="connsiteX15" fmla="*/ 177458 w 361285"/>
                <a:gd name="connsiteY15" fmla="*/ 453288 h 454493"/>
                <a:gd name="connsiteX16" fmla="*/ 176750 w 361285"/>
                <a:gd name="connsiteY16" fmla="*/ 452757 h 45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285" h="454493">
                  <a:moveTo>
                    <a:pt x="176750" y="452757"/>
                  </a:moveTo>
                  <a:cubicBezTo>
                    <a:pt x="162419" y="436126"/>
                    <a:pt x="146496" y="418433"/>
                    <a:pt x="130042" y="400209"/>
                  </a:cubicBezTo>
                  <a:cubicBezTo>
                    <a:pt x="95187" y="361639"/>
                    <a:pt x="58209" y="320592"/>
                    <a:pt x="32908" y="284676"/>
                  </a:cubicBezTo>
                  <a:lnTo>
                    <a:pt x="32908" y="284676"/>
                  </a:lnTo>
                  <a:cubicBezTo>
                    <a:pt x="22116" y="269106"/>
                    <a:pt x="13800" y="252475"/>
                    <a:pt x="8316" y="234959"/>
                  </a:cubicBezTo>
                  <a:cubicBezTo>
                    <a:pt x="2831" y="217621"/>
                    <a:pt x="0" y="199574"/>
                    <a:pt x="0" y="180643"/>
                  </a:cubicBezTo>
                  <a:cubicBezTo>
                    <a:pt x="0" y="130749"/>
                    <a:pt x="20170" y="85633"/>
                    <a:pt x="52901" y="52901"/>
                  </a:cubicBezTo>
                  <a:cubicBezTo>
                    <a:pt x="85633" y="20170"/>
                    <a:pt x="130749" y="0"/>
                    <a:pt x="180643" y="0"/>
                  </a:cubicBezTo>
                  <a:cubicBezTo>
                    <a:pt x="230536" y="0"/>
                    <a:pt x="275653" y="20170"/>
                    <a:pt x="308384" y="52901"/>
                  </a:cubicBezTo>
                  <a:cubicBezTo>
                    <a:pt x="341116" y="85633"/>
                    <a:pt x="361286" y="130749"/>
                    <a:pt x="361286" y="180643"/>
                  </a:cubicBezTo>
                  <a:lnTo>
                    <a:pt x="361286" y="180643"/>
                  </a:lnTo>
                  <a:cubicBezTo>
                    <a:pt x="361286" y="199397"/>
                    <a:pt x="358455" y="217797"/>
                    <a:pt x="352970" y="235136"/>
                  </a:cubicBezTo>
                  <a:cubicBezTo>
                    <a:pt x="347485" y="252652"/>
                    <a:pt x="339170" y="269283"/>
                    <a:pt x="328377" y="284499"/>
                  </a:cubicBezTo>
                  <a:cubicBezTo>
                    <a:pt x="303077" y="320415"/>
                    <a:pt x="266099" y="361462"/>
                    <a:pt x="231244" y="400032"/>
                  </a:cubicBezTo>
                  <a:cubicBezTo>
                    <a:pt x="214613" y="418433"/>
                    <a:pt x="198689" y="436126"/>
                    <a:pt x="184358" y="452757"/>
                  </a:cubicBezTo>
                  <a:cubicBezTo>
                    <a:pt x="182589" y="454880"/>
                    <a:pt x="179404" y="455057"/>
                    <a:pt x="177458" y="453288"/>
                  </a:cubicBezTo>
                  <a:cubicBezTo>
                    <a:pt x="177104" y="453111"/>
                    <a:pt x="176927" y="452934"/>
                    <a:pt x="176750" y="452757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0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A9EE98-0A49-4112-A1BF-997AB8A28220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C0FC522-6FE9-480A-A032-B442D33C1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472" t="39114" r="9706" b="12742"/>
          <a:stretch/>
        </p:blipFill>
        <p:spPr>
          <a:xfrm>
            <a:off x="0" y="1000124"/>
            <a:ext cx="5319052" cy="4919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E5AED8-BAEC-4680-9D16-3DE5F974A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>
          <a:xfrm>
            <a:off x="-1" y="1264398"/>
            <a:ext cx="4157853" cy="486547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5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</a:t>
            </a:r>
            <a:r>
              <a:rPr lang="fr-BE" sz="600" i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fr-BE" sz="600" i="1" dirty="0" smtClean="0">
                <a:solidFill>
                  <a:schemeClr val="bg1"/>
                </a:solidFill>
              </a:rPr>
              <a:t>Horizon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13" y="1484784"/>
            <a:ext cx="6418187" cy="2871390"/>
          </a:xfrm>
        </p:spPr>
        <p:txBody>
          <a:bodyPr lIns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E8BB-AF51-4552-A9D8-24D32B43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413" y="4356174"/>
            <a:ext cx="6418187" cy="1220490"/>
          </a:xfrm>
        </p:spPr>
        <p:txBody>
          <a:bodyPr lIns="0" tIns="216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2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952936B-FF4F-462C-A932-6CF5AA3948E6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B85076B-722F-4A9D-91C8-8BAB39E79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472" t="39114" r="9706" b="12742"/>
          <a:stretch/>
        </p:blipFill>
        <p:spPr>
          <a:xfrm>
            <a:off x="0" y="1000124"/>
            <a:ext cx="5319052" cy="4919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AD8156-7742-4BBA-A4B6-EB88EA6D3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>
          <a:xfrm>
            <a:off x="-1" y="1264398"/>
            <a:ext cx="4157853" cy="486547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5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</a:t>
            </a:r>
            <a:r>
              <a:rPr lang="fr-BE" sz="600" i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fr-BE" sz="600" i="1" dirty="0" smtClean="0">
                <a:solidFill>
                  <a:schemeClr val="bg1"/>
                </a:solidFill>
              </a:rPr>
              <a:t>Horizon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450" y="3008502"/>
            <a:ext cx="5864150" cy="2924234"/>
          </a:xfrm>
        </p:spPr>
        <p:txBody>
          <a:bodyPr lIns="0"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5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09" y="626534"/>
            <a:ext cx="10921182" cy="802746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09" y="1988840"/>
            <a:ext cx="10921182" cy="36004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14F87B8-06B6-2C4B-AFFE-BB7DC3300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95491" y="5997381"/>
            <a:ext cx="1964910" cy="514806"/>
          </a:xfrm>
          <a:prstGeom prst="rect">
            <a:avLst/>
          </a:prstGeom>
        </p:spPr>
      </p:pic>
      <p:grpSp>
        <p:nvGrpSpPr>
          <p:cNvPr id="6" name="Graphic 9">
            <a:extLst>
              <a:ext uri="{FF2B5EF4-FFF2-40B4-BE49-F238E27FC236}">
                <a16:creationId xmlns:a16="http://schemas.microsoft.com/office/drawing/2014/main" id="{405BF9E0-9A29-B545-A3DE-25AE1B8A8D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04AEEF"/>
          </a:solidFill>
        </p:grpSpPr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BA0A05DB-588C-A744-B4CC-24C1A9DDBEF1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B029D481-EF99-F448-8A51-94C66E9C7FDE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E104D14B-C9E5-6245-B179-CA5E402A7804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367DD043-E1FA-5348-95B0-98BF82AAA3C4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8F373B5D-66D9-7942-B13F-6EF5A5FF7421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3F9BDB50-56D1-BA49-82F3-F0CB3C1859AF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6">
            <a:extLst>
              <a:ext uri="{FF2B5EF4-FFF2-40B4-BE49-F238E27FC236}">
                <a16:creationId xmlns:a16="http://schemas.microsoft.com/office/drawing/2014/main" id="{27B8E8B8-1754-4CD6-BEF3-FEDEAEB85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42863" cy="90009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49338" y="6509274"/>
            <a:ext cx="432048" cy="229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96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5308"/>
            <a:ext cx="4378680" cy="228393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CAC66F0-3B5E-4D01-8F66-854CACFF88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  <p:grpSp>
        <p:nvGrpSpPr>
          <p:cNvPr id="8" name="Graphic 9">
            <a:extLst>
              <a:ext uri="{FF2B5EF4-FFF2-40B4-BE49-F238E27FC236}">
                <a16:creationId xmlns:a16="http://schemas.microsoft.com/office/drawing/2014/main" id="{4C11628E-0276-3A41-A401-66502E4898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04AEEF"/>
          </a:solidFill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46B11BD0-CE32-5249-A70E-CFE26A00A5C1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A4760594-CE09-8647-A756-2B7C4005F5BE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EE4E5B1A-3B40-0D4C-A46D-CA985A0D81EF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9489124E-5D6F-9E43-B81D-8BC8195E342D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C43CDAC4-08F1-864C-B438-FBAE3AB9DE9F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B74EAABC-E714-EC48-9D37-0383FCD75535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450688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450688" cy="235077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38F13C8-3EF4-42F6-83B9-C60C06FE4E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50525"/>
          <a:stretch/>
        </p:blipFill>
        <p:spPr>
          <a:xfrm>
            <a:off x="0" y="-37174"/>
            <a:ext cx="6132394" cy="6895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50525"/>
          <a:stretch/>
        </p:blipFill>
        <p:spPr>
          <a:xfrm flipH="1">
            <a:off x="6132394" y="-37174"/>
            <a:ext cx="6059606" cy="6895174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 rot="16200000">
            <a:off x="-381911" y="4996080"/>
            <a:ext cx="1881527" cy="679188"/>
          </a:xfrm>
          <a:prstGeom prst="roundRect">
            <a:avLst/>
          </a:prstGeom>
          <a:solidFill>
            <a:srgbClr val="ACD7F4"/>
          </a:solidFill>
          <a:ln>
            <a:solidFill>
              <a:srgbClr val="ACD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5609230"/>
            <a:ext cx="3316406" cy="1125940"/>
          </a:xfrm>
          <a:prstGeom prst="roundRect">
            <a:avLst/>
          </a:prstGeom>
          <a:solidFill>
            <a:srgbClr val="ACD7F4"/>
          </a:solidFill>
          <a:ln>
            <a:solidFill>
              <a:srgbClr val="ACD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31343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B4BC-DAEA-4C11-B5CC-E6310DC11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734815"/>
            <a:ext cx="1127448" cy="1123185"/>
            <a:chOff x="3863752" y="5098876"/>
            <a:chExt cx="1030694" cy="1026797"/>
          </a:xfrm>
          <a:solidFill>
            <a:schemeClr val="accent4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1C83A-C50E-46FD-A3DA-FA69FB81F089}"/>
                </a:ext>
              </a:extLst>
            </p:cNvPr>
            <p:cNvSpPr/>
            <p:nvPr/>
          </p:nvSpPr>
          <p:spPr>
            <a:xfrm>
              <a:off x="4305459" y="5978609"/>
              <a:ext cx="294513" cy="147064"/>
            </a:xfrm>
            <a:custGeom>
              <a:avLst/>
              <a:gdLst>
                <a:gd name="connsiteX0" fmla="*/ 147064 w 294513"/>
                <a:gd name="connsiteY0" fmla="*/ 0 h 147064"/>
                <a:gd name="connsiteX1" fmla="*/ 147064 w 294513"/>
                <a:gd name="connsiteY1" fmla="*/ 0 h 147064"/>
                <a:gd name="connsiteX2" fmla="*/ 0 w 294513"/>
                <a:gd name="connsiteY2" fmla="*/ 147064 h 147064"/>
                <a:gd name="connsiteX3" fmla="*/ 294513 w 294513"/>
                <a:gd name="connsiteY3" fmla="*/ 147064 h 147064"/>
                <a:gd name="connsiteX4" fmla="*/ 294513 w 294513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3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513" y="147064"/>
                  </a:lnTo>
                  <a:lnTo>
                    <a:pt x="294513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33A2AE-2307-4DA7-9AFC-DC0E2066142E}"/>
                </a:ext>
              </a:extLst>
            </p:cNvPr>
            <p:cNvSpPr/>
            <p:nvPr/>
          </p:nvSpPr>
          <p:spPr>
            <a:xfrm>
              <a:off x="4012202" y="5978609"/>
              <a:ext cx="294436" cy="147064"/>
            </a:xfrm>
            <a:custGeom>
              <a:avLst/>
              <a:gdLst>
                <a:gd name="connsiteX0" fmla="*/ 147064 w 294436"/>
                <a:gd name="connsiteY0" fmla="*/ 0 h 147064"/>
                <a:gd name="connsiteX1" fmla="*/ 147064 w 294436"/>
                <a:gd name="connsiteY1" fmla="*/ 0 h 147064"/>
                <a:gd name="connsiteX2" fmla="*/ 0 w 294436"/>
                <a:gd name="connsiteY2" fmla="*/ 147064 h 147064"/>
                <a:gd name="connsiteX3" fmla="*/ 294436 w 294436"/>
                <a:gd name="connsiteY3" fmla="*/ 147064 h 147064"/>
                <a:gd name="connsiteX4" fmla="*/ 294436 w 294436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436" y="147064"/>
                  </a:lnTo>
                  <a:lnTo>
                    <a:pt x="294436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5E054-D1C8-45D3-9F49-8FBEC330788B}"/>
                </a:ext>
              </a:extLst>
            </p:cNvPr>
            <p:cNvSpPr/>
            <p:nvPr/>
          </p:nvSpPr>
          <p:spPr>
            <a:xfrm>
              <a:off x="4012356" y="5687902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B57658-B9FB-410E-8A71-D130B746870D}"/>
                </a:ext>
              </a:extLst>
            </p:cNvPr>
            <p:cNvSpPr/>
            <p:nvPr/>
          </p:nvSpPr>
          <p:spPr>
            <a:xfrm>
              <a:off x="4305459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0AFA71-A21C-428C-B50D-C6353E8468A6}"/>
                </a:ext>
              </a:extLst>
            </p:cNvPr>
            <p:cNvSpPr/>
            <p:nvPr/>
          </p:nvSpPr>
          <p:spPr>
            <a:xfrm>
              <a:off x="3863752" y="5392306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933C1-610A-4852-B4A0-E278FCE15B02}"/>
                </a:ext>
              </a:extLst>
            </p:cNvPr>
            <p:cNvSpPr/>
            <p:nvPr/>
          </p:nvSpPr>
          <p:spPr>
            <a:xfrm>
              <a:off x="4012356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BA7BD6-1064-4300-841E-4B9F6039766D}"/>
                </a:ext>
              </a:extLst>
            </p:cNvPr>
            <p:cNvSpPr/>
            <p:nvPr/>
          </p:nvSpPr>
          <p:spPr>
            <a:xfrm>
              <a:off x="4012279" y="5098876"/>
              <a:ext cx="294821" cy="294744"/>
            </a:xfrm>
            <a:custGeom>
              <a:avLst/>
              <a:gdLst>
                <a:gd name="connsiteX0" fmla="*/ 294822 w 294821"/>
                <a:gd name="connsiteY0" fmla="*/ 0 h 294744"/>
                <a:gd name="connsiteX1" fmla="*/ 147372 w 294821"/>
                <a:gd name="connsiteY1" fmla="*/ 0 h 294744"/>
                <a:gd name="connsiteX2" fmla="*/ 147372 w 294821"/>
                <a:gd name="connsiteY2" fmla="*/ 0 h 294744"/>
                <a:gd name="connsiteX3" fmla="*/ 0 w 294821"/>
                <a:gd name="connsiteY3" fmla="*/ 147372 h 294744"/>
                <a:gd name="connsiteX4" fmla="*/ 147372 w 294821"/>
                <a:gd name="connsiteY4" fmla="*/ 147372 h 294744"/>
                <a:gd name="connsiteX5" fmla="*/ 147372 w 294821"/>
                <a:gd name="connsiteY5" fmla="*/ 294745 h 294744"/>
                <a:gd name="connsiteX6" fmla="*/ 294822 w 294821"/>
                <a:gd name="connsiteY6" fmla="*/ 147372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744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745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FD4FC2-67B8-41E4-9FDA-E7FFEAAFCFEB}"/>
                </a:ext>
              </a:extLst>
            </p:cNvPr>
            <p:cNvSpPr/>
            <p:nvPr userDrawn="1"/>
          </p:nvSpPr>
          <p:spPr>
            <a:xfrm>
              <a:off x="4305343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810A06-8933-4CE7-9C90-EBFCFB72F8BA}"/>
                </a:ext>
              </a:extLst>
            </p:cNvPr>
            <p:cNvSpPr/>
            <p:nvPr userDrawn="1"/>
          </p:nvSpPr>
          <p:spPr>
            <a:xfrm>
              <a:off x="3863752" y="5687940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53A98-87BA-4691-BA1C-89E7EA5C2EB3}"/>
                </a:ext>
              </a:extLst>
            </p:cNvPr>
            <p:cNvSpPr/>
            <p:nvPr userDrawn="1"/>
          </p:nvSpPr>
          <p:spPr>
            <a:xfrm>
              <a:off x="3863752" y="5978609"/>
              <a:ext cx="148450" cy="147064"/>
            </a:xfrm>
            <a:custGeom>
              <a:avLst/>
              <a:gdLst>
                <a:gd name="connsiteX0" fmla="*/ 1079 w 148450"/>
                <a:gd name="connsiteY0" fmla="*/ 0 h 147064"/>
                <a:gd name="connsiteX1" fmla="*/ 148450 w 148450"/>
                <a:gd name="connsiteY1" fmla="*/ 0 h 147064"/>
                <a:gd name="connsiteX2" fmla="*/ 148450 w 148450"/>
                <a:gd name="connsiteY2" fmla="*/ 147064 h 147064"/>
                <a:gd name="connsiteX3" fmla="*/ 0 w 148450"/>
                <a:gd name="connsiteY3" fmla="*/ 147064 h 147064"/>
                <a:gd name="connsiteX4" fmla="*/ 0 w 148450"/>
                <a:gd name="connsiteY4" fmla="*/ 1079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0" h="147064">
                  <a:moveTo>
                    <a:pt x="1079" y="0"/>
                  </a:moveTo>
                  <a:lnTo>
                    <a:pt x="148450" y="0"/>
                  </a:lnTo>
                  <a:lnTo>
                    <a:pt x="148450" y="147064"/>
                  </a:lnTo>
                  <a:lnTo>
                    <a:pt x="0" y="147064"/>
                  </a:lnTo>
                  <a:lnTo>
                    <a:pt x="0" y="1079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49F730-BE48-4903-9630-3FBBDC999C26}"/>
                </a:ext>
              </a:extLst>
            </p:cNvPr>
            <p:cNvSpPr/>
            <p:nvPr userDrawn="1"/>
          </p:nvSpPr>
          <p:spPr>
            <a:xfrm>
              <a:off x="4599625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01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030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91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8020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65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214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890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951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66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86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16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406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130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275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5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75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856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6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88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647786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 smtClea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 smtClea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 smtClean="0">
                <a:solidFill>
                  <a:schemeClr val="tx1"/>
                </a:solidFill>
              </a:rPr>
              <a:t>authorised</a:t>
            </a:r>
            <a:r>
              <a:rPr lang="en-US" sz="600" b="0" kern="0" dirty="0" smtClean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 smtClean="0">
                <a:solidFill>
                  <a:schemeClr val="tx1"/>
                </a:solidFill>
              </a:rPr>
              <a:t>CC BY 4.0</a:t>
            </a:r>
            <a:r>
              <a:rPr lang="en-US" sz="600" b="1" kern="0" dirty="0" smtClean="0">
                <a:solidFill>
                  <a:schemeClr val="tx1"/>
                </a:solidFill>
              </a:rPr>
              <a:t>  </a:t>
            </a:r>
            <a:r>
              <a:rPr lang="en-US" sz="600" b="0" kern="0" dirty="0" smtClea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 smtClean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</a:t>
            </a:r>
            <a:r>
              <a:rPr lang="en-GB" sz="600" kern="0" dirty="0" smtClean="0">
                <a:solidFill>
                  <a:schemeClr val="tx1"/>
                </a:solidFill>
              </a:rPr>
              <a:t>252508849, </a:t>
            </a:r>
            <a:r>
              <a:rPr lang="en-GB" sz="600" kern="0" dirty="0">
                <a:solidFill>
                  <a:schemeClr val="tx1"/>
                </a:solidFill>
              </a:rPr>
              <a:t>2020. Source: </a:t>
            </a:r>
            <a:r>
              <a:rPr lang="en-GB" sz="600" kern="0" dirty="0" smtClean="0">
                <a:solidFill>
                  <a:schemeClr val="tx1"/>
                </a:solidFill>
              </a:rPr>
              <a:t>Stock.Adobe.com. </a:t>
            </a:r>
            <a:r>
              <a:rPr lang="en-US" sz="600" kern="0" dirty="0" smtClean="0">
                <a:solidFill>
                  <a:schemeClr val="tx1"/>
                </a:solidFill>
              </a:rPr>
              <a:t>Icons </a:t>
            </a:r>
            <a:r>
              <a:rPr lang="en-US" sz="600" kern="0" dirty="0">
                <a:solidFill>
                  <a:schemeClr val="tx1"/>
                </a:solidFill>
              </a:rPr>
              <a:t>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3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7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02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7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024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95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95" r:id="rId3"/>
    <p:sldLayoutId id="214748370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2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DBA42-786D-4B8E-9F25-2B172A67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412A-EB9E-456B-A243-A460099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BAA6-59D7-4910-9289-400A72D2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05-0D8E-46CF-A34C-23F47A4F24D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71A-DD76-4E5F-81E4-66E7BF34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F133-28A2-4F40-941B-7E200968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25FA8-03E8-4D25-9993-51D34049B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59700" y="-477287"/>
            <a:ext cx="1532301" cy="383075"/>
            <a:chOff x="10659698" y="-477287"/>
            <a:chExt cx="1532301" cy="3830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F33BEA-D726-4787-BB9E-35D88981CDDC}"/>
                </a:ext>
              </a:extLst>
            </p:cNvPr>
            <p:cNvSpPr/>
            <p:nvPr/>
          </p:nvSpPr>
          <p:spPr>
            <a:xfrm>
              <a:off x="10659698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8D6B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A13802-BB4A-4E76-8511-5D5FAA834B47}"/>
                </a:ext>
              </a:extLst>
            </p:cNvPr>
            <p:cNvSpPr/>
            <p:nvPr/>
          </p:nvSpPr>
          <p:spPr>
            <a:xfrm>
              <a:off x="10851235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99C2E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8849C2-EC61-4D44-A2F9-D720A6CAB8BA}"/>
                </a:ext>
              </a:extLst>
            </p:cNvPr>
            <p:cNvSpPr/>
            <p:nvPr/>
          </p:nvSpPr>
          <p:spPr>
            <a:xfrm>
              <a:off x="11042773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DB2866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4AC05-3443-41EF-82FF-0CB8865708E0}"/>
                </a:ext>
              </a:extLst>
            </p:cNvPr>
            <p:cNvSpPr/>
            <p:nvPr/>
          </p:nvSpPr>
          <p:spPr>
            <a:xfrm>
              <a:off x="11234311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03895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B0BA6C-7CA0-4204-9C39-9E4139AF6876}"/>
                </a:ext>
              </a:extLst>
            </p:cNvPr>
            <p:cNvSpPr/>
            <p:nvPr/>
          </p:nvSpPr>
          <p:spPr>
            <a:xfrm>
              <a:off x="11425849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26A37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98BB34-5E45-4107-B8AD-248177B0E258}"/>
                </a:ext>
              </a:extLst>
            </p:cNvPr>
            <p:cNvSpPr/>
            <p:nvPr/>
          </p:nvSpPr>
          <p:spPr>
            <a:xfrm>
              <a:off x="11617386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1E75BB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A5AC5F-8A9B-4CD8-93F8-ACA3562BA810}"/>
                </a:ext>
              </a:extLst>
            </p:cNvPr>
            <p:cNvSpPr/>
            <p:nvPr/>
          </p:nvSpPr>
          <p:spPr>
            <a:xfrm>
              <a:off x="11808924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00AEE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BCD35-FCAC-4A49-9C45-9DFCDEC1137E}"/>
                </a:ext>
              </a:extLst>
            </p:cNvPr>
            <p:cNvSpPr/>
            <p:nvPr/>
          </p:nvSpPr>
          <p:spPr>
            <a:xfrm>
              <a:off x="12000462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DC63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13B2A-A248-435E-A8BC-2A5B33110733}"/>
                </a:ext>
              </a:extLst>
            </p:cNvPr>
            <p:cNvSpPr/>
            <p:nvPr/>
          </p:nvSpPr>
          <p:spPr>
            <a:xfrm>
              <a:off x="10659698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BE2DD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66F15-EE65-4B2C-9C23-6DDAFC739196}"/>
                </a:ext>
              </a:extLst>
            </p:cNvPr>
            <p:cNvSpPr/>
            <p:nvPr/>
          </p:nvSpPr>
          <p:spPr>
            <a:xfrm>
              <a:off x="10851235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BCB8C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D8593A-6009-44F2-8E2A-6813FF9EF96A}"/>
                </a:ext>
              </a:extLst>
            </p:cNvPr>
            <p:cNvSpPr/>
            <p:nvPr/>
          </p:nvSpPr>
          <p:spPr>
            <a:xfrm>
              <a:off x="11042773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E8959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B611D0-8A23-4627-A77B-C4433F99B700}"/>
                </a:ext>
              </a:extLst>
            </p:cNvPr>
            <p:cNvSpPr/>
            <p:nvPr/>
          </p:nvSpPr>
          <p:spPr>
            <a:xfrm>
              <a:off x="11234311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E8EB9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4A5572-B546-4D50-95FD-C321A4D54FDA}"/>
                </a:ext>
              </a:extLst>
            </p:cNvPr>
            <p:cNvSpPr/>
            <p:nvPr/>
          </p:nvSpPr>
          <p:spPr>
            <a:xfrm>
              <a:off x="11425849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6AB83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1C03BB-E5CA-4ABC-AACB-F9487C5E9039}"/>
                </a:ext>
              </a:extLst>
            </p:cNvPr>
            <p:cNvSpPr/>
            <p:nvPr/>
          </p:nvSpPr>
          <p:spPr>
            <a:xfrm>
              <a:off x="11617386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FA7D4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194B5-6DBA-406F-A777-7EDB54402E9F}"/>
                </a:ext>
              </a:extLst>
            </p:cNvPr>
            <p:cNvSpPr/>
            <p:nvPr/>
          </p:nvSpPr>
          <p:spPr>
            <a:xfrm>
              <a:off x="11808924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CC4E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109BB0-CEA8-4E08-8CC8-DACAF89A03A2}"/>
                </a:ext>
              </a:extLst>
            </p:cNvPr>
            <p:cNvSpPr/>
            <p:nvPr/>
          </p:nvSpPr>
          <p:spPr>
            <a:xfrm>
              <a:off x="12000462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C7DC9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9963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>
          <p15:clr>
            <a:srgbClr val="F26B43"/>
          </p15:clr>
        </p15:guide>
        <p15:guide id="3" orient="horz" pos="4320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6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DBA42-786D-4B8E-9F25-2B172A67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412A-EB9E-456B-A243-A460099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BAA6-59D7-4910-9289-400A72D2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05-0D8E-46CF-A34C-23F47A4F24D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71A-DD76-4E5F-81E4-66E7BF34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F133-28A2-4F40-941B-7E200968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25FA8-03E8-4D25-9993-51D34049B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59698" y="-477287"/>
            <a:ext cx="1532301" cy="383075"/>
            <a:chOff x="10659698" y="-477287"/>
            <a:chExt cx="1532301" cy="3830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F33BEA-D726-4787-BB9E-35D88981CDDC}"/>
                </a:ext>
              </a:extLst>
            </p:cNvPr>
            <p:cNvSpPr/>
            <p:nvPr/>
          </p:nvSpPr>
          <p:spPr>
            <a:xfrm>
              <a:off x="10659698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8D6B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A13802-BB4A-4E76-8511-5D5FAA834B47}"/>
                </a:ext>
              </a:extLst>
            </p:cNvPr>
            <p:cNvSpPr/>
            <p:nvPr/>
          </p:nvSpPr>
          <p:spPr>
            <a:xfrm>
              <a:off x="10851235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99C2E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8849C2-EC61-4D44-A2F9-D720A6CAB8BA}"/>
                </a:ext>
              </a:extLst>
            </p:cNvPr>
            <p:cNvSpPr/>
            <p:nvPr/>
          </p:nvSpPr>
          <p:spPr>
            <a:xfrm>
              <a:off x="11042773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DB2866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4AC05-3443-41EF-82FF-0CB8865708E0}"/>
                </a:ext>
              </a:extLst>
            </p:cNvPr>
            <p:cNvSpPr/>
            <p:nvPr/>
          </p:nvSpPr>
          <p:spPr>
            <a:xfrm>
              <a:off x="11234311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03895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B0BA6C-7CA0-4204-9C39-9E4139AF6876}"/>
                </a:ext>
              </a:extLst>
            </p:cNvPr>
            <p:cNvSpPr/>
            <p:nvPr/>
          </p:nvSpPr>
          <p:spPr>
            <a:xfrm>
              <a:off x="11425849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26A37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98BB34-5E45-4107-B8AD-248177B0E258}"/>
                </a:ext>
              </a:extLst>
            </p:cNvPr>
            <p:cNvSpPr/>
            <p:nvPr/>
          </p:nvSpPr>
          <p:spPr>
            <a:xfrm>
              <a:off x="11617386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1E75BB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A5AC5F-8A9B-4CD8-93F8-ACA3562BA810}"/>
                </a:ext>
              </a:extLst>
            </p:cNvPr>
            <p:cNvSpPr/>
            <p:nvPr/>
          </p:nvSpPr>
          <p:spPr>
            <a:xfrm>
              <a:off x="11808924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00AEE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BCD35-FCAC-4A49-9C45-9DFCDEC1137E}"/>
                </a:ext>
              </a:extLst>
            </p:cNvPr>
            <p:cNvSpPr/>
            <p:nvPr/>
          </p:nvSpPr>
          <p:spPr>
            <a:xfrm>
              <a:off x="12000462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DC63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13B2A-A248-435E-A8BC-2A5B33110733}"/>
                </a:ext>
              </a:extLst>
            </p:cNvPr>
            <p:cNvSpPr/>
            <p:nvPr/>
          </p:nvSpPr>
          <p:spPr>
            <a:xfrm>
              <a:off x="10659698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BE2DD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66F15-EE65-4B2C-9C23-6DDAFC739196}"/>
                </a:ext>
              </a:extLst>
            </p:cNvPr>
            <p:cNvSpPr/>
            <p:nvPr/>
          </p:nvSpPr>
          <p:spPr>
            <a:xfrm>
              <a:off x="10851235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BCB8C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D8593A-6009-44F2-8E2A-6813FF9EF96A}"/>
                </a:ext>
              </a:extLst>
            </p:cNvPr>
            <p:cNvSpPr/>
            <p:nvPr/>
          </p:nvSpPr>
          <p:spPr>
            <a:xfrm>
              <a:off x="11042773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E8959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B611D0-8A23-4627-A77B-C4433F99B700}"/>
                </a:ext>
              </a:extLst>
            </p:cNvPr>
            <p:cNvSpPr/>
            <p:nvPr/>
          </p:nvSpPr>
          <p:spPr>
            <a:xfrm>
              <a:off x="11234311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E8EB9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4A5572-B546-4D50-95FD-C321A4D54FDA}"/>
                </a:ext>
              </a:extLst>
            </p:cNvPr>
            <p:cNvSpPr/>
            <p:nvPr/>
          </p:nvSpPr>
          <p:spPr>
            <a:xfrm>
              <a:off x="11425849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6AB83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1C03BB-E5CA-4ABC-AACB-F9487C5E9039}"/>
                </a:ext>
              </a:extLst>
            </p:cNvPr>
            <p:cNvSpPr/>
            <p:nvPr/>
          </p:nvSpPr>
          <p:spPr>
            <a:xfrm>
              <a:off x="11617386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FA7D4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194B5-6DBA-406F-A777-7EDB54402E9F}"/>
                </a:ext>
              </a:extLst>
            </p:cNvPr>
            <p:cNvSpPr/>
            <p:nvPr/>
          </p:nvSpPr>
          <p:spPr>
            <a:xfrm>
              <a:off x="11808924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CC4E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109BB0-CEA8-4E08-8CC8-DACAF89A03A2}"/>
                </a:ext>
              </a:extLst>
            </p:cNvPr>
            <p:cNvSpPr/>
            <p:nvPr/>
          </p:nvSpPr>
          <p:spPr>
            <a:xfrm>
              <a:off x="12000462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C7DC9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843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>
          <p15:clr>
            <a:srgbClr val="F26B43"/>
          </p15:clr>
        </p15:guide>
        <p15:guide id="3" orient="horz" pos="4320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63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info/research-and-innovation/funding/funding-opportunities/funding-programmes-and-open-calls/horizon-europe_en" TargetMode="External"/><Relationship Id="rId5" Type="http://schemas.openxmlformats.org/officeDocument/2006/relationships/hyperlink" Target="https://ec.europa.eu/education/education-in-the-eu/european-education-area/european-universities-initiative_en" TargetMode="External"/><Relationship Id="rId4" Type="http://schemas.openxmlformats.org/officeDocument/2006/relationships/hyperlink" Target="https://ec.europa.eu/info/research-and-innovation/strategy/strategy-2020-2024/our-digital-future/era_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381" y="1513893"/>
            <a:ext cx="415546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26"/>
              </a:lnSpc>
              <a:spcAft>
                <a:spcPts val="1200"/>
              </a:spcAft>
            </a:pPr>
            <a:r>
              <a:rPr lang="nl-BE" sz="4000" b="1" dirty="0" err="1" smtClean="0">
                <a:solidFill>
                  <a:srgbClr val="1B3B51"/>
                </a:solidFill>
                <a:latin typeface="EC Square Sans Pro" panose="020B0506040000020004" pitchFamily="34" charset="0"/>
              </a:rPr>
              <a:t>Towards</a:t>
            </a:r>
            <a:r>
              <a:rPr lang="nl-BE" sz="40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 a European </a:t>
            </a:r>
            <a:r>
              <a:rPr lang="nl-BE" sz="4000" b="1" dirty="0" err="1" smtClean="0">
                <a:solidFill>
                  <a:srgbClr val="1B3B51"/>
                </a:solidFill>
                <a:latin typeface="EC Square Sans Pro" panose="020B0506040000020004" pitchFamily="34" charset="0"/>
              </a:rPr>
              <a:t>Strategy</a:t>
            </a:r>
            <a:r>
              <a:rPr lang="nl-BE" sz="40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 </a:t>
            </a:r>
            <a:r>
              <a:rPr lang="nl-BE" sz="4000" b="1" dirty="0" err="1" smtClean="0">
                <a:solidFill>
                  <a:srgbClr val="1B3B51"/>
                </a:solidFill>
                <a:latin typeface="EC Square Sans Pro" panose="020B0506040000020004" pitchFamily="34" charset="0"/>
              </a:rPr>
              <a:t>for</a:t>
            </a:r>
            <a:r>
              <a:rPr lang="nl-BE" sz="40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 Universities</a:t>
            </a: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7563105" y="4778746"/>
            <a:ext cx="4255515" cy="813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1400" b="1" dirty="0" smtClean="0"/>
              <a:t>Stijn DELAURE</a:t>
            </a:r>
            <a:endParaRPr lang="en-GB" sz="1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fr-BE" sz="1400" dirty="0" smtClean="0"/>
              <a:t>European Commission, DG Research &amp; Innovation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BE" sz="1400" i="1" dirty="0" smtClean="0"/>
              <a:t>R&amp;I Actors and </a:t>
            </a:r>
            <a:r>
              <a:rPr lang="fr-BE" sz="1400" i="1" dirty="0"/>
              <a:t>R</a:t>
            </a:r>
            <a:r>
              <a:rPr lang="fr-BE" sz="1400" i="1" dirty="0" smtClean="0"/>
              <a:t>esearch </a:t>
            </a:r>
            <a:r>
              <a:rPr lang="fr-BE" sz="1400" i="1" dirty="0" err="1" smtClean="0"/>
              <a:t>Careers</a:t>
            </a:r>
            <a:endParaRPr lang="en-GB" sz="1400" i="1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458558" y="5881384"/>
            <a:ext cx="2279725" cy="313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800" b="1" i="1" dirty="0" smtClean="0"/>
              <a:t>EURAXESS BHO 02-12-2021</a:t>
            </a:r>
            <a:endParaRPr lang="fr-BE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918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31" y="926053"/>
            <a:ext cx="1767775" cy="17822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0484" y="1217010"/>
            <a:ext cx="4942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522935" y="2905267"/>
            <a:ext cx="112158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more info: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new European Research Area: 							 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ec.europa.eu/info/research-and-innovation/strategy/strategy-2020-2024/our-digital-future/era_en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Universities Initiative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   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ec.europa.eu/education/education-in-the-eu/european-education-area/european-universities-initiative_en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Horizon Europe:</a:t>
            </a:r>
          </a:p>
          <a:p>
            <a:pPr marL="355600">
              <a:buClr>
                <a:schemeClr val="accent4">
                  <a:lumMod val="75000"/>
                </a:schemeClr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https://ec.europa.eu/info/research-and-innovation/funding/funding-opportunities/funding-programmes-and-open-calls/horizon-europe_en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en-I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/>
              <a:t>New </a:t>
            </a:r>
            <a:r>
              <a:rPr lang="de-DE" dirty="0" smtClean="0"/>
              <a:t>European Research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61" y="1982706"/>
            <a:ext cx="8347284" cy="2369748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88102" y="1517318"/>
            <a:ext cx="9991140" cy="465388"/>
          </a:xfrm>
          <a:prstGeom prst="rect">
            <a:avLst/>
          </a:prstGeom>
          <a:solidFill>
            <a:srgbClr val="79A0B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What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new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ERA?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88102" y="4310064"/>
            <a:ext cx="9991140" cy="465388"/>
          </a:xfrm>
          <a:prstGeom prst="rect">
            <a:avLst/>
          </a:prstGeom>
          <a:solidFill>
            <a:srgbClr val="79A0B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What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are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objecties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new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ERA?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199" y="5080075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05597" y="4996730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40685" y="5966802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28549" y="4944166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29" y="5103187"/>
            <a:ext cx="490339" cy="539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300" y="5068897"/>
            <a:ext cx="524769" cy="573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95" y="6036373"/>
            <a:ext cx="529849" cy="580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27" y="5034118"/>
            <a:ext cx="459273" cy="5035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44886" y="5177749"/>
            <a:ext cx="2301115" cy="1363200"/>
          </a:xfrm>
        </p:spPr>
        <p:txBody>
          <a:bodyPr/>
          <a:lstStyle/>
          <a:p>
            <a:pPr indent="0">
              <a:buNone/>
            </a:pPr>
            <a:r>
              <a:rPr lang="de-DE" i="0" dirty="0" err="1">
                <a:solidFill>
                  <a:schemeClr val="tx1"/>
                </a:solidFill>
              </a:rPr>
              <a:t>Prioritise</a:t>
            </a:r>
            <a:r>
              <a:rPr lang="de-DE" i="0" dirty="0">
                <a:solidFill>
                  <a:schemeClr val="tx1"/>
                </a:solidFill>
              </a:rPr>
              <a:t> </a:t>
            </a:r>
            <a:r>
              <a:rPr lang="de-DE" i="0" dirty="0" err="1">
                <a:solidFill>
                  <a:schemeClr val="tx1"/>
                </a:solidFill>
              </a:rPr>
              <a:t>investments</a:t>
            </a:r>
            <a:r>
              <a:rPr lang="de-DE" i="0" dirty="0">
                <a:solidFill>
                  <a:schemeClr val="tx1"/>
                </a:solidFill>
              </a:rPr>
              <a:t> in </a:t>
            </a:r>
            <a:r>
              <a:rPr lang="de-DE" i="0" dirty="0" err="1">
                <a:solidFill>
                  <a:schemeClr val="tx1"/>
                </a:solidFill>
              </a:rPr>
              <a:t>research</a:t>
            </a:r>
            <a:r>
              <a:rPr lang="de-DE" i="0" dirty="0">
                <a:solidFill>
                  <a:schemeClr val="tx1"/>
                </a:solidFill>
              </a:rPr>
              <a:t> </a:t>
            </a:r>
            <a:r>
              <a:rPr lang="de-DE" i="0" dirty="0" err="1">
                <a:solidFill>
                  <a:schemeClr val="tx1"/>
                </a:solidFill>
              </a:rPr>
              <a:t>and</a:t>
            </a:r>
            <a:r>
              <a:rPr lang="de-DE" i="0" dirty="0">
                <a:solidFill>
                  <a:schemeClr val="tx1"/>
                </a:solidFill>
              </a:rPr>
              <a:t> </a:t>
            </a:r>
            <a:r>
              <a:rPr lang="de-DE" i="0" dirty="0" err="1">
                <a:solidFill>
                  <a:schemeClr val="tx1"/>
                </a:solidFill>
              </a:rPr>
              <a:t>innovation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758344" y="5011468"/>
            <a:ext cx="2220942" cy="5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Pct val="120000"/>
              <a:buFont typeface="Arial"/>
              <a:buChar char="•"/>
              <a:defRPr sz="1600" i="1">
                <a:solidFill>
                  <a:schemeClr val="tx2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826"/>
              </a:buClr>
              <a:buChar char="•"/>
              <a:tabLst>
                <a:tab pos="7623175" algn="l"/>
              </a:tabLst>
              <a:defRPr sz="1600" b="1">
                <a:solidFill>
                  <a:srgbClr val="0070C0"/>
                </a:solidFill>
                <a:latin typeface="EC Square Sans Pro" panose="020B05060400000200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600">
                <a:solidFill>
                  <a:srgbClr val="595959"/>
                </a:solidFill>
                <a:latin typeface="EC Square Sans Pro" panose="020B05060400000200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Boost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market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uptake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269344" y="5997904"/>
            <a:ext cx="3054951" cy="10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Pct val="120000"/>
              <a:buFont typeface="Arial"/>
              <a:buChar char="•"/>
              <a:defRPr sz="1600" i="1">
                <a:solidFill>
                  <a:schemeClr val="tx2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826"/>
              </a:buClr>
              <a:buChar char="•"/>
              <a:tabLst>
                <a:tab pos="7623175" algn="l"/>
              </a:tabLst>
              <a:defRPr sz="1600" b="1">
                <a:solidFill>
                  <a:srgbClr val="0070C0"/>
                </a:solidFill>
                <a:latin typeface="EC Square Sans Pro" panose="020B05060400000200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600">
                <a:solidFill>
                  <a:srgbClr val="595959"/>
                </a:solidFill>
                <a:latin typeface="EC Square Sans Pro" panose="020B05060400000200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Improve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access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excellence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066897" y="4896855"/>
            <a:ext cx="3376896" cy="10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Pct val="120000"/>
              <a:buFont typeface="Arial"/>
              <a:buChar char="•"/>
              <a:defRPr sz="1600" i="1">
                <a:solidFill>
                  <a:schemeClr val="tx2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826"/>
              </a:buClr>
              <a:buChar char="•"/>
              <a:tabLst>
                <a:tab pos="7623175" algn="l"/>
              </a:tabLst>
              <a:defRPr sz="1600" b="1">
                <a:solidFill>
                  <a:srgbClr val="0070C0"/>
                </a:solidFill>
                <a:latin typeface="EC Square Sans Pro" panose="020B05060400000200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600">
                <a:solidFill>
                  <a:srgbClr val="595959"/>
                </a:solidFill>
                <a:latin typeface="EC Square Sans Pro" panose="020B05060400000200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Strengthen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mobility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researchers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free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flow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knowledge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technology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010" y="395851"/>
            <a:ext cx="10515600" cy="547524"/>
          </a:xfrm>
        </p:spPr>
        <p:txBody>
          <a:bodyPr/>
          <a:lstStyle/>
          <a:p>
            <a:r>
              <a:rPr lang="en-IE" dirty="0" smtClean="0"/>
              <a:t>ERA Policy Agenda: </a:t>
            </a:r>
            <a:r>
              <a:rPr lang="en-IE" b="0" dirty="0" smtClean="0"/>
              <a:t>action in support of universities</a:t>
            </a:r>
            <a:endParaRPr lang="en-IE" b="0" dirty="0"/>
          </a:p>
        </p:txBody>
      </p:sp>
      <p:sp>
        <p:nvSpPr>
          <p:cNvPr id="18" name="Rectangle 17"/>
          <p:cNvSpPr/>
          <p:nvPr/>
        </p:nvSpPr>
        <p:spPr>
          <a:xfrm>
            <a:off x="709010" y="3368112"/>
            <a:ext cx="10936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spcAft>
                <a:spcPts val="800"/>
              </a:spcAft>
              <a:buClr>
                <a:srgbClr val="1FBAD2"/>
              </a:buClr>
            </a:pPr>
            <a:r>
              <a:rPr lang="en-US" sz="20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Action 13: </a:t>
            </a:r>
            <a:r>
              <a:rPr lang="en-US" sz="2000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Empower </a:t>
            </a:r>
            <a:r>
              <a:rPr lang="en-US" sz="2000" dirty="0">
                <a:solidFill>
                  <a:srgbClr val="1B3B51"/>
                </a:solidFill>
                <a:latin typeface="EC Square Sans Pro" panose="020B0506040000020004" pitchFamily="34" charset="0"/>
              </a:rPr>
              <a:t>Higher Education Institutions to develop in line with the ERA, and in synergy with the European Education </a:t>
            </a:r>
            <a:r>
              <a:rPr lang="en-US" sz="2000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Area</a:t>
            </a:r>
            <a:endParaRPr lang="en-US" sz="2000" dirty="0">
              <a:solidFill>
                <a:srgbClr val="1B3B5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604913" y="2296212"/>
            <a:ext cx="11040239" cy="830997"/>
          </a:xfrm>
          <a:prstGeom prst="round2DiagRect">
            <a:avLst/>
          </a:prstGeom>
          <a:solidFill>
            <a:srgbClr val="D3E8F9"/>
          </a:solidFill>
          <a:ln w="12700" cap="flat" cmpd="sng" algn="ctr">
            <a:solidFill>
              <a:srgbClr val="D3E8F9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1931" y="2332073"/>
            <a:ext cx="10893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47576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Priority Area 2: Taking </a:t>
            </a:r>
            <a:r>
              <a:rPr lang="en-US" sz="2200" b="1" i="1" dirty="0">
                <a:solidFill>
                  <a:srgbClr val="47576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 together the </a:t>
            </a:r>
            <a:r>
              <a:rPr lang="en-US" sz="2200" b="1" i="1" dirty="0" smtClean="0">
                <a:solidFill>
                  <a:srgbClr val="47576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 posed by the twin green and </a:t>
            </a:r>
            <a:r>
              <a:rPr lang="en-US" sz="2200" b="1" i="1" dirty="0">
                <a:solidFill>
                  <a:srgbClr val="47576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</a:t>
            </a:r>
            <a:r>
              <a:rPr lang="en-US" sz="2200" b="1" i="1" dirty="0" smtClean="0">
                <a:solidFill>
                  <a:srgbClr val="47576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transformation, and increasing society’s participation </a:t>
            </a:r>
            <a:r>
              <a:rPr lang="en-US" sz="2200" b="1" i="1" dirty="0">
                <a:solidFill>
                  <a:srgbClr val="47576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200" b="1" i="1" dirty="0" smtClean="0">
                <a:solidFill>
                  <a:srgbClr val="47576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ERA </a:t>
            </a:r>
            <a:endParaRPr lang="en-US" sz="2200" b="1" i="1" dirty="0">
              <a:solidFill>
                <a:srgbClr val="47576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88" y="4281040"/>
            <a:ext cx="10488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EC Square Sans Cond Pro" panose="020B0506040000020004" pitchFamily="34" charset="0"/>
              </a:rPr>
              <a:t>Support universities in their </a:t>
            </a:r>
            <a:r>
              <a:rPr lang="en-US" b="1" dirty="0">
                <a:latin typeface="EC Square Sans Cond Pro" panose="020B0506040000020004" pitchFamily="34" charset="0"/>
              </a:rPr>
              <a:t>digital transition</a:t>
            </a:r>
            <a:r>
              <a:rPr lang="en-US" dirty="0">
                <a:latin typeface="EC Square Sans Cond Pro" panose="020B0506040000020004" pitchFamily="34" charset="0"/>
              </a:rPr>
              <a:t>, including through initiatives such as Connected Universities;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EC Square Sans Cond Pro" panose="020B0506040000020004" pitchFamily="34" charset="0"/>
              </a:rPr>
              <a:t>Develop </a:t>
            </a:r>
            <a:r>
              <a:rPr lang="en-US" dirty="0">
                <a:latin typeface="EC Square Sans Cond Pro" panose="020B0506040000020004" pitchFamily="34" charset="0"/>
              </a:rPr>
              <a:t>and adopt a policy approach to equip researchers with the skills needed for an </a:t>
            </a:r>
            <a:r>
              <a:rPr lang="en-US" b="1" dirty="0">
                <a:latin typeface="EC Square Sans Cond Pro" panose="020B0506040000020004" pitchFamily="34" charset="0"/>
              </a:rPr>
              <a:t>interoperable</a:t>
            </a:r>
            <a:r>
              <a:rPr lang="en-US" dirty="0">
                <a:latin typeface="EC Square Sans Cond Pro" panose="020B0506040000020004" pitchFamily="34" charset="0"/>
              </a:rPr>
              <a:t> </a:t>
            </a:r>
            <a:r>
              <a:rPr lang="en-US" b="1" dirty="0">
                <a:latin typeface="EC Square Sans Cond Pro" panose="020B0506040000020004" pitchFamily="34" charset="0"/>
              </a:rPr>
              <a:t>career in academia and beyond</a:t>
            </a:r>
            <a:r>
              <a:rPr lang="en-US" dirty="0">
                <a:latin typeface="EC Square Sans Cond Pro" panose="020B05060400000200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EC Square Sans Cond Pro" panose="020B0506040000020004" pitchFamily="34" charset="0"/>
              </a:rPr>
              <a:t>Policy </a:t>
            </a:r>
            <a:r>
              <a:rPr lang="en-US" dirty="0">
                <a:latin typeface="EC Square Sans Cond Pro" panose="020B0506040000020004" pitchFamily="34" charset="0"/>
              </a:rPr>
              <a:t>approach on future EU level support for the further development of HE institutions, including through a </a:t>
            </a:r>
            <a:r>
              <a:rPr lang="en-US" b="1" dirty="0">
                <a:latin typeface="EC Square Sans Cond Pro" panose="020B0506040000020004" pitchFamily="34" charset="0"/>
              </a:rPr>
              <a:t>European Excellence Initiative</a:t>
            </a:r>
            <a:r>
              <a:rPr lang="en-US" dirty="0">
                <a:latin typeface="EC Square Sans Cond Pro" panose="020B0506040000020004" pitchFamily="34" charset="0"/>
              </a:rPr>
              <a:t> and the consolidation of the </a:t>
            </a:r>
            <a:r>
              <a:rPr lang="en-US" b="1" dirty="0">
                <a:latin typeface="EC Square Sans Cond Pro" panose="020B0506040000020004" pitchFamily="34" charset="0"/>
              </a:rPr>
              <a:t>European Universities Initiative </a:t>
            </a:r>
            <a:endParaRPr lang="en-GB" b="1" dirty="0">
              <a:latin typeface="EC Square Sans Cond Pro" panose="020B05060400000200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819" y="1672461"/>
            <a:ext cx="7903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Conclusions </a:t>
            </a:r>
            <a:r>
              <a:rPr lang="en-US" sz="1200" i="1" dirty="0"/>
              <a:t>on the future governance of the European Research Area (ERA</a:t>
            </a:r>
            <a:r>
              <a:rPr lang="en-US" sz="1200" i="1" dirty="0" smtClean="0"/>
              <a:t>) </a:t>
            </a:r>
            <a:r>
              <a:rPr lang="en-US" sz="1200" i="1" dirty="0" smtClean="0">
                <a:sym typeface="Wingdings" panose="05000000000000000000" pitchFamily="2" charset="2"/>
              </a:rPr>
              <a:t> incl. </a:t>
            </a:r>
            <a:r>
              <a:rPr lang="en-US" sz="1200" b="1" i="1" dirty="0" smtClean="0">
                <a:sym typeface="Wingdings" panose="05000000000000000000" pitchFamily="2" charset="2"/>
              </a:rPr>
              <a:t>Policy Agenda</a:t>
            </a:r>
            <a:endParaRPr lang="en-GB" sz="12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364819" y="1455969"/>
            <a:ext cx="79911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Council </a:t>
            </a:r>
            <a:r>
              <a:rPr lang="en-US" sz="1200" i="1" dirty="0"/>
              <a:t>Recommendation on a </a:t>
            </a:r>
            <a:r>
              <a:rPr lang="en-US" sz="1200" b="1" i="1" dirty="0"/>
              <a:t>Pact for Research and Innovation </a:t>
            </a:r>
            <a:r>
              <a:rPr lang="en-US" sz="1200" i="1" dirty="0"/>
              <a:t>in </a:t>
            </a:r>
            <a:r>
              <a:rPr lang="en-US" sz="1200" i="1" dirty="0" smtClean="0"/>
              <a:t>Europe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8522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559" y="6519462"/>
            <a:ext cx="504368" cy="17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err="1" smtClean="0">
                <a:solidFill>
                  <a:schemeClr val="tx1"/>
                </a:solidFill>
              </a:rPr>
              <a:t>Towards</a:t>
            </a:r>
            <a:r>
              <a:rPr lang="nl-BE" sz="3200" b="1" dirty="0" smtClean="0">
                <a:solidFill>
                  <a:schemeClr val="tx1"/>
                </a:solidFill>
              </a:rPr>
              <a:t> a European </a:t>
            </a:r>
            <a:r>
              <a:rPr lang="nl-BE" sz="3200" b="1" dirty="0" err="1" smtClean="0">
                <a:solidFill>
                  <a:schemeClr val="tx1"/>
                </a:solidFill>
              </a:rPr>
              <a:t>Strategy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for</a:t>
            </a:r>
            <a:r>
              <a:rPr lang="nl-BE" sz="3200" b="1" dirty="0" smtClean="0">
                <a:solidFill>
                  <a:schemeClr val="tx1"/>
                </a:solidFill>
              </a:rPr>
              <a:t> Universities  </a:t>
            </a:r>
            <a:r>
              <a:rPr lang="nl-BE" sz="3200" b="0" i="1" dirty="0">
                <a:solidFill>
                  <a:schemeClr val="tx1"/>
                </a:solidFill>
              </a:rPr>
              <a:t/>
            </a:r>
            <a:br>
              <a:rPr lang="nl-BE" sz="3200" b="0" i="1" dirty="0">
                <a:solidFill>
                  <a:schemeClr val="tx1"/>
                </a:solidFill>
              </a:rPr>
            </a:br>
            <a:r>
              <a:rPr lang="nl-BE" sz="3200" b="0" i="1" dirty="0" err="1" smtClean="0">
                <a:solidFill>
                  <a:schemeClr val="tx1"/>
                </a:solidFill>
              </a:rPr>
              <a:t>Realising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synergies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between</a:t>
            </a:r>
            <a:r>
              <a:rPr lang="nl-BE" sz="3200" b="0" i="1" dirty="0" smtClean="0">
                <a:solidFill>
                  <a:schemeClr val="tx1"/>
                </a:solidFill>
              </a:rPr>
              <a:t> EEA and ERA</a:t>
            </a:r>
            <a:endParaRPr lang="en-GB" sz="3200" b="0" i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43" y="1733876"/>
            <a:ext cx="9708542" cy="3943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977" y="5550010"/>
            <a:ext cx="1195950" cy="1143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45272" y="6083494"/>
            <a:ext cx="470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smtClean="0"/>
              <a:t>EEA: European </a:t>
            </a:r>
            <a:r>
              <a:rPr lang="nl-BE" sz="1400" i="1" dirty="0" err="1" smtClean="0"/>
              <a:t>Education</a:t>
            </a:r>
            <a:r>
              <a:rPr lang="nl-BE" sz="1400" i="1" dirty="0" smtClean="0"/>
              <a:t> Area</a:t>
            </a:r>
          </a:p>
          <a:p>
            <a:r>
              <a:rPr lang="nl-BE" sz="1400" i="1" dirty="0" smtClean="0"/>
              <a:t>ERA: European Research Area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8075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559" y="6519462"/>
            <a:ext cx="504368" cy="17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err="1" smtClean="0">
                <a:solidFill>
                  <a:schemeClr val="tx1"/>
                </a:solidFill>
              </a:rPr>
              <a:t>Towards</a:t>
            </a:r>
            <a:r>
              <a:rPr lang="nl-BE" sz="3200" b="1" dirty="0" smtClean="0">
                <a:solidFill>
                  <a:schemeClr val="tx1"/>
                </a:solidFill>
              </a:rPr>
              <a:t> a European </a:t>
            </a:r>
            <a:r>
              <a:rPr lang="nl-BE" sz="3200" b="1" dirty="0" err="1" smtClean="0">
                <a:solidFill>
                  <a:schemeClr val="tx1"/>
                </a:solidFill>
              </a:rPr>
              <a:t>Strategy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for</a:t>
            </a:r>
            <a:r>
              <a:rPr lang="nl-BE" sz="3200" b="1" dirty="0" smtClean="0">
                <a:solidFill>
                  <a:schemeClr val="tx1"/>
                </a:solidFill>
              </a:rPr>
              <a:t> Universities  </a:t>
            </a:r>
            <a:r>
              <a:rPr lang="nl-BE" sz="3200" b="0" i="1" dirty="0">
                <a:solidFill>
                  <a:schemeClr val="tx1"/>
                </a:solidFill>
              </a:rPr>
              <a:t/>
            </a:r>
            <a:br>
              <a:rPr lang="nl-BE" sz="3200" b="0" i="1" dirty="0">
                <a:solidFill>
                  <a:schemeClr val="tx1"/>
                </a:solidFill>
              </a:rPr>
            </a:br>
            <a:r>
              <a:rPr lang="nl-BE" sz="3200" b="0" i="1" dirty="0" err="1" smtClean="0">
                <a:solidFill>
                  <a:schemeClr val="tx1"/>
                </a:solidFill>
              </a:rPr>
              <a:t>Key</a:t>
            </a:r>
            <a:r>
              <a:rPr lang="nl-BE" sz="3200" b="0" i="1" dirty="0" smtClean="0">
                <a:solidFill>
                  <a:schemeClr val="tx1"/>
                </a:solidFill>
              </a:rPr>
              <a:t> priority </a:t>
            </a:r>
            <a:r>
              <a:rPr lang="nl-BE" sz="3200" b="0" i="1" dirty="0" err="1" smtClean="0">
                <a:solidFill>
                  <a:schemeClr val="tx1"/>
                </a:solidFill>
              </a:rPr>
              <a:t>areas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to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empower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higher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education</a:t>
            </a:r>
            <a:r>
              <a:rPr lang="nl-BE" sz="3200" b="0" i="1" dirty="0" smtClean="0">
                <a:solidFill>
                  <a:schemeClr val="tx1"/>
                </a:solidFill>
              </a:rPr>
              <a:t> sector</a:t>
            </a:r>
            <a:endParaRPr lang="en-GB" sz="3200" b="0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77" y="5550010"/>
            <a:ext cx="1195950" cy="1143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76105731"/>
              </p:ext>
            </p:extLst>
          </p:nvPr>
        </p:nvGraphicFramePr>
        <p:xfrm>
          <a:off x="1110743" y="1786479"/>
          <a:ext cx="10033042" cy="393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9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4;p34"/>
          <p:cNvSpPr/>
          <p:nvPr/>
        </p:nvSpPr>
        <p:spPr>
          <a:xfrm>
            <a:off x="2113483" y="2734397"/>
            <a:ext cx="7502083" cy="2862320"/>
          </a:xfrm>
          <a:prstGeom prst="rect">
            <a:avLst/>
          </a:prstGeom>
          <a:solidFill>
            <a:srgbClr val="E3F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786" y="1689168"/>
            <a:ext cx="114857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41 European Universities </a:t>
            </a: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alliances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(284</a:t>
            </a:r>
            <a:r>
              <a:rPr kumimoji="0" lang="nl-BE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+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institutions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), </a:t>
            </a:r>
            <a:r>
              <a:rPr kumimoji="0" lang="nl-B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deep</a:t>
            </a:r>
            <a:r>
              <a:rPr kumimoji="0" lang="nl-B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cooperation in </a:t>
            </a:r>
            <a:r>
              <a:rPr kumimoji="0" lang="nl-BE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education</a:t>
            </a:r>
            <a:r>
              <a:rPr kumimoji="0" lang="nl-B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and R&amp;I</a:t>
            </a: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Piloted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by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Erasmus+, 39 </a:t>
            </a: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supported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by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Horizon 2020, </a:t>
            </a:r>
            <a:r>
              <a:rPr kumimoji="0" lang="nl-BE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selected</a:t>
            </a:r>
            <a:r>
              <a:rPr kumimoji="0" lang="nl-B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based</a:t>
            </a:r>
            <a:r>
              <a:rPr kumimoji="0" lang="nl-B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on </a:t>
            </a:r>
            <a:r>
              <a:rPr kumimoji="0" lang="nl-B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inclusiveness</a:t>
            </a:r>
            <a:r>
              <a:rPr kumimoji="0" lang="nl-B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and excellence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5314DB8D-524F-EF43-989C-42D4DD5CF605}"/>
              </a:ext>
            </a:extLst>
          </p:cNvPr>
          <p:cNvSpPr txBox="1"/>
          <p:nvPr/>
        </p:nvSpPr>
        <p:spPr>
          <a:xfrm>
            <a:off x="2293150" y="2738607"/>
            <a:ext cx="7142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B2866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Joint strategies for education and R&amp;I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B2866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Challenge-based approach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B2866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Embedded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and seamless mobility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B2866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Innovative pedagogies &amp; flexible curricula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B2866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Sharing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resources, courses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&amp; infrastructure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B2866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Cooperation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with surrounding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ecosystems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29" y="2738607"/>
            <a:ext cx="2110096" cy="2852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786" y="5859131"/>
            <a:ext cx="1104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Erasmus+ call 2022</a:t>
            </a:r>
            <a:r>
              <a:rPr kumimoji="0" lang="nl-BE" sz="2000" b="0" i="1" u="none" strike="noStrike" kern="120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to</a:t>
            </a: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consolidate</a:t>
            </a: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existing</a:t>
            </a: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nl-BE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alliances</a:t>
            </a: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and </a:t>
            </a:r>
            <a:r>
              <a:rPr kumimoji="0" lang="nl-BE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create</a:t>
            </a: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new </a:t>
            </a:r>
            <a:r>
              <a:rPr kumimoji="0" lang="nl-BE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alliances</a:t>
            </a: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is open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tx1"/>
                </a:solidFill>
              </a:rPr>
              <a:t>European Universities </a:t>
            </a:r>
            <a:r>
              <a:rPr lang="nl-BE" sz="3200" b="1" dirty="0" err="1" smtClean="0">
                <a:solidFill>
                  <a:schemeClr val="tx1"/>
                </a:solidFill>
              </a:rPr>
              <a:t>Initiative</a:t>
            </a:r>
            <a:r>
              <a:rPr lang="nl-BE" sz="3200" b="1" dirty="0" smtClean="0">
                <a:solidFill>
                  <a:schemeClr val="tx1"/>
                </a:solidFill>
              </a:rPr>
              <a:t/>
            </a:r>
            <a:br>
              <a:rPr lang="nl-BE" sz="3200" b="1" dirty="0" smtClean="0">
                <a:solidFill>
                  <a:schemeClr val="tx1"/>
                </a:solidFill>
              </a:rPr>
            </a:br>
            <a:r>
              <a:rPr lang="nl-BE" sz="3200" b="0" i="1" dirty="0" err="1" smtClean="0">
                <a:solidFill>
                  <a:schemeClr val="tx1"/>
                </a:solidFill>
              </a:rPr>
              <a:t>Exemplifying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synergies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between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education</a:t>
            </a:r>
            <a:r>
              <a:rPr lang="nl-BE" sz="3200" b="0" i="1" dirty="0" smtClean="0">
                <a:solidFill>
                  <a:schemeClr val="tx1"/>
                </a:solidFill>
              </a:rPr>
              <a:t> and R&amp;I</a:t>
            </a:r>
            <a:endParaRPr lang="en-GB" sz="32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0" y="1657583"/>
            <a:ext cx="5113145" cy="402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10" y="1663561"/>
            <a:ext cx="6023883" cy="415278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FE0A8EF-B0A0-4269-8023-C5ABB7AD8855}"/>
              </a:ext>
            </a:extLst>
          </p:cNvPr>
          <p:cNvSpPr txBox="1">
            <a:spLocks/>
          </p:cNvSpPr>
          <p:nvPr/>
        </p:nvSpPr>
        <p:spPr>
          <a:xfrm>
            <a:off x="257411" y="2014789"/>
            <a:ext cx="2618711" cy="37277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R&amp;I agenda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Strengthening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Sharing infrastructures</a:t>
            </a:r>
          </a:p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Reinforcing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 with non-academic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sector</a:t>
            </a:r>
          </a:p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Mainstreaming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Science practices</a:t>
            </a:r>
          </a:p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Engaging citizens &amp; society</a:t>
            </a:r>
          </a:p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E0A8EF-B0A0-4269-8023-C5ABB7AD8855}"/>
              </a:ext>
            </a:extLst>
          </p:cNvPr>
          <p:cNvSpPr txBox="1">
            <a:spLocks/>
          </p:cNvSpPr>
          <p:nvPr/>
        </p:nvSpPr>
        <p:spPr>
          <a:xfrm>
            <a:off x="9433471" y="2211820"/>
            <a:ext cx="2532100" cy="12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&amp; well-being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Sustainable development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Society, cultural heritage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change, resources</a:t>
            </a: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10554783" y="3474724"/>
            <a:ext cx="144738" cy="154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8032" y="1528409"/>
            <a:ext cx="32134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0    5   10   15  20  25   30  35  40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tx1"/>
                </a:solidFill>
              </a:rPr>
              <a:t>European Universities </a:t>
            </a:r>
            <a:r>
              <a:rPr lang="nl-BE" sz="3200" b="1" dirty="0" err="1" smtClean="0">
                <a:solidFill>
                  <a:schemeClr val="tx1"/>
                </a:solidFill>
              </a:rPr>
              <a:t>Initiative</a:t>
            </a:r>
            <a:r>
              <a:rPr lang="nl-BE" sz="3200" b="1" dirty="0" smtClean="0">
                <a:solidFill>
                  <a:schemeClr val="tx1"/>
                </a:solidFill>
              </a:rPr>
              <a:t/>
            </a:r>
            <a:br>
              <a:rPr lang="nl-BE" sz="3200" b="1" dirty="0" smtClean="0">
                <a:solidFill>
                  <a:schemeClr val="tx1"/>
                </a:solidFill>
              </a:rPr>
            </a:br>
            <a:r>
              <a:rPr lang="nl-BE" sz="3200" b="0" i="1" dirty="0" err="1" smtClean="0">
                <a:solidFill>
                  <a:schemeClr val="tx1"/>
                </a:solidFill>
              </a:rPr>
              <a:t>Role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models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for</a:t>
            </a:r>
            <a:r>
              <a:rPr lang="nl-BE" sz="3200" b="0" i="1" dirty="0" smtClean="0">
                <a:solidFill>
                  <a:schemeClr val="tx1"/>
                </a:solidFill>
              </a:rPr>
              <a:t> </a:t>
            </a:r>
            <a:r>
              <a:rPr lang="nl-BE" sz="3200" b="0" i="1" dirty="0" err="1" smtClean="0">
                <a:solidFill>
                  <a:schemeClr val="tx1"/>
                </a:solidFill>
              </a:rPr>
              <a:t>institutional</a:t>
            </a:r>
            <a:r>
              <a:rPr lang="nl-BE" sz="3200" b="0" i="1" dirty="0" smtClean="0">
                <a:solidFill>
                  <a:schemeClr val="tx1"/>
                </a:solidFill>
              </a:rPr>
              <a:t> change</a:t>
            </a:r>
            <a:endParaRPr lang="en-GB" sz="32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"/>
            <a:ext cx="12191337" cy="68576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30244" y="4891668"/>
            <a:ext cx="7716644" cy="8028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1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82299" y="2575492"/>
            <a:ext cx="11132127" cy="3287426"/>
          </a:xfrm>
          <a:prstGeom prst="rect">
            <a:avLst/>
          </a:prstGeom>
          <a:solidFill>
            <a:srgbClr val="A2D5D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Hexagon 66"/>
          <p:cNvSpPr/>
          <p:nvPr/>
        </p:nvSpPr>
        <p:spPr>
          <a:xfrm>
            <a:off x="5370032" y="2878782"/>
            <a:ext cx="1069663" cy="922123"/>
          </a:xfrm>
          <a:prstGeom prst="hexagon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Hexagon 67"/>
          <p:cNvSpPr/>
          <p:nvPr/>
        </p:nvSpPr>
        <p:spPr>
          <a:xfrm>
            <a:off x="4474569" y="3381548"/>
            <a:ext cx="1069663" cy="922123"/>
          </a:xfrm>
          <a:prstGeom prst="hexagon">
            <a:avLst/>
          </a:prstGeom>
          <a:solidFill>
            <a:srgbClr val="9316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Hexagon 68"/>
          <p:cNvSpPr/>
          <p:nvPr/>
        </p:nvSpPr>
        <p:spPr>
          <a:xfrm>
            <a:off x="5370032" y="3876187"/>
            <a:ext cx="1069663" cy="922123"/>
          </a:xfrm>
          <a:prstGeom prst="hexagon">
            <a:avLst/>
          </a:prstGeom>
          <a:solidFill>
            <a:srgbClr val="B0D1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Hexagon 69"/>
          <p:cNvSpPr/>
          <p:nvPr/>
        </p:nvSpPr>
        <p:spPr>
          <a:xfrm>
            <a:off x="6265494" y="3377485"/>
            <a:ext cx="1069663" cy="922123"/>
          </a:xfrm>
          <a:prstGeom prst="hexagon">
            <a:avLst/>
          </a:prstGeom>
          <a:solidFill>
            <a:srgbClr val="034E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79" y="3572300"/>
            <a:ext cx="532490" cy="532490"/>
          </a:xfrm>
          <a:prstGeom prst="rect">
            <a:avLst/>
          </a:prstGeom>
        </p:spPr>
      </p:pic>
      <p:cxnSp>
        <p:nvCxnSpPr>
          <p:cNvPr id="72" name="Straight Connector 71"/>
          <p:cNvCxnSpPr>
            <a:endCxn id="68" idx="2"/>
          </p:cNvCxnSpPr>
          <p:nvPr/>
        </p:nvCxnSpPr>
        <p:spPr bwMode="auto">
          <a:xfrm flipV="1">
            <a:off x="879667" y="4303671"/>
            <a:ext cx="3825433" cy="11773"/>
          </a:xfrm>
          <a:prstGeom prst="line">
            <a:avLst/>
          </a:prstGeom>
          <a:noFill/>
          <a:ln w="19050" cap="flat" cmpd="sng" algn="ctr">
            <a:solidFill>
              <a:srgbClr val="93168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720673" y="2789926"/>
            <a:ext cx="457863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2. Improving access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excellence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Networking for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managers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Excellence Initiative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ERA Talents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0384" y="4948026"/>
            <a:ext cx="66519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3. Translating R&amp;I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results into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economic value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ERA/Excellence Hubs 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for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interconnected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ecosystems</a:t>
            </a:r>
            <a:endParaRPr kumimoji="0" lang="fr-B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79667" y="4329847"/>
            <a:ext cx="4483573" cy="569141"/>
            <a:chOff x="2676857" y="5013159"/>
            <a:chExt cx="3289834" cy="273067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2676857" y="5286226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rgbClr val="B0D10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>
            <a:xfrm flipV="1">
              <a:off x="5759133" y="5013159"/>
              <a:ext cx="207558" cy="273067"/>
            </a:xfrm>
            <a:prstGeom prst="line">
              <a:avLst/>
            </a:prstGeom>
            <a:noFill/>
            <a:ln w="19050" cap="flat" cmpd="sng" algn="ctr">
              <a:solidFill>
                <a:srgbClr val="B0D10E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TextBox 77"/>
          <p:cNvSpPr txBox="1"/>
          <p:nvPr/>
        </p:nvSpPr>
        <p:spPr>
          <a:xfrm>
            <a:off x="6888869" y="2777057"/>
            <a:ext cx="465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Prioritising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investments &amp; reforms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 flipV="1">
            <a:off x="6234608" y="2884791"/>
            <a:ext cx="5268330" cy="325583"/>
            <a:chOff x="6138183" y="1663134"/>
            <a:chExt cx="5520417" cy="829867"/>
          </a:xfrm>
        </p:grpSpPr>
        <p:cxnSp>
          <p:nvCxnSpPr>
            <p:cNvPr id="80" name="Straight Connector 79"/>
            <p:cNvCxnSpPr/>
            <p:nvPr/>
          </p:nvCxnSpPr>
          <p:spPr bwMode="auto">
            <a:xfrm flipH="1">
              <a:off x="6866370" y="1663134"/>
              <a:ext cx="4792230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>
            <a:xfrm flipH="1">
              <a:off x="6138183" y="1663137"/>
              <a:ext cx="728187" cy="829864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" name="TextBox 81"/>
          <p:cNvSpPr txBox="1"/>
          <p:nvPr/>
        </p:nvSpPr>
        <p:spPr>
          <a:xfrm>
            <a:off x="7476481" y="4237340"/>
            <a:ext cx="4099035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Deepening the ERA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Acceleration services for HEI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Strengthening 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R&amp;I talents/careers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Support </a:t>
            </a: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for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reform of assessment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32" y="3941190"/>
            <a:ext cx="738869" cy="80999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96" y="2957763"/>
            <a:ext cx="654261" cy="71732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63" y="3405293"/>
            <a:ext cx="738791" cy="810000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7328033" y="3844360"/>
            <a:ext cx="4026175" cy="309857"/>
            <a:chOff x="7265280" y="3458579"/>
            <a:chExt cx="4026175" cy="683930"/>
          </a:xfrm>
        </p:grpSpPr>
        <p:cxnSp>
          <p:nvCxnSpPr>
            <p:cNvPr id="87" name="Straight Connector 86"/>
            <p:cNvCxnSpPr/>
            <p:nvPr/>
          </p:nvCxnSpPr>
          <p:spPr bwMode="auto">
            <a:xfrm flipH="1" flipV="1">
              <a:off x="7265280" y="3458579"/>
              <a:ext cx="188465" cy="678131"/>
            </a:xfrm>
            <a:prstGeom prst="line">
              <a:avLst/>
            </a:prstGeom>
            <a:noFill/>
            <a:ln w="19050" cap="flat" cmpd="sng" algn="ctr">
              <a:solidFill>
                <a:srgbClr val="034EA2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7443477" y="4135582"/>
              <a:ext cx="3847978" cy="6927"/>
            </a:xfrm>
            <a:prstGeom prst="line">
              <a:avLst/>
            </a:prstGeom>
            <a:noFill/>
            <a:ln w="19050" cap="flat" cmpd="sng" algn="ctr">
              <a:solidFill>
                <a:srgbClr val="024B9C"/>
              </a:solidFill>
              <a:prstDash val="solid"/>
              <a:miter lim="800000"/>
            </a:ln>
            <a:effectLst/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527" y="1599282"/>
            <a:ext cx="7912453" cy="707909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890561" y="665246"/>
            <a:ext cx="10515600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931680"/>
                </a:solidFill>
              </a:rPr>
              <a:t>Widening participation and strengthening the ERA</a:t>
            </a:r>
            <a:br>
              <a:rPr lang="en-US" sz="3200" dirty="0">
                <a:solidFill>
                  <a:srgbClr val="931680"/>
                </a:solidFill>
              </a:rPr>
            </a:br>
            <a:r>
              <a:rPr lang="en-US" sz="3200" b="0" i="1" dirty="0">
                <a:solidFill>
                  <a:srgbClr val="931680"/>
                </a:solidFill>
              </a:rPr>
              <a:t>Horizon Europe contributing to </a:t>
            </a:r>
            <a:r>
              <a:rPr lang="en-US" sz="3200" b="0" i="1" dirty="0" err="1">
                <a:solidFill>
                  <a:srgbClr val="931680"/>
                </a:solidFill>
              </a:rPr>
              <a:t>realising</a:t>
            </a:r>
            <a:r>
              <a:rPr lang="en-US" sz="3200" b="0" i="1" dirty="0">
                <a:solidFill>
                  <a:srgbClr val="931680"/>
                </a:solidFill>
              </a:rPr>
              <a:t> the ERA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0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9_Office Theme">
  <a:themeElements>
    <a:clrScheme name="EC EUROPEAN UNIVERSITIES">
      <a:dk1>
        <a:srgbClr val="1C1C1C"/>
      </a:dk1>
      <a:lt1>
        <a:sysClr val="window" lastClr="FFFFFF"/>
      </a:lt1>
      <a:dk2>
        <a:srgbClr val="88D6BF"/>
      </a:dk2>
      <a:lt2>
        <a:srgbClr val="F99C2E"/>
      </a:lt2>
      <a:accent1>
        <a:srgbClr val="DB2866"/>
      </a:accent1>
      <a:accent2>
        <a:srgbClr val="903895"/>
      </a:accent2>
      <a:accent3>
        <a:srgbClr val="F26A37"/>
      </a:accent3>
      <a:accent4>
        <a:srgbClr val="1E75BB"/>
      </a:accent4>
      <a:accent5>
        <a:srgbClr val="00AEEF"/>
      </a:accent5>
      <a:accent6>
        <a:srgbClr val="8DC63F"/>
      </a:accent6>
      <a:hlink>
        <a:srgbClr val="0563C1"/>
      </a:hlink>
      <a:folHlink>
        <a:srgbClr val="954F72"/>
      </a:folHlink>
    </a:clrScheme>
    <a:fontScheme name="EUROPEAN COMMISSION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EC EUROPEAN UNIVERSITIES">
      <a:dk1>
        <a:srgbClr val="1C1C1C"/>
      </a:dk1>
      <a:lt1>
        <a:sysClr val="window" lastClr="FFFFFF"/>
      </a:lt1>
      <a:dk2>
        <a:srgbClr val="88D6BF"/>
      </a:dk2>
      <a:lt2>
        <a:srgbClr val="F99C2E"/>
      </a:lt2>
      <a:accent1>
        <a:srgbClr val="DB2866"/>
      </a:accent1>
      <a:accent2>
        <a:srgbClr val="903895"/>
      </a:accent2>
      <a:accent3>
        <a:srgbClr val="F26A37"/>
      </a:accent3>
      <a:accent4>
        <a:srgbClr val="1E75BB"/>
      </a:accent4>
      <a:accent5>
        <a:srgbClr val="00AEEF"/>
      </a:accent5>
      <a:accent6>
        <a:srgbClr val="8DC63F"/>
      </a:accent6>
      <a:hlink>
        <a:srgbClr val="0563C1"/>
      </a:hlink>
      <a:folHlink>
        <a:srgbClr val="954F72"/>
      </a:folHlink>
    </a:clrScheme>
    <a:fontScheme name="EUROPEAN COMMISSION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8587</TotalTime>
  <Words>534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EC Square Sans Cond Pro</vt:lpstr>
      <vt:lpstr>EC Square Sans Pro</vt:lpstr>
      <vt:lpstr>EC Square Sans Pro Medium</vt:lpstr>
      <vt:lpstr>Times New Roman</vt:lpstr>
      <vt:lpstr>Verdana</vt:lpstr>
      <vt:lpstr>Wingdings</vt:lpstr>
      <vt:lpstr>Office Theme</vt:lpstr>
      <vt:lpstr>1_Office Theme</vt:lpstr>
      <vt:lpstr>9_Office Theme</vt:lpstr>
      <vt:lpstr>2_Office Theme</vt:lpstr>
      <vt:lpstr>4_Office Theme</vt:lpstr>
      <vt:lpstr>PowerPoint Presentation</vt:lpstr>
      <vt:lpstr>The New European Research Area</vt:lpstr>
      <vt:lpstr>ERA Policy Agenda: action in support of universities</vt:lpstr>
      <vt:lpstr>Towards a European Strategy for Universities   Realising synergies between EEA and ERA</vt:lpstr>
      <vt:lpstr>Towards a European Strategy for Universities   Key priority areas to empower higher education sector</vt:lpstr>
      <vt:lpstr>European Universities Initiative Exemplifying synergies between education and R&amp;I</vt:lpstr>
      <vt:lpstr>European Universities Initiative Role models for institutional change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transition and Recovery, Resilience and Preparedness, Competitive edge through a stronger ERA for the Future</dc:title>
  <dc:creator>RAVET Julien (RTD)</dc:creator>
  <cp:lastModifiedBy>DELAURE Stijn (RTD)</cp:lastModifiedBy>
  <cp:revision>474</cp:revision>
  <dcterms:created xsi:type="dcterms:W3CDTF">2020-09-25T15:00:15Z</dcterms:created>
  <dcterms:modified xsi:type="dcterms:W3CDTF">2021-12-02T12:35:28Z</dcterms:modified>
</cp:coreProperties>
</file>