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8" r:id="rId5"/>
    <p:sldId id="277" r:id="rId6"/>
    <p:sldId id="327" r:id="rId7"/>
    <p:sldId id="326" r:id="rId8"/>
    <p:sldId id="329" r:id="rId9"/>
    <p:sldId id="330" r:id="rId10"/>
    <p:sldId id="328" r:id="rId11"/>
    <p:sldId id="319" r:id="rId12"/>
    <p:sldId id="311" r:id="rId13"/>
    <p:sldId id="320" r:id="rId14"/>
    <p:sldId id="321" r:id="rId15"/>
    <p:sldId id="322" r:id="rId16"/>
    <p:sldId id="325" r:id="rId17"/>
    <p:sldId id="316" r:id="rId18"/>
    <p:sldId id="323" r:id="rId19"/>
    <p:sldId id="324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86377" autoAdjust="0"/>
  </p:normalViewPr>
  <p:slideViewPr>
    <p:cSldViewPr snapToGrid="0">
      <p:cViewPr varScale="1">
        <p:scale>
          <a:sx n="56" d="100"/>
          <a:sy n="56" d="100"/>
        </p:scale>
        <p:origin x="1032" y="2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5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78BFA-D259-4A9D-AF74-545E894827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884D20-076D-44FE-8794-664FF1341398}">
      <dgm:prSet/>
      <dgm:spPr/>
      <dgm:t>
        <a:bodyPr/>
        <a:lstStyle/>
        <a:p>
          <a:pPr rtl="0"/>
          <a:r>
            <a:rPr lang="en-IE" smtClean="0"/>
            <a:t>Governance</a:t>
          </a:r>
          <a:endParaRPr lang="en-IE"/>
        </a:p>
      </dgm:t>
    </dgm:pt>
    <dgm:pt modelId="{9A4872AF-36C6-4B2C-B08A-6FCC3B398EF2}" type="parTrans" cxnId="{F9A4307D-3CF0-495A-986F-622C087D9B47}">
      <dgm:prSet/>
      <dgm:spPr/>
      <dgm:t>
        <a:bodyPr/>
        <a:lstStyle/>
        <a:p>
          <a:endParaRPr lang="en-US"/>
        </a:p>
      </dgm:t>
    </dgm:pt>
    <dgm:pt modelId="{B1390122-779A-4043-A50F-A2B3D9AF3EC7}" type="sibTrans" cxnId="{F9A4307D-3CF0-495A-986F-622C087D9B47}">
      <dgm:prSet/>
      <dgm:spPr/>
      <dgm:t>
        <a:bodyPr/>
        <a:lstStyle/>
        <a:p>
          <a:endParaRPr lang="en-US"/>
        </a:p>
      </dgm:t>
    </dgm:pt>
    <dgm:pt modelId="{86B49779-527F-4530-B9FB-422ED33DA0B0}">
      <dgm:prSet/>
      <dgm:spPr/>
      <dgm:t>
        <a:bodyPr/>
        <a:lstStyle/>
        <a:p>
          <a:pPr rtl="0"/>
          <a:r>
            <a:rPr lang="en-IE" smtClean="0"/>
            <a:t>Communication</a:t>
          </a:r>
          <a:endParaRPr lang="en-IE"/>
        </a:p>
      </dgm:t>
    </dgm:pt>
    <dgm:pt modelId="{0BA9C89E-7195-4392-B80C-2C480123B3E1}" type="parTrans" cxnId="{8481266A-BCDC-4EA5-9E9E-4D659A089BF5}">
      <dgm:prSet/>
      <dgm:spPr/>
      <dgm:t>
        <a:bodyPr/>
        <a:lstStyle/>
        <a:p>
          <a:endParaRPr lang="en-US"/>
        </a:p>
      </dgm:t>
    </dgm:pt>
    <dgm:pt modelId="{1FF4F989-6D53-477C-A5DE-E020D0929EF9}" type="sibTrans" cxnId="{8481266A-BCDC-4EA5-9E9E-4D659A089BF5}">
      <dgm:prSet/>
      <dgm:spPr/>
      <dgm:t>
        <a:bodyPr/>
        <a:lstStyle/>
        <a:p>
          <a:endParaRPr lang="en-US"/>
        </a:p>
      </dgm:t>
    </dgm:pt>
    <dgm:pt modelId="{65FA616F-48C2-4D32-8FC3-7AF1736C87F3}">
      <dgm:prSet/>
      <dgm:spPr/>
      <dgm:t>
        <a:bodyPr/>
        <a:lstStyle/>
        <a:p>
          <a:pPr rtl="0"/>
          <a:r>
            <a:rPr lang="en-IE" smtClean="0"/>
            <a:t>Training/EURES Academy</a:t>
          </a:r>
          <a:endParaRPr lang="en-IE"/>
        </a:p>
      </dgm:t>
    </dgm:pt>
    <dgm:pt modelId="{8AF69451-1949-43F2-8EAD-4B337612FE1C}" type="parTrans" cxnId="{637D8319-8689-45B4-AE77-2EECC3062437}">
      <dgm:prSet/>
      <dgm:spPr/>
      <dgm:t>
        <a:bodyPr/>
        <a:lstStyle/>
        <a:p>
          <a:endParaRPr lang="en-US"/>
        </a:p>
      </dgm:t>
    </dgm:pt>
    <dgm:pt modelId="{A7C53689-60AC-413B-A095-2286BF324CCF}" type="sibTrans" cxnId="{637D8319-8689-45B4-AE77-2EECC3062437}">
      <dgm:prSet/>
      <dgm:spPr/>
      <dgm:t>
        <a:bodyPr/>
        <a:lstStyle/>
        <a:p>
          <a:endParaRPr lang="en-US"/>
        </a:p>
      </dgm:t>
    </dgm:pt>
    <dgm:pt modelId="{1DBC1250-5146-45F4-AF3B-F00BAC29906B}">
      <dgm:prSet/>
      <dgm:spPr/>
      <dgm:t>
        <a:bodyPr/>
        <a:lstStyle/>
        <a:p>
          <a:pPr rtl="0"/>
          <a:r>
            <a:rPr lang="en-IE" smtClean="0"/>
            <a:t>Labour market analysis</a:t>
          </a:r>
          <a:endParaRPr lang="en-IE"/>
        </a:p>
      </dgm:t>
    </dgm:pt>
    <dgm:pt modelId="{4222C7BA-B488-426F-8DEB-0C278A20E7D7}" type="parTrans" cxnId="{6DD70802-124D-45CC-8977-BD66612386D2}">
      <dgm:prSet/>
      <dgm:spPr/>
      <dgm:t>
        <a:bodyPr/>
        <a:lstStyle/>
        <a:p>
          <a:endParaRPr lang="en-US"/>
        </a:p>
      </dgm:t>
    </dgm:pt>
    <dgm:pt modelId="{69BBA431-6A56-46A8-8066-89E9373FDCD5}" type="sibTrans" cxnId="{6DD70802-124D-45CC-8977-BD66612386D2}">
      <dgm:prSet/>
      <dgm:spPr/>
      <dgm:t>
        <a:bodyPr/>
        <a:lstStyle/>
        <a:p>
          <a:endParaRPr lang="en-US"/>
        </a:p>
      </dgm:t>
    </dgm:pt>
    <dgm:pt modelId="{3F8772EF-8061-40BC-B82D-970CB0A77461}">
      <dgm:prSet/>
      <dgm:spPr/>
      <dgm:t>
        <a:bodyPr/>
        <a:lstStyle/>
        <a:p>
          <a:pPr rtl="0"/>
          <a:r>
            <a:rPr lang="en-IE" smtClean="0"/>
            <a:t>Performance Management System</a:t>
          </a:r>
          <a:endParaRPr lang="en-IE"/>
        </a:p>
      </dgm:t>
    </dgm:pt>
    <dgm:pt modelId="{90B0734D-565E-4642-8179-8EF8D5A15500}" type="parTrans" cxnId="{A6E9C5A0-CB1C-4031-A4F5-BC04FD758653}">
      <dgm:prSet/>
      <dgm:spPr/>
      <dgm:t>
        <a:bodyPr/>
        <a:lstStyle/>
        <a:p>
          <a:endParaRPr lang="en-US"/>
        </a:p>
      </dgm:t>
    </dgm:pt>
    <dgm:pt modelId="{B9571754-DC1D-44D4-B65A-4AAB196CECCD}" type="sibTrans" cxnId="{A6E9C5A0-CB1C-4031-A4F5-BC04FD758653}">
      <dgm:prSet/>
      <dgm:spPr/>
      <dgm:t>
        <a:bodyPr/>
        <a:lstStyle/>
        <a:p>
          <a:endParaRPr lang="en-US"/>
        </a:p>
      </dgm:t>
    </dgm:pt>
    <dgm:pt modelId="{8FB5FBC6-C2CA-4E0F-8080-4212D79AFA69}">
      <dgm:prSet/>
      <dgm:spPr/>
      <dgm:t>
        <a:bodyPr/>
        <a:lstStyle/>
        <a:p>
          <a:pPr rtl="0"/>
          <a:r>
            <a:rPr lang="en-IE" smtClean="0"/>
            <a:t>European online Job Days  </a:t>
          </a:r>
          <a:endParaRPr lang="en-IE"/>
        </a:p>
      </dgm:t>
    </dgm:pt>
    <dgm:pt modelId="{0977C26A-9CC0-403B-9A9A-75476FD360E6}" type="parTrans" cxnId="{8F8C9DB4-1A2A-47E6-93E1-FC637B9AC1F1}">
      <dgm:prSet/>
      <dgm:spPr/>
      <dgm:t>
        <a:bodyPr/>
        <a:lstStyle/>
        <a:p>
          <a:endParaRPr lang="en-US"/>
        </a:p>
      </dgm:t>
    </dgm:pt>
    <dgm:pt modelId="{E1DF3EED-1BD0-4D94-B02D-87EDDD5D3824}" type="sibTrans" cxnId="{8F8C9DB4-1A2A-47E6-93E1-FC637B9AC1F1}">
      <dgm:prSet/>
      <dgm:spPr/>
      <dgm:t>
        <a:bodyPr/>
        <a:lstStyle/>
        <a:p>
          <a:endParaRPr lang="en-US"/>
        </a:p>
      </dgm:t>
    </dgm:pt>
    <dgm:pt modelId="{20CD5A35-AF36-44CA-BAE2-DF33940E19A8}">
      <dgm:prSet/>
      <dgm:spPr/>
      <dgm:t>
        <a:bodyPr/>
        <a:lstStyle/>
        <a:p>
          <a:pPr rtl="0"/>
          <a:r>
            <a:rPr lang="en-IE" smtClean="0"/>
            <a:t>Enlargement of the EURES network</a:t>
          </a:r>
          <a:endParaRPr lang="en-IE"/>
        </a:p>
      </dgm:t>
    </dgm:pt>
    <dgm:pt modelId="{7E740473-E3FD-4F39-B48E-B784BC37BCCB}" type="parTrans" cxnId="{0D05E0A4-8AC6-4483-B70E-437D43C2B153}">
      <dgm:prSet/>
      <dgm:spPr/>
      <dgm:t>
        <a:bodyPr/>
        <a:lstStyle/>
        <a:p>
          <a:endParaRPr lang="en-US"/>
        </a:p>
      </dgm:t>
    </dgm:pt>
    <dgm:pt modelId="{24CF0BD2-41DC-451C-A03C-A7DE22010795}" type="sibTrans" cxnId="{0D05E0A4-8AC6-4483-B70E-437D43C2B153}">
      <dgm:prSet/>
      <dgm:spPr/>
      <dgm:t>
        <a:bodyPr/>
        <a:lstStyle/>
        <a:p>
          <a:endParaRPr lang="en-US"/>
        </a:p>
      </dgm:t>
    </dgm:pt>
    <dgm:pt modelId="{4C13A0E5-6A17-4E65-BA64-248D2A294366}" type="pres">
      <dgm:prSet presAssocID="{AD378BFA-D259-4A9D-AF74-545E89482725}" presName="CompostProcess" presStyleCnt="0">
        <dgm:presLayoutVars>
          <dgm:dir/>
          <dgm:resizeHandles val="exact"/>
        </dgm:presLayoutVars>
      </dgm:prSet>
      <dgm:spPr/>
    </dgm:pt>
    <dgm:pt modelId="{DD916B2C-69E5-4F60-98C4-F23B7375CD00}" type="pres">
      <dgm:prSet presAssocID="{AD378BFA-D259-4A9D-AF74-545E89482725}" presName="arrow" presStyleLbl="bgShp" presStyleIdx="0" presStyleCnt="1"/>
      <dgm:spPr/>
    </dgm:pt>
    <dgm:pt modelId="{97CB7273-197F-4AFB-8C59-9D26661F6289}" type="pres">
      <dgm:prSet presAssocID="{AD378BFA-D259-4A9D-AF74-545E89482725}" presName="linearProcess" presStyleCnt="0"/>
      <dgm:spPr/>
    </dgm:pt>
    <dgm:pt modelId="{65083A15-525E-4601-B69E-92719F4EE6A7}" type="pres">
      <dgm:prSet presAssocID="{A7884D20-076D-44FE-8794-664FF1341398}" presName="textNode" presStyleLbl="node1" presStyleIdx="0" presStyleCnt="7">
        <dgm:presLayoutVars>
          <dgm:bulletEnabled val="1"/>
        </dgm:presLayoutVars>
      </dgm:prSet>
      <dgm:spPr/>
    </dgm:pt>
    <dgm:pt modelId="{474AA97A-432A-4885-AB03-D5B3ECE880D7}" type="pres">
      <dgm:prSet presAssocID="{B1390122-779A-4043-A50F-A2B3D9AF3EC7}" presName="sibTrans" presStyleCnt="0"/>
      <dgm:spPr/>
    </dgm:pt>
    <dgm:pt modelId="{CB845979-2F2B-48CD-9C1A-042B782E7BAC}" type="pres">
      <dgm:prSet presAssocID="{86B49779-527F-4530-B9FB-422ED33DA0B0}" presName="textNode" presStyleLbl="node1" presStyleIdx="1" presStyleCnt="7">
        <dgm:presLayoutVars>
          <dgm:bulletEnabled val="1"/>
        </dgm:presLayoutVars>
      </dgm:prSet>
      <dgm:spPr/>
    </dgm:pt>
    <dgm:pt modelId="{8952DC29-D555-4B44-B563-1CE1FF3A90CE}" type="pres">
      <dgm:prSet presAssocID="{1FF4F989-6D53-477C-A5DE-E020D0929EF9}" presName="sibTrans" presStyleCnt="0"/>
      <dgm:spPr/>
    </dgm:pt>
    <dgm:pt modelId="{5136ABDA-799D-4FA4-BBD1-D555A0E13144}" type="pres">
      <dgm:prSet presAssocID="{65FA616F-48C2-4D32-8FC3-7AF1736C87F3}" presName="textNode" presStyleLbl="node1" presStyleIdx="2" presStyleCnt="7">
        <dgm:presLayoutVars>
          <dgm:bulletEnabled val="1"/>
        </dgm:presLayoutVars>
      </dgm:prSet>
      <dgm:spPr/>
    </dgm:pt>
    <dgm:pt modelId="{DC88C859-076E-4ADE-90D4-15FCE0F8CE3E}" type="pres">
      <dgm:prSet presAssocID="{A7C53689-60AC-413B-A095-2286BF324CCF}" presName="sibTrans" presStyleCnt="0"/>
      <dgm:spPr/>
    </dgm:pt>
    <dgm:pt modelId="{BEAD5398-78DB-4023-B918-6E0FABF09166}" type="pres">
      <dgm:prSet presAssocID="{1DBC1250-5146-45F4-AF3B-F00BAC29906B}" presName="textNode" presStyleLbl="node1" presStyleIdx="3" presStyleCnt="7">
        <dgm:presLayoutVars>
          <dgm:bulletEnabled val="1"/>
        </dgm:presLayoutVars>
      </dgm:prSet>
      <dgm:spPr/>
    </dgm:pt>
    <dgm:pt modelId="{84CFE2A7-8BAC-4BD4-8359-08861306A540}" type="pres">
      <dgm:prSet presAssocID="{69BBA431-6A56-46A8-8066-89E9373FDCD5}" presName="sibTrans" presStyleCnt="0"/>
      <dgm:spPr/>
    </dgm:pt>
    <dgm:pt modelId="{0586F500-636A-43EE-ADB4-61C28E31D24E}" type="pres">
      <dgm:prSet presAssocID="{3F8772EF-8061-40BC-B82D-970CB0A77461}" presName="textNode" presStyleLbl="node1" presStyleIdx="4" presStyleCnt="7">
        <dgm:presLayoutVars>
          <dgm:bulletEnabled val="1"/>
        </dgm:presLayoutVars>
      </dgm:prSet>
      <dgm:spPr/>
    </dgm:pt>
    <dgm:pt modelId="{5AD3F6EE-EBBD-4369-801A-B57EF924B952}" type="pres">
      <dgm:prSet presAssocID="{B9571754-DC1D-44D4-B65A-4AAB196CECCD}" presName="sibTrans" presStyleCnt="0"/>
      <dgm:spPr/>
    </dgm:pt>
    <dgm:pt modelId="{4E3F5AA6-025B-4923-9CDC-53F3A9D0ED45}" type="pres">
      <dgm:prSet presAssocID="{8FB5FBC6-C2CA-4E0F-8080-4212D79AFA69}" presName="textNode" presStyleLbl="node1" presStyleIdx="5" presStyleCnt="7">
        <dgm:presLayoutVars>
          <dgm:bulletEnabled val="1"/>
        </dgm:presLayoutVars>
      </dgm:prSet>
      <dgm:spPr/>
    </dgm:pt>
    <dgm:pt modelId="{234407F1-8211-4A2C-8CD5-5F95C5C78E47}" type="pres">
      <dgm:prSet presAssocID="{E1DF3EED-1BD0-4D94-B02D-87EDDD5D3824}" presName="sibTrans" presStyleCnt="0"/>
      <dgm:spPr/>
    </dgm:pt>
    <dgm:pt modelId="{B9D37BFF-F2C2-4CF5-8273-14DEE4F5C77F}" type="pres">
      <dgm:prSet presAssocID="{20CD5A35-AF36-44CA-BAE2-DF33940E19A8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C23CC5F4-29E7-4A1A-B182-F3172521B159}" type="presOf" srcId="{3F8772EF-8061-40BC-B82D-970CB0A77461}" destId="{0586F500-636A-43EE-ADB4-61C28E31D24E}" srcOrd="0" destOrd="0" presId="urn:microsoft.com/office/officeart/2005/8/layout/hProcess9"/>
    <dgm:cxn modelId="{C50803DC-95B2-4715-BA1B-86A394CD3191}" type="presOf" srcId="{AD378BFA-D259-4A9D-AF74-545E89482725}" destId="{4C13A0E5-6A17-4E65-BA64-248D2A294366}" srcOrd="0" destOrd="0" presId="urn:microsoft.com/office/officeart/2005/8/layout/hProcess9"/>
    <dgm:cxn modelId="{8481266A-BCDC-4EA5-9E9E-4D659A089BF5}" srcId="{AD378BFA-D259-4A9D-AF74-545E89482725}" destId="{86B49779-527F-4530-B9FB-422ED33DA0B0}" srcOrd="1" destOrd="0" parTransId="{0BA9C89E-7195-4392-B80C-2C480123B3E1}" sibTransId="{1FF4F989-6D53-477C-A5DE-E020D0929EF9}"/>
    <dgm:cxn modelId="{4205CDEE-F732-44FE-901F-A8CC3E4979A4}" type="presOf" srcId="{8FB5FBC6-C2CA-4E0F-8080-4212D79AFA69}" destId="{4E3F5AA6-025B-4923-9CDC-53F3A9D0ED45}" srcOrd="0" destOrd="0" presId="urn:microsoft.com/office/officeart/2005/8/layout/hProcess9"/>
    <dgm:cxn modelId="{8F8C9DB4-1A2A-47E6-93E1-FC637B9AC1F1}" srcId="{AD378BFA-D259-4A9D-AF74-545E89482725}" destId="{8FB5FBC6-C2CA-4E0F-8080-4212D79AFA69}" srcOrd="5" destOrd="0" parTransId="{0977C26A-9CC0-403B-9A9A-75476FD360E6}" sibTransId="{E1DF3EED-1BD0-4D94-B02D-87EDDD5D3824}"/>
    <dgm:cxn modelId="{DCD8C96B-B26D-4EC4-9FF7-24A4B6E29634}" type="presOf" srcId="{A7884D20-076D-44FE-8794-664FF1341398}" destId="{65083A15-525E-4601-B69E-92719F4EE6A7}" srcOrd="0" destOrd="0" presId="urn:microsoft.com/office/officeart/2005/8/layout/hProcess9"/>
    <dgm:cxn modelId="{A6E9C5A0-CB1C-4031-A4F5-BC04FD758653}" srcId="{AD378BFA-D259-4A9D-AF74-545E89482725}" destId="{3F8772EF-8061-40BC-B82D-970CB0A77461}" srcOrd="4" destOrd="0" parTransId="{90B0734D-565E-4642-8179-8EF8D5A15500}" sibTransId="{B9571754-DC1D-44D4-B65A-4AAB196CECCD}"/>
    <dgm:cxn modelId="{2337CE8F-8AC0-4837-810D-4C5440A5784F}" type="presOf" srcId="{65FA616F-48C2-4D32-8FC3-7AF1736C87F3}" destId="{5136ABDA-799D-4FA4-BBD1-D555A0E13144}" srcOrd="0" destOrd="0" presId="urn:microsoft.com/office/officeart/2005/8/layout/hProcess9"/>
    <dgm:cxn modelId="{6DD70802-124D-45CC-8977-BD66612386D2}" srcId="{AD378BFA-D259-4A9D-AF74-545E89482725}" destId="{1DBC1250-5146-45F4-AF3B-F00BAC29906B}" srcOrd="3" destOrd="0" parTransId="{4222C7BA-B488-426F-8DEB-0C278A20E7D7}" sibTransId="{69BBA431-6A56-46A8-8066-89E9373FDCD5}"/>
    <dgm:cxn modelId="{C126539C-9AAD-418E-ADF8-503DEBD1146C}" type="presOf" srcId="{86B49779-527F-4530-B9FB-422ED33DA0B0}" destId="{CB845979-2F2B-48CD-9C1A-042B782E7BAC}" srcOrd="0" destOrd="0" presId="urn:microsoft.com/office/officeart/2005/8/layout/hProcess9"/>
    <dgm:cxn modelId="{0D05E0A4-8AC6-4483-B70E-437D43C2B153}" srcId="{AD378BFA-D259-4A9D-AF74-545E89482725}" destId="{20CD5A35-AF36-44CA-BAE2-DF33940E19A8}" srcOrd="6" destOrd="0" parTransId="{7E740473-E3FD-4F39-B48E-B784BC37BCCB}" sibTransId="{24CF0BD2-41DC-451C-A03C-A7DE22010795}"/>
    <dgm:cxn modelId="{F7334ADD-E297-4464-985C-51F6880992E8}" type="presOf" srcId="{20CD5A35-AF36-44CA-BAE2-DF33940E19A8}" destId="{B9D37BFF-F2C2-4CF5-8273-14DEE4F5C77F}" srcOrd="0" destOrd="0" presId="urn:microsoft.com/office/officeart/2005/8/layout/hProcess9"/>
    <dgm:cxn modelId="{87FE308B-EE0B-4EFC-BB89-7DBBDADBFCA1}" type="presOf" srcId="{1DBC1250-5146-45F4-AF3B-F00BAC29906B}" destId="{BEAD5398-78DB-4023-B918-6E0FABF09166}" srcOrd="0" destOrd="0" presId="urn:microsoft.com/office/officeart/2005/8/layout/hProcess9"/>
    <dgm:cxn modelId="{F9A4307D-3CF0-495A-986F-622C087D9B47}" srcId="{AD378BFA-D259-4A9D-AF74-545E89482725}" destId="{A7884D20-076D-44FE-8794-664FF1341398}" srcOrd="0" destOrd="0" parTransId="{9A4872AF-36C6-4B2C-B08A-6FCC3B398EF2}" sibTransId="{B1390122-779A-4043-A50F-A2B3D9AF3EC7}"/>
    <dgm:cxn modelId="{637D8319-8689-45B4-AE77-2EECC3062437}" srcId="{AD378BFA-D259-4A9D-AF74-545E89482725}" destId="{65FA616F-48C2-4D32-8FC3-7AF1736C87F3}" srcOrd="2" destOrd="0" parTransId="{8AF69451-1949-43F2-8EAD-4B337612FE1C}" sibTransId="{A7C53689-60AC-413B-A095-2286BF324CCF}"/>
    <dgm:cxn modelId="{BCC5F1D4-FDD0-4796-886A-383A21D04D7D}" type="presParOf" srcId="{4C13A0E5-6A17-4E65-BA64-248D2A294366}" destId="{DD916B2C-69E5-4F60-98C4-F23B7375CD00}" srcOrd="0" destOrd="0" presId="urn:microsoft.com/office/officeart/2005/8/layout/hProcess9"/>
    <dgm:cxn modelId="{ABA9C8E0-0840-4332-ABEA-95878C858683}" type="presParOf" srcId="{4C13A0E5-6A17-4E65-BA64-248D2A294366}" destId="{97CB7273-197F-4AFB-8C59-9D26661F6289}" srcOrd="1" destOrd="0" presId="urn:microsoft.com/office/officeart/2005/8/layout/hProcess9"/>
    <dgm:cxn modelId="{2D1D3777-5516-46E2-9EC0-E0428F989800}" type="presParOf" srcId="{97CB7273-197F-4AFB-8C59-9D26661F6289}" destId="{65083A15-525E-4601-B69E-92719F4EE6A7}" srcOrd="0" destOrd="0" presId="urn:microsoft.com/office/officeart/2005/8/layout/hProcess9"/>
    <dgm:cxn modelId="{AB1B68C4-1BA9-42C1-A868-628B97C59836}" type="presParOf" srcId="{97CB7273-197F-4AFB-8C59-9D26661F6289}" destId="{474AA97A-432A-4885-AB03-D5B3ECE880D7}" srcOrd="1" destOrd="0" presId="urn:microsoft.com/office/officeart/2005/8/layout/hProcess9"/>
    <dgm:cxn modelId="{64AB774F-9E29-4AF7-9A4C-6D585B79D968}" type="presParOf" srcId="{97CB7273-197F-4AFB-8C59-9D26661F6289}" destId="{CB845979-2F2B-48CD-9C1A-042B782E7BAC}" srcOrd="2" destOrd="0" presId="urn:microsoft.com/office/officeart/2005/8/layout/hProcess9"/>
    <dgm:cxn modelId="{1C43BE92-5EDB-4D33-82AA-35879A251241}" type="presParOf" srcId="{97CB7273-197F-4AFB-8C59-9D26661F6289}" destId="{8952DC29-D555-4B44-B563-1CE1FF3A90CE}" srcOrd="3" destOrd="0" presId="urn:microsoft.com/office/officeart/2005/8/layout/hProcess9"/>
    <dgm:cxn modelId="{379EF5D3-D0FE-47AA-B098-8006D74D277C}" type="presParOf" srcId="{97CB7273-197F-4AFB-8C59-9D26661F6289}" destId="{5136ABDA-799D-4FA4-BBD1-D555A0E13144}" srcOrd="4" destOrd="0" presId="urn:microsoft.com/office/officeart/2005/8/layout/hProcess9"/>
    <dgm:cxn modelId="{F2B6AFFC-BD7A-4FD9-A2F4-0CAD3953C0C0}" type="presParOf" srcId="{97CB7273-197F-4AFB-8C59-9D26661F6289}" destId="{DC88C859-076E-4ADE-90D4-15FCE0F8CE3E}" srcOrd="5" destOrd="0" presId="urn:microsoft.com/office/officeart/2005/8/layout/hProcess9"/>
    <dgm:cxn modelId="{2457FF7A-4067-4633-958F-7DB776B526CC}" type="presParOf" srcId="{97CB7273-197F-4AFB-8C59-9D26661F6289}" destId="{BEAD5398-78DB-4023-B918-6E0FABF09166}" srcOrd="6" destOrd="0" presId="urn:microsoft.com/office/officeart/2005/8/layout/hProcess9"/>
    <dgm:cxn modelId="{4BDFB5ED-8AE4-471D-9586-85F87921D7BA}" type="presParOf" srcId="{97CB7273-197F-4AFB-8C59-9D26661F6289}" destId="{84CFE2A7-8BAC-4BD4-8359-08861306A540}" srcOrd="7" destOrd="0" presId="urn:microsoft.com/office/officeart/2005/8/layout/hProcess9"/>
    <dgm:cxn modelId="{7AC8C23B-129F-4006-8E14-3276073544DF}" type="presParOf" srcId="{97CB7273-197F-4AFB-8C59-9D26661F6289}" destId="{0586F500-636A-43EE-ADB4-61C28E31D24E}" srcOrd="8" destOrd="0" presId="urn:microsoft.com/office/officeart/2005/8/layout/hProcess9"/>
    <dgm:cxn modelId="{2A01F8A2-FCE9-4098-9B29-2ED98EAF0B7C}" type="presParOf" srcId="{97CB7273-197F-4AFB-8C59-9D26661F6289}" destId="{5AD3F6EE-EBBD-4369-801A-B57EF924B952}" srcOrd="9" destOrd="0" presId="urn:microsoft.com/office/officeart/2005/8/layout/hProcess9"/>
    <dgm:cxn modelId="{7E5CA479-0B31-4032-830D-450796AD7420}" type="presParOf" srcId="{97CB7273-197F-4AFB-8C59-9D26661F6289}" destId="{4E3F5AA6-025B-4923-9CDC-53F3A9D0ED45}" srcOrd="10" destOrd="0" presId="urn:microsoft.com/office/officeart/2005/8/layout/hProcess9"/>
    <dgm:cxn modelId="{6EA7ABB8-2E95-4B14-8C47-D6C8E30A6AEE}" type="presParOf" srcId="{97CB7273-197F-4AFB-8C59-9D26661F6289}" destId="{234407F1-8211-4A2C-8CD5-5F95C5C78E47}" srcOrd="11" destOrd="0" presId="urn:microsoft.com/office/officeart/2005/8/layout/hProcess9"/>
    <dgm:cxn modelId="{AB63E675-A2D9-4348-84C5-A8EBFE56EC6B}" type="presParOf" srcId="{97CB7273-197F-4AFB-8C59-9D26661F6289}" destId="{B9D37BFF-F2C2-4CF5-8273-14DEE4F5C77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16B2C-69E5-4F60-98C4-F23B7375CD00}">
      <dsp:nvSpPr>
        <dsp:cNvPr id="0" name=""/>
        <dsp:cNvSpPr/>
      </dsp:nvSpPr>
      <dsp:spPr>
        <a:xfrm>
          <a:off x="817927" y="0"/>
          <a:ext cx="9269844" cy="408192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83A15-525E-4601-B69E-92719F4EE6A7}">
      <dsp:nvSpPr>
        <dsp:cNvPr id="0" name=""/>
        <dsp:cNvSpPr/>
      </dsp:nvSpPr>
      <dsp:spPr>
        <a:xfrm>
          <a:off x="931" y="1224578"/>
          <a:ext cx="1493676" cy="163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smtClean="0"/>
            <a:t>Governance</a:t>
          </a:r>
          <a:endParaRPr lang="en-IE" sz="1300" kern="1200"/>
        </a:p>
      </dsp:txBody>
      <dsp:txXfrm>
        <a:off x="73846" y="1297493"/>
        <a:ext cx="1347846" cy="1486941"/>
      </dsp:txXfrm>
    </dsp:sp>
    <dsp:sp modelId="{CB845979-2F2B-48CD-9C1A-042B782E7BAC}">
      <dsp:nvSpPr>
        <dsp:cNvPr id="0" name=""/>
        <dsp:cNvSpPr/>
      </dsp:nvSpPr>
      <dsp:spPr>
        <a:xfrm>
          <a:off x="1569291" y="1224578"/>
          <a:ext cx="1493676" cy="163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smtClean="0"/>
            <a:t>Communication</a:t>
          </a:r>
          <a:endParaRPr lang="en-IE" sz="1300" kern="1200"/>
        </a:p>
      </dsp:txBody>
      <dsp:txXfrm>
        <a:off x="1642206" y="1297493"/>
        <a:ext cx="1347846" cy="1486941"/>
      </dsp:txXfrm>
    </dsp:sp>
    <dsp:sp modelId="{5136ABDA-799D-4FA4-BBD1-D555A0E13144}">
      <dsp:nvSpPr>
        <dsp:cNvPr id="0" name=""/>
        <dsp:cNvSpPr/>
      </dsp:nvSpPr>
      <dsp:spPr>
        <a:xfrm>
          <a:off x="3137651" y="1224578"/>
          <a:ext cx="1493676" cy="163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smtClean="0"/>
            <a:t>Training/EURES Academy</a:t>
          </a:r>
          <a:endParaRPr lang="en-IE" sz="1300" kern="1200"/>
        </a:p>
      </dsp:txBody>
      <dsp:txXfrm>
        <a:off x="3210566" y="1297493"/>
        <a:ext cx="1347846" cy="1486941"/>
      </dsp:txXfrm>
    </dsp:sp>
    <dsp:sp modelId="{BEAD5398-78DB-4023-B918-6E0FABF09166}">
      <dsp:nvSpPr>
        <dsp:cNvPr id="0" name=""/>
        <dsp:cNvSpPr/>
      </dsp:nvSpPr>
      <dsp:spPr>
        <a:xfrm>
          <a:off x="4706011" y="1224578"/>
          <a:ext cx="1493676" cy="163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smtClean="0"/>
            <a:t>Labour market analysis</a:t>
          </a:r>
          <a:endParaRPr lang="en-IE" sz="1300" kern="1200"/>
        </a:p>
      </dsp:txBody>
      <dsp:txXfrm>
        <a:off x="4778926" y="1297493"/>
        <a:ext cx="1347846" cy="1486941"/>
      </dsp:txXfrm>
    </dsp:sp>
    <dsp:sp modelId="{0586F500-636A-43EE-ADB4-61C28E31D24E}">
      <dsp:nvSpPr>
        <dsp:cNvPr id="0" name=""/>
        <dsp:cNvSpPr/>
      </dsp:nvSpPr>
      <dsp:spPr>
        <a:xfrm>
          <a:off x="6274371" y="1224578"/>
          <a:ext cx="1493676" cy="163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smtClean="0"/>
            <a:t>Performance Management System</a:t>
          </a:r>
          <a:endParaRPr lang="en-IE" sz="1300" kern="1200"/>
        </a:p>
      </dsp:txBody>
      <dsp:txXfrm>
        <a:off x="6347286" y="1297493"/>
        <a:ext cx="1347846" cy="1486941"/>
      </dsp:txXfrm>
    </dsp:sp>
    <dsp:sp modelId="{4E3F5AA6-025B-4923-9CDC-53F3A9D0ED45}">
      <dsp:nvSpPr>
        <dsp:cNvPr id="0" name=""/>
        <dsp:cNvSpPr/>
      </dsp:nvSpPr>
      <dsp:spPr>
        <a:xfrm>
          <a:off x="7842731" y="1224578"/>
          <a:ext cx="1493676" cy="163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smtClean="0"/>
            <a:t>European online Job Days  </a:t>
          </a:r>
          <a:endParaRPr lang="en-IE" sz="1300" kern="1200"/>
        </a:p>
      </dsp:txBody>
      <dsp:txXfrm>
        <a:off x="7915646" y="1297493"/>
        <a:ext cx="1347846" cy="1486941"/>
      </dsp:txXfrm>
    </dsp:sp>
    <dsp:sp modelId="{B9D37BFF-F2C2-4CF5-8273-14DEE4F5C77F}">
      <dsp:nvSpPr>
        <dsp:cNvPr id="0" name=""/>
        <dsp:cNvSpPr/>
      </dsp:nvSpPr>
      <dsp:spPr>
        <a:xfrm>
          <a:off x="9411091" y="1224578"/>
          <a:ext cx="1493676" cy="1632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smtClean="0"/>
            <a:t>Enlargement of the EURES network</a:t>
          </a:r>
          <a:endParaRPr lang="en-IE" sz="1300" kern="1200"/>
        </a:p>
      </dsp:txBody>
      <dsp:txXfrm>
        <a:off x="9484006" y="1297493"/>
        <a:ext cx="1347846" cy="1486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2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5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https://eur-lex.europa.eu/legal-content/EN/TXT/PDF/?uri=CELEX:52021SC0217&amp;rid=6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0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0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%3A52021DC0452&amp;qid=163050433897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es/public/eures-services/eures-targeted-mobility-scheme_en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es/public/eures-services/eures-cross-border-regions_en" TargetMode="External"/><Relationship Id="rId2" Type="http://schemas.openxmlformats.org/officeDocument/2006/relationships/hyperlink" Target="http://ec.europa.eu/social/main.jsp?catId=1081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3388" y="2506923"/>
            <a:ext cx="10684112" cy="1379278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/>
              <a:t>EURES </a:t>
            </a:r>
            <a:endParaRPr lang="en-GB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24152" y="3824297"/>
            <a:ext cx="10065224" cy="897754"/>
          </a:xfrm>
        </p:spPr>
        <p:txBody>
          <a:bodyPr/>
          <a:lstStyle/>
          <a:p>
            <a:r>
              <a:rPr lang="en-GB" b="1" dirty="0" smtClean="0"/>
              <a:t>The </a:t>
            </a:r>
            <a:r>
              <a:rPr lang="en-US" b="1" dirty="0" smtClean="0"/>
              <a:t>European Network </a:t>
            </a:r>
            <a:r>
              <a:rPr lang="en-US" b="1" dirty="0"/>
              <a:t>of E</a:t>
            </a:r>
            <a:r>
              <a:rPr lang="en-US" b="1" dirty="0" smtClean="0"/>
              <a:t>mployment </a:t>
            </a:r>
            <a:r>
              <a:rPr lang="en-US" b="1" dirty="0"/>
              <a:t>S</a:t>
            </a:r>
            <a:r>
              <a:rPr lang="en-US" b="1" dirty="0" smtClean="0"/>
              <a:t>ervices </a:t>
            </a:r>
          </a:p>
          <a:p>
            <a:r>
              <a:rPr lang="en-US" b="1" dirty="0" smtClean="0"/>
              <a:t>&amp; The Job Mobility Portal</a:t>
            </a:r>
            <a:endParaRPr lang="en-GB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5557902"/>
            <a:ext cx="5040313" cy="1007997"/>
          </a:xfrm>
        </p:spPr>
        <p:txBody>
          <a:bodyPr/>
          <a:lstStyle/>
          <a:p>
            <a:r>
              <a:rPr lang="en-GB" sz="1600" dirty="0" smtClean="0"/>
              <a:t>15 June 2022, DG </a:t>
            </a:r>
            <a:r>
              <a:rPr lang="en-GB" sz="1600" dirty="0"/>
              <a:t>EMPL/E1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843" t="15765" r="1581"/>
          <a:stretch/>
        </p:blipFill>
        <p:spPr>
          <a:xfrm>
            <a:off x="6369710" y="2201545"/>
            <a:ext cx="5368811" cy="29146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8523" y="1714500"/>
            <a:ext cx="11019998" cy="4140200"/>
          </a:xfrm>
        </p:spPr>
        <p:txBody>
          <a:bodyPr/>
          <a:lstStyle/>
          <a:p>
            <a:r>
              <a:rPr lang="en-IE" dirty="0"/>
              <a:t>ECO and all operational activities transferred to ELA in </a:t>
            </a:r>
            <a:r>
              <a:rPr lang="en-IE" dirty="0" smtClean="0"/>
              <a:t>2021</a:t>
            </a:r>
            <a:endParaRPr lang="en-IE" dirty="0"/>
          </a:p>
          <a:p>
            <a:r>
              <a:rPr lang="en-IE" dirty="0" smtClean="0"/>
              <a:t>EURES</a:t>
            </a:r>
            <a:r>
              <a:rPr lang="en-IE" dirty="0" smtClean="0">
                <a:solidFill>
                  <a:schemeClr val="tx2"/>
                </a:solidFill>
              </a:rPr>
              <a:t> Portal </a:t>
            </a:r>
          </a:p>
          <a:p>
            <a:pPr lvl="1"/>
            <a:r>
              <a:rPr lang="en-IE" dirty="0"/>
              <a:t>Currently </a:t>
            </a:r>
            <a:r>
              <a:rPr lang="en-IE" dirty="0" smtClean="0"/>
              <a:t>3 </a:t>
            </a:r>
            <a:r>
              <a:rPr lang="en-IE" dirty="0"/>
              <a:t>million job vacancies and over 900.000 CVs</a:t>
            </a:r>
          </a:p>
          <a:p>
            <a:pPr lvl="1"/>
            <a:r>
              <a:rPr lang="en-IE" dirty="0" smtClean="0"/>
              <a:t>Continuous developments and improvements</a:t>
            </a:r>
          </a:p>
          <a:p>
            <a:r>
              <a:rPr lang="en-IE" dirty="0" smtClean="0">
                <a:solidFill>
                  <a:schemeClr val="tx2"/>
                </a:solidFill>
              </a:rPr>
              <a:t>Human network </a:t>
            </a:r>
            <a:r>
              <a:rPr lang="en-IE" dirty="0" smtClean="0"/>
              <a:t>of EURES advisers</a:t>
            </a:r>
          </a:p>
          <a:p>
            <a:pPr lvl="1"/>
            <a:r>
              <a:rPr lang="en-IE" dirty="0" smtClean="0"/>
              <a:t>Over 1000 across 31 European Countries </a:t>
            </a:r>
          </a:p>
          <a:p>
            <a:pPr marL="0" indent="0">
              <a:buNone/>
            </a:pPr>
            <a:r>
              <a:rPr lang="en-IE" dirty="0" smtClean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State of play – EURES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05136"/>
              </p:ext>
            </p:extLst>
          </p:nvPr>
        </p:nvGraphicFramePr>
        <p:xfrm>
          <a:off x="838199" y="1625600"/>
          <a:ext cx="10905699" cy="408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Activities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3723" y="2079993"/>
            <a:ext cx="10931098" cy="4272429"/>
          </a:xfrm>
        </p:spPr>
        <p:txBody>
          <a:bodyPr/>
          <a:lstStyle/>
          <a:p>
            <a:r>
              <a:rPr lang="en-IE" dirty="0" smtClean="0"/>
              <a:t>The 2016 EURES regulation requires all the countries to set in place a system of admission of private organisations as Members or Partners</a:t>
            </a:r>
          </a:p>
          <a:p>
            <a:pPr lvl="1"/>
            <a:r>
              <a:rPr lang="en-IE" dirty="0" smtClean="0">
                <a:solidFill>
                  <a:schemeClr val="tx2"/>
                </a:solidFill>
              </a:rPr>
              <a:t>Innovative and ambitious measure </a:t>
            </a:r>
          </a:p>
          <a:p>
            <a:r>
              <a:rPr lang="en-IE" dirty="0" smtClean="0"/>
              <a:t>May 2022</a:t>
            </a:r>
          </a:p>
          <a:p>
            <a:pPr lvl="1"/>
            <a:r>
              <a:rPr lang="en-GB" dirty="0"/>
              <a:t>24 Private Members</a:t>
            </a:r>
            <a:endParaRPr lang="en-US" dirty="0"/>
          </a:p>
          <a:p>
            <a:pPr lvl="1"/>
            <a:r>
              <a:rPr lang="en-GB" dirty="0"/>
              <a:t>76 </a:t>
            </a:r>
            <a:r>
              <a:rPr lang="en-GB" dirty="0" smtClean="0"/>
              <a:t>Partners</a:t>
            </a:r>
            <a:endParaRPr lang="en-IE" dirty="0" smtClean="0"/>
          </a:p>
          <a:p>
            <a:r>
              <a:rPr lang="en-IE" dirty="0" smtClean="0"/>
              <a:t>Advantages and challenges 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849101" cy="782357"/>
          </a:xfrm>
        </p:spPr>
        <p:txBody>
          <a:bodyPr/>
          <a:lstStyle/>
          <a:p>
            <a:r>
              <a:rPr lang="en-IE" sz="2800" dirty="0" smtClean="0"/>
              <a:t>Admission of and working with private Members and Partners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94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541308"/>
          </a:xfrm>
        </p:spPr>
        <p:txBody>
          <a:bodyPr/>
          <a:lstStyle/>
          <a:p>
            <a:r>
              <a:rPr lang="en-IE" dirty="0" smtClean="0"/>
              <a:t>EURES is unique and works well, but can improve</a:t>
            </a:r>
          </a:p>
          <a:p>
            <a:pPr lvl="1"/>
            <a:r>
              <a:rPr lang="en-US" dirty="0"/>
              <a:t>EURES is not visible enough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EURES </a:t>
            </a:r>
            <a:r>
              <a:rPr lang="en-US" dirty="0"/>
              <a:t>needs </a:t>
            </a:r>
            <a:r>
              <a:rPr lang="en-US" u="sng" dirty="0"/>
              <a:t>all</a:t>
            </a:r>
            <a:r>
              <a:rPr lang="en-US" dirty="0"/>
              <a:t> CVs and vacancies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/>
              <a:t>And all of them encoded with ESCO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/>
              <a:t>To do automated matching</a:t>
            </a:r>
          </a:p>
          <a:p>
            <a:pPr lvl="1"/>
            <a:r>
              <a:rPr lang="en-US" dirty="0"/>
              <a:t>EURES needs </a:t>
            </a:r>
            <a:r>
              <a:rPr lang="en-US" dirty="0" smtClean="0"/>
              <a:t>to </a:t>
            </a:r>
            <a:r>
              <a:rPr lang="en-US" u="sng" dirty="0" smtClean="0"/>
              <a:t>expand its network </a:t>
            </a:r>
            <a:r>
              <a:rPr lang="en-US" dirty="0" smtClean="0"/>
              <a:t>of Members </a:t>
            </a:r>
            <a:r>
              <a:rPr lang="en-US" dirty="0"/>
              <a:t>and </a:t>
            </a:r>
            <a:r>
              <a:rPr lang="en-US" dirty="0" smtClean="0"/>
              <a:t>Partners</a:t>
            </a:r>
          </a:p>
          <a:p>
            <a:r>
              <a:rPr lang="en-GB" sz="1800" u="sng" dirty="0">
                <a:hlinkClick r:id="rId3"/>
              </a:rPr>
              <a:t>https://eur-lex.europa.eu/legal-content/EN/TXT/?uri=CELEX%3A52021DC0452&amp;qid=1630504338973</a:t>
            </a:r>
            <a:endParaRPr lang="en-US" sz="1800" dirty="0" smtClean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GB" sz="1800" u="sng" dirty="0">
                <a:hlinkClick r:id="rId3"/>
              </a:rPr>
              <a:t>https://eur-lex.europa.eu/legal-content/EN/TXT/?</a:t>
            </a:r>
            <a:r>
              <a:rPr lang="en-GB" sz="1800" u="sng" dirty="0" smtClean="0">
                <a:hlinkClick r:id="rId3"/>
              </a:rPr>
              <a:t>uri=CELEX%3A52021DC0452&amp;qid=1630504338973</a:t>
            </a:r>
            <a:endParaRPr lang="en-GB" sz="1800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Ex-Post </a:t>
            </a:r>
            <a:r>
              <a:rPr lang="en-US" dirty="0"/>
              <a:t>Evaluation of </a:t>
            </a:r>
            <a:r>
              <a:rPr lang="en-US" dirty="0" smtClean="0"/>
              <a:t>EURES, </a:t>
            </a:r>
            <a:r>
              <a:rPr lang="en-US" dirty="0"/>
              <a:t>report </a:t>
            </a:r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1619" y="1030923"/>
            <a:ext cx="10676038" cy="23876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EURES grant programs </a:t>
            </a:r>
            <a:endParaRPr lang="fr-BE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1612900"/>
            <a:ext cx="10981898" cy="4547268"/>
          </a:xfrm>
        </p:spPr>
        <p:txBody>
          <a:bodyPr/>
          <a:lstStyle/>
          <a:p>
            <a:r>
              <a:rPr lang="en-GB" sz="2000" dirty="0" smtClean="0"/>
              <a:t>An </a:t>
            </a:r>
            <a:r>
              <a:rPr lang="en-GB" sz="2000" dirty="0" smtClean="0">
                <a:solidFill>
                  <a:schemeClr val="tx2"/>
                </a:solidFill>
              </a:rPr>
              <a:t>instrument </a:t>
            </a:r>
            <a:r>
              <a:rPr lang="en-GB" sz="2000" dirty="0">
                <a:solidFill>
                  <a:schemeClr val="tx2"/>
                </a:solidFill>
              </a:rPr>
              <a:t>to address labour market </a:t>
            </a:r>
            <a:r>
              <a:rPr lang="en-GB" sz="2000" dirty="0" smtClean="0">
                <a:solidFill>
                  <a:schemeClr val="tx2"/>
                </a:solidFill>
              </a:rPr>
              <a:t>imbalances</a:t>
            </a:r>
            <a:r>
              <a:rPr lang="en-GB" sz="2000" dirty="0" smtClean="0"/>
              <a:t> 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inanced </a:t>
            </a:r>
            <a:r>
              <a:rPr lang="en-GB" dirty="0"/>
              <a:t>under the Employment and Social Innovation ("</a:t>
            </a:r>
            <a:r>
              <a:rPr lang="en-GB" dirty="0" err="1"/>
              <a:t>EaSI</a:t>
            </a:r>
            <a:r>
              <a:rPr lang="en-GB" dirty="0"/>
              <a:t>") strand of the ESF+</a:t>
            </a:r>
            <a:endParaRPr lang="en-GB" sz="1600" dirty="0" smtClean="0"/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services provided </a:t>
            </a:r>
            <a:r>
              <a:rPr lang="en-GB" sz="2000" dirty="0" smtClean="0"/>
              <a:t>by </a:t>
            </a:r>
            <a:r>
              <a:rPr lang="en-GB" sz="2000" dirty="0"/>
              <a:t>the EURES TMS implementing </a:t>
            </a:r>
            <a:r>
              <a:rPr lang="en-GB" sz="2000" dirty="0" smtClean="0"/>
              <a:t>projects include </a:t>
            </a:r>
            <a:r>
              <a:rPr lang="en-GB" sz="2000" dirty="0">
                <a:solidFill>
                  <a:schemeClr val="tx2"/>
                </a:solidFill>
              </a:rPr>
              <a:t>direct funding </a:t>
            </a:r>
            <a:r>
              <a:rPr lang="en-GB" sz="2000" dirty="0"/>
              <a:t>for target groups </a:t>
            </a:r>
            <a:r>
              <a:rPr lang="en-GB" sz="2000" dirty="0" smtClean="0"/>
              <a:t>for </a:t>
            </a:r>
            <a:r>
              <a:rPr lang="en-GB" sz="2000" dirty="0"/>
              <a:t>the following purposes:</a:t>
            </a:r>
            <a:endParaRPr lang="en-US" sz="2000" dirty="0"/>
          </a:p>
          <a:p>
            <a:pPr lvl="1"/>
            <a:r>
              <a:rPr lang="en-GB" sz="1600" dirty="0" smtClean="0"/>
              <a:t>interview trip;</a:t>
            </a:r>
            <a:r>
              <a:rPr lang="en-US" sz="1600" dirty="0"/>
              <a:t> </a:t>
            </a:r>
            <a:r>
              <a:rPr lang="en-GB" sz="1600" dirty="0" smtClean="0"/>
              <a:t>relocation </a:t>
            </a:r>
            <a:r>
              <a:rPr lang="en-GB" sz="1600" dirty="0"/>
              <a:t>to the country of </a:t>
            </a:r>
            <a:r>
              <a:rPr lang="en-GB" sz="1600" dirty="0" smtClean="0"/>
              <a:t>destination;</a:t>
            </a:r>
            <a:r>
              <a:rPr lang="en-US" sz="1600" dirty="0"/>
              <a:t> </a:t>
            </a:r>
            <a:r>
              <a:rPr lang="en-GB" sz="1600" dirty="0" smtClean="0"/>
              <a:t>language training;</a:t>
            </a:r>
            <a:r>
              <a:rPr lang="en-US" sz="1600" dirty="0"/>
              <a:t> </a:t>
            </a:r>
            <a:r>
              <a:rPr lang="en-GB" sz="1600" dirty="0" smtClean="0"/>
              <a:t>recognition </a:t>
            </a:r>
            <a:r>
              <a:rPr lang="en-GB" sz="1600" dirty="0"/>
              <a:t>of </a:t>
            </a:r>
            <a:r>
              <a:rPr lang="en-GB" sz="1600" dirty="0" smtClean="0"/>
              <a:t>qualifications;</a:t>
            </a:r>
            <a:r>
              <a:rPr lang="en-US" sz="1600" dirty="0"/>
              <a:t> </a:t>
            </a:r>
            <a:r>
              <a:rPr lang="en-GB" sz="1600" dirty="0" smtClean="0"/>
              <a:t>family </a:t>
            </a:r>
            <a:r>
              <a:rPr lang="en-GB" sz="1600" dirty="0"/>
              <a:t>relocation </a:t>
            </a:r>
            <a:r>
              <a:rPr lang="en-GB" sz="1600" dirty="0" smtClean="0"/>
              <a:t>grant;</a:t>
            </a:r>
            <a:r>
              <a:rPr lang="en-US" sz="1600" dirty="0"/>
              <a:t> </a:t>
            </a:r>
            <a:r>
              <a:rPr lang="en-GB" sz="1600" dirty="0" smtClean="0"/>
              <a:t>integration </a:t>
            </a:r>
            <a:r>
              <a:rPr lang="en-GB" sz="1600" dirty="0"/>
              <a:t>programme for SMEs for the new worker(s), trainee(s) or apprentice(s</a:t>
            </a:r>
            <a:r>
              <a:rPr lang="en-GB" sz="1600" dirty="0" smtClean="0"/>
              <a:t>).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here </a:t>
            </a:r>
            <a:r>
              <a:rPr lang="en-IE" sz="2000" dirty="0"/>
              <a:t>are </a:t>
            </a:r>
            <a:r>
              <a:rPr lang="en-IE" sz="2000" dirty="0">
                <a:solidFill>
                  <a:schemeClr val="tx2"/>
                </a:solidFill>
              </a:rPr>
              <a:t>four projects </a:t>
            </a:r>
            <a:r>
              <a:rPr lang="en-IE" sz="2000" dirty="0"/>
              <a:t>in </a:t>
            </a:r>
            <a:r>
              <a:rPr lang="en-IE" sz="2000" dirty="0" smtClean="0"/>
              <a:t>implementation (lead by Italy, Germany and Sweden)</a:t>
            </a:r>
          </a:p>
          <a:p>
            <a:r>
              <a:rPr lang="en-IE" sz="2000" dirty="0" smtClean="0">
                <a:solidFill>
                  <a:schemeClr val="tx2"/>
                </a:solidFill>
              </a:rPr>
              <a:t>2022</a:t>
            </a:r>
            <a:r>
              <a:rPr lang="en-IE" sz="2000" dirty="0" smtClean="0"/>
              <a:t>: New call for proposals will be launched </a:t>
            </a:r>
          </a:p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ec.europa.eu/eures/public/eures-services/eures-targeted-mobility-scheme_en</a:t>
            </a:r>
            <a:endParaRPr lang="en-US" sz="14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EURES Targeted Mobility Schemes (TMS)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EURES </a:t>
            </a:r>
            <a:r>
              <a:rPr lang="en-US" sz="2000" dirty="0"/>
              <a:t>helps cross-border workers to overcome </a:t>
            </a:r>
            <a:r>
              <a:rPr lang="en-US" sz="2000" dirty="0" smtClean="0"/>
              <a:t>obstacles </a:t>
            </a:r>
            <a:r>
              <a:rPr lang="en-US" sz="2000" dirty="0"/>
              <a:t>by providing financial support to cross-border partnerships, under the umbrella of </a:t>
            </a:r>
            <a:r>
              <a:rPr lang="en-US" sz="2000" dirty="0" err="1">
                <a:hlinkClick r:id="rId2"/>
              </a:rPr>
              <a:t>EaSI</a:t>
            </a:r>
            <a:r>
              <a:rPr lang="en-US" sz="2000" dirty="0">
                <a:hlinkClick r:id="rId2"/>
              </a:rPr>
              <a:t>, the EU </a:t>
            </a:r>
            <a:r>
              <a:rPr lang="en-US" sz="2000" dirty="0" err="1">
                <a:hlinkClick r:id="rId2"/>
              </a:rPr>
              <a:t>programme</a:t>
            </a:r>
            <a:r>
              <a:rPr lang="en-US" sz="2000" dirty="0">
                <a:hlinkClick r:id="rId2"/>
              </a:rPr>
              <a:t> for employment and social innovation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/>
              <a:t>EU internal border regions cover 40% of EU territory and are home to almost 2 million </a:t>
            </a:r>
            <a:r>
              <a:rPr lang="en-US" sz="1600"/>
              <a:t>cross-border </a:t>
            </a:r>
            <a:r>
              <a:rPr lang="en-US" sz="1600" smtClean="0"/>
              <a:t>commuters.</a:t>
            </a:r>
            <a:endParaRPr lang="en-US" sz="1600" dirty="0" smtClean="0"/>
          </a:p>
          <a:p>
            <a:pPr lvl="1"/>
            <a:r>
              <a:rPr lang="en-US" sz="1600" dirty="0" smtClean="0"/>
              <a:t>Cross-border </a:t>
            </a:r>
            <a:r>
              <a:rPr lang="en-US" sz="1600" dirty="0"/>
              <a:t>workers face a number of obstacles on a daily basis, such as different national practices, social security systems, taxation rules and legal </a:t>
            </a:r>
            <a:r>
              <a:rPr lang="en-US" sz="1600" dirty="0" smtClean="0"/>
              <a:t>system</a:t>
            </a:r>
          </a:p>
          <a:p>
            <a:r>
              <a:rPr lang="en-US" sz="1800" dirty="0">
                <a:solidFill>
                  <a:schemeClr val="tx2"/>
                </a:solidFill>
              </a:rPr>
              <a:t>8 cross-border partnerships</a:t>
            </a:r>
            <a:r>
              <a:rPr lang="en-US" sz="1800" dirty="0"/>
              <a:t>, involving 14 </a:t>
            </a:r>
            <a:r>
              <a:rPr lang="en-US" sz="1800" dirty="0" smtClean="0"/>
              <a:t>countries</a:t>
            </a:r>
          </a:p>
          <a:p>
            <a:endParaRPr lang="en-IE" sz="1800" dirty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ec.europa.eu/eures/public/eures-services/eures-cross-border-regions_en</a:t>
            </a:r>
            <a:endParaRPr lang="en-US" sz="1800" dirty="0" smtClean="0"/>
          </a:p>
          <a:p>
            <a:endParaRPr lang="en-US" sz="1800" dirty="0"/>
          </a:p>
          <a:p>
            <a:pPr lvl="1"/>
            <a:endParaRPr lang="en-IE" sz="1600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sz="1600" dirty="0"/>
          </a:p>
          <a:p>
            <a:r>
              <a:rPr lang="en-IE" sz="1600" dirty="0">
                <a:hlinkClick r:id="rId3"/>
              </a:rPr>
              <a:t>https://</a:t>
            </a:r>
            <a:r>
              <a:rPr lang="en-IE" sz="1600" dirty="0" smtClean="0">
                <a:hlinkClick r:id="rId3"/>
              </a:rPr>
              <a:t>ec.europa.eu/eures/public/eures-services/eures-cross-border-regions_en</a:t>
            </a:r>
            <a:endParaRPr lang="en-IE" sz="1600" dirty="0" smtClean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EURES Cross Border Partnerships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8560" y="2560320"/>
            <a:ext cx="10648124" cy="3108961"/>
          </a:xfrm>
        </p:spPr>
        <p:txBody>
          <a:bodyPr/>
          <a:lstStyle/>
          <a:p>
            <a:pPr lvl="0"/>
            <a:r>
              <a:rPr lang="en-GB" dirty="0" smtClean="0"/>
              <a:t>What is EURES and what does it do?</a:t>
            </a:r>
          </a:p>
          <a:p>
            <a:pPr lvl="1"/>
            <a:r>
              <a:rPr lang="en-GB" sz="2400" dirty="0"/>
              <a:t>State </a:t>
            </a:r>
            <a:r>
              <a:rPr lang="en-GB" sz="2400" dirty="0"/>
              <a:t>of play of EURES</a:t>
            </a:r>
            <a:endParaRPr lang="en-US" sz="2400" dirty="0"/>
          </a:p>
          <a:p>
            <a:pPr lvl="2"/>
            <a:r>
              <a:rPr lang="en-GB" sz="2400" dirty="0"/>
              <a:t>EURES grant programs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Overview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154" y="184403"/>
            <a:ext cx="3164098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93049" y="1016953"/>
            <a:ext cx="10676038" cy="2387600"/>
          </a:xfrm>
        </p:spPr>
        <p:txBody>
          <a:bodyPr/>
          <a:lstStyle/>
          <a:p>
            <a:r>
              <a:rPr lang="en-I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I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EURES </a:t>
            </a:r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what does it do</a:t>
            </a:r>
            <a:r>
              <a:rPr lang="en-IE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41181" y="2122805"/>
            <a:ext cx="11071862" cy="3906435"/>
          </a:xfrm>
        </p:spPr>
        <p:txBody>
          <a:bodyPr/>
          <a:lstStyle/>
          <a:p>
            <a:r>
              <a:rPr lang="en-US" dirty="0"/>
              <a:t>Since 1994 EURES has operated as a </a:t>
            </a:r>
            <a:r>
              <a:rPr lang="en-US" dirty="0" smtClean="0"/>
              <a:t>cooperation network</a:t>
            </a:r>
          </a:p>
          <a:p>
            <a:r>
              <a:rPr lang="en-US" dirty="0" smtClean="0"/>
              <a:t>2016 Regulation introduced a substantial reform focused on:</a:t>
            </a:r>
          </a:p>
          <a:p>
            <a:pPr lvl="2">
              <a:spcAft>
                <a:spcPts val="0"/>
              </a:spcAft>
            </a:pPr>
            <a:r>
              <a:rPr lang="en-GB" dirty="0"/>
              <a:t>J</a:t>
            </a:r>
            <a:r>
              <a:rPr lang="en-GB" dirty="0" smtClean="0"/>
              <a:t>ob vacancies and CVs on the EURES portal</a:t>
            </a:r>
            <a:endParaRPr lang="en-IE" dirty="0"/>
          </a:p>
          <a:p>
            <a:pPr lvl="2">
              <a:spcAft>
                <a:spcPts val="0"/>
              </a:spcAft>
            </a:pPr>
            <a:r>
              <a:rPr lang="en-GB" dirty="0"/>
              <a:t>M</a:t>
            </a:r>
            <a:r>
              <a:rPr lang="en-GB" dirty="0" smtClean="0"/>
              <a:t>atching </a:t>
            </a:r>
            <a:r>
              <a:rPr lang="en-GB" dirty="0"/>
              <a:t>between vacancies and </a:t>
            </a:r>
            <a:r>
              <a:rPr lang="en-GB" dirty="0" smtClean="0"/>
              <a:t>CVs</a:t>
            </a:r>
            <a:endParaRPr lang="en-IE" dirty="0"/>
          </a:p>
          <a:p>
            <a:pPr lvl="2">
              <a:spcAft>
                <a:spcPts val="0"/>
              </a:spcAft>
            </a:pPr>
            <a:r>
              <a:rPr lang="en-GB" dirty="0"/>
              <a:t>D</a:t>
            </a:r>
            <a:r>
              <a:rPr lang="en-GB" dirty="0" smtClean="0"/>
              <a:t>elivery </a:t>
            </a:r>
            <a:r>
              <a:rPr lang="en-GB" dirty="0"/>
              <a:t>of a broader range of services </a:t>
            </a:r>
            <a:r>
              <a:rPr lang="en-GB" dirty="0" smtClean="0"/>
              <a:t>with a greater impact</a:t>
            </a:r>
            <a:endParaRPr lang="en-IE" dirty="0"/>
          </a:p>
          <a:p>
            <a:pPr lvl="2">
              <a:spcAft>
                <a:spcPts val="0"/>
              </a:spcAft>
            </a:pPr>
            <a:r>
              <a:rPr lang="en-GB" dirty="0"/>
              <a:t>C</a:t>
            </a:r>
            <a:r>
              <a:rPr lang="en-GB" dirty="0" smtClean="0"/>
              <a:t>onsistent </a:t>
            </a:r>
            <a:r>
              <a:rPr lang="en-GB" dirty="0"/>
              <a:t>level and range of support services across all </a:t>
            </a:r>
            <a:r>
              <a:rPr lang="en-GB" dirty="0" smtClean="0"/>
              <a:t>countries</a:t>
            </a:r>
            <a:endParaRPr lang="en-IE" dirty="0"/>
          </a:p>
          <a:p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EURES history</a:t>
            </a:r>
            <a:endParaRPr lang="en-IE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42" y="4644365"/>
            <a:ext cx="7643588" cy="20150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5804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81048" y="1962785"/>
            <a:ext cx="11071862" cy="3906435"/>
          </a:xfrm>
        </p:spPr>
        <p:txBody>
          <a:bodyPr/>
          <a:lstStyle/>
          <a:p>
            <a:r>
              <a:rPr lang="en-US" sz="2000" dirty="0"/>
              <a:t>Facilitating the </a:t>
            </a:r>
            <a:r>
              <a:rPr lang="en-US" sz="2000" b="1" dirty="0"/>
              <a:t>exercise of the rights of free movement</a:t>
            </a:r>
            <a:r>
              <a:rPr lang="en-US" sz="2000" dirty="0"/>
              <a:t>;</a:t>
            </a:r>
          </a:p>
          <a:p>
            <a:r>
              <a:rPr lang="en-US" sz="2000" dirty="0"/>
              <a:t>Implementing </a:t>
            </a:r>
            <a:r>
              <a:rPr lang="en-US" sz="2000" dirty="0" smtClean="0"/>
              <a:t>a </a:t>
            </a:r>
            <a:r>
              <a:rPr lang="en-US" sz="2000" b="1" dirty="0" smtClean="0"/>
              <a:t>coordinated </a:t>
            </a:r>
            <a:r>
              <a:rPr lang="en-US" sz="2000" b="1" dirty="0"/>
              <a:t>strategy for employment </a:t>
            </a:r>
            <a:r>
              <a:rPr lang="en-US" sz="2000" dirty="0"/>
              <a:t>and for promoting a skilled, trained and adaptable workforce;</a:t>
            </a:r>
          </a:p>
          <a:p>
            <a:r>
              <a:rPr lang="en-US" sz="2000" dirty="0"/>
              <a:t>Improving the functioning, cohesion and integration of the </a:t>
            </a:r>
            <a:r>
              <a:rPr lang="en-US" sz="2000" b="1" dirty="0" err="1"/>
              <a:t>labour</a:t>
            </a:r>
            <a:r>
              <a:rPr lang="en-US" sz="2000" b="1" dirty="0"/>
              <a:t> markets in the Union</a:t>
            </a:r>
            <a:r>
              <a:rPr lang="en-US" sz="2000" dirty="0"/>
              <a:t>, including at cross-border level;</a:t>
            </a:r>
          </a:p>
          <a:p>
            <a:r>
              <a:rPr lang="en-US" sz="2000" dirty="0"/>
              <a:t>Promoting </a:t>
            </a:r>
            <a:r>
              <a:rPr lang="en-US" sz="2000" b="1" dirty="0"/>
              <a:t>voluntary geographical and occupational mobility in the Union </a:t>
            </a:r>
            <a:r>
              <a:rPr lang="en-US" sz="2000" dirty="0"/>
              <a:t>(including cross-border) on a fair basis and in compliance with Union and national law and practice;</a:t>
            </a:r>
          </a:p>
          <a:p>
            <a:r>
              <a:rPr lang="en-US" sz="2000" dirty="0"/>
              <a:t>Supporting </a:t>
            </a:r>
            <a:r>
              <a:rPr lang="en-US" sz="2000" b="1" dirty="0"/>
              <a:t>transitions into the </a:t>
            </a:r>
            <a:r>
              <a:rPr lang="en-US" sz="2000" b="1" dirty="0" err="1"/>
              <a:t>labour</a:t>
            </a:r>
            <a:r>
              <a:rPr lang="en-US" sz="2000" b="1" dirty="0"/>
              <a:t> market</a:t>
            </a:r>
            <a:r>
              <a:rPr lang="en-US" sz="2000" dirty="0"/>
              <a:t>, thereby promoting the social and employment objectives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EURES </a:t>
            </a:r>
            <a:r>
              <a:rPr lang="en-GB" dirty="0"/>
              <a:t>Objectives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49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81048" y="1962785"/>
            <a:ext cx="11071862" cy="3906435"/>
          </a:xfrm>
        </p:spPr>
        <p:txBody>
          <a:bodyPr/>
          <a:lstStyle/>
          <a:p>
            <a:r>
              <a:rPr lang="en-US" sz="2000" b="1" dirty="0"/>
              <a:t>Matching</a:t>
            </a:r>
            <a:r>
              <a:rPr lang="en-US" sz="2000" dirty="0"/>
              <a:t> of job vacancies (JVs) and CVs on the common IT platform and the EURES portal</a:t>
            </a:r>
          </a:p>
          <a:p>
            <a:r>
              <a:rPr lang="en-US" sz="2000" b="1" dirty="0"/>
              <a:t>Information and guidance</a:t>
            </a:r>
            <a:r>
              <a:rPr lang="en-US" sz="2000" dirty="0"/>
              <a:t> and other support services </a:t>
            </a:r>
            <a:r>
              <a:rPr lang="en-US" sz="2000" b="1" dirty="0"/>
              <a:t>for workers and </a:t>
            </a:r>
            <a:r>
              <a:rPr lang="en-US" sz="2000" b="1" dirty="0" smtClean="0"/>
              <a:t>employers</a:t>
            </a:r>
          </a:p>
          <a:p>
            <a:pPr lvl="2"/>
            <a:r>
              <a:rPr lang="en-US" sz="2000" b="1" dirty="0" smtClean="0"/>
              <a:t>Post-recruitment </a:t>
            </a:r>
            <a:r>
              <a:rPr lang="en-US" sz="2000" dirty="0" smtClean="0"/>
              <a:t>assistance</a:t>
            </a:r>
          </a:p>
          <a:p>
            <a:pPr lvl="2"/>
            <a:r>
              <a:rPr lang="en-US" sz="2000" dirty="0" smtClean="0"/>
              <a:t>Access </a:t>
            </a:r>
            <a:r>
              <a:rPr lang="en-US" sz="2000" dirty="0"/>
              <a:t>to information on </a:t>
            </a:r>
            <a:r>
              <a:rPr lang="en-US" sz="2000" b="1" dirty="0"/>
              <a:t>Living and Working conditions in other Member </a:t>
            </a:r>
            <a:r>
              <a:rPr lang="en-US" sz="2000" b="1" dirty="0" smtClean="0"/>
              <a:t>States</a:t>
            </a:r>
            <a:endParaRPr lang="en-US" sz="2000" dirty="0" smtClean="0"/>
          </a:p>
          <a:p>
            <a:r>
              <a:rPr lang="en-US" sz="2000" dirty="0" smtClean="0"/>
              <a:t>Specific </a:t>
            </a:r>
            <a:r>
              <a:rPr lang="en-US" sz="2000" dirty="0"/>
              <a:t>support services for frontier workers and employers in </a:t>
            </a:r>
            <a:r>
              <a:rPr lang="en-US" sz="2000" b="1" dirty="0"/>
              <a:t>cross-border regions</a:t>
            </a:r>
          </a:p>
          <a:p>
            <a:r>
              <a:rPr lang="en-US" sz="2000" dirty="0"/>
              <a:t>Dynamic </a:t>
            </a:r>
            <a:r>
              <a:rPr lang="en-US" sz="2000" dirty="0"/>
              <a:t>recruitment events through </a:t>
            </a:r>
            <a:r>
              <a:rPr lang="en-US" sz="2000" b="1" dirty="0"/>
              <a:t>European (Online) Job Days platform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1221278" cy="782357"/>
          </a:xfrm>
        </p:spPr>
        <p:txBody>
          <a:bodyPr/>
          <a:lstStyle/>
          <a:p>
            <a:r>
              <a:rPr lang="en-GB" dirty="0" smtClean="0"/>
              <a:t>EURES </a:t>
            </a:r>
            <a:r>
              <a:rPr lang="en-GB" dirty="0"/>
              <a:t>Services (in EURES member countries)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830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81048" y="1962785"/>
            <a:ext cx="11071862" cy="3906435"/>
          </a:xfrm>
        </p:spPr>
        <p:txBody>
          <a:bodyPr/>
          <a:lstStyle/>
          <a:p>
            <a:r>
              <a:rPr lang="en-US" sz="2000" dirty="0" smtClean="0"/>
              <a:t>European </a:t>
            </a:r>
            <a:r>
              <a:rPr lang="en-US" sz="2000" b="1" dirty="0"/>
              <a:t>Coordination Group </a:t>
            </a:r>
            <a:r>
              <a:rPr lang="en-US" sz="2000" dirty="0"/>
              <a:t>(ECG) = ECO + </a:t>
            </a:r>
            <a:r>
              <a:rPr lang="en-US" sz="2000" dirty="0" smtClean="0"/>
              <a:t>NCOs</a:t>
            </a:r>
          </a:p>
          <a:p>
            <a:pPr marL="182563" indent="-182563"/>
            <a:r>
              <a:rPr lang="en-US" sz="2000" dirty="0" smtClean="0"/>
              <a:t>European </a:t>
            </a:r>
            <a:r>
              <a:rPr lang="en-US" sz="2000" b="1" dirty="0"/>
              <a:t>Coordination Office </a:t>
            </a:r>
            <a:r>
              <a:rPr lang="en-US" sz="2000" dirty="0"/>
              <a:t>(ECO</a:t>
            </a:r>
            <a:r>
              <a:rPr lang="en-US" sz="2000" dirty="0" smtClean="0"/>
              <a:t>) – the European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Authority</a:t>
            </a:r>
            <a:endParaRPr lang="en-US" sz="2000" dirty="0"/>
          </a:p>
          <a:p>
            <a:pPr marL="182563" indent="-182563"/>
            <a:r>
              <a:rPr lang="en-US" sz="2000" dirty="0" smtClean="0"/>
              <a:t>National </a:t>
            </a:r>
            <a:r>
              <a:rPr lang="en-US" sz="2000" b="1" dirty="0"/>
              <a:t>Coordination </a:t>
            </a:r>
            <a:r>
              <a:rPr lang="en-US" sz="2000" b="1" dirty="0" smtClean="0"/>
              <a:t>Offices </a:t>
            </a:r>
            <a:r>
              <a:rPr lang="en-US" sz="2000" dirty="0"/>
              <a:t>(</a:t>
            </a:r>
            <a:r>
              <a:rPr lang="en-US" sz="2000" dirty="0" smtClean="0"/>
              <a:t>NCOs) </a:t>
            </a:r>
            <a:endParaRPr lang="en-US" sz="2000" dirty="0"/>
          </a:p>
          <a:p>
            <a:r>
              <a:rPr lang="en-US" sz="2000" dirty="0" smtClean="0"/>
              <a:t>EURES </a:t>
            </a:r>
            <a:r>
              <a:rPr lang="en-US" sz="2000" b="1" dirty="0"/>
              <a:t>Members and </a:t>
            </a:r>
            <a:r>
              <a:rPr lang="en-US" sz="2000" b="1" dirty="0" smtClean="0"/>
              <a:t>Partners</a:t>
            </a:r>
            <a:endParaRPr lang="en-IE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EURES Governance</a:t>
            </a:r>
            <a:endParaRPr lang="en-I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13" y="4211903"/>
            <a:ext cx="7080614" cy="20003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4298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83479" y="1435868"/>
            <a:ext cx="5157787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E" sz="1800" dirty="0" smtClean="0"/>
              <a:t>ELA: EURES </a:t>
            </a:r>
            <a:r>
              <a:rPr lang="en-IE" sz="1800" dirty="0"/>
              <a:t>European Coordination </a:t>
            </a:r>
            <a:r>
              <a:rPr lang="en-IE" sz="1800" dirty="0" smtClean="0"/>
              <a:t>Office (ECO)</a:t>
            </a:r>
            <a:endParaRPr lang="en-IE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6" y="2430431"/>
            <a:ext cx="5157787" cy="4027497"/>
          </a:xfrm>
          <a:noFill/>
        </p:spPr>
        <p:txBody>
          <a:bodyPr/>
          <a:lstStyle/>
          <a:p>
            <a:r>
              <a:rPr lang="en-IE" dirty="0" smtClean="0"/>
              <a:t>Operative responsibility, ECO </a:t>
            </a:r>
          </a:p>
          <a:p>
            <a:pPr lvl="1"/>
            <a:r>
              <a:rPr lang="en-IE" dirty="0" smtClean="0"/>
              <a:t>Governance of network activities and the European Coordination Group</a:t>
            </a:r>
          </a:p>
          <a:p>
            <a:pPr lvl="1"/>
            <a:r>
              <a:rPr lang="en-IE" dirty="0" smtClean="0"/>
              <a:t>Horizontal support of the network</a:t>
            </a:r>
          </a:p>
          <a:p>
            <a:pPr lvl="1"/>
            <a:r>
              <a:rPr lang="en-IE" dirty="0" smtClean="0"/>
              <a:t>Working program, EURES portal, training, communication, working with Members and Partners, EOJDs, PMS, labour analysis, helpdesk, mutual learning events..  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435868"/>
            <a:ext cx="5183188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IE" sz="2000" dirty="0"/>
              <a:t>European </a:t>
            </a:r>
            <a:r>
              <a:rPr lang="en-IE" sz="2000" dirty="0" smtClean="0"/>
              <a:t>Commission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430431"/>
            <a:ext cx="5183188" cy="3849697"/>
          </a:xfrm>
        </p:spPr>
        <p:txBody>
          <a:bodyPr/>
          <a:lstStyle/>
          <a:p>
            <a:r>
              <a:rPr lang="en-IE" dirty="0" smtClean="0"/>
              <a:t>Legislative</a:t>
            </a:r>
          </a:p>
          <a:p>
            <a:r>
              <a:rPr lang="en-IE" dirty="0" smtClean="0"/>
              <a:t>Monitor compliance </a:t>
            </a:r>
          </a:p>
          <a:p>
            <a:r>
              <a:rPr lang="en-IE" dirty="0" smtClean="0"/>
              <a:t>Policies </a:t>
            </a:r>
          </a:p>
          <a:p>
            <a:r>
              <a:rPr lang="en-IE" dirty="0" smtClean="0"/>
              <a:t>IT-development</a:t>
            </a:r>
          </a:p>
          <a:p>
            <a:r>
              <a:rPr lang="en-IE" dirty="0" smtClean="0"/>
              <a:t>Grant programs</a:t>
            </a:r>
          </a:p>
          <a:p>
            <a:pPr lvl="1"/>
            <a:r>
              <a:rPr lang="en-IE" dirty="0" smtClean="0"/>
              <a:t>Targeted Mobility Schemes and Cross Border Partnerships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Roles for the Commission and 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5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23199" y="1559243"/>
            <a:ext cx="10676038" cy="2387600"/>
          </a:xfrm>
        </p:spPr>
        <p:txBody>
          <a:bodyPr/>
          <a:lstStyle/>
          <a:p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State of play - EURES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</TotalTime>
  <Words>817</Words>
  <Application>Microsoft Office PowerPoint</Application>
  <PresentationFormat>Widescreen</PresentationFormat>
  <Paragraphs>120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EURES </vt:lpstr>
      <vt:lpstr>Overview</vt:lpstr>
      <vt:lpstr>What is EURES and what does it do?</vt:lpstr>
      <vt:lpstr>EURES history</vt:lpstr>
      <vt:lpstr>EURES Objectives</vt:lpstr>
      <vt:lpstr>EURES Services (in EURES member countries)</vt:lpstr>
      <vt:lpstr>EURES Governance</vt:lpstr>
      <vt:lpstr>Roles for the Commission and ELA</vt:lpstr>
      <vt:lpstr>State of play - EURES </vt:lpstr>
      <vt:lpstr>State of play – EURES </vt:lpstr>
      <vt:lpstr>Activities </vt:lpstr>
      <vt:lpstr>Admission of and working with private Members and Partners </vt:lpstr>
      <vt:lpstr>Ex-Post Evaluation of EURES, report 2021</vt:lpstr>
      <vt:lpstr> EURES grant programs </vt:lpstr>
      <vt:lpstr>EURES Targeted Mobility Schemes (TMS)</vt:lpstr>
      <vt:lpstr>EURES Cross Border Partnerships 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LUCHICI Andrei (EMPL)</cp:lastModifiedBy>
  <cp:revision>203</cp:revision>
  <dcterms:created xsi:type="dcterms:W3CDTF">2019-08-09T12:06:42Z</dcterms:created>
  <dcterms:modified xsi:type="dcterms:W3CDTF">2022-06-14T08:51:20Z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