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19"/>
  </p:notesMasterIdLst>
  <p:handoutMasterIdLst>
    <p:handoutMasterId r:id="rId20"/>
  </p:handoutMasterIdLst>
  <p:sldIdLst>
    <p:sldId id="272" r:id="rId2"/>
    <p:sldId id="273" r:id="rId3"/>
    <p:sldId id="277" r:id="rId4"/>
    <p:sldId id="276" r:id="rId5"/>
    <p:sldId id="267" r:id="rId6"/>
    <p:sldId id="269" r:id="rId7"/>
    <p:sldId id="270" r:id="rId8"/>
    <p:sldId id="271" r:id="rId9"/>
    <p:sldId id="262" r:id="rId10"/>
    <p:sldId id="260" r:id="rId11"/>
    <p:sldId id="265" r:id="rId12"/>
    <p:sldId id="257" r:id="rId13"/>
    <p:sldId id="263" r:id="rId14"/>
    <p:sldId id="258" r:id="rId15"/>
    <p:sldId id="259" r:id="rId16"/>
    <p:sldId id="261" r:id="rId17"/>
    <p:sldId id="274" r:id="rId18"/>
  </p:sldIdLst>
  <p:sldSz cx="9144000" cy="6858000" type="screen4x3"/>
  <p:notesSz cx="7010400" cy="9296400"/>
  <p:defaultTextStyle>
    <a:defPPr>
      <a:defRPr lang="fr-FR"/>
    </a:defPPr>
    <a:lvl1pPr algn="l" rtl="0" eaLnBrk="0" fontAlgn="base" hangingPunct="0">
      <a:spcBef>
        <a:spcPct val="0"/>
      </a:spcBef>
      <a:spcAft>
        <a:spcPct val="0"/>
      </a:spcAft>
      <a:defRPr sz="20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pitchFamily="18" charset="0"/>
        <a:ea typeface="+mn-ea"/>
        <a:cs typeface="+mn-cs"/>
      </a:defRPr>
    </a:lvl5pPr>
    <a:lvl6pPr marL="2286000" algn="l" defTabSz="914400" rtl="0" eaLnBrk="1" latinLnBrk="0" hangingPunct="1">
      <a:defRPr sz="2000" kern="1200">
        <a:solidFill>
          <a:schemeClr val="tx1"/>
        </a:solidFill>
        <a:latin typeface="Times" pitchFamily="18" charset="0"/>
        <a:ea typeface="+mn-ea"/>
        <a:cs typeface="+mn-cs"/>
      </a:defRPr>
    </a:lvl6pPr>
    <a:lvl7pPr marL="2743200" algn="l" defTabSz="914400" rtl="0" eaLnBrk="1" latinLnBrk="0" hangingPunct="1">
      <a:defRPr sz="2000" kern="1200">
        <a:solidFill>
          <a:schemeClr val="tx1"/>
        </a:solidFill>
        <a:latin typeface="Times" pitchFamily="18" charset="0"/>
        <a:ea typeface="+mn-ea"/>
        <a:cs typeface="+mn-cs"/>
      </a:defRPr>
    </a:lvl7pPr>
    <a:lvl8pPr marL="3200400" algn="l" defTabSz="914400" rtl="0" eaLnBrk="1" latinLnBrk="0" hangingPunct="1">
      <a:defRPr sz="2000" kern="1200">
        <a:solidFill>
          <a:schemeClr val="tx1"/>
        </a:solidFill>
        <a:latin typeface="Times" pitchFamily="18" charset="0"/>
        <a:ea typeface="+mn-ea"/>
        <a:cs typeface="+mn-cs"/>
      </a:defRPr>
    </a:lvl8pPr>
    <a:lvl9pPr marL="3657600" algn="l" defTabSz="914400" rtl="0" eaLnBrk="1" latinLnBrk="0" hangingPunct="1">
      <a:defRPr sz="20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FF"/>
    <a:srgbClr val="FF9933"/>
    <a:srgbClr val="0000CC"/>
    <a:srgbClr val="CC3300"/>
    <a:srgbClr val="FF6600"/>
    <a:srgbClr val="FF3300"/>
    <a:srgbClr val="0000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9137" autoAdjust="0"/>
  </p:normalViewPr>
  <p:slideViewPr>
    <p:cSldViewPr>
      <p:cViewPr varScale="1">
        <p:scale>
          <a:sx n="67" d="100"/>
          <a:sy n="67" d="100"/>
        </p:scale>
        <p:origin x="1312"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82" y="64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87563" tIns="43781" rIns="87563" bIns="43781" numCol="1" anchor="t" anchorCtr="0" compatLnSpc="1">
            <a:prstTxWarp prst="textNoShape">
              <a:avLst/>
            </a:prstTxWarp>
          </a:bodyPr>
          <a:lstStyle>
            <a:lvl1pPr defTabSz="876300">
              <a:defRPr sz="1100"/>
            </a:lvl1pPr>
          </a:lstStyle>
          <a:p>
            <a:endParaRPr lang="fr-FR"/>
          </a:p>
        </p:txBody>
      </p:sp>
      <p:sp>
        <p:nvSpPr>
          <p:cNvPr id="40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87563" tIns="43781" rIns="87563" bIns="43781" numCol="1" anchor="t" anchorCtr="0" compatLnSpc="1">
            <a:prstTxWarp prst="textNoShape">
              <a:avLst/>
            </a:prstTxWarp>
          </a:bodyPr>
          <a:lstStyle>
            <a:lvl1pPr algn="r" defTabSz="876300">
              <a:defRPr sz="1100"/>
            </a:lvl1pPr>
          </a:lstStyle>
          <a:p>
            <a:endParaRPr lang="fr-FR"/>
          </a:p>
        </p:txBody>
      </p:sp>
      <p:sp>
        <p:nvSpPr>
          <p:cNvPr id="41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87563" tIns="43781" rIns="87563" bIns="43781" numCol="1" anchor="b" anchorCtr="0" compatLnSpc="1">
            <a:prstTxWarp prst="textNoShape">
              <a:avLst/>
            </a:prstTxWarp>
          </a:bodyPr>
          <a:lstStyle>
            <a:lvl1pPr defTabSz="876300">
              <a:defRPr sz="1100"/>
            </a:lvl1pPr>
          </a:lstStyle>
          <a:p>
            <a:endParaRPr lang="fr-FR"/>
          </a:p>
        </p:txBody>
      </p:sp>
      <p:sp>
        <p:nvSpPr>
          <p:cNvPr id="41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87563" tIns="43781" rIns="87563" bIns="43781" numCol="1" anchor="b" anchorCtr="0" compatLnSpc="1">
            <a:prstTxWarp prst="textNoShape">
              <a:avLst/>
            </a:prstTxWarp>
          </a:bodyPr>
          <a:lstStyle>
            <a:lvl1pPr algn="r" defTabSz="876300">
              <a:defRPr sz="1100"/>
            </a:lvl1pPr>
          </a:lstStyle>
          <a:p>
            <a:fld id="{EB3ABAA5-2589-4488-A4FB-C52A89807267}" type="slidenum">
              <a:rPr lang="fr-FR"/>
              <a:pPr/>
              <a:t>‹#›</a:t>
            </a:fld>
            <a:endParaRPr lang="fr-FR"/>
          </a:p>
        </p:txBody>
      </p:sp>
    </p:spTree>
    <p:extLst>
      <p:ext uri="{BB962C8B-B14F-4D97-AF65-F5344CB8AC3E}">
        <p14:creationId xmlns:p14="http://schemas.microsoft.com/office/powerpoint/2010/main" val="2978924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87563" tIns="43781" rIns="87563" bIns="43781" numCol="1" anchor="t" anchorCtr="0" compatLnSpc="1">
            <a:prstTxWarp prst="textNoShape">
              <a:avLst/>
            </a:prstTxWarp>
          </a:bodyPr>
          <a:lstStyle>
            <a:lvl1pPr defTabSz="876300">
              <a:defRPr sz="1100"/>
            </a:lvl1pPr>
          </a:lstStyle>
          <a:p>
            <a:endParaRPr lang="en-GB"/>
          </a:p>
        </p:txBody>
      </p:sp>
      <p:sp>
        <p:nvSpPr>
          <p:cNvPr id="235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87563" tIns="43781" rIns="87563" bIns="43781" numCol="1" anchor="t" anchorCtr="0" compatLnSpc="1">
            <a:prstTxWarp prst="textNoShape">
              <a:avLst/>
            </a:prstTxWarp>
          </a:bodyPr>
          <a:lstStyle>
            <a:lvl1pPr algn="r" defTabSz="876300">
              <a:defRPr sz="1100"/>
            </a:lvl1pPr>
          </a:lstStyle>
          <a:p>
            <a:endParaRPr lang="en-GB"/>
          </a:p>
        </p:txBody>
      </p:sp>
      <p:sp>
        <p:nvSpPr>
          <p:cNvPr id="2355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87563" tIns="43781" rIns="87563" bIns="43781"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87563" tIns="43781" rIns="87563" bIns="43781" numCol="1" anchor="b" anchorCtr="0" compatLnSpc="1">
            <a:prstTxWarp prst="textNoShape">
              <a:avLst/>
            </a:prstTxWarp>
          </a:bodyPr>
          <a:lstStyle>
            <a:lvl1pPr defTabSz="876300">
              <a:defRPr sz="1100"/>
            </a:lvl1pPr>
          </a:lstStyle>
          <a:p>
            <a:endParaRPr lang="en-GB"/>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87563" tIns="43781" rIns="87563" bIns="43781" numCol="1" anchor="b" anchorCtr="0" compatLnSpc="1">
            <a:prstTxWarp prst="textNoShape">
              <a:avLst/>
            </a:prstTxWarp>
          </a:bodyPr>
          <a:lstStyle>
            <a:lvl1pPr algn="r" defTabSz="876300">
              <a:defRPr sz="1100"/>
            </a:lvl1pPr>
          </a:lstStyle>
          <a:p>
            <a:fld id="{4980D926-EB96-4A2F-A45C-056BAFE8D5D3}" type="slidenum">
              <a:rPr lang="en-GB"/>
              <a:pPr/>
              <a:t>‹#›</a:t>
            </a:fld>
            <a:endParaRPr lang="en-GB"/>
          </a:p>
        </p:txBody>
      </p:sp>
    </p:spTree>
    <p:extLst>
      <p:ext uri="{BB962C8B-B14F-4D97-AF65-F5344CB8AC3E}">
        <p14:creationId xmlns:p14="http://schemas.microsoft.com/office/powerpoint/2010/main" val="8537418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op.europa.eu/fr/publication-detail/-/publication/f26dfd11-6288-11ea-b735-01aa75ed71a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438002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u="sng" kern="1200" dirty="0">
                <a:solidFill>
                  <a:schemeClr val="tx1"/>
                </a:solidFill>
                <a:effectLst/>
                <a:latin typeface="+mn-lt"/>
                <a:ea typeface="+mn-ea"/>
                <a:cs typeface="+mn-cs"/>
              </a:rPr>
              <a:t>How</a:t>
            </a:r>
            <a:r>
              <a:rPr lang="en-GB"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We need a technology focus, but not of a single plant but needed for symbiosis, that is why  we have the concept of symbiosis readiness level complementing TRLs (K. H. Sommer report </a:t>
            </a:r>
            <a:r>
              <a:rPr lang="en-GB" sz="1200" u="sng" kern="1200" dirty="0">
                <a:solidFill>
                  <a:schemeClr val="tx1"/>
                </a:solidFill>
                <a:effectLst/>
                <a:latin typeface="+mn-lt"/>
                <a:ea typeface="+mn-ea"/>
                <a:cs typeface="+mn-cs"/>
                <a:hlinkClick r:id="rId3"/>
              </a:rPr>
              <a:t>https://op.europa.eu/fr/publication-detail/-/publication/f26dfd11-6288-11ea-b735-01aa75ed71a1</a:t>
            </a:r>
            <a:r>
              <a:rPr lang="en-GB"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Starts with a partnership (P4P) that engage with us, extended number of stakeholders all over EU; </a:t>
            </a:r>
            <a:endParaRPr lang="en-US" sz="12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Full engagement with regions;</a:t>
            </a:r>
            <a:endParaRPr lang="en-US" sz="12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Leverage investments beyond R&amp;I funds from HE; </a:t>
            </a:r>
            <a:endParaRPr lang="en-US" sz="12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Not only about energy intensive industries but also beyond: </a:t>
            </a:r>
            <a:r>
              <a:rPr lang="en-US" sz="1200" kern="1200" dirty="0">
                <a:solidFill>
                  <a:schemeClr val="tx1"/>
                </a:solidFill>
                <a:effectLst/>
                <a:latin typeface="+mn-lt"/>
                <a:ea typeface="+mn-ea"/>
                <a:cs typeface="+mn-cs"/>
              </a:rPr>
              <a:t>waste management actors, SMEs, local and regional authorities, educational authorities, civil society into an area development.</a:t>
            </a:r>
          </a:p>
          <a:p>
            <a:pPr lvl="1"/>
            <a:r>
              <a:rPr lang="en-GB" sz="1200" kern="1200" dirty="0">
                <a:solidFill>
                  <a:schemeClr val="tx1"/>
                </a:solidFill>
                <a:effectLst/>
                <a:latin typeface="+mn-lt"/>
                <a:ea typeface="+mn-ea"/>
                <a:cs typeface="+mn-cs"/>
              </a:rPr>
              <a:t>It is about creativity, digital tools and AI, for identifying cost-optimal pathways and new value chains and for the engineering of the circular economy (to make systems more effective and re-think negative externalisation).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2748E23-ACF7-4DC9-8E8C-86574B1D96CE}" type="slidenum">
              <a:rPr lang="en-US" smtClean="0"/>
              <a:t>3</a:t>
            </a:fld>
            <a:endParaRPr lang="en-US"/>
          </a:p>
        </p:txBody>
      </p:sp>
    </p:spTree>
    <p:extLst>
      <p:ext uri="{BB962C8B-B14F-4D97-AF65-F5344CB8AC3E}">
        <p14:creationId xmlns:p14="http://schemas.microsoft.com/office/powerpoint/2010/main" val="3737878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600" dirty="0">
                <a:solidFill>
                  <a:schemeClr val="tx2"/>
                </a:solidFill>
              </a:rPr>
              <a:t>Scope :</a:t>
            </a:r>
            <a:endParaRPr lang="en-US" sz="1600" b="0" dirty="0">
              <a:solidFill>
                <a:schemeClr val="tx1"/>
              </a:solidFill>
            </a:endParaRPr>
          </a:p>
          <a:p>
            <a:r>
              <a:rPr lang="en-GB" sz="1600" b="0" dirty="0">
                <a:solidFill>
                  <a:schemeClr val="tx1"/>
                </a:solidFill>
              </a:rPr>
              <a:t>In March 2020, the European Commission launched the Circular Economy Action Plan for a cleaner and more competitive Europe. In order to accelerate the transition to a circular economy, exemplary pilot solutions integrating industrial urban symbiosis need to be exploited. The solutions could cover the reduction of waste, virgin raw materials and energy and water consumption, mainly by transforming underused waste materials (both industrial waste, industrial side streams, by-products and end of life urban waste) into feedstock for the process industries (urban mining). To support a wide implementation of industrial urban symbiosis for waste utilization, the regional dimension is important since connexion with local energy and utility networks, adjacent industrial infrastructures and available by-products is crucial and will have to be considered in a holistic approach. </a:t>
            </a:r>
            <a:endParaRPr lang="en-US" sz="1600" b="0" dirty="0">
              <a:solidFill>
                <a:schemeClr val="tx1"/>
              </a:solidFill>
            </a:endParaRPr>
          </a:p>
          <a:p>
            <a:r>
              <a:rPr lang="en-GB" sz="1600" b="0" dirty="0">
                <a:solidFill>
                  <a:schemeClr val="tx1"/>
                </a:solidFill>
              </a:rPr>
              <a:t>Technology and social based innovations should prove the potential for novel symbiotic value chains in demonstrators involving multiple industrial sectors (combining non-exhaustively energy, process and manufacturing industries) in pilot industrial settings. Projects are expected to address several but not necessarily all following aspects: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A broad cross-sectorial symbiosis and circularity implementation from a regional perspective to potentially achieve climate neutrality by 2050 including cooperation with other suitable regions in terms of availability of resources, technologies, available infrastructures and knowledge transfer;</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Cross-cutting solutions (processes and equipment) for the processing of side/waste streams specifically for the use as feedstock for plants and companies across sectors and/or across value chains, while increasing the resource efficiency/circularity in industrial value chains;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Process (re-)design and adaptation to integrate new processes (energy and material flow coupling, infrastructure and logistics) and create new synergies between sectors;</a:t>
            </a:r>
          </a:p>
          <a:p>
            <a:pPr marL="342900" lvl="0" indent="-342900">
              <a:buFont typeface="Arial" panose="020B0604020202020204" pitchFamily="34" charset="0"/>
              <a:buChar char="•"/>
            </a:pPr>
            <a:r>
              <a:rPr lang="en-GB" sz="1600" b="0" dirty="0">
                <a:solidFill>
                  <a:schemeClr val="tx1"/>
                </a:solidFill>
              </a:rPr>
              <a:t>Integration of novel sensing technology, </a:t>
            </a:r>
            <a:r>
              <a:rPr lang="en-GB" sz="1600" b="0" dirty="0" err="1">
                <a:solidFill>
                  <a:schemeClr val="tx1"/>
                </a:solidFill>
              </a:rPr>
              <a:t>IoT</a:t>
            </a:r>
            <a:r>
              <a:rPr lang="en-GB" sz="1600" b="0" dirty="0">
                <a:solidFill>
                  <a:schemeClr val="tx1"/>
                </a:solidFill>
              </a:rPr>
              <a:t> and digital tools to support design (including AI driven tools for the discovery of hidden pathways), flow optimization and controls;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Concepts, tools and business models for the flexible and robust management of exchange streams in dynamic production environments to maximise the impact on sustainability while respecting the technical limitations, economic interests of the producers and the interests of citizens;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IT infrastructures and tools that provide a secure basis for the integrated management and the preservation of confidentiality of sensitive data;</a:t>
            </a:r>
          </a:p>
          <a:p>
            <a:pPr marL="342900" lvl="0" indent="-342900">
              <a:buFont typeface="Arial" panose="020B0604020202020204" pitchFamily="34" charset="0"/>
              <a:buChar char="•"/>
            </a:pPr>
            <a:r>
              <a:rPr lang="en-GB" sz="1600" b="0" dirty="0">
                <a:solidFill>
                  <a:schemeClr val="tx1"/>
                </a:solidFill>
              </a:rPr>
              <a:t>Assessment methodologies and KPIs to measure the performance of symbiosis, including environmental, economic and social impacts (including SRL). Life cycle assessment and life cycle cost analysis should take into account existing sustainability standards (e.g. ISO 14000) and existing best practices;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Development/use (preferred) of common reporting methodologies for the assessment of industrial symbiosis activities and exchanges in close collaboration with the European Community of Practice (</a:t>
            </a:r>
            <a:r>
              <a:rPr lang="en-GB" sz="1600" b="0" dirty="0" err="1">
                <a:solidFill>
                  <a:schemeClr val="tx1"/>
                </a:solidFill>
              </a:rPr>
              <a:t>ECoP</a:t>
            </a:r>
            <a:r>
              <a:rPr lang="en-GB" sz="1600" b="0" dirty="0">
                <a:solidFill>
                  <a:schemeClr val="tx1"/>
                </a:solidFill>
              </a:rPr>
              <a:t>);</a:t>
            </a:r>
          </a:p>
          <a:p>
            <a:pPr marL="342900" lvl="0" indent="-342900">
              <a:buFont typeface="Arial" panose="020B0604020202020204" pitchFamily="34" charset="0"/>
              <a:buChar char="•"/>
            </a:pPr>
            <a:r>
              <a:rPr lang="en-GB" sz="1600" b="0" dirty="0">
                <a:solidFill>
                  <a:schemeClr val="tx1"/>
                </a:solidFill>
              </a:rPr>
              <a:t>Tools to support companies in redefining their products process and systems from the point of view of design, production, logistic and business models, preferably based on the outcomes of previous projects (see for example SPIRE project portfolio on Industrial Symbiosis);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Study social aspects of the community and its improvement through the I-US where demonstration pilot is located (social innovation, underdevelopment, job quality gender and inclusiveness perspective);</a:t>
            </a:r>
          </a:p>
          <a:p>
            <a:pPr marL="342900" indent="-342900">
              <a:buFont typeface="Arial" panose="020B0604020202020204" pitchFamily="34" charset="0"/>
              <a:buChar char="•"/>
            </a:pPr>
            <a:r>
              <a:rPr lang="en-GB" sz="1600" b="0" dirty="0">
                <a:solidFill>
                  <a:schemeClr val="tx1"/>
                </a:solidFill>
              </a:rPr>
              <a:t>Create societal awareness through a participative approach locally and more broadly, highlighting and communicating political and regulatory obstacle between regions/countries. </a:t>
            </a:r>
          </a:p>
          <a:p>
            <a:r>
              <a:rPr lang="en-GB" sz="1600" b="0" dirty="0">
                <a:solidFill>
                  <a:schemeClr val="tx1"/>
                </a:solidFill>
              </a:rPr>
              <a:t>Proposals submitted under this topic should include a business case and exploitation strategy, as outlined in the introduction to this Destination. Interoperability for data sharing should be addressed.</a:t>
            </a:r>
            <a:endParaRPr lang="en-US" sz="1600" b="0" dirty="0">
              <a:solidFill>
                <a:schemeClr val="tx1"/>
              </a:solidFill>
            </a:endParaRPr>
          </a:p>
          <a:p>
            <a:r>
              <a:rPr lang="en-GB" sz="1600" b="0" dirty="0">
                <a:solidFill>
                  <a:schemeClr val="tx1"/>
                </a:solidFill>
              </a:rPr>
              <a:t>Clustering and cooperation with other selected projects under this cross-cutting call and others in HE, with European initiatives (as for example: Circular Cities and Regions Initiative (CCRI) and European Circular Economy Stakeholder Panel (ECESP)), as well as building on existing projects is strongly encouraged, see also Industrial Symbiosis Report from March 2020.</a:t>
            </a:r>
          </a:p>
          <a:p>
            <a:r>
              <a:rPr lang="en-GB" sz="1600" b="0" dirty="0">
                <a:solidFill>
                  <a:schemeClr val="tx1"/>
                </a:solidFill>
              </a:rPr>
              <a:t>In order to achieve the expected outcomes, international cooperation is advised on IS/I-US/circularity technologies and their implementation in processes, with INCO countries advanced in the field that could bring mutual benefit from different perspective. </a:t>
            </a:r>
            <a:endParaRPr lang="en-US" sz="1600" b="0" dirty="0">
              <a:solidFill>
                <a:schemeClr val="tx1"/>
              </a:solidFill>
            </a:endParaRPr>
          </a:p>
          <a:p>
            <a:r>
              <a:rPr lang="en-GB" sz="1600" b="0" dirty="0">
                <a:solidFill>
                  <a:schemeClr val="tx1"/>
                </a:solidFill>
              </a:rPr>
              <a:t>This topic implements the co-programmed European partnership Processes4Planet.</a:t>
            </a:r>
            <a:endParaRPr lang="en-US" sz="1600" b="0"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4391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600" dirty="0">
                <a:solidFill>
                  <a:schemeClr val="tx2"/>
                </a:solidFill>
              </a:rPr>
              <a:t>Scope :</a:t>
            </a:r>
            <a:endParaRPr lang="en-US" sz="1600" b="0" dirty="0">
              <a:solidFill>
                <a:schemeClr val="tx1"/>
              </a:solidFill>
            </a:endParaRPr>
          </a:p>
          <a:p>
            <a:r>
              <a:rPr lang="en-GB" sz="1600" b="0" dirty="0">
                <a:solidFill>
                  <a:schemeClr val="tx1"/>
                </a:solidFill>
              </a:rPr>
              <a:t>Circularity is an essential part of the industry transformation towards climate-neutrality and long-term competitiveness. H4C are defined as first-of-a-kind, lighthouse demonstrator plants of commercial size implementing industrial symbiosis or urban industrial symbiosis with the aim of achieving a step change in circular utilization of resources and GHG emission reductions, within a given representative geographical area. H4C have strong technological focus and industrial dimension, but their implementation leverages elements well beyond R&amp;I. Specific implementation (including funding) strategies will have to be designed, ensuring the participation of all stakeholders (Industry, SMEs, local authorities, educational institutions and civil society). The common target is to collectively achieve and demonstrate at scale a leap towards circularity and carbon neutrality in the use of resources (feedstock, energy and water) in a profitable way. </a:t>
            </a:r>
          </a:p>
          <a:p>
            <a:r>
              <a:rPr lang="en-GB" sz="1600" b="0" dirty="0">
                <a:solidFill>
                  <a:schemeClr val="tx1"/>
                </a:solidFill>
              </a:rPr>
              <a:t>The </a:t>
            </a:r>
            <a:r>
              <a:rPr lang="en-GB" sz="1600" b="0" dirty="0" err="1">
                <a:solidFill>
                  <a:schemeClr val="tx1"/>
                </a:solidFill>
              </a:rPr>
              <a:t>ECoP</a:t>
            </a:r>
            <a:r>
              <a:rPr lang="en-GB" sz="1600" b="0" dirty="0">
                <a:solidFill>
                  <a:schemeClr val="tx1"/>
                </a:solidFill>
              </a:rPr>
              <a:t> is a tool for connecting the Hubs and the community of interest into a network for exchanging tools and knowledge across regions. It has also been proposed by Processes4Planet partnership. The project will embrace possibly all existing H4C and circular systemic activities and strongly link with the activities of relevant European Partnerships, such as P4Planet.</a:t>
            </a:r>
            <a:endParaRPr lang="en-US" sz="1600" b="0" dirty="0">
              <a:solidFill>
                <a:schemeClr val="tx1"/>
              </a:solidFill>
            </a:endParaRPr>
          </a:p>
          <a:p>
            <a:r>
              <a:rPr lang="en-GB" sz="1600" b="0" dirty="0">
                <a:solidFill>
                  <a:schemeClr val="tx1"/>
                </a:solidFill>
              </a:rPr>
              <a:t>The </a:t>
            </a:r>
            <a:r>
              <a:rPr lang="en-GB" sz="1600" b="0" dirty="0" err="1">
                <a:solidFill>
                  <a:schemeClr val="tx1"/>
                </a:solidFill>
              </a:rPr>
              <a:t>ECoP</a:t>
            </a:r>
            <a:r>
              <a:rPr lang="en-GB" sz="1600" b="0" dirty="0">
                <a:solidFill>
                  <a:schemeClr val="tx1"/>
                </a:solidFill>
              </a:rPr>
              <a:t> should:</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Gather, evaluate and synthesise state-of-the-art knowledge on circularity and industrial symbiosis and work out their benefits for climate neutrality and competitiveness in relation to their possible applications. This work should embrace the outcomes of all previously funded projects and be subject to constant updates;</a:t>
            </a:r>
          </a:p>
          <a:p>
            <a:pPr marL="285750" lvl="0" indent="-285750">
              <a:buFont typeface="Arial" panose="020B0604020202020204" pitchFamily="34" charset="0"/>
              <a:buChar char="•"/>
            </a:pPr>
            <a:r>
              <a:rPr lang="en-GB" sz="1600" b="0" dirty="0">
                <a:solidFill>
                  <a:schemeClr val="tx1"/>
                </a:solidFill>
              </a:rPr>
              <a:t>Characterise, classify and evaluate systematically symbiosis and circularity-related solutions with a constant update of symbiosis and circularity-related solutions;</a:t>
            </a:r>
            <a:endParaRPr lang="en-US" sz="1600" b="0" dirty="0">
              <a:solidFill>
                <a:schemeClr val="tx1"/>
              </a:solidFill>
            </a:endParaRPr>
          </a:p>
          <a:p>
            <a:pPr marL="285750" lvl="0" indent="-285750">
              <a:buFont typeface="Arial" panose="020B0604020202020204" pitchFamily="34" charset="0"/>
              <a:buChar char="•"/>
            </a:pPr>
            <a:r>
              <a:rPr lang="en-GB" sz="1600" b="0" dirty="0">
                <a:solidFill>
                  <a:schemeClr val="tx1"/>
                </a:solidFill>
              </a:rPr>
              <a:t>Draw up a list of specifications/criteria for best suited areas/regions taking into account lifting up or expanding existing hubs;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Analyse in detail suitable regions/areas in the EU for H4C implementation. The regions/areas to consider should involve all alternative resource streams relevant for process industries as potential source of feedstock or as utilities, I-US scenarios and infrastructures that are already in place; scrutinise co-investment scenarios (combination of public and private means) to reach high Symbiosis Readiness Levels (SRL). </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Analyse proven involvement of regions and local communities;</a:t>
            </a:r>
          </a:p>
          <a:p>
            <a:pPr marL="342900" lvl="0" indent="-342900">
              <a:buFont typeface="Arial" panose="020B0604020202020204" pitchFamily="34" charset="0"/>
              <a:buChar char="•"/>
            </a:pPr>
            <a:r>
              <a:rPr lang="en-GB" sz="1600" b="0" dirty="0">
                <a:solidFill>
                  <a:schemeClr val="tx1"/>
                </a:solidFill>
              </a:rPr>
              <a:t>Identify high-potential regions/areas, for developing the first demonstrator of H4C by 2026. Such identification should be justified on the basis of objective criteria and should be open to further regions in the course of the project. Criteria should focus on process level, symbiosis process implementation, commitment level of the local authorities and communities, regional specificities (business/industrial policy and strategies), additional funding, potential private investors, etc. These hubs should become lighthouse examples of win-win cooperation between industry, SMEs, public authorities, educational institutions and civil society on circular economy beyond 2026;</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The H4C could be thematic at first (e.g. focus on valorisation of emissions or circular use of plastic waste, etc.) and evolve after a successful first demonstration into a broader concept, attracting other players from other industry sectors at local, regional, national or European level and enabling industrial symbiosis in new areas and processes;</a:t>
            </a:r>
          </a:p>
          <a:p>
            <a:pPr marL="342900" lvl="0" indent="-342900">
              <a:buFont typeface="Arial" panose="020B0604020202020204" pitchFamily="34" charset="0"/>
              <a:buChar char="•"/>
            </a:pPr>
            <a:r>
              <a:rPr lang="en-GB" sz="1600" b="0" dirty="0">
                <a:solidFill>
                  <a:schemeClr val="tx1"/>
                </a:solidFill>
              </a:rPr>
              <a:t>Propose stakeholder events for local and regional authorities creating awareness on industrial opportunities and challenges based on the analysis;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Connect the regional H4C and ensure a mutually profitable knowledge and experience exchange;</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Provide support and advice to the community members, as well as, tutorials and learning framework about state-of-the-art solutions (for technical and non-technical problems);</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Promote the role and service of enablers/facilitators as a new type of service to industry, regions and civil society;</a:t>
            </a:r>
            <a:endParaRPr lang="en-US" sz="1600" b="0" dirty="0">
              <a:solidFill>
                <a:schemeClr val="tx1"/>
              </a:solidFill>
            </a:endParaRPr>
          </a:p>
          <a:p>
            <a:pPr marL="342900" indent="-342900">
              <a:buFont typeface="Arial" panose="020B0604020202020204" pitchFamily="34" charset="0"/>
              <a:buChar char="•"/>
            </a:pPr>
            <a:r>
              <a:rPr lang="en-GB" sz="1600" b="0" dirty="0">
                <a:solidFill>
                  <a:schemeClr val="tx1"/>
                </a:solidFill>
              </a:rPr>
              <a:t>Support the transfer of knowledge, tools and innovation across the H4C, and the programming groups or ad-hoc task forces;</a:t>
            </a:r>
          </a:p>
          <a:p>
            <a:pPr marL="285750" lvl="0" indent="-285750">
              <a:buFont typeface="Arial" panose="020B0604020202020204" pitchFamily="34" charset="0"/>
              <a:buChar char="•"/>
            </a:pPr>
            <a:r>
              <a:rPr lang="en-GB" sz="1600" b="0" dirty="0">
                <a:solidFill>
                  <a:schemeClr val="tx1"/>
                </a:solidFill>
              </a:rPr>
              <a:t>Engage with stakeholders, such as, universities or other educational institutions to facilitate the training of circular practitioners. These practitioners should have an in-depth understanding of I-US, the state-of-the-art tools and databases and newest business models;</a:t>
            </a:r>
            <a:endParaRPr lang="en-US" sz="1600" b="0" dirty="0">
              <a:solidFill>
                <a:schemeClr val="tx1"/>
              </a:solidFill>
            </a:endParaRPr>
          </a:p>
          <a:p>
            <a:pPr marL="285750" lvl="0" indent="-285750">
              <a:buFont typeface="Arial" panose="020B0604020202020204" pitchFamily="34" charset="0"/>
              <a:buChar char="•"/>
            </a:pPr>
            <a:r>
              <a:rPr lang="en-GB" sz="1600" b="0" dirty="0">
                <a:solidFill>
                  <a:schemeClr val="tx1"/>
                </a:solidFill>
              </a:rPr>
              <a:t>Track regional needs based on feedback of H4C and other supporting members in order to optimise the support;</a:t>
            </a:r>
          </a:p>
          <a:p>
            <a:pPr marL="342900" lvl="0" indent="-342900">
              <a:buFont typeface="Arial" panose="020B0604020202020204" pitchFamily="34" charset="0"/>
              <a:buChar char="•"/>
            </a:pPr>
            <a:r>
              <a:rPr lang="en-GB" sz="1600" b="0" dirty="0">
                <a:solidFill>
                  <a:schemeClr val="tx1"/>
                </a:solidFill>
              </a:rPr>
              <a:t>Enable and regularly update evaluation of I-US projects by providing systematic knowledge on gaps and potential impacts, and favour connection with regions/areas of high potential for a first successful implementation of a H4C;</a:t>
            </a:r>
            <a:endParaRPr lang="en-US" sz="1600" b="0" dirty="0">
              <a:solidFill>
                <a:schemeClr val="tx1"/>
              </a:solidFill>
            </a:endParaRPr>
          </a:p>
          <a:p>
            <a:pPr marL="342900" lvl="0" indent="-342900">
              <a:buFont typeface="Arial" panose="020B0604020202020204" pitchFamily="34" charset="0"/>
              <a:buChar char="•"/>
            </a:pPr>
            <a:r>
              <a:rPr lang="en-GB" sz="1600" b="0" dirty="0">
                <a:solidFill>
                  <a:schemeClr val="tx1"/>
                </a:solidFill>
              </a:rPr>
              <a:t>Identify potential sites for setting up emerging new hubs based on mapping of I-US and circular activities as a continuous update and extension of the pre-implementation analysis.  </a:t>
            </a:r>
          </a:p>
          <a:p>
            <a:r>
              <a:rPr lang="en-GB" sz="1600" b="0" dirty="0">
                <a:solidFill>
                  <a:schemeClr val="tx1"/>
                </a:solidFill>
              </a:rPr>
              <a:t>The EU funded projects under Process4Planet, Made in Europe and Clean Steel but also under cluster 6 dealing with circularity will be required to provide complete information and full collaboration to the </a:t>
            </a:r>
            <a:r>
              <a:rPr lang="en-GB" sz="1600" b="0" dirty="0" err="1">
                <a:solidFill>
                  <a:schemeClr val="tx1"/>
                </a:solidFill>
              </a:rPr>
              <a:t>ECoP</a:t>
            </a:r>
            <a:r>
              <a:rPr lang="en-GB" sz="1600" b="0" dirty="0">
                <a:solidFill>
                  <a:schemeClr val="tx1"/>
                </a:solidFill>
              </a:rPr>
              <a:t> platform.</a:t>
            </a:r>
            <a:endParaRPr lang="en-US" sz="1600" b="0" dirty="0">
              <a:solidFill>
                <a:schemeClr val="tx1"/>
              </a:solidFill>
            </a:endParaRPr>
          </a:p>
          <a:p>
            <a:r>
              <a:rPr lang="en-GB" sz="1600" b="0" dirty="0">
                <a:solidFill>
                  <a:schemeClr val="tx1"/>
                </a:solidFill>
              </a:rPr>
              <a:t>Clustering and cooperation with other selected projects under this cross-cutting call and others in HE, and with European initiatives (as for example Circular Cities and Regions Initiative (CCRI) and European Circular Economy Stakeholder Panel (ECESP)), building on existing H2020 projects is strongly encouraged, see also Industrial Symbiosis Report from March 2020..</a:t>
            </a:r>
            <a:endParaRPr lang="en-US" sz="1600" b="0" dirty="0">
              <a:solidFill>
                <a:schemeClr val="tx1"/>
              </a:solidFill>
            </a:endParaRPr>
          </a:p>
          <a:p>
            <a:r>
              <a:rPr lang="en-GB" sz="1600" b="0" dirty="0">
                <a:solidFill>
                  <a:schemeClr val="tx1"/>
                </a:solidFill>
              </a:rPr>
              <a:t>This topic implements the co-programmed European partnership Processes4Planet.</a:t>
            </a:r>
            <a:endParaRPr lang="en-US" sz="1600" b="0" dirty="0">
              <a:solidFill>
                <a:schemeClr val="tx1"/>
              </a:solidFill>
            </a:endParaRPr>
          </a:p>
          <a:p>
            <a:r>
              <a:rPr lang="en-GB" sz="1600" b="0" dirty="0">
                <a:solidFill>
                  <a:schemeClr val="tx1"/>
                </a:solidFill>
              </a:rPr>
              <a:t>Enabling circularity of resources in the process industries, including waste and CO2/CO.</a:t>
            </a:r>
            <a:endParaRPr lang="en-US" sz="1600" b="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4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a:t>Title</a:t>
            </a:r>
            <a:endParaRPr lang="en-GB"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a:t>Subtitle</a:t>
            </a:r>
            <a:endParaRPr lang="en-GB" noProof="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Verdana" pitchFamily="34" charset="0"/>
              </a:defRPr>
            </a:lvl1pPr>
          </a:lstStyle>
          <a:p>
            <a:endParaRPr lang="en-US"/>
          </a:p>
        </p:txBody>
      </p:sp>
      <p:sp>
        <p:nvSpPr>
          <p:cNvPr id="9"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fld id="{28A08301-40CB-4306-A525-8E11F117E753}" type="slidenum">
              <a:rPr lang="en-GB"/>
              <a:pPr/>
              <a:t>‹#›</a:t>
            </a:fld>
            <a:endParaRPr lang="en-GB"/>
          </a:p>
        </p:txBody>
      </p:sp>
    </p:spTree>
    <p:extLst>
      <p:ext uri="{BB962C8B-B14F-4D97-AF65-F5344CB8AC3E}">
        <p14:creationId xmlns:p14="http://schemas.microsoft.com/office/powerpoint/2010/main" val="63495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EE45DB-E31A-4BD7-A46F-B9D104B999E6}" type="slidenum">
              <a:rPr lang="en-GB"/>
              <a:pPr/>
              <a:t>‹#›</a:t>
            </a:fld>
            <a:endParaRPr lang="en-GB"/>
          </a:p>
        </p:txBody>
      </p:sp>
    </p:spTree>
    <p:extLst>
      <p:ext uri="{BB962C8B-B14F-4D97-AF65-F5344CB8AC3E}">
        <p14:creationId xmlns:p14="http://schemas.microsoft.com/office/powerpoint/2010/main" val="308798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0AAEB7F-1FE2-48DA-9168-C2DEBEA6535D}" type="slidenum">
              <a:rPr lang="en-GB"/>
              <a:pPr/>
              <a:t>‹#›</a:t>
            </a:fld>
            <a:endParaRPr lang="en-GB"/>
          </a:p>
        </p:txBody>
      </p:sp>
    </p:spTree>
    <p:extLst>
      <p:ext uri="{BB962C8B-B14F-4D97-AF65-F5344CB8AC3E}">
        <p14:creationId xmlns:p14="http://schemas.microsoft.com/office/powerpoint/2010/main" val="2525922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a:t>Click to edit Master title style</a:t>
            </a:r>
            <a:endParaRPr lang="en-GB"/>
          </a:p>
        </p:txBody>
      </p:sp>
      <p:sp>
        <p:nvSpPr>
          <p:cNvPr id="3" name="Table Placeholder 2"/>
          <p:cNvSpPr>
            <a:spLocks noGrp="1"/>
          </p:cNvSpPr>
          <p:nvPr>
            <p:ph type="tbl" idx="1"/>
          </p:nvPr>
        </p:nvSpPr>
        <p:spPr>
          <a:xfrm>
            <a:off x="457200" y="2492375"/>
            <a:ext cx="8229600" cy="352901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1FE6AAF-D829-4410-BE86-8EF4F1B76F39}" type="slidenum">
              <a:rPr lang="en-GB"/>
              <a:pPr/>
              <a:t>‹#›</a:t>
            </a:fld>
            <a:endParaRPr lang="en-GB"/>
          </a:p>
        </p:txBody>
      </p:sp>
    </p:spTree>
    <p:extLst>
      <p:ext uri="{BB962C8B-B14F-4D97-AF65-F5344CB8AC3E}">
        <p14:creationId xmlns:p14="http://schemas.microsoft.com/office/powerpoint/2010/main" val="2664291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5288" y="1339850"/>
            <a:ext cx="8291512" cy="468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C83D874-2A9B-4A3C-A8AD-833073FB66D0}" type="slidenum">
              <a:rPr lang="en-GB"/>
              <a:pPr/>
              <a:t>‹#›</a:t>
            </a:fld>
            <a:endParaRPr lang="en-GB"/>
          </a:p>
        </p:txBody>
      </p:sp>
    </p:spTree>
    <p:extLst>
      <p:ext uri="{BB962C8B-B14F-4D97-AF65-F5344CB8AC3E}">
        <p14:creationId xmlns:p14="http://schemas.microsoft.com/office/powerpoint/2010/main" val="611477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2492375"/>
            <a:ext cx="4038600" cy="3529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2492375"/>
            <a:ext cx="40386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332288"/>
            <a:ext cx="4038600" cy="168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F5ED1C40-E549-44ED-ACB8-2995A8A2B940}" type="slidenum">
              <a:rPr lang="en-GB"/>
              <a:pPr/>
              <a:t>‹#›</a:t>
            </a:fld>
            <a:endParaRPr lang="en-GB"/>
          </a:p>
        </p:txBody>
      </p:sp>
    </p:spTree>
    <p:extLst>
      <p:ext uri="{BB962C8B-B14F-4D97-AF65-F5344CB8AC3E}">
        <p14:creationId xmlns:p14="http://schemas.microsoft.com/office/powerpoint/2010/main" val="1642184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8366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solidFill>
                <a:srgbClr val="FFFFFF"/>
              </a:solidFill>
            </a:endParaRPr>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15516" y="169650"/>
            <a:ext cx="1871440" cy="49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447764" y="44624"/>
            <a:ext cx="6480720" cy="742703"/>
          </a:xfrm>
        </p:spPr>
        <p:txBody>
          <a:bodyPr wrap="square"/>
          <a:lstStyle>
            <a:lvl1pPr algn="r">
              <a:defRPr sz="2400" b="1" cap="none" spc="0">
                <a:ln w="12700">
                  <a:noFill/>
                  <a:prstDash val="solid"/>
                </a:ln>
                <a:solidFill>
                  <a:schemeClr val="bg1"/>
                </a:solidFill>
                <a:effectLst>
                  <a:outerShdw blurRad="41275" dist="20320" dir="1800000" algn="tl" rotWithShape="0">
                    <a:srgbClr val="000000">
                      <a:alpha val="40000"/>
                    </a:srgbClr>
                  </a:outerShdw>
                </a:effectLst>
              </a:defRPr>
            </a:lvl1pPr>
          </a:lstStyle>
          <a:p>
            <a:r>
              <a:rPr lang="en-US" dirty="0"/>
              <a:t>Click to edit Master title style</a:t>
            </a:r>
            <a:endParaRPr lang="en-GB" dirty="0"/>
          </a:p>
        </p:txBody>
      </p:sp>
      <p:sp>
        <p:nvSpPr>
          <p:cNvPr id="10" name="Content Placeholder 2"/>
          <p:cNvSpPr>
            <a:spLocks noGrp="1"/>
          </p:cNvSpPr>
          <p:nvPr>
            <p:ph idx="1"/>
          </p:nvPr>
        </p:nvSpPr>
        <p:spPr>
          <a:xfrm>
            <a:off x="457200" y="1340768"/>
            <a:ext cx="8229600" cy="4857924"/>
          </a:xfrm>
        </p:spPr>
        <p:txBody>
          <a:bodyPr/>
          <a:lstStyle>
            <a:lvl1pPr marL="342900" indent="-342900">
              <a:buClr>
                <a:srgbClr val="0F5494"/>
              </a:buClr>
              <a:buFont typeface="Arial" pitchFamily="34" charset="0"/>
              <a:buChar char="•"/>
              <a:defRPr sz="2000" b="0" i="0" cap="none" spc="0">
                <a:ln w="12700">
                  <a:noFill/>
                  <a:prstDash val="solid"/>
                </a:ln>
                <a:solidFill>
                  <a:srgbClr val="0F5494"/>
                </a:solidFill>
                <a:effectLst/>
              </a:defRPr>
            </a:lvl1pPr>
            <a:lvl2pPr>
              <a:buClr>
                <a:srgbClr val="0F5494"/>
              </a:buClr>
              <a:defRPr sz="1800" b="0" cap="none" spc="0">
                <a:ln w="12700">
                  <a:noFill/>
                  <a:prstDash val="solid"/>
                </a:ln>
                <a:solidFill>
                  <a:srgbClr val="C00000"/>
                </a:solidFill>
                <a:effectLst/>
              </a:defRPr>
            </a:lvl2pPr>
            <a:lvl3pPr marL="1200150" indent="-285750">
              <a:buFont typeface="Arial" pitchFamily="34" charset="0"/>
              <a:buChar char="•"/>
              <a:defRPr sz="1600" b="0" cap="none" spc="0">
                <a:ln w="12700">
                  <a:noFill/>
                  <a:prstDash val="solid"/>
                </a:ln>
                <a:solidFill>
                  <a:schemeClr val="accent1">
                    <a:lumMod val="10000"/>
                  </a:schemeClr>
                </a:solidFill>
                <a:effectLst/>
              </a:defRPr>
            </a:lvl3pPr>
          </a:lstStyle>
          <a:p>
            <a:pPr lvl="0"/>
            <a:r>
              <a:rPr lang="en-US" dirty="0"/>
              <a:t>Click to edit Master text styles</a:t>
            </a:r>
          </a:p>
          <a:p>
            <a:pPr lvl="1"/>
            <a:r>
              <a:rPr lang="en-US" dirty="0"/>
              <a:t>Second level</a:t>
            </a:r>
          </a:p>
          <a:p>
            <a:pPr lvl="2"/>
            <a:r>
              <a:rPr lang="en-US" dirty="0"/>
              <a:t>Third level</a:t>
            </a: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endParaRPr lang="en-GB" dirty="0"/>
          </a:p>
        </p:txBody>
      </p:sp>
      <p:sp>
        <p:nvSpPr>
          <p:cNvPr id="7" name="Rectangle 5"/>
          <p:cNvSpPr>
            <a:spLocks noGrp="1" noChangeArrowheads="1"/>
          </p:cNvSpPr>
          <p:nvPr>
            <p:ph type="ftr" sz="quarter" idx="11"/>
          </p:nvPr>
        </p:nvSpPr>
        <p:spPr>
          <a:xfrm>
            <a:off x="3124200" y="6237288"/>
            <a:ext cx="2895600" cy="484187"/>
          </a:xfrm>
        </p:spPr>
        <p:txBody>
          <a:bodyPr/>
          <a:lstStyle>
            <a:lvl1pPr>
              <a:defRPr/>
            </a:lvl1pPr>
          </a:lstStyle>
          <a:p>
            <a:pPr>
              <a:defRPr/>
            </a:pPr>
            <a:endParaRPr dirty="0"/>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r>
              <a:rPr lang="en-GB" dirty="0"/>
              <a:t>  DRAFT </a:t>
            </a:r>
            <a:fld id="{8DD30192-6A73-4504-9042-00CA2091F3AB}" type="slidenum">
              <a:rPr lang="en-GB" smtClean="0"/>
              <a:pPr>
                <a:defRPr/>
              </a:pPr>
              <a:t>‹#›</a:t>
            </a:fld>
            <a:endParaRPr lang="en-GB" dirty="0"/>
          </a:p>
        </p:txBody>
      </p:sp>
    </p:spTree>
    <p:extLst>
      <p:ext uri="{BB962C8B-B14F-4D97-AF65-F5344CB8AC3E}">
        <p14:creationId xmlns:p14="http://schemas.microsoft.com/office/powerpoint/2010/main" val="255862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650198" y="1368000"/>
            <a:ext cx="7865152" cy="4103410"/>
          </a:xfrm>
        </p:spPr>
        <p:txBody>
          <a:bodyPr/>
          <a:lstStyle>
            <a:lvl1pPr marL="0" indent="0" algn="l">
              <a:buNone/>
              <a:defRPr sz="1500">
                <a:solidFill>
                  <a:schemeClr val="tx1"/>
                </a:solidFill>
              </a:defRPr>
            </a:lvl1pPr>
          </a:lstStyle>
          <a:p>
            <a:endParaRPr lang="en-GB" dirty="0"/>
          </a:p>
        </p:txBody>
      </p:sp>
      <p:sp>
        <p:nvSpPr>
          <p:cNvPr id="7" name="Title Placeholder 1"/>
          <p:cNvSpPr>
            <a:spLocks noGrp="1"/>
          </p:cNvSpPr>
          <p:nvPr>
            <p:ph type="title"/>
          </p:nvPr>
        </p:nvSpPr>
        <p:spPr>
          <a:xfrm>
            <a:off x="628650" y="468000"/>
            <a:ext cx="7886700" cy="473104"/>
          </a:xfrm>
          <a:prstGeom prst="rect">
            <a:avLst/>
          </a:prstGeom>
        </p:spPr>
        <p:txBody>
          <a:bodyPr vert="horz" lIns="91440" tIns="45720" rIns="91440" bIns="0" rtlCol="0" anchor="b" anchorCtr="0">
            <a:noAutofit/>
          </a:bodyPr>
          <a:lstStyle>
            <a:lvl1pPr>
              <a:defRPr sz="27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5389" y="6044693"/>
            <a:ext cx="1287150" cy="451718"/>
          </a:xfrm>
          <a:prstGeom prst="rect">
            <a:avLst/>
          </a:prstGeom>
        </p:spPr>
      </p:pic>
      <p:sp>
        <p:nvSpPr>
          <p:cNvPr id="6" name="Slide Number Placeholder 5"/>
          <p:cNvSpPr>
            <a:spLocks noGrp="1"/>
          </p:cNvSpPr>
          <p:nvPr>
            <p:ph type="sldNum" sz="quarter" idx="12"/>
          </p:nvPr>
        </p:nvSpPr>
        <p:spPr>
          <a:xfrm>
            <a:off x="628650" y="6131287"/>
            <a:ext cx="20574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1509099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650198" y="1368000"/>
            <a:ext cx="7865152" cy="4103410"/>
          </a:xfrm>
        </p:spPr>
        <p:txBody>
          <a:bodyPr/>
          <a:lstStyle>
            <a:lvl1pPr marL="0" indent="0" algn="l">
              <a:buNone/>
              <a:defRPr sz="1500">
                <a:solidFill>
                  <a:schemeClr val="tx1"/>
                </a:solidFill>
              </a:defRPr>
            </a:lvl1pPr>
          </a:lstStyle>
          <a:p>
            <a:endParaRPr lang="en-GB" dirty="0"/>
          </a:p>
        </p:txBody>
      </p:sp>
      <p:sp>
        <p:nvSpPr>
          <p:cNvPr id="7" name="Title Placeholder 1"/>
          <p:cNvSpPr>
            <a:spLocks noGrp="1"/>
          </p:cNvSpPr>
          <p:nvPr>
            <p:ph type="title"/>
          </p:nvPr>
        </p:nvSpPr>
        <p:spPr>
          <a:xfrm>
            <a:off x="628650" y="468000"/>
            <a:ext cx="7886700" cy="473104"/>
          </a:xfrm>
          <a:prstGeom prst="rect">
            <a:avLst/>
          </a:prstGeom>
        </p:spPr>
        <p:txBody>
          <a:bodyPr vert="horz" lIns="91440" tIns="45720" rIns="91440" bIns="0" rtlCol="0" anchor="b" anchorCtr="0">
            <a:noAutofit/>
          </a:bodyPr>
          <a:lstStyle>
            <a:lvl1pPr>
              <a:defRPr sz="27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5389" y="6044693"/>
            <a:ext cx="1287150" cy="451718"/>
          </a:xfrm>
          <a:prstGeom prst="rect">
            <a:avLst/>
          </a:prstGeom>
        </p:spPr>
      </p:pic>
      <p:sp>
        <p:nvSpPr>
          <p:cNvPr id="6" name="Slide Number Placeholder 5"/>
          <p:cNvSpPr>
            <a:spLocks noGrp="1"/>
          </p:cNvSpPr>
          <p:nvPr>
            <p:ph type="sldNum" sz="quarter" idx="12"/>
          </p:nvPr>
        </p:nvSpPr>
        <p:spPr>
          <a:xfrm>
            <a:off x="628650" y="6131287"/>
            <a:ext cx="20574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3428657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650198" y="1368000"/>
            <a:ext cx="7865152" cy="4103410"/>
          </a:xfrm>
        </p:spPr>
        <p:txBody>
          <a:bodyPr/>
          <a:lstStyle>
            <a:lvl1pPr marL="0" indent="0" algn="l">
              <a:buNone/>
              <a:defRPr sz="1500">
                <a:solidFill>
                  <a:schemeClr val="tx1"/>
                </a:solidFill>
              </a:defRPr>
            </a:lvl1pPr>
          </a:lstStyle>
          <a:p>
            <a:endParaRPr lang="en-GB" dirty="0"/>
          </a:p>
        </p:txBody>
      </p:sp>
      <p:sp>
        <p:nvSpPr>
          <p:cNvPr id="7" name="Title Placeholder 1"/>
          <p:cNvSpPr>
            <a:spLocks noGrp="1"/>
          </p:cNvSpPr>
          <p:nvPr>
            <p:ph type="title"/>
          </p:nvPr>
        </p:nvSpPr>
        <p:spPr>
          <a:xfrm>
            <a:off x="628650" y="468000"/>
            <a:ext cx="7886700" cy="473104"/>
          </a:xfrm>
          <a:prstGeom prst="rect">
            <a:avLst/>
          </a:prstGeom>
        </p:spPr>
        <p:txBody>
          <a:bodyPr vert="horz" lIns="91440" tIns="45720" rIns="91440" bIns="0" rtlCol="0" anchor="b" anchorCtr="0">
            <a:noAutofit/>
          </a:bodyPr>
          <a:lstStyle>
            <a:lvl1pPr>
              <a:defRPr sz="27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5389" y="6044693"/>
            <a:ext cx="1287150" cy="451718"/>
          </a:xfrm>
          <a:prstGeom prst="rect">
            <a:avLst/>
          </a:prstGeom>
        </p:spPr>
      </p:pic>
      <p:sp>
        <p:nvSpPr>
          <p:cNvPr id="6" name="Slide Number Placeholder 5"/>
          <p:cNvSpPr>
            <a:spLocks noGrp="1"/>
          </p:cNvSpPr>
          <p:nvPr>
            <p:ph type="sldNum" sz="quarter" idx="12"/>
          </p:nvPr>
        </p:nvSpPr>
        <p:spPr>
          <a:xfrm>
            <a:off x="628650" y="6131287"/>
            <a:ext cx="20574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1479558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650198" y="1368000"/>
            <a:ext cx="7865152" cy="4103410"/>
          </a:xfrm>
        </p:spPr>
        <p:txBody>
          <a:bodyPr/>
          <a:lstStyle>
            <a:lvl1pPr marL="0" indent="0" algn="l">
              <a:buNone/>
              <a:defRPr sz="1500">
                <a:solidFill>
                  <a:schemeClr val="tx1"/>
                </a:solidFill>
              </a:defRPr>
            </a:lvl1pPr>
          </a:lstStyle>
          <a:p>
            <a:endParaRPr lang="en-GB" dirty="0"/>
          </a:p>
        </p:txBody>
      </p:sp>
      <p:sp>
        <p:nvSpPr>
          <p:cNvPr id="7" name="Title Placeholder 1"/>
          <p:cNvSpPr>
            <a:spLocks noGrp="1"/>
          </p:cNvSpPr>
          <p:nvPr>
            <p:ph type="title"/>
          </p:nvPr>
        </p:nvSpPr>
        <p:spPr>
          <a:xfrm>
            <a:off x="628650" y="468000"/>
            <a:ext cx="7886700" cy="473104"/>
          </a:xfrm>
          <a:prstGeom prst="rect">
            <a:avLst/>
          </a:prstGeom>
        </p:spPr>
        <p:txBody>
          <a:bodyPr vert="horz" lIns="91440" tIns="45720" rIns="91440" bIns="0" rtlCol="0" anchor="b" anchorCtr="0">
            <a:noAutofit/>
          </a:bodyPr>
          <a:lstStyle>
            <a:lvl1pPr>
              <a:defRPr sz="27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5389" y="6044693"/>
            <a:ext cx="1287150" cy="451718"/>
          </a:xfrm>
          <a:prstGeom prst="rect">
            <a:avLst/>
          </a:prstGeom>
        </p:spPr>
      </p:pic>
      <p:sp>
        <p:nvSpPr>
          <p:cNvPr id="6" name="Slide Number Placeholder 5"/>
          <p:cNvSpPr>
            <a:spLocks noGrp="1"/>
          </p:cNvSpPr>
          <p:nvPr>
            <p:ph type="sldNum" sz="quarter" idx="12"/>
          </p:nvPr>
        </p:nvSpPr>
        <p:spPr>
          <a:xfrm>
            <a:off x="628650" y="6131287"/>
            <a:ext cx="20574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252685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buClrTx/>
              <a:buFont typeface="Arial" pitchFamily="34" charset="0"/>
              <a:buChar char="•"/>
              <a:defRPr i="0"/>
            </a:lvl1pPr>
            <a:lvl2pPr>
              <a:buClrTx/>
              <a:defRPr b="0">
                <a:solidFill>
                  <a:srgbClr val="FF0000"/>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CEE8F75-8E81-4C2D-AFFC-3DB7EBFE51AC}" type="slidenum">
              <a:rPr lang="en-GB"/>
              <a:pPr/>
              <a:t>‹#›</a:t>
            </a:fld>
            <a:endParaRPr lang="en-GB"/>
          </a:p>
        </p:txBody>
      </p:sp>
    </p:spTree>
    <p:extLst>
      <p:ext uri="{BB962C8B-B14F-4D97-AF65-F5344CB8AC3E}">
        <p14:creationId xmlns:p14="http://schemas.microsoft.com/office/powerpoint/2010/main" val="362658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650198" y="1368000"/>
            <a:ext cx="7865152" cy="4103410"/>
          </a:xfrm>
        </p:spPr>
        <p:txBody>
          <a:bodyPr/>
          <a:lstStyle>
            <a:lvl1pPr marL="0" indent="0" algn="l">
              <a:buNone/>
              <a:defRPr sz="1500">
                <a:solidFill>
                  <a:schemeClr val="tx1"/>
                </a:solidFill>
              </a:defRPr>
            </a:lvl1pPr>
          </a:lstStyle>
          <a:p>
            <a:endParaRPr lang="en-GB" dirty="0"/>
          </a:p>
        </p:txBody>
      </p:sp>
      <p:sp>
        <p:nvSpPr>
          <p:cNvPr id="7" name="Title Placeholder 1"/>
          <p:cNvSpPr>
            <a:spLocks noGrp="1"/>
          </p:cNvSpPr>
          <p:nvPr>
            <p:ph type="title"/>
          </p:nvPr>
        </p:nvSpPr>
        <p:spPr>
          <a:xfrm>
            <a:off x="628650" y="468000"/>
            <a:ext cx="7886700" cy="473104"/>
          </a:xfrm>
          <a:prstGeom prst="rect">
            <a:avLst/>
          </a:prstGeom>
        </p:spPr>
        <p:txBody>
          <a:bodyPr vert="horz" lIns="91440" tIns="45720" rIns="91440" bIns="0" rtlCol="0" anchor="b" anchorCtr="0">
            <a:noAutofit/>
          </a:bodyPr>
          <a:lstStyle>
            <a:lvl1pPr>
              <a:defRPr sz="27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5389" y="6044693"/>
            <a:ext cx="1287150" cy="451718"/>
          </a:xfrm>
          <a:prstGeom prst="rect">
            <a:avLst/>
          </a:prstGeom>
        </p:spPr>
      </p:pic>
      <p:sp>
        <p:nvSpPr>
          <p:cNvPr id="6" name="Slide Number Placeholder 5"/>
          <p:cNvSpPr>
            <a:spLocks noGrp="1"/>
          </p:cNvSpPr>
          <p:nvPr>
            <p:ph type="sldNum" sz="quarter" idx="12"/>
          </p:nvPr>
        </p:nvSpPr>
        <p:spPr>
          <a:xfrm>
            <a:off x="628650" y="6131287"/>
            <a:ext cx="20574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2908237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BBCF77-D3E1-4C37-8F0F-BAA5DAD2AE19}" type="datetimeFigureOut">
              <a:rPr lang="fr-BE" smtClean="0"/>
              <a:t>19-07-21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190E30A-98FB-453B-A37A-9E7964AF9580}" type="slidenum">
              <a:rPr lang="fr-BE" smtClean="0"/>
              <a:t>‹#›</a:t>
            </a:fld>
            <a:endParaRPr lang="fr-BE"/>
          </a:p>
        </p:txBody>
      </p:sp>
      <p:sp>
        <p:nvSpPr>
          <p:cNvPr id="3" name="Content Placeholder 2"/>
          <p:cNvSpPr>
            <a:spLocks noGrp="1"/>
          </p:cNvSpPr>
          <p:nvPr>
            <p:ph idx="1"/>
          </p:nvPr>
        </p:nvSpPr>
        <p:spPr>
          <a:xfrm>
            <a:off x="628650" y="2353235"/>
            <a:ext cx="7886700" cy="43682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BE"/>
          </a:p>
        </p:txBody>
      </p:sp>
    </p:spTree>
    <p:extLst>
      <p:ext uri="{BB962C8B-B14F-4D97-AF65-F5344CB8AC3E}">
        <p14:creationId xmlns:p14="http://schemas.microsoft.com/office/powerpoint/2010/main" val="317734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A9A87D-879A-4970-AFB7-6B81815A05A7}" type="slidenum">
              <a:rPr lang="en-GB"/>
              <a:pPr/>
              <a:t>‹#›</a:t>
            </a:fld>
            <a:endParaRPr lang="en-GB"/>
          </a:p>
        </p:txBody>
      </p:sp>
    </p:spTree>
    <p:extLst>
      <p:ext uri="{BB962C8B-B14F-4D97-AF65-F5344CB8AC3E}">
        <p14:creationId xmlns:p14="http://schemas.microsoft.com/office/powerpoint/2010/main" val="317150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6690BF-E5A9-41FE-A35E-71BC98C7E2C4}" type="slidenum">
              <a:rPr lang="en-GB"/>
              <a:pPr/>
              <a:t>‹#›</a:t>
            </a:fld>
            <a:endParaRPr lang="en-GB"/>
          </a:p>
        </p:txBody>
      </p:sp>
    </p:spTree>
    <p:extLst>
      <p:ext uri="{BB962C8B-B14F-4D97-AF65-F5344CB8AC3E}">
        <p14:creationId xmlns:p14="http://schemas.microsoft.com/office/powerpoint/2010/main" val="349318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0C3F888-BF3B-4BBB-8BE7-191286C0C54C}" type="slidenum">
              <a:rPr lang="en-GB"/>
              <a:pPr/>
              <a:t>‹#›</a:t>
            </a:fld>
            <a:endParaRPr lang="en-GB"/>
          </a:p>
        </p:txBody>
      </p:sp>
    </p:spTree>
    <p:extLst>
      <p:ext uri="{BB962C8B-B14F-4D97-AF65-F5344CB8AC3E}">
        <p14:creationId xmlns:p14="http://schemas.microsoft.com/office/powerpoint/2010/main" val="256787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1F6E852-45FB-4F39-8FED-B00AD5309CFA}" type="slidenum">
              <a:rPr lang="en-GB"/>
              <a:pPr/>
              <a:t>‹#›</a:t>
            </a:fld>
            <a:endParaRPr lang="en-GB"/>
          </a:p>
        </p:txBody>
      </p:sp>
    </p:spTree>
    <p:extLst>
      <p:ext uri="{BB962C8B-B14F-4D97-AF65-F5344CB8AC3E}">
        <p14:creationId xmlns:p14="http://schemas.microsoft.com/office/powerpoint/2010/main" val="56848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56FE1BD-DC80-498E-8423-40BB9C42DAF6}" type="slidenum">
              <a:rPr lang="en-GB"/>
              <a:pPr/>
              <a:t>‹#›</a:t>
            </a:fld>
            <a:endParaRPr lang="en-GB"/>
          </a:p>
        </p:txBody>
      </p:sp>
    </p:spTree>
    <p:extLst>
      <p:ext uri="{BB962C8B-B14F-4D97-AF65-F5344CB8AC3E}">
        <p14:creationId xmlns:p14="http://schemas.microsoft.com/office/powerpoint/2010/main" val="250074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924C8C7-A90B-4643-B815-7CA74FFC8951}" type="slidenum">
              <a:rPr lang="en-GB"/>
              <a:pPr/>
              <a:t>‹#›</a:t>
            </a:fld>
            <a:endParaRPr lang="en-GB"/>
          </a:p>
        </p:txBody>
      </p:sp>
    </p:spTree>
    <p:extLst>
      <p:ext uri="{BB962C8B-B14F-4D97-AF65-F5344CB8AC3E}">
        <p14:creationId xmlns:p14="http://schemas.microsoft.com/office/powerpoint/2010/main" val="215003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C558A24-3C68-41D4-9032-3953FA416980}" type="slidenum">
              <a:rPr lang="en-GB"/>
              <a:pPr/>
              <a:t>‹#›</a:t>
            </a:fld>
            <a:endParaRPr lang="en-GB"/>
          </a:p>
        </p:txBody>
      </p:sp>
    </p:spTree>
    <p:extLst>
      <p:ext uri="{BB962C8B-B14F-4D97-AF65-F5344CB8AC3E}">
        <p14:creationId xmlns:p14="http://schemas.microsoft.com/office/powerpoint/2010/main" val="205844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95757502-3076-4857-AB3D-930A23433F41}" type="slidenum">
              <a:rPr lang="en-GB"/>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pic>
        <p:nvPicPr>
          <p:cNvPr id="1033" name="Picture 17" descr="LOGO CE_Vertical_EN_NEG_quadri_H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69210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Dominique.Planchon@ec.europa.e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484784"/>
            <a:ext cx="8964488" cy="1871191"/>
          </a:xfrm>
        </p:spPr>
        <p:txBody>
          <a:bodyPr/>
          <a:lstStyle/>
          <a:p>
            <a:pPr algn="ctr"/>
            <a:r>
              <a:rPr lang="en-GB" sz="4000" dirty="0"/>
              <a:t>Industrial Symbiosis in HorizonEU</a:t>
            </a:r>
            <a:br>
              <a:rPr lang="en-GB" sz="4000" dirty="0"/>
            </a:br>
            <a:r>
              <a:rPr lang="en-GB" sz="4000" dirty="0"/>
              <a:t>H4C flagship initiative</a:t>
            </a:r>
          </a:p>
        </p:txBody>
      </p:sp>
      <p:sp>
        <p:nvSpPr>
          <p:cNvPr id="3" name="Subtitle 2"/>
          <p:cNvSpPr>
            <a:spLocks noGrp="1"/>
          </p:cNvSpPr>
          <p:nvPr>
            <p:ph type="subTitle" idx="1"/>
          </p:nvPr>
        </p:nvSpPr>
        <p:spPr>
          <a:xfrm>
            <a:off x="145854" y="4725144"/>
            <a:ext cx="3888432" cy="864790"/>
          </a:xfrm>
          <a:solidFill>
            <a:srgbClr val="CCECFF"/>
          </a:solidFill>
        </p:spPr>
        <p:txBody>
          <a:bodyPr/>
          <a:lstStyle/>
          <a:p>
            <a:r>
              <a:rPr lang="fr-BE" sz="1800" b="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Dominique Planchon – RTD E3</a:t>
            </a:r>
          </a:p>
          <a:p>
            <a:r>
              <a:rPr lang="fr-BE" sz="1800" b="0" dirty="0">
                <a:solidFill>
                  <a:srgbClr val="0066FF"/>
                </a:solidFill>
                <a:latin typeface="Tahoma" panose="020B0604030504040204" pitchFamily="34" charset="0"/>
                <a:ea typeface="Tahoma" panose="020B0604030504040204" pitchFamily="34" charset="0"/>
                <a:cs typeface="Tahoma" panose="020B0604030504040204" pitchFamily="34" charset="0"/>
                <a:hlinkClick r:id="rId2"/>
              </a:rPr>
              <a:t>Dominique.Planchon@ec.europa.eu</a:t>
            </a:r>
            <a:endParaRPr lang="en-US" dirty="0">
              <a:solidFill>
                <a:srgbClr val="0066FF"/>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28A08301-40CB-4306-A525-8E11F117E753}" type="slidenum">
              <a:rPr lang="en-GB" smtClean="0"/>
              <a:pPr/>
              <a:t>1</a:t>
            </a:fld>
            <a:endParaRPr lang="en-GB"/>
          </a:p>
        </p:txBody>
      </p:sp>
      <p:pic>
        <p:nvPicPr>
          <p:cNvPr id="5" name="Picture 4"/>
          <p:cNvPicPr>
            <a:picLocks noChangeAspect="1"/>
          </p:cNvPicPr>
          <p:nvPr/>
        </p:nvPicPr>
        <p:blipFill>
          <a:blip r:embed="rId3"/>
          <a:stretch>
            <a:fillRect/>
          </a:stretch>
        </p:blipFill>
        <p:spPr>
          <a:xfrm>
            <a:off x="4153272" y="3410906"/>
            <a:ext cx="4990728" cy="3438548"/>
          </a:xfrm>
          <a:prstGeom prst="rect">
            <a:avLst/>
          </a:prstGeom>
        </p:spPr>
      </p:pic>
      <p:sp>
        <p:nvSpPr>
          <p:cNvPr id="6" name="TextBox 5"/>
          <p:cNvSpPr txBox="1"/>
          <p:nvPr/>
        </p:nvSpPr>
        <p:spPr>
          <a:xfrm>
            <a:off x="1475656" y="5949280"/>
            <a:ext cx="1619354" cy="400110"/>
          </a:xfrm>
          <a:prstGeom prst="rect">
            <a:avLst/>
          </a:prstGeom>
          <a:noFill/>
        </p:spPr>
        <p:txBody>
          <a:bodyPr wrap="none" rtlCol="0">
            <a:spAutoFit/>
          </a:bodyPr>
          <a:lstStyle/>
          <a:p>
            <a:r>
              <a:rPr lang="fr-BE" dirty="0">
                <a:solidFill>
                  <a:schemeClr val="accent1"/>
                </a:solidFill>
                <a:latin typeface="Tahoma" panose="020B0604030504040204" pitchFamily="34" charset="0"/>
                <a:ea typeface="Tahoma" panose="020B0604030504040204" pitchFamily="34" charset="0"/>
                <a:cs typeface="Tahoma" panose="020B0604030504040204" pitchFamily="34" charset="0"/>
              </a:rPr>
              <a:t>20 July 2021</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9641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hu-HU" sz="2400" dirty="0"/>
              <a:t>2</a:t>
            </a:r>
            <a:r>
              <a:rPr lang="en-US" sz="2400" dirty="0"/>
              <a:t>. What do you </a:t>
            </a:r>
            <a:r>
              <a:rPr lang="en-US" sz="2400" u="sng" dirty="0"/>
              <a:t>NOT</a:t>
            </a:r>
            <a:r>
              <a:rPr lang="en-US" sz="2400" dirty="0"/>
              <a:t> want?</a:t>
            </a:r>
            <a:br>
              <a:rPr lang="en-US" dirty="0"/>
            </a:br>
            <a:endParaRPr lang="en-US" dirty="0"/>
          </a:p>
          <a:p>
            <a:r>
              <a:rPr lang="en-US" sz="1800" dirty="0"/>
              <a:t>1 single circular loop targeting one single value chain;</a:t>
            </a:r>
          </a:p>
          <a:p>
            <a:r>
              <a:rPr lang="en-GB" sz="1800" dirty="0"/>
              <a:t>Small scale demonstrators;</a:t>
            </a:r>
          </a:p>
          <a:p>
            <a:r>
              <a:rPr lang="en-GB" sz="1800" dirty="0"/>
              <a:t>Development addressing only waste utilisation of a single process;</a:t>
            </a:r>
          </a:p>
        </p:txBody>
      </p:sp>
      <p:sp>
        <p:nvSpPr>
          <p:cNvPr id="5" name="Title 1"/>
          <p:cNvSpPr txBox="1">
            <a:spLocks/>
          </p:cNvSpPr>
          <p:nvPr/>
        </p:nvSpPr>
        <p:spPr bwMode="auto">
          <a:xfrm>
            <a:off x="547688" y="14922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28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hu-HU" kern="0" dirty="0" err="1"/>
              <a:t>Work</a:t>
            </a:r>
            <a:r>
              <a:rPr lang="hu-HU" kern="0" dirty="0"/>
              <a:t> </a:t>
            </a:r>
            <a:r>
              <a:rPr lang="hu-HU" kern="0" dirty="0" err="1"/>
              <a:t>Programme</a:t>
            </a:r>
            <a:r>
              <a:rPr lang="hu-HU" kern="0" dirty="0"/>
              <a:t> </a:t>
            </a:r>
            <a:r>
              <a:rPr lang="hu-HU" kern="0" dirty="0" err="1"/>
              <a:t>topic</a:t>
            </a:r>
            <a:endParaRPr lang="en-US" kern="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936625"/>
          </a:xfrm>
        </p:spPr>
        <p:txBody>
          <a:bodyPr/>
          <a:lstStyle/>
          <a:p>
            <a:r>
              <a:rPr lang="fr-BE" dirty="0"/>
              <a:t>Clarification : </a:t>
            </a:r>
            <a:r>
              <a:rPr lang="en-US" dirty="0"/>
              <a:t>What </a:t>
            </a:r>
            <a:r>
              <a:rPr lang="en-US" u="sng" dirty="0"/>
              <a:t>is</a:t>
            </a:r>
            <a:r>
              <a:rPr lang="en-US" dirty="0"/>
              <a:t> and what </a:t>
            </a:r>
            <a:r>
              <a:rPr lang="en-US" u="sng" dirty="0"/>
              <a:t>is not</a:t>
            </a:r>
            <a:r>
              <a:rPr lang="en-US" dirty="0"/>
              <a:t> a social innovation spin-off action</a:t>
            </a:r>
          </a:p>
        </p:txBody>
      </p:sp>
      <p:sp>
        <p:nvSpPr>
          <p:cNvPr id="3" name="Content Placeholder 2"/>
          <p:cNvSpPr>
            <a:spLocks noGrp="1"/>
          </p:cNvSpPr>
          <p:nvPr>
            <p:ph idx="1"/>
          </p:nvPr>
        </p:nvSpPr>
        <p:spPr>
          <a:xfrm>
            <a:off x="323528" y="2153412"/>
            <a:ext cx="8579296" cy="4104456"/>
          </a:xfrm>
        </p:spPr>
        <p:txBody>
          <a:bodyPr/>
          <a:lstStyle/>
          <a:p>
            <a:pPr lvl="0"/>
            <a:r>
              <a:rPr lang="en-US" sz="1400" dirty="0"/>
              <a:t>It’s not a repetition of the expected outcome of involving the local community (authorities, SMEs, education, etc.) also covered in these topics and inherent to a H4C. </a:t>
            </a:r>
          </a:p>
          <a:p>
            <a:r>
              <a:rPr lang="en-US" sz="1400" dirty="0"/>
              <a:t>It’s something special, an added-value we are bringing to the topic for the sake of social innovation. </a:t>
            </a:r>
          </a:p>
          <a:p>
            <a:r>
              <a:rPr lang="en-US" sz="1400" dirty="0"/>
              <a:t>It’s just 1 concrete action, not a collection of them, focused on 1 local community actor because if the target is too broad, it loses the impact (and divert the funding).</a:t>
            </a:r>
          </a:p>
          <a:p>
            <a:r>
              <a:rPr lang="en-US" sz="1400" dirty="0"/>
              <a:t>It is not expected to be duly described in the proposal. Because social needs, the ones for which we can really bring an innovative solution thanks to a H4C, arise on the field. At the stage of proposal, consortia might have spotted something or even have some social needs identified, but definitely not a duly plan of a spin-off action when the focus is on starting a H4C of industrial symbiosis and get the local community involved. An innovative idea comes with the time, while collaborating with the local community and observing what is going on in a territory, only then </a:t>
            </a:r>
            <a:r>
              <a:rPr lang="en-US" sz="1400" dirty="0" err="1"/>
              <a:t>realising</a:t>
            </a:r>
            <a:r>
              <a:rPr lang="en-US" sz="1400" dirty="0"/>
              <a:t> which local group can really benefit from some direct or indirect action from a H4C.</a:t>
            </a:r>
          </a:p>
          <a:p>
            <a:r>
              <a:rPr lang="en-US" sz="1400" dirty="0"/>
              <a:t>It’s not about collaborating with local educational establishments introducing new material in the curricula.. </a:t>
            </a:r>
          </a:p>
          <a:p>
            <a:r>
              <a:rPr lang="en-US" sz="1400" dirty="0"/>
              <a:t>It’s about creating an action with ‘own </a:t>
            </a:r>
            <a:r>
              <a:rPr lang="en-US" sz="1400" dirty="0" err="1"/>
              <a:t>life’,something</a:t>
            </a:r>
            <a:r>
              <a:rPr lang="en-US" sz="1400" dirty="0"/>
              <a:t> that can be marketed by itself. It may continue after the end of the funding or not and can or cannot end up as a commercial activity. </a:t>
            </a:r>
          </a:p>
        </p:txBody>
      </p:sp>
      <p:sp>
        <p:nvSpPr>
          <p:cNvPr id="4" name="Slide Number Placeholder 3"/>
          <p:cNvSpPr>
            <a:spLocks noGrp="1"/>
          </p:cNvSpPr>
          <p:nvPr>
            <p:ph type="sldNum" sz="quarter" idx="12"/>
          </p:nvPr>
        </p:nvSpPr>
        <p:spPr/>
        <p:txBody>
          <a:bodyPr/>
          <a:lstStyle/>
          <a:p>
            <a:fld id="{CCEE8F75-8E81-4C2D-AFFC-3DB7EBFE51AC}" type="slidenum">
              <a:rPr lang="en-GB" smtClean="0"/>
              <a:pPr/>
              <a:t>11</a:t>
            </a:fld>
            <a:endParaRPr lang="en-GB" dirty="0"/>
          </a:p>
        </p:txBody>
      </p:sp>
    </p:spTree>
    <p:extLst>
      <p:ext uri="{BB962C8B-B14F-4D97-AF65-F5344CB8AC3E}">
        <p14:creationId xmlns:p14="http://schemas.microsoft.com/office/powerpoint/2010/main" val="199617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76474"/>
            <a:ext cx="8206680" cy="3895725"/>
          </a:xfrm>
          <a:ln>
            <a:solidFill>
              <a:srgbClr val="FFC000"/>
            </a:solidFill>
          </a:ln>
        </p:spPr>
        <p:txBody>
          <a:bodyPr/>
          <a:lstStyle/>
          <a:p>
            <a:pPr>
              <a:buNone/>
            </a:pPr>
            <a:r>
              <a:rPr lang="hu-HU" sz="2400" dirty="0"/>
              <a:t>3</a:t>
            </a:r>
            <a:r>
              <a:rPr lang="en-US" sz="2400" dirty="0"/>
              <a:t>. Is this new or has it been called before?</a:t>
            </a:r>
          </a:p>
          <a:p>
            <a:pPr>
              <a:buNone/>
            </a:pPr>
            <a:endParaRPr lang="en-US" sz="2400" dirty="0"/>
          </a:p>
          <a:p>
            <a:r>
              <a:rPr lang="en-GB" sz="1800" dirty="0"/>
              <a:t>No previous topics addressing IUS, zero-landfill and water utilization in a systemic and holistic way;</a:t>
            </a:r>
          </a:p>
          <a:p>
            <a:pPr marL="0" indent="0">
              <a:buNone/>
            </a:pPr>
            <a:endParaRPr lang="en-GB" sz="1800" dirty="0"/>
          </a:p>
          <a:p>
            <a:r>
              <a:rPr lang="en-GB" sz="1800" dirty="0"/>
              <a:t>See Klaus </a:t>
            </a:r>
            <a:r>
              <a:rPr lang="en-GB" sz="1800" dirty="0" err="1"/>
              <a:t>Somer</a:t>
            </a:r>
            <a:r>
              <a:rPr lang="en-GB" sz="1800" dirty="0"/>
              <a:t> report for an overview of previous work https://op.europa.eu/fr/publication-detail/-/publication/f26dfd11-6288-11ea-b735-01aa75ed71a1</a:t>
            </a:r>
          </a:p>
          <a:p>
            <a:pPr>
              <a:buNone/>
            </a:pPr>
            <a:endParaRPr lang="en-US" sz="1400" i="1" dirty="0"/>
          </a:p>
          <a:p>
            <a:pPr>
              <a:buNone/>
            </a:pPr>
            <a:endParaRPr lang="en-US" sz="1400" i="1" dirty="0"/>
          </a:p>
          <a:p>
            <a:pPr>
              <a:buNone/>
            </a:pPr>
            <a:endParaRPr lang="en-US" sz="1400" i="1" dirty="0"/>
          </a:p>
          <a:p>
            <a:pPr>
              <a:buNone/>
            </a:pPr>
            <a:endParaRPr lang="en-US" sz="1400" i="1" dirty="0"/>
          </a:p>
          <a:p>
            <a:pPr>
              <a:buNone/>
            </a:pPr>
            <a:endParaRPr lang="en-US" sz="1400" i="1" dirty="0"/>
          </a:p>
          <a:p>
            <a:pPr>
              <a:buNone/>
            </a:pPr>
            <a:endParaRPr lang="en-US" sz="2400" i="1" dirty="0"/>
          </a:p>
        </p:txBody>
      </p:sp>
      <p:sp>
        <p:nvSpPr>
          <p:cNvPr id="6" name="Title 1"/>
          <p:cNvSpPr>
            <a:spLocks noGrp="1"/>
          </p:cNvSpPr>
          <p:nvPr>
            <p:ph type="title"/>
          </p:nvPr>
        </p:nvSpPr>
        <p:spPr>
          <a:xfrm>
            <a:off x="395288" y="1339850"/>
            <a:ext cx="8497192" cy="936625"/>
          </a:xfrm>
        </p:spPr>
        <p:txBody>
          <a:bodyPr/>
          <a:lstStyle/>
          <a:p>
            <a:r>
              <a:rPr lang="hu-HU" dirty="0" err="1"/>
              <a:t>Work</a:t>
            </a:r>
            <a:r>
              <a:rPr lang="hu-HU" dirty="0"/>
              <a:t> </a:t>
            </a:r>
            <a:r>
              <a:rPr lang="hu-HU" dirty="0" err="1"/>
              <a:t>Programme</a:t>
            </a:r>
            <a:r>
              <a:rPr lang="hu-HU" dirty="0"/>
              <a:t> </a:t>
            </a:r>
            <a:r>
              <a:rPr lang="hu-HU" dirty="0" err="1"/>
              <a:t>topic</a:t>
            </a:r>
            <a:r>
              <a:rPr lang="hu-HU" dirty="0"/>
              <a:t> – </a:t>
            </a:r>
            <a:r>
              <a:rPr lang="hu-HU" dirty="0" err="1"/>
              <a:t>topic</a:t>
            </a:r>
            <a:r>
              <a:rPr lang="hu-HU" dirty="0"/>
              <a:t> </a:t>
            </a:r>
            <a:r>
              <a:rPr lang="hu-HU" dirty="0" err="1"/>
              <a:t>evolution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76474"/>
            <a:ext cx="7815290" cy="3895725"/>
          </a:xfrm>
          <a:ln>
            <a:solidFill>
              <a:srgbClr val="FFC000"/>
            </a:solidFill>
          </a:ln>
        </p:spPr>
        <p:txBody>
          <a:bodyPr/>
          <a:lstStyle/>
          <a:p>
            <a:pPr marL="808038" indent="-808038">
              <a:buNone/>
            </a:pPr>
            <a:r>
              <a:rPr lang="hu-HU" sz="2400" dirty="0"/>
              <a:t>4</a:t>
            </a:r>
            <a:r>
              <a:rPr lang="en-US" sz="2400" dirty="0"/>
              <a:t>. Current project portfolio </a:t>
            </a:r>
            <a:endParaRPr lang="en-US" sz="1400" i="1" dirty="0"/>
          </a:p>
          <a:p>
            <a:pPr marL="808038" indent="-808038">
              <a:buNone/>
            </a:pPr>
            <a:endParaRPr lang="en-US" sz="1400" dirty="0"/>
          </a:p>
          <a:p>
            <a:r>
              <a:rPr lang="en-GB" sz="1800" dirty="0"/>
              <a:t>See Klaus </a:t>
            </a:r>
            <a:r>
              <a:rPr lang="en-GB" sz="1800" dirty="0" err="1"/>
              <a:t>Somer</a:t>
            </a:r>
            <a:r>
              <a:rPr lang="en-GB" sz="1800" dirty="0"/>
              <a:t> report for an overview of previous work https://op.europa.eu/fr/publication-detail/-/publication/f26dfd11-6288-11ea-b735-01aa75ed71a1</a:t>
            </a:r>
          </a:p>
        </p:txBody>
      </p:sp>
      <p:sp>
        <p:nvSpPr>
          <p:cNvPr id="6" name="Title 1"/>
          <p:cNvSpPr>
            <a:spLocks noGrp="1"/>
          </p:cNvSpPr>
          <p:nvPr>
            <p:ph type="title"/>
          </p:nvPr>
        </p:nvSpPr>
        <p:spPr>
          <a:xfrm>
            <a:off x="395288" y="1339850"/>
            <a:ext cx="8497192" cy="936625"/>
          </a:xfrm>
        </p:spPr>
        <p:txBody>
          <a:bodyPr/>
          <a:lstStyle/>
          <a:p>
            <a:r>
              <a:rPr lang="hu-HU" dirty="0" err="1"/>
              <a:t>Work</a:t>
            </a:r>
            <a:r>
              <a:rPr lang="hu-HU" dirty="0"/>
              <a:t> </a:t>
            </a:r>
            <a:r>
              <a:rPr lang="hu-HU" dirty="0" err="1"/>
              <a:t>Programme</a:t>
            </a:r>
            <a:r>
              <a:rPr lang="hu-HU" dirty="0"/>
              <a:t> </a:t>
            </a:r>
            <a:r>
              <a:rPr lang="hu-HU" dirty="0" err="1"/>
              <a:t>topic</a:t>
            </a:r>
            <a:r>
              <a:rPr lang="hu-HU" dirty="0"/>
              <a:t> – </a:t>
            </a:r>
            <a:r>
              <a:rPr lang="hu-HU" dirty="0" err="1"/>
              <a:t>topic</a:t>
            </a:r>
            <a:r>
              <a:rPr lang="hu-HU" dirty="0"/>
              <a:t> </a:t>
            </a:r>
            <a:r>
              <a:rPr lang="hu-HU" dirty="0" err="1"/>
              <a:t>evolution</a:t>
            </a:r>
            <a:endParaRPr lang="en-US" dirty="0"/>
          </a:p>
        </p:txBody>
      </p:sp>
    </p:spTree>
    <p:extLst>
      <p:ext uri="{BB962C8B-B14F-4D97-AF65-F5344CB8AC3E}">
        <p14:creationId xmlns:p14="http://schemas.microsoft.com/office/powerpoint/2010/main" val="4029107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Work</a:t>
            </a:r>
            <a:r>
              <a:rPr lang="hu-HU" dirty="0"/>
              <a:t> </a:t>
            </a:r>
            <a:r>
              <a:rPr lang="hu-HU" dirty="0" err="1"/>
              <a:t>Programme</a:t>
            </a:r>
            <a:r>
              <a:rPr lang="hu-HU" dirty="0"/>
              <a:t> </a:t>
            </a:r>
            <a:r>
              <a:rPr lang="hu-HU" dirty="0" err="1"/>
              <a:t>topic</a:t>
            </a:r>
            <a:r>
              <a:rPr lang="en-US" dirty="0"/>
              <a:t> – Key actors</a:t>
            </a:r>
          </a:p>
        </p:txBody>
      </p:sp>
      <p:sp>
        <p:nvSpPr>
          <p:cNvPr id="3" name="Content Placeholder 2"/>
          <p:cNvSpPr>
            <a:spLocks noGrp="1"/>
          </p:cNvSpPr>
          <p:nvPr>
            <p:ph idx="1"/>
          </p:nvPr>
        </p:nvSpPr>
        <p:spPr>
          <a:xfrm>
            <a:off x="377577" y="2420888"/>
            <a:ext cx="8458200" cy="4191000"/>
          </a:xfrm>
        </p:spPr>
        <p:txBody>
          <a:bodyPr/>
          <a:lstStyle/>
          <a:p>
            <a:pPr>
              <a:buNone/>
            </a:pPr>
            <a:r>
              <a:rPr lang="en-US" sz="2400" dirty="0"/>
              <a:t>5. Who are the types of main stakeholders that are addressed?</a:t>
            </a:r>
          </a:p>
          <a:p>
            <a:r>
              <a:rPr lang="en-US" sz="1800" dirty="0"/>
              <a:t>Large and medium companies, SMEs</a:t>
            </a:r>
          </a:p>
          <a:p>
            <a:r>
              <a:rPr lang="en-US" sz="1800" dirty="0"/>
              <a:t>Public regional and local authorities </a:t>
            </a:r>
          </a:p>
          <a:p>
            <a:r>
              <a:rPr lang="en-US" sz="1800" dirty="0"/>
              <a:t>Research entities, higher educational institutions</a:t>
            </a:r>
          </a:p>
          <a:p>
            <a:r>
              <a:rPr lang="fr-BE" sz="1800" dirty="0"/>
              <a:t>Civil society</a:t>
            </a:r>
          </a:p>
          <a:p>
            <a:pPr marL="0" indent="0">
              <a:buNone/>
            </a:pPr>
            <a:endParaRPr lang="en-US" sz="1800" dirty="0"/>
          </a:p>
          <a:p>
            <a:pPr marL="0" indent="0">
              <a:buNone/>
            </a:pPr>
            <a:r>
              <a:rPr lang="en-US" sz="2400" dirty="0"/>
              <a:t>6. Is there a key group of actors </a:t>
            </a:r>
            <a:r>
              <a:rPr lang="hu-HU" sz="2400" dirty="0"/>
              <a:t>(eg. </a:t>
            </a:r>
            <a:r>
              <a:rPr lang="en-US" sz="2400" dirty="0"/>
              <a:t>Partnership</a:t>
            </a:r>
            <a:r>
              <a:rPr lang="hu-HU" sz="2400" dirty="0"/>
              <a:t> or other)</a:t>
            </a:r>
            <a:r>
              <a:rPr lang="en-US" sz="2400" dirty="0"/>
              <a:t> driving this?</a:t>
            </a:r>
            <a:br>
              <a:rPr lang="en-US" sz="2400" dirty="0"/>
            </a:br>
            <a:r>
              <a:rPr lang="en-US" sz="1400" dirty="0"/>
              <a:t>	</a:t>
            </a:r>
          </a:p>
          <a:p>
            <a:pPr marL="0" indent="450850">
              <a:buNone/>
            </a:pPr>
            <a:r>
              <a:rPr lang="fr-BE" sz="1800" i="1" dirty="0"/>
              <a:t>Processes4Planet </a:t>
            </a:r>
            <a:r>
              <a:rPr lang="en-GB" sz="1800" i="1" dirty="0"/>
              <a:t>partnership</a:t>
            </a:r>
            <a:br>
              <a:rPr lang="en-US" sz="1800" dirty="0"/>
            </a:b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Work</a:t>
            </a:r>
            <a:r>
              <a:rPr lang="hu-HU" dirty="0"/>
              <a:t> </a:t>
            </a:r>
            <a:r>
              <a:rPr lang="hu-HU" dirty="0" err="1"/>
              <a:t>Programme</a:t>
            </a:r>
            <a:r>
              <a:rPr lang="hu-HU" dirty="0"/>
              <a:t> </a:t>
            </a:r>
            <a:r>
              <a:rPr lang="hu-HU" dirty="0" err="1"/>
              <a:t>topic</a:t>
            </a:r>
            <a:endParaRPr lang="en-US" dirty="0"/>
          </a:p>
        </p:txBody>
      </p:sp>
      <p:sp>
        <p:nvSpPr>
          <p:cNvPr id="3" name="Content Placeholder 2"/>
          <p:cNvSpPr>
            <a:spLocks noGrp="1"/>
          </p:cNvSpPr>
          <p:nvPr>
            <p:ph idx="1"/>
          </p:nvPr>
        </p:nvSpPr>
        <p:spPr>
          <a:xfrm>
            <a:off x="395288" y="2420888"/>
            <a:ext cx="8532198" cy="4191000"/>
          </a:xfrm>
        </p:spPr>
        <p:txBody>
          <a:bodyPr/>
          <a:lstStyle/>
          <a:p>
            <a:pPr marL="355600" indent="-355600">
              <a:buNone/>
            </a:pPr>
            <a:r>
              <a:rPr lang="en-US" sz="2400" dirty="0"/>
              <a:t>7. Are there any additional / background documents?</a:t>
            </a:r>
          </a:p>
          <a:p>
            <a:pPr marL="808038" indent="-452438">
              <a:buNone/>
            </a:pPr>
            <a:endParaRPr lang="en-US" sz="2400" dirty="0"/>
          </a:p>
          <a:p>
            <a:pPr marL="808038" indent="-452438">
              <a:buNone/>
            </a:pPr>
            <a:r>
              <a:rPr lang="fr-BE" sz="1400" i="1" dirty="0"/>
              <a:t>P4P roadmap </a:t>
            </a:r>
          </a:p>
          <a:p>
            <a:pPr marL="808038" indent="-452438">
              <a:buNone/>
            </a:pPr>
            <a:r>
              <a:rPr lang="fr-BE" sz="1400" i="1" dirty="0"/>
              <a:t>Klaus </a:t>
            </a:r>
            <a:r>
              <a:rPr lang="fr-BE" sz="1400" i="1" dirty="0" err="1"/>
              <a:t>Somer</a:t>
            </a:r>
            <a:r>
              <a:rPr lang="fr-BE" sz="1400" i="1" dirty="0"/>
              <a:t> report</a:t>
            </a:r>
          </a:p>
          <a:p>
            <a:pPr marL="808038" indent="-452438">
              <a:buNone/>
            </a:pPr>
            <a:r>
              <a:rPr lang="fr-BE" sz="1400" i="1" dirty="0" err="1"/>
              <a:t>Circular</a:t>
            </a:r>
            <a:r>
              <a:rPr lang="fr-BE" sz="1400" i="1" dirty="0"/>
              <a:t> </a:t>
            </a:r>
            <a:r>
              <a:rPr lang="fr-BE" sz="1400" i="1" dirty="0" err="1"/>
              <a:t>economy</a:t>
            </a:r>
            <a:r>
              <a:rPr lang="fr-BE" sz="1400" i="1" dirty="0"/>
              <a:t> action plan</a:t>
            </a:r>
          </a:p>
          <a:p>
            <a:pPr marL="808038" indent="-452438">
              <a:buNone/>
            </a:pPr>
            <a:r>
              <a:rPr lang="fr-BE" sz="1400" i="1" dirty="0" err="1"/>
              <a:t>Zeropollution</a:t>
            </a:r>
            <a:r>
              <a:rPr lang="fr-BE" sz="1400" i="1" dirty="0"/>
              <a:t> action plan</a:t>
            </a:r>
          </a:p>
          <a:p>
            <a:pPr marL="808038" indent="-452438">
              <a:buNone/>
            </a:pPr>
            <a:r>
              <a:rPr lang="fr-BE" sz="1400" i="1" dirty="0" err="1"/>
              <a:t>Industrial</a:t>
            </a:r>
            <a:r>
              <a:rPr lang="fr-BE" sz="1400" i="1" dirty="0"/>
              <a:t> </a:t>
            </a:r>
            <a:r>
              <a:rPr lang="fr-BE" sz="1400" i="1" dirty="0" err="1"/>
              <a:t>strategy</a:t>
            </a:r>
            <a:endParaRPr lang="fr-BE" sz="1400" i="1" dirty="0"/>
          </a:p>
          <a:p>
            <a:pPr marL="808038" indent="-452438">
              <a:buNone/>
            </a:pPr>
            <a:r>
              <a:rPr lang="fr-BE" sz="1400" i="1" dirty="0"/>
              <a:t>Chemical </a:t>
            </a:r>
            <a:r>
              <a:rPr lang="fr-BE" sz="1400" i="1" dirty="0" err="1"/>
              <a:t>strategy</a:t>
            </a:r>
            <a:endParaRPr lang="fr-BE" sz="1400" i="1" dirty="0"/>
          </a:p>
          <a:p>
            <a:pPr marL="808038" indent="-452438">
              <a:buNone/>
            </a:pPr>
            <a:r>
              <a:rPr lang="fr-BE" sz="1400" i="1" dirty="0"/>
              <a:t>Green deal</a:t>
            </a:r>
          </a:p>
          <a:p>
            <a:pPr marL="808038" indent="-452438">
              <a:buNone/>
            </a:pPr>
            <a:endParaRPr lang="en-US" sz="1400" i="1" dirty="0"/>
          </a:p>
          <a:p>
            <a:pPr marL="808038" indent="-452438">
              <a:buNone/>
            </a:pPr>
            <a:endParaRPr lang="en-US" sz="1400" dirty="0"/>
          </a:p>
          <a:p>
            <a:pPr marL="808038" indent="-452438">
              <a:buNone/>
            </a:pPr>
            <a:endParaRPr lang="en-US" sz="1400" dirty="0"/>
          </a:p>
          <a:p>
            <a:pPr marL="808038" indent="-452438">
              <a:buNone/>
            </a:pPr>
            <a:r>
              <a:rPr lang="en-US" sz="1400" dirty="0"/>
              <a:t>	</a:t>
            </a:r>
            <a:br>
              <a:rPr lang="en-US" sz="1400" dirty="0"/>
            </a:b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Outlook</a:t>
            </a:r>
          </a:p>
        </p:txBody>
      </p:sp>
      <p:sp>
        <p:nvSpPr>
          <p:cNvPr id="3" name="Content Placeholder 2"/>
          <p:cNvSpPr>
            <a:spLocks noGrp="1"/>
          </p:cNvSpPr>
          <p:nvPr>
            <p:ph idx="1"/>
          </p:nvPr>
        </p:nvSpPr>
        <p:spPr>
          <a:xfrm>
            <a:off x="685800" y="2132856"/>
            <a:ext cx="8243918" cy="4039344"/>
          </a:xfrm>
        </p:spPr>
        <p:txBody>
          <a:bodyPr/>
          <a:lstStyle/>
          <a:p>
            <a:pPr marL="355600" indent="-355600">
              <a:buNone/>
            </a:pPr>
            <a:r>
              <a:rPr lang="en-US" sz="2400" dirty="0"/>
              <a:t>8. </a:t>
            </a:r>
            <a:r>
              <a:rPr lang="en-GB" dirty="0"/>
              <a:t>Do you have information about future trends, emerging initiatives, roadmaps, type of stakeholders in this area?</a:t>
            </a:r>
          </a:p>
          <a:p>
            <a:pPr marL="355600" indent="-355600">
              <a:buNone/>
            </a:pPr>
            <a:endParaRPr lang="en-GB" dirty="0"/>
          </a:p>
          <a:p>
            <a:pPr marL="355600" indent="-355600">
              <a:buNone/>
            </a:pPr>
            <a:r>
              <a:rPr lang="en-GB" sz="2000" dirty="0"/>
              <a:t>Some examples:</a:t>
            </a:r>
          </a:p>
          <a:p>
            <a:r>
              <a:rPr lang="en-GB" sz="2000" dirty="0" err="1"/>
              <a:t>Kalundborg</a:t>
            </a:r>
            <a:r>
              <a:rPr lang="en-GB" sz="2000" dirty="0"/>
              <a:t> symbiosis</a:t>
            </a:r>
          </a:p>
          <a:p>
            <a:r>
              <a:rPr lang="en-GB" sz="2000" dirty="0"/>
              <a:t>Smart Delta Resources</a:t>
            </a:r>
          </a:p>
          <a:p>
            <a:r>
              <a:rPr lang="en-GB" sz="2000" dirty="0"/>
              <a:t>City of Lahti</a:t>
            </a:r>
          </a:p>
          <a:p>
            <a:pPr marL="808038" indent="-357188">
              <a:buNone/>
            </a:pPr>
            <a:br>
              <a:rPr lang="en-US" sz="1400" dirty="0"/>
            </a:b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9A87D-879A-4970-AFB7-6B81815A05A7}" type="slidenum">
              <a:rPr lang="en-GB" smtClean="0"/>
              <a:pPr/>
              <a:t>17</a:t>
            </a:fld>
            <a:endParaRPr lang="en-GB"/>
          </a:p>
        </p:txBody>
      </p:sp>
      <p:pic>
        <p:nvPicPr>
          <p:cNvPr id="5" name="Content Placeholder 3"/>
          <p:cNvPicPr>
            <a:picLocks noGrp="1" noChangeAspect="1"/>
          </p:cNvPicPr>
          <p:nvPr>
            <p:ph idx="4294967295"/>
          </p:nvPr>
        </p:nvPicPr>
        <p:blipFill>
          <a:blip r:embed="rId2"/>
          <a:stretch>
            <a:fillRect/>
          </a:stretch>
        </p:blipFill>
        <p:spPr>
          <a:xfrm>
            <a:off x="1043608" y="2204864"/>
            <a:ext cx="7066450" cy="3722315"/>
          </a:xfrm>
          <a:prstGeom prst="rect">
            <a:avLst/>
          </a:prstGeom>
        </p:spPr>
      </p:pic>
    </p:spTree>
    <p:extLst>
      <p:ext uri="{BB962C8B-B14F-4D97-AF65-F5344CB8AC3E}">
        <p14:creationId xmlns:p14="http://schemas.microsoft.com/office/powerpoint/2010/main" val="184388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70"/>
          <p:cNvPicPr>
            <a:picLocks noChangeAspect="1"/>
          </p:cNvPicPr>
          <p:nvPr/>
        </p:nvPicPr>
        <p:blipFill>
          <a:blip r:embed="rId3"/>
          <a:stretch>
            <a:fillRect/>
          </a:stretch>
        </p:blipFill>
        <p:spPr>
          <a:xfrm>
            <a:off x="4139951" y="2492896"/>
            <a:ext cx="5754531" cy="3600400"/>
          </a:xfrm>
          <a:prstGeom prst="rect">
            <a:avLst/>
          </a:prstGeom>
        </p:spPr>
      </p:pic>
      <p:sp>
        <p:nvSpPr>
          <p:cNvPr id="62" name="Title 2"/>
          <p:cNvSpPr>
            <a:spLocks noGrp="1"/>
          </p:cNvSpPr>
          <p:nvPr>
            <p:ph type="title"/>
          </p:nvPr>
        </p:nvSpPr>
        <p:spPr>
          <a:xfrm>
            <a:off x="285760" y="1988840"/>
            <a:ext cx="8429624" cy="354828"/>
          </a:xfrm>
        </p:spPr>
        <p:txBody>
          <a:bodyPr/>
          <a:lstStyle/>
          <a:p>
            <a:pPr algn="ctr">
              <a:defRPr/>
            </a:pPr>
            <a:r>
              <a:rPr lang="en-US" sz="2400" dirty="0">
                <a:solidFill>
                  <a:schemeClr val="tx2"/>
                </a:solidFill>
              </a:rPr>
              <a:t>‘A new flagship initiative – Hubs for Circularity’</a:t>
            </a:r>
            <a:br>
              <a:rPr lang="en-US" sz="2400" dirty="0">
                <a:solidFill>
                  <a:schemeClr val="tx2"/>
                </a:solidFill>
              </a:rPr>
            </a:br>
            <a:r>
              <a:rPr lang="en-US" sz="2100" dirty="0">
                <a:solidFill>
                  <a:schemeClr val="tx2"/>
                </a:solidFill>
              </a:rPr>
              <a:t>Concept, opportunities &amp; challenges for successful implementation</a:t>
            </a:r>
            <a:endParaRPr lang="fr-BE" sz="2100" dirty="0">
              <a:solidFill>
                <a:schemeClr val="tx2"/>
              </a:solidFill>
            </a:endParaRPr>
          </a:p>
        </p:txBody>
      </p:sp>
      <p:sp>
        <p:nvSpPr>
          <p:cNvPr id="3" name="Rectangle 2"/>
          <p:cNvSpPr/>
          <p:nvPr/>
        </p:nvSpPr>
        <p:spPr>
          <a:xfrm>
            <a:off x="285760" y="2780928"/>
            <a:ext cx="4574272" cy="3739485"/>
          </a:xfrm>
          <a:prstGeom prst="rect">
            <a:avLst/>
          </a:prstGeom>
        </p:spPr>
        <p:txBody>
          <a:bodyPr wrap="square">
            <a:spAutoFit/>
          </a:bodyPr>
          <a:lstStyle/>
          <a:p>
            <a:r>
              <a:rPr lang="en-US" sz="1200" dirty="0">
                <a:solidFill>
                  <a:srgbClr val="404040"/>
                </a:solidFill>
                <a:latin typeface="Arial" panose="020B0604020202020204" pitchFamily="34" charset="0"/>
              </a:rPr>
              <a:t>As Part of Processes for Planet (P4P) Partnership roadmap, the </a:t>
            </a:r>
            <a:r>
              <a:rPr lang="en-US" sz="1200" b="1" dirty="0">
                <a:solidFill>
                  <a:srgbClr val="404040"/>
                </a:solidFill>
                <a:latin typeface="Arial" panose="020B0604020202020204" pitchFamily="34" charset="0"/>
              </a:rPr>
              <a:t>Hubs for Circularity (H4C) </a:t>
            </a:r>
            <a:r>
              <a:rPr lang="en-US" sz="1200" dirty="0">
                <a:solidFill>
                  <a:srgbClr val="404040"/>
                </a:solidFill>
                <a:latin typeface="Arial" panose="020B0604020202020204" pitchFamily="34" charset="0"/>
              </a:rPr>
              <a:t>will be a key instruments to advance the research and innovation agenda of European industries towards the Green Deal’s objectives. These first-of-a-kind, lighthouse demonstrator plants of (near) commercial size implementing industrial symbiosis and/or urban industrial symbiosis. The aim is to collectively achieve and demonstrate at scale, a leap towards circularity and carbon neutrality in the use of resources (feedstock, energy and water) in a profitable way.</a:t>
            </a:r>
          </a:p>
          <a:p>
            <a:endParaRPr lang="en-US" sz="1200" dirty="0">
              <a:solidFill>
                <a:srgbClr val="404040"/>
              </a:solidFill>
              <a:latin typeface="Arial" panose="020B0604020202020204" pitchFamily="34" charset="0"/>
            </a:endParaRPr>
          </a:p>
          <a:p>
            <a:r>
              <a:rPr lang="en-US" sz="1200" dirty="0">
                <a:solidFill>
                  <a:srgbClr val="404040"/>
                </a:solidFill>
                <a:latin typeface="Arial" panose="020B0604020202020204" pitchFamily="34" charset="0"/>
              </a:rPr>
              <a:t>H4Cs have a strong technological focus and industrial dimension, but their implementation leverages elements well beyond research and innovation. Specific implementation (including funding) strategies will have to be co -designed, ensuring the participation of all stakeholders; industry, Small and medium-sized enterprises (SMEs), research and technology organizations (RTOs), local authorities, educational institutions and civil society.</a:t>
            </a:r>
          </a:p>
          <a:p>
            <a:endParaRPr lang="en-US" sz="1050" dirty="0">
              <a:solidFill>
                <a:srgbClr val="404040"/>
              </a:solidFill>
              <a:latin typeface="Arial" panose="020B0604020202020204" pitchFamily="34" charset="0"/>
            </a:endParaRPr>
          </a:p>
          <a:p>
            <a:endParaRPr lang="en-US" sz="1050" dirty="0">
              <a:solidFill>
                <a:srgbClr val="404040"/>
              </a:solidFill>
              <a:latin typeface="Arial" panose="020B0604020202020204" pitchFamily="34" charset="0"/>
            </a:endParaRPr>
          </a:p>
        </p:txBody>
      </p:sp>
    </p:spTree>
    <p:extLst>
      <p:ext uri="{BB962C8B-B14F-4D97-AF65-F5344CB8AC3E}">
        <p14:creationId xmlns:p14="http://schemas.microsoft.com/office/powerpoint/2010/main" val="1171311986"/>
      </p:ext>
    </p:extLst>
  </p:cSld>
  <p:clrMapOvr>
    <a:masterClrMapping/>
  </p:clrMapOvr>
  <mc:AlternateContent xmlns:mc="http://schemas.openxmlformats.org/markup-compatibility/2006" xmlns:p14="http://schemas.microsoft.com/office/powerpoint/2010/main">
    <mc:Choice Requires="p14">
      <p:transition spd="slow" p14:dur="2000" advTm="31171"/>
    </mc:Choice>
    <mc:Fallback xmlns="">
      <p:transition spd="slow" advTm="3117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73974"/>
            <a:ext cx="4324622" cy="2811850"/>
          </a:xfrm>
        </p:spPr>
        <p:txBody>
          <a:bodyPr/>
          <a:lstStyle/>
          <a:p>
            <a:pPr lvl="0"/>
            <a:r>
              <a:rPr lang="en-GB" sz="1500" b="1" dirty="0">
                <a:solidFill>
                  <a:srgbClr val="595959"/>
                </a:solidFill>
              </a:rPr>
              <a:t>Supply-driven business model</a:t>
            </a:r>
            <a:r>
              <a:rPr lang="en-GB" sz="1500" dirty="0">
                <a:solidFill>
                  <a:srgbClr val="595959"/>
                </a:solidFill>
              </a:rPr>
              <a:t> evolve in a more forward-thinking </a:t>
            </a:r>
            <a:r>
              <a:rPr lang="en-GB" sz="1500" b="1" dirty="0">
                <a:solidFill>
                  <a:srgbClr val="595959"/>
                </a:solidFill>
              </a:rPr>
              <a:t>demand-based by-design approach.</a:t>
            </a:r>
            <a:endParaRPr lang="de-DE" sz="1500" dirty="0">
              <a:solidFill>
                <a:srgbClr val="595959"/>
              </a:solidFill>
            </a:endParaRPr>
          </a:p>
          <a:p>
            <a:pPr lvl="0"/>
            <a:r>
              <a:rPr lang="en-GB" sz="1500" b="1" dirty="0">
                <a:solidFill>
                  <a:srgbClr val="595959"/>
                </a:solidFill>
              </a:rPr>
              <a:t>Facilitation</a:t>
            </a:r>
            <a:r>
              <a:rPr lang="en-GB" sz="1500" dirty="0">
                <a:solidFill>
                  <a:srgbClr val="595959"/>
                </a:solidFill>
              </a:rPr>
              <a:t> (public or private): essential to foster the development of Industrial Symbiosis. </a:t>
            </a:r>
          </a:p>
          <a:p>
            <a:pPr lvl="0"/>
            <a:r>
              <a:rPr lang="en-GB" sz="1500" dirty="0">
                <a:solidFill>
                  <a:srgbClr val="595959"/>
                </a:solidFill>
              </a:rPr>
              <a:t>Start within an </a:t>
            </a:r>
            <a:r>
              <a:rPr lang="en-GB" sz="1500" b="1" dirty="0">
                <a:solidFill>
                  <a:srgbClr val="595959"/>
                </a:solidFill>
              </a:rPr>
              <a:t>existing group of companies in local proximity</a:t>
            </a:r>
            <a:r>
              <a:rPr lang="en-GB" sz="1500" dirty="0">
                <a:solidFill>
                  <a:srgbClr val="595959"/>
                </a:solidFill>
              </a:rPr>
              <a:t>, be it an industrial park or a more loosely arranged cluster. </a:t>
            </a:r>
            <a:endParaRPr lang="de-DE" sz="1500" dirty="0">
              <a:solidFill>
                <a:srgbClr val="595959"/>
              </a:solidFill>
            </a:endParaRPr>
          </a:p>
          <a:p>
            <a:pPr lvl="0"/>
            <a:r>
              <a:rPr lang="en-GB" sz="1500" dirty="0">
                <a:solidFill>
                  <a:srgbClr val="595959"/>
                </a:solidFill>
              </a:rPr>
              <a:t>Industrial Symbiosis approach </a:t>
            </a:r>
            <a:r>
              <a:rPr lang="en-GB" sz="1500" b="1" dirty="0">
                <a:solidFill>
                  <a:srgbClr val="595959"/>
                </a:solidFill>
              </a:rPr>
              <a:t>can be applied broadly to many different industrial sectors.</a:t>
            </a:r>
          </a:p>
        </p:txBody>
      </p:sp>
      <p:sp>
        <p:nvSpPr>
          <p:cNvPr id="3" name="Title 2"/>
          <p:cNvSpPr>
            <a:spLocks noGrp="1"/>
          </p:cNvSpPr>
          <p:nvPr>
            <p:ph type="title"/>
          </p:nvPr>
        </p:nvSpPr>
        <p:spPr>
          <a:xfrm>
            <a:off x="611560" y="1347856"/>
            <a:ext cx="8064896" cy="671989"/>
          </a:xfrm>
          <a:solidFill>
            <a:schemeClr val="accent5">
              <a:lumMod val="75000"/>
            </a:schemeClr>
          </a:solidFill>
        </p:spPr>
        <p:txBody>
          <a:bodyPr/>
          <a:lstStyle/>
          <a:p>
            <a:pPr algn="l"/>
            <a:r>
              <a:rPr lang="en-US" dirty="0"/>
              <a:t>H4C - Expert Recommendations</a:t>
            </a:r>
          </a:p>
        </p:txBody>
      </p:sp>
      <p:grpSp>
        <p:nvGrpSpPr>
          <p:cNvPr id="8" name="Group 7"/>
          <p:cNvGrpSpPr/>
          <p:nvPr/>
        </p:nvGrpSpPr>
        <p:grpSpPr>
          <a:xfrm>
            <a:off x="4860032" y="2132856"/>
            <a:ext cx="4074306" cy="3555305"/>
            <a:chOff x="5159829" y="2019845"/>
            <a:chExt cx="4074306" cy="3555305"/>
          </a:xfrm>
        </p:grpSpPr>
        <p:sp>
          <p:nvSpPr>
            <p:cNvPr id="7" name="Rectangle 6"/>
            <p:cNvSpPr/>
            <p:nvPr/>
          </p:nvSpPr>
          <p:spPr>
            <a:xfrm>
              <a:off x="5159829" y="2019845"/>
              <a:ext cx="3984172" cy="3555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pic>
          <p:nvPicPr>
            <p:cNvPr id="4" name="Grafik 1">
              <a:extLst>
                <a:ext uri="{FF2B5EF4-FFF2-40B4-BE49-F238E27FC236}">
                  <a16:creationId xmlns:a16="http://schemas.microsoft.com/office/drawing/2014/main" id="{3D0EB374-6A09-4B32-A143-81049726CD5D}"/>
                </a:ext>
              </a:extLst>
            </p:cNvPr>
            <p:cNvPicPr>
              <a:picLocks noChangeAspect="1"/>
            </p:cNvPicPr>
            <p:nvPr/>
          </p:nvPicPr>
          <p:blipFill>
            <a:blip r:embed="rId3"/>
            <a:stretch>
              <a:fillRect/>
            </a:stretch>
          </p:blipFill>
          <p:spPr>
            <a:xfrm>
              <a:off x="5419230" y="2509171"/>
              <a:ext cx="3659812" cy="3006839"/>
            </a:xfrm>
            <a:prstGeom prst="rect">
              <a:avLst/>
            </a:prstGeom>
          </p:spPr>
        </p:pic>
        <p:sp>
          <p:nvSpPr>
            <p:cNvPr id="5" name="Rectangle 4"/>
            <p:cNvSpPr/>
            <p:nvPr/>
          </p:nvSpPr>
          <p:spPr>
            <a:xfrm>
              <a:off x="5264137" y="2089308"/>
              <a:ext cx="3969998" cy="369332"/>
            </a:xfrm>
            <a:prstGeom prst="rect">
              <a:avLst/>
            </a:prstGeom>
          </p:spPr>
          <p:txBody>
            <a:bodyPr wrap="none">
              <a:spAutoFit/>
            </a:bodyPr>
            <a:lstStyle/>
            <a:p>
              <a:pPr lvl="0"/>
              <a:r>
                <a:rPr lang="en-GB" sz="1800" b="1" dirty="0">
                  <a:solidFill>
                    <a:srgbClr val="595959"/>
                  </a:solidFill>
                </a:rPr>
                <a:t>Use of symbiosis readiness levels SRLs</a:t>
              </a:r>
            </a:p>
          </p:txBody>
        </p:sp>
      </p:grpSp>
      <p:sp>
        <p:nvSpPr>
          <p:cNvPr id="6" name="TextBox 5"/>
          <p:cNvSpPr txBox="1"/>
          <p:nvPr/>
        </p:nvSpPr>
        <p:spPr>
          <a:xfrm>
            <a:off x="1646232" y="6021288"/>
            <a:ext cx="5995552" cy="646331"/>
          </a:xfrm>
          <a:prstGeom prst="rect">
            <a:avLst/>
          </a:prstGeom>
          <a:noFill/>
        </p:spPr>
        <p:txBody>
          <a:bodyPr wrap="none" rtlCol="0">
            <a:spAutoFit/>
          </a:bodyPr>
          <a:lstStyle/>
          <a:p>
            <a:r>
              <a:rPr lang="en-US" sz="1500" b="1" dirty="0">
                <a:solidFill>
                  <a:srgbClr val="0066FF"/>
                </a:solidFill>
              </a:rPr>
              <a:t>*</a:t>
            </a:r>
            <a:r>
              <a:rPr lang="en-US" sz="1050" b="1" dirty="0">
                <a:solidFill>
                  <a:srgbClr val="0066FF"/>
                </a:solidFill>
              </a:rPr>
              <a:t>Study and portfolio review of the projects on industrial symbiosis in DG Research and Innovation   </a:t>
            </a:r>
          </a:p>
          <a:p>
            <a:r>
              <a:rPr lang="de-DE" sz="1050" dirty="0">
                <a:solidFill>
                  <a:srgbClr val="0066FF"/>
                </a:solidFill>
              </a:rPr>
              <a:t>https://op.europa.eu/en/publication-detail/-/publication/f26dfd11-6288-11ea-b735-01aa75ed71a1</a:t>
            </a:r>
          </a:p>
          <a:p>
            <a:endParaRPr lang="en-US" sz="1050" dirty="0"/>
          </a:p>
        </p:txBody>
      </p:sp>
    </p:spTree>
    <p:extLst>
      <p:ext uri="{BB962C8B-B14F-4D97-AF65-F5344CB8AC3E}">
        <p14:creationId xmlns:p14="http://schemas.microsoft.com/office/powerpoint/2010/main" val="361513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3008021" y="1303522"/>
            <a:ext cx="3127957" cy="415498"/>
          </a:xfrm>
          <a:prstGeom prst="rect">
            <a:avLst/>
          </a:prstGeom>
          <a:solidFill>
            <a:srgbClr val="93E3FF">
              <a:alpha val="40000"/>
            </a:srgbClr>
          </a:solidFill>
        </p:spPr>
        <p:txBody>
          <a:bodyPr wrap="square" rtlCol="0">
            <a:spAutoFit/>
          </a:bodyPr>
          <a:lstStyle/>
          <a:p>
            <a:r>
              <a:rPr lang="en-US" sz="2100" dirty="0"/>
              <a:t>HE- Call for topic planning</a:t>
            </a:r>
            <a:endParaRPr lang="en-US" sz="15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93" y="1916832"/>
            <a:ext cx="9144000" cy="361032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3212976"/>
            <a:ext cx="9144000" cy="2425307"/>
          </a:xfrm>
          <a:prstGeom prst="rect">
            <a:avLst/>
          </a:prstGeom>
        </p:spPr>
      </p:pic>
    </p:spTree>
    <p:extLst>
      <p:ext uri="{BB962C8B-B14F-4D97-AF65-F5344CB8AC3E}">
        <p14:creationId xmlns:p14="http://schemas.microsoft.com/office/powerpoint/2010/main" val="352152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628650" y="1883250"/>
            <a:ext cx="8294370" cy="2911428"/>
          </a:xfrm>
          <a:prstGeom prst="rect">
            <a:avLst/>
          </a:prstGeom>
        </p:spPr>
        <p:txBody>
          <a:bodyPr vert="horz" lIns="68580" tIns="34290" rIns="68580" bIns="34290" rtlCol="0">
            <a:no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defTabSz="685800" fontAlgn="auto">
              <a:spcBef>
                <a:spcPts val="0"/>
              </a:spcBef>
              <a:spcAft>
                <a:spcPts val="0"/>
              </a:spcAft>
              <a:buClr>
                <a:srgbClr val="931680"/>
              </a:buClr>
              <a:defRPr/>
            </a:pPr>
            <a:endParaRPr lang="en-US" sz="900" b="0" dirty="0">
              <a:solidFill>
                <a:srgbClr val="4D4D4D"/>
              </a:solidFill>
              <a:latin typeface="Arial"/>
            </a:endParaRPr>
          </a:p>
        </p:txBody>
      </p:sp>
      <p:sp>
        <p:nvSpPr>
          <p:cNvPr id="8" name="Text Placeholder 2"/>
          <p:cNvSpPr txBox="1">
            <a:spLocks/>
          </p:cNvSpPr>
          <p:nvPr/>
        </p:nvSpPr>
        <p:spPr>
          <a:xfrm>
            <a:off x="323528" y="1820634"/>
            <a:ext cx="8755157" cy="4056637"/>
          </a:xfrm>
          <a:prstGeom prst="rect">
            <a:avLst/>
          </a:prstGeom>
        </p:spPr>
        <p:txBody>
          <a:bodyPr vert="horz" lIns="68580" tIns="34290" rIns="68580" bIns="34290" rtlCol="0">
            <a:no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defTabSz="685800" fontAlgn="auto">
              <a:spcBef>
                <a:spcPts val="0"/>
              </a:spcBef>
              <a:spcAft>
                <a:spcPts val="0"/>
              </a:spcAft>
              <a:defRPr/>
            </a:pPr>
            <a:endParaRPr lang="en-US" sz="1200" dirty="0">
              <a:solidFill>
                <a:srgbClr val="004494"/>
              </a:solidFill>
              <a:latin typeface="Arial"/>
            </a:endParaRPr>
          </a:p>
          <a:p>
            <a:pPr lvl="1" defTabSz="685800" fontAlgn="auto">
              <a:spcBef>
                <a:spcPts val="900"/>
              </a:spcBef>
              <a:spcAft>
                <a:spcPts val="0"/>
              </a:spcAft>
              <a:buClr>
                <a:srgbClr val="931680"/>
              </a:buClr>
              <a:defRPr/>
            </a:pPr>
            <a:r>
              <a:rPr lang="en-US" sz="1600" dirty="0">
                <a:solidFill>
                  <a:srgbClr val="004494"/>
                </a:solidFill>
                <a:latin typeface="Arial"/>
              </a:rPr>
              <a:t>Hubs for circularity, a stepping stone towards climate neutrality and circularity in industry</a:t>
            </a:r>
          </a:p>
          <a:p>
            <a:pPr lvl="1" defTabSz="685800" fontAlgn="auto">
              <a:spcBef>
                <a:spcPts val="900"/>
              </a:spcBef>
              <a:spcAft>
                <a:spcPts val="0"/>
              </a:spcAft>
              <a:buClr>
                <a:srgbClr val="931680"/>
              </a:buClr>
              <a:defRPr/>
            </a:pPr>
            <a:endParaRPr lang="en-US" sz="1200" b="0" dirty="0">
              <a:solidFill>
                <a:srgbClr val="4D4D4D"/>
              </a:solidFill>
              <a:latin typeface="Arial" panose="020B0604020202020204" pitchFamily="34" charset="0"/>
              <a:cs typeface="Arial" panose="020B0604020202020204" pitchFamily="34" charset="0"/>
            </a:endParaRPr>
          </a:p>
          <a:p>
            <a:pPr marL="257175" lvl="1" indent="-257175" defTabSz="685800" fontAlgn="auto">
              <a:spcBef>
                <a:spcPts val="900"/>
              </a:spcBef>
              <a:spcAft>
                <a:spcPts val="0"/>
              </a:spcAft>
              <a:buClr>
                <a:srgbClr val="931680"/>
              </a:buClr>
              <a:buFont typeface="Arial" panose="020B0604020202020204" pitchFamily="34" charset="0"/>
              <a:buChar char="●"/>
              <a:defRPr/>
            </a:pPr>
            <a:r>
              <a:rPr lang="en-US" sz="1200" b="0" dirty="0">
                <a:solidFill>
                  <a:srgbClr val="4D4D4D"/>
                </a:solidFill>
                <a:latin typeface="Arial"/>
              </a:rPr>
              <a:t>HORIZON-CL4-2021-TWIN-TRANSITION-01-14: Deploying industrial-urban symbiosis solutions for the utilization of energy, water, industrial waste and by-products at regional scale (RIA)</a:t>
            </a:r>
          </a:p>
          <a:p>
            <a:pPr marL="257175" lvl="1" indent="-257175" defTabSz="685800" fontAlgn="auto">
              <a:spcBef>
                <a:spcPts val="900"/>
              </a:spcBef>
              <a:spcAft>
                <a:spcPts val="0"/>
              </a:spcAft>
              <a:buClr>
                <a:srgbClr val="931680"/>
              </a:buClr>
              <a:buFont typeface="Arial" panose="020B0604020202020204" pitchFamily="34" charset="0"/>
              <a:buChar char="●"/>
              <a:defRPr/>
            </a:pPr>
            <a:r>
              <a:rPr lang="en-US" sz="1200" b="0" dirty="0">
                <a:solidFill>
                  <a:srgbClr val="4D4D4D"/>
                </a:solidFill>
                <a:latin typeface="Arial"/>
              </a:rPr>
              <a:t>HORIZON-CL4-2021-TWIN-TRANSITION-01-16: Hubs for Circularity European Community of Practice (</a:t>
            </a:r>
            <a:r>
              <a:rPr lang="en-US" sz="1200" b="0" dirty="0" err="1">
                <a:solidFill>
                  <a:srgbClr val="4D4D4D"/>
                </a:solidFill>
                <a:latin typeface="Arial"/>
              </a:rPr>
              <a:t>ECoP</a:t>
            </a:r>
            <a:r>
              <a:rPr lang="en-US" sz="1200" b="0" dirty="0">
                <a:solidFill>
                  <a:srgbClr val="4D4D4D"/>
                </a:solidFill>
                <a:latin typeface="Arial"/>
              </a:rPr>
              <a:t>) platform (CSA)</a:t>
            </a:r>
          </a:p>
          <a:p>
            <a:pPr marL="257175" lvl="1" indent="-257175" defTabSz="685800" fontAlgn="auto">
              <a:spcBef>
                <a:spcPts val="900"/>
              </a:spcBef>
              <a:spcAft>
                <a:spcPts val="0"/>
              </a:spcAft>
              <a:buClr>
                <a:srgbClr val="931680"/>
              </a:buClr>
              <a:buFont typeface="Arial" panose="020B0604020202020204" pitchFamily="34" charset="0"/>
              <a:buChar char="●"/>
              <a:defRPr/>
            </a:pPr>
            <a:endParaRPr lang="en-US" sz="1200" b="0" dirty="0">
              <a:solidFill>
                <a:srgbClr val="4D4D4D"/>
              </a:solidFill>
              <a:latin typeface="Arial"/>
            </a:endParaRPr>
          </a:p>
          <a:p>
            <a:pPr lvl="1" defTabSz="685800" fontAlgn="auto">
              <a:spcBef>
                <a:spcPts val="900"/>
              </a:spcBef>
              <a:spcAft>
                <a:spcPts val="0"/>
              </a:spcAft>
              <a:buClr>
                <a:srgbClr val="931680"/>
              </a:buClr>
              <a:defRPr/>
            </a:pPr>
            <a:endParaRPr lang="en-US" sz="1200" b="0" dirty="0">
              <a:solidFill>
                <a:srgbClr val="4D4D4D"/>
              </a:solidFill>
              <a:latin typeface="Arial"/>
            </a:endParaRPr>
          </a:p>
          <a:p>
            <a:pPr lvl="1" defTabSz="685800" fontAlgn="auto">
              <a:spcBef>
                <a:spcPts val="900"/>
              </a:spcBef>
              <a:spcAft>
                <a:spcPts val="0"/>
              </a:spcAft>
              <a:buClr>
                <a:srgbClr val="931680"/>
              </a:buClr>
              <a:defRPr/>
            </a:pPr>
            <a:endParaRPr lang="en-US" sz="1200" b="0" dirty="0">
              <a:solidFill>
                <a:srgbClr val="4D4D4D"/>
              </a:solidFill>
              <a:latin typeface="Arial"/>
            </a:endParaRPr>
          </a:p>
          <a:p>
            <a:pPr lvl="1" defTabSz="685800" fontAlgn="auto">
              <a:spcBef>
                <a:spcPts val="900"/>
              </a:spcBef>
              <a:spcAft>
                <a:spcPts val="0"/>
              </a:spcAft>
              <a:buClr>
                <a:srgbClr val="931680"/>
              </a:buClr>
              <a:defRPr/>
            </a:pPr>
            <a:endParaRPr lang="en-US" sz="1200" b="0" dirty="0">
              <a:solidFill>
                <a:srgbClr val="4D4D4D"/>
              </a:solidFill>
              <a:latin typeface="Arial"/>
            </a:endParaRPr>
          </a:p>
        </p:txBody>
      </p:sp>
      <p:sp>
        <p:nvSpPr>
          <p:cNvPr id="10" name="Title 12"/>
          <p:cNvSpPr>
            <a:spLocks noGrp="1"/>
          </p:cNvSpPr>
          <p:nvPr>
            <p:ph type="title"/>
          </p:nvPr>
        </p:nvSpPr>
        <p:spPr>
          <a:xfrm>
            <a:off x="628650" y="1208250"/>
            <a:ext cx="7886700" cy="354828"/>
          </a:xfrm>
        </p:spPr>
        <p:txBody>
          <a:bodyPr/>
          <a:lstStyle/>
          <a:p>
            <a:pPr>
              <a:tabLst>
                <a:tab pos="7264004" algn="l"/>
              </a:tabLst>
            </a:pPr>
            <a:r>
              <a:rPr lang="en-US" sz="1500" dirty="0"/>
              <a:t>Call - TWIN GREEN AND DIGITAL TRANSITION 2021	</a:t>
            </a:r>
            <a:endParaRPr lang="en-IE" sz="1500" dirty="0"/>
          </a:p>
        </p:txBody>
      </p:sp>
    </p:spTree>
    <p:extLst>
      <p:ext uri="{BB962C8B-B14F-4D97-AF65-F5344CB8AC3E}">
        <p14:creationId xmlns:p14="http://schemas.microsoft.com/office/powerpoint/2010/main" val="1971456577"/>
      </p:ext>
    </p:extLst>
  </p:cSld>
  <p:clrMapOvr>
    <a:masterClrMapping/>
  </p:clrMapOvr>
  <mc:AlternateContent xmlns:mc="http://schemas.openxmlformats.org/markup-compatibility/2006" xmlns:p14="http://schemas.microsoft.com/office/powerpoint/2010/main">
    <mc:Choice Requires="p14">
      <p:transition spd="slow" p14:dur="2000" advTm="43563"/>
    </mc:Choice>
    <mc:Fallback xmlns="">
      <p:transition spd="slow" advTm="4356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38763"/>
            <a:ext cx="8416965" cy="842058"/>
          </a:xfrm>
        </p:spPr>
        <p:txBody>
          <a:bodyPr vert="horz" wrap="square" lIns="68580" tIns="34290" rIns="68580" bIns="0" numCol="1" rtlCol="0" anchor="b" anchorCtr="0" compatLnSpc="1">
            <a:prstTxWarp prst="textNoShape">
              <a:avLst/>
            </a:prstTxWarp>
            <a:noAutofit/>
          </a:bodyPr>
          <a:lstStyle/>
          <a:p>
            <a:r>
              <a:rPr lang="en-GB" sz="1500" dirty="0"/>
              <a:t>HORIZON-CL4-2021-TWIN-TRANSITION-01-14: Deploying industrial-urban symbiosis solutions for the utilization of energy, water, industrial waste and by-products at regional scale (Processes4Planet Partnership)  (RIA)</a:t>
            </a:r>
            <a:endParaRPr lang="en-US" sz="1500" dirty="0"/>
          </a:p>
        </p:txBody>
      </p:sp>
      <p:sp>
        <p:nvSpPr>
          <p:cNvPr id="6" name="Text Placeholder 2"/>
          <p:cNvSpPr txBox="1">
            <a:spLocks/>
          </p:cNvSpPr>
          <p:nvPr/>
        </p:nvSpPr>
        <p:spPr>
          <a:xfrm>
            <a:off x="526434" y="2204864"/>
            <a:ext cx="8416965" cy="3769860"/>
          </a:xfrm>
          <a:prstGeom prst="rect">
            <a:avLst/>
          </a:prstGeom>
        </p:spPr>
        <p:txBody>
          <a:bodyPr vert="horz" lIns="68580" tIns="34290" rIns="68580" bIns="34290" rtlCol="0">
            <a:no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defTabSz="685800" fontAlgn="auto">
              <a:spcBef>
                <a:spcPts val="0"/>
              </a:spcBef>
              <a:spcAft>
                <a:spcPts val="0"/>
              </a:spcAft>
              <a:defRPr/>
            </a:pPr>
            <a:r>
              <a:rPr lang="en-GB" sz="1200" dirty="0">
                <a:solidFill>
                  <a:srgbClr val="004494"/>
                </a:solidFill>
                <a:latin typeface="Arial"/>
              </a:rPr>
              <a:t>Expected Outcomes : </a:t>
            </a:r>
            <a:endParaRPr lang="fr-BE" sz="1200" b="0" dirty="0">
              <a:solidFill>
                <a:srgbClr val="4D4D4D"/>
              </a:solidFill>
              <a:latin typeface="Arial"/>
            </a:endParaRPr>
          </a:p>
          <a:p>
            <a:pPr marL="214313" indent="-214313" defTabSz="685800" fontAlgn="auto">
              <a:spcBef>
                <a:spcPts val="0"/>
              </a:spcBef>
              <a:buFont typeface="Arial" panose="020B0604020202020204" pitchFamily="34" charset="0"/>
              <a:buChar char="•"/>
              <a:defRPr/>
            </a:pPr>
            <a:r>
              <a:rPr lang="en-GB" sz="1200" b="0" dirty="0">
                <a:solidFill>
                  <a:srgbClr val="4D4D4D"/>
                </a:solidFill>
                <a:latin typeface="Arial"/>
              </a:rPr>
              <a:t>Deploy real scale exemplary pilot solutions of the Industrial-Urban Symbiosis (I-US) concept, making the flows of energy, waste and water circular, achieving near-zero GHG emissions and near-zero water discharge;</a:t>
            </a:r>
            <a:endParaRPr lang="en-US" sz="1200" b="0" dirty="0">
              <a:solidFill>
                <a:srgbClr val="4D4D4D"/>
              </a:solidFill>
              <a:latin typeface="Arial"/>
            </a:endParaRPr>
          </a:p>
          <a:p>
            <a:pPr marL="214313" indent="-214313" defTabSz="685800" fontAlgn="auto">
              <a:spcBef>
                <a:spcPts val="0"/>
              </a:spcBef>
              <a:buFont typeface="Arial" panose="020B0604020202020204" pitchFamily="34" charset="0"/>
              <a:buChar char="•"/>
              <a:defRPr/>
            </a:pPr>
            <a:r>
              <a:rPr lang="en-GB" sz="1200" b="0" dirty="0">
                <a:solidFill>
                  <a:srgbClr val="4D4D4D"/>
                </a:solidFill>
                <a:latin typeface="Arial"/>
              </a:rPr>
              <a:t>Reduce by 50 % (in weight or volume) industrial waste generation and reduce significantly the associated GHG emissions, by re-using and transforming waste, by-products and side-streams into new resources or raw materials;</a:t>
            </a:r>
            <a:endParaRPr lang="en-US" sz="1200" b="0" dirty="0">
              <a:solidFill>
                <a:srgbClr val="4D4D4D"/>
              </a:solidFill>
              <a:latin typeface="Arial"/>
            </a:endParaRPr>
          </a:p>
          <a:p>
            <a:pPr marL="214313" indent="-214313" defTabSz="685800" fontAlgn="auto">
              <a:spcBef>
                <a:spcPts val="0"/>
              </a:spcBef>
              <a:buFont typeface="Arial" panose="020B0604020202020204" pitchFamily="34" charset="0"/>
              <a:buChar char="•"/>
              <a:defRPr/>
            </a:pPr>
            <a:r>
              <a:rPr lang="en-GB" sz="1200" b="0" dirty="0">
                <a:solidFill>
                  <a:srgbClr val="4D4D4D"/>
                </a:solidFill>
                <a:latin typeface="Arial"/>
              </a:rPr>
              <a:t>Plan a list of actions to overcome non-technological barriers for exploitation of cross-company symbiosis (i.e. waste regulations, standardisation, confidentiality and compliance, ownership, fair sharing of benefits, acceptance of the concept);</a:t>
            </a:r>
            <a:endParaRPr lang="en-US" sz="1200" b="0" dirty="0">
              <a:solidFill>
                <a:srgbClr val="4D4D4D"/>
              </a:solidFill>
              <a:latin typeface="Arial"/>
            </a:endParaRPr>
          </a:p>
          <a:p>
            <a:pPr marL="214313" indent="-214313" defTabSz="685800" fontAlgn="auto">
              <a:spcBef>
                <a:spcPts val="0"/>
              </a:spcBef>
              <a:buFont typeface="Arial" panose="020B0604020202020204" pitchFamily="34" charset="0"/>
              <a:buChar char="•"/>
              <a:defRPr/>
            </a:pPr>
            <a:r>
              <a:rPr lang="en-GB" sz="1200" b="0" dirty="0">
                <a:solidFill>
                  <a:srgbClr val="4D4D4D"/>
                </a:solidFill>
                <a:latin typeface="Arial"/>
              </a:rPr>
              <a:t>Set up facilitation services for helping implementation of symbiotic processes directed to local authorities, and relevant businesses, private/industry actors, especially SMEs;</a:t>
            </a:r>
            <a:endParaRPr lang="en-US" sz="1200" b="0" dirty="0">
              <a:solidFill>
                <a:srgbClr val="4D4D4D"/>
              </a:solidFill>
              <a:latin typeface="Arial"/>
            </a:endParaRPr>
          </a:p>
          <a:p>
            <a:pPr marL="214313" indent="-214313" defTabSz="685800" fontAlgn="auto">
              <a:spcBef>
                <a:spcPts val="0"/>
              </a:spcBef>
              <a:buFont typeface="Arial" panose="020B0604020202020204" pitchFamily="34" charset="0"/>
              <a:buChar char="•"/>
              <a:defRPr/>
            </a:pPr>
            <a:r>
              <a:rPr lang="en-GB" sz="1200" b="0" dirty="0">
                <a:solidFill>
                  <a:srgbClr val="4D4D4D"/>
                </a:solidFill>
                <a:latin typeface="Arial"/>
              </a:rPr>
              <a:t>Develop best practices for knowledge-sharing on technological and non-technological aspects (i.e. job profile optimisation) in close collaboration with the European Community of Practice (</a:t>
            </a:r>
            <a:r>
              <a:rPr lang="en-GB" sz="1200" b="0" dirty="0" err="1">
                <a:solidFill>
                  <a:srgbClr val="4D4D4D"/>
                </a:solidFill>
                <a:latin typeface="Arial"/>
              </a:rPr>
              <a:t>ECoP</a:t>
            </a:r>
            <a:r>
              <a:rPr lang="en-GB" sz="1200" b="0" dirty="0">
                <a:solidFill>
                  <a:srgbClr val="4D4D4D"/>
                </a:solidFill>
                <a:latin typeface="Arial"/>
              </a:rPr>
              <a:t>) CSA and other relevant bodies, dissemination the major innovation outcomes to support the implementation of I-US;</a:t>
            </a: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Explore and demonstrate replication potential in other regions (i.e. by setting up a network amongst waste associations to optimise flow of secondary raw materials); </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Implement actions to facilitate relations and to involve the local community actors (authorities, associations, civil society, relevant businesses, especially SMEs, educational organisations, etc.), e.g. exchanging knowledge and human capital with the educational establishments and developing flexible learning resources.</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Implement a social innovation spin-off action involving one of the local community actors. </a:t>
            </a:r>
          </a:p>
          <a:p>
            <a:pPr defTabSz="685800" fontAlgn="auto">
              <a:spcBef>
                <a:spcPts val="0"/>
              </a:spcBef>
              <a:defRPr/>
            </a:pPr>
            <a:r>
              <a:rPr lang="en-GB" sz="1200" b="0" dirty="0">
                <a:solidFill>
                  <a:srgbClr val="4D4D4D"/>
                </a:solidFill>
                <a:latin typeface="Arial"/>
              </a:rPr>
              <a:t>Relevant indicators and metrics, with baseline values, should be stated clearly in the proposal.</a:t>
            </a:r>
          </a:p>
          <a:p>
            <a:pPr defTabSz="685800" fontAlgn="auto">
              <a:spcBef>
                <a:spcPts val="0"/>
              </a:spcBef>
              <a:defRPr/>
            </a:pPr>
            <a:r>
              <a:rPr lang="fr-BE" sz="1200" dirty="0">
                <a:solidFill>
                  <a:srgbClr val="004494"/>
                </a:solidFill>
                <a:latin typeface="Arial"/>
              </a:rPr>
              <a:t>EU contribution per </a:t>
            </a:r>
            <a:r>
              <a:rPr lang="fr-BE" sz="1200" dirty="0" err="1">
                <a:solidFill>
                  <a:srgbClr val="004494"/>
                </a:solidFill>
                <a:latin typeface="Arial"/>
              </a:rPr>
              <a:t>project</a:t>
            </a:r>
            <a:r>
              <a:rPr lang="fr-BE" sz="1200" dirty="0">
                <a:solidFill>
                  <a:srgbClr val="004494"/>
                </a:solidFill>
                <a:latin typeface="Arial"/>
              </a:rPr>
              <a:t>: </a:t>
            </a:r>
            <a:r>
              <a:rPr lang="en-US" sz="1200" dirty="0">
                <a:solidFill>
                  <a:srgbClr val="931680"/>
                </a:solidFill>
                <a:latin typeface="Arial"/>
              </a:rPr>
              <a:t>EUR 8.00 –  12.00 million</a:t>
            </a:r>
            <a:br>
              <a:rPr lang="en-US" sz="1200" dirty="0">
                <a:solidFill>
                  <a:srgbClr val="004494"/>
                </a:solidFill>
                <a:latin typeface="Arial"/>
              </a:rPr>
            </a:br>
            <a:r>
              <a:rPr lang="en-US" sz="1200" dirty="0">
                <a:solidFill>
                  <a:srgbClr val="004494"/>
                </a:solidFill>
                <a:latin typeface="Arial"/>
              </a:rPr>
              <a:t>Indicative budget: </a:t>
            </a:r>
            <a:r>
              <a:rPr lang="en-US" sz="1200" dirty="0">
                <a:solidFill>
                  <a:srgbClr val="931680"/>
                </a:solidFill>
                <a:latin typeface="Arial"/>
              </a:rPr>
              <a:t>EUR 28.00 million</a:t>
            </a:r>
            <a:br>
              <a:rPr lang="en-US" sz="1200" dirty="0">
                <a:solidFill>
                  <a:srgbClr val="004494"/>
                </a:solidFill>
                <a:latin typeface="Arial"/>
              </a:rPr>
            </a:br>
            <a:r>
              <a:rPr lang="en-US" sz="1200" dirty="0">
                <a:solidFill>
                  <a:srgbClr val="004494"/>
                </a:solidFill>
                <a:latin typeface="Arial"/>
              </a:rPr>
              <a:t>Type of Action: </a:t>
            </a:r>
            <a:r>
              <a:rPr lang="en-US" sz="1200" dirty="0">
                <a:solidFill>
                  <a:srgbClr val="931680"/>
                </a:solidFill>
                <a:latin typeface="Arial"/>
              </a:rPr>
              <a:t>Research and Innovation Actions   </a:t>
            </a:r>
            <a:r>
              <a:rPr lang="en-US" sz="1200" dirty="0">
                <a:solidFill>
                  <a:srgbClr val="004494"/>
                </a:solidFill>
                <a:latin typeface="Arial"/>
              </a:rPr>
              <a:t>-   </a:t>
            </a:r>
            <a:r>
              <a:rPr lang="fr-BE" sz="1200" dirty="0">
                <a:solidFill>
                  <a:srgbClr val="004494"/>
                </a:solidFill>
                <a:latin typeface="Arial"/>
              </a:rPr>
              <a:t>TRL: </a:t>
            </a:r>
            <a:r>
              <a:rPr lang="fr-BE" sz="1200" dirty="0">
                <a:solidFill>
                  <a:srgbClr val="931680"/>
                </a:solidFill>
                <a:latin typeface="Arial"/>
              </a:rPr>
              <a:t>Start at 4 and </a:t>
            </a:r>
            <a:r>
              <a:rPr lang="fr-BE" sz="1200" dirty="0" err="1">
                <a:solidFill>
                  <a:srgbClr val="931680"/>
                </a:solidFill>
                <a:latin typeface="Arial"/>
              </a:rPr>
              <a:t>achieve</a:t>
            </a:r>
            <a:r>
              <a:rPr lang="fr-BE" sz="1200" dirty="0">
                <a:solidFill>
                  <a:srgbClr val="931680"/>
                </a:solidFill>
                <a:latin typeface="Arial"/>
              </a:rPr>
              <a:t> 6</a:t>
            </a:r>
          </a:p>
          <a:p>
            <a:pPr defTabSz="685800" fontAlgn="auto">
              <a:spcBef>
                <a:spcPts val="0"/>
              </a:spcBef>
              <a:defRPr/>
            </a:pPr>
            <a:endParaRPr lang="en-US" sz="1200" b="0" dirty="0">
              <a:solidFill>
                <a:srgbClr val="4D4D4D"/>
              </a:solidFill>
              <a:latin typeface="Arial"/>
            </a:endParaRPr>
          </a:p>
        </p:txBody>
      </p:sp>
    </p:spTree>
    <p:extLst>
      <p:ext uri="{BB962C8B-B14F-4D97-AF65-F5344CB8AC3E}">
        <p14:creationId xmlns:p14="http://schemas.microsoft.com/office/powerpoint/2010/main" val="2344603651"/>
      </p:ext>
    </p:extLst>
  </p:cSld>
  <p:clrMapOvr>
    <a:masterClrMapping/>
  </p:clrMapOvr>
  <mc:AlternateContent xmlns:mc="http://schemas.openxmlformats.org/markup-compatibility/2006" xmlns:p14="http://schemas.microsoft.com/office/powerpoint/2010/main">
    <mc:Choice Requires="p14">
      <p:transition spd="slow" p14:dur="2000" advTm="195456"/>
    </mc:Choice>
    <mc:Fallback xmlns="">
      <p:transition spd="slow" advTm="19545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68760"/>
            <a:ext cx="7886700" cy="677636"/>
          </a:xfrm>
        </p:spPr>
        <p:txBody>
          <a:bodyPr vert="horz" wrap="square" lIns="68580" tIns="34290" rIns="68580" bIns="0" numCol="1" rtlCol="0" anchor="b" anchorCtr="0" compatLnSpc="1">
            <a:prstTxWarp prst="textNoShape">
              <a:avLst/>
            </a:prstTxWarp>
            <a:noAutofit/>
          </a:bodyPr>
          <a:lstStyle/>
          <a:p>
            <a:r>
              <a:rPr lang="en-GB" sz="1500" dirty="0"/>
              <a:t>HORIZON-CL4-2021-TWIN-TRANSITION-01-16: Hubs for Circularity European Community of Practice (</a:t>
            </a:r>
            <a:r>
              <a:rPr lang="en-GB" sz="1500" dirty="0" err="1"/>
              <a:t>ECoP</a:t>
            </a:r>
            <a:r>
              <a:rPr lang="en-GB" sz="1500" dirty="0"/>
              <a:t>) platform (Processes4Planet Partnership) (CSA)</a:t>
            </a:r>
            <a:endParaRPr lang="en-US" sz="1500" dirty="0"/>
          </a:p>
        </p:txBody>
      </p:sp>
      <p:sp>
        <p:nvSpPr>
          <p:cNvPr id="6" name="Text Placeholder 2"/>
          <p:cNvSpPr txBox="1">
            <a:spLocks/>
          </p:cNvSpPr>
          <p:nvPr/>
        </p:nvSpPr>
        <p:spPr>
          <a:xfrm>
            <a:off x="424815" y="2204864"/>
            <a:ext cx="8294370" cy="2803521"/>
          </a:xfrm>
          <a:prstGeom prst="rect">
            <a:avLst/>
          </a:prstGeom>
        </p:spPr>
        <p:txBody>
          <a:bodyPr vert="horz" lIns="68580" tIns="34290" rIns="68580" bIns="34290" rtlCol="0">
            <a:no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defTabSz="685800" fontAlgn="auto">
              <a:spcBef>
                <a:spcPts val="0"/>
              </a:spcBef>
              <a:spcAft>
                <a:spcPts val="0"/>
              </a:spcAft>
              <a:defRPr/>
            </a:pPr>
            <a:r>
              <a:rPr lang="en-GB" sz="1200" dirty="0">
                <a:solidFill>
                  <a:srgbClr val="004494"/>
                </a:solidFill>
                <a:latin typeface="Arial"/>
              </a:rPr>
              <a:t>Expected Outcomes : </a:t>
            </a:r>
            <a:endParaRPr lang="fr-BE"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Establish a European Community of Practice (</a:t>
            </a:r>
            <a:r>
              <a:rPr lang="en-GB" sz="1200" b="0" dirty="0" err="1">
                <a:solidFill>
                  <a:srgbClr val="4D4D4D"/>
                </a:solidFill>
                <a:latin typeface="Arial"/>
              </a:rPr>
              <a:t>ECoP</a:t>
            </a:r>
            <a:r>
              <a:rPr lang="en-GB" sz="1200" b="0" dirty="0">
                <a:solidFill>
                  <a:srgbClr val="4D4D4D"/>
                </a:solidFill>
                <a:latin typeface="Arial"/>
              </a:rPr>
              <a:t>) as an effective and sustainable forum/platform connecting hubs for circularity (H4C) and all actors willing to invest in industrial urban-symbiosis (I-US), towards building new circular value chains;</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Provide up-to-date support to the H4C by collecting and evaluating knowledge, tools, models and solutions and making them accessible to the community, preparing training material dedicated to circular practitioners that can drive the H4C roll out across Europe;</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Define a set of methodologies and kits of specific KPIs (e.g. a kit for any single industrial sector) to enable the progress quantification of circularity and symbiosis with particular attention to the definition of gaps to be closed in order to reach the expected impact.</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Analyse collaboration models, non-technological barriers, tools, technologies and existing solutions for I-US and circularity, especially those from previously funded projects;</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Provide a state-of-play analysis of regions/areas best suited for the first implementation of advanced H4C in Europe, coupled with a detailed study of the strength and weaknesses of the regions/areas selected, including a symbiosis maturity level (Symbiosis Readiness Level, SRL) and a number of specific scenarios for the technology and process implementation;</a:t>
            </a: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Establish a roadmap on how to achieve an effective implementation of a certain number of first-of-a-kind pilots of advanced H4C by 2026, supported by a solid blended funding strategy, targeting the accomplishment of 2050 Green Deal Goals;</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Spread the H4C concept to all regions of Europe, support the H4C cooperation network and promote the transfer of the circular models across sectors and borders;</a:t>
            </a:r>
            <a:endParaRPr lang="en-US" sz="1200" b="0" dirty="0">
              <a:solidFill>
                <a:srgbClr val="4D4D4D"/>
              </a:solidFill>
              <a:latin typeface="Arial"/>
            </a:endParaRPr>
          </a:p>
        </p:txBody>
      </p:sp>
    </p:spTree>
    <p:extLst>
      <p:ext uri="{BB962C8B-B14F-4D97-AF65-F5344CB8AC3E}">
        <p14:creationId xmlns:p14="http://schemas.microsoft.com/office/powerpoint/2010/main" val="1982879906"/>
      </p:ext>
    </p:extLst>
  </p:cSld>
  <p:clrMapOvr>
    <a:masterClrMapping/>
  </p:clrMapOvr>
  <mc:AlternateContent xmlns:mc="http://schemas.openxmlformats.org/markup-compatibility/2006" xmlns:p14="http://schemas.microsoft.com/office/powerpoint/2010/main">
    <mc:Choice Requires="p14">
      <p:transition spd="slow" p14:dur="2000" advTm="211613"/>
    </mc:Choice>
    <mc:Fallback xmlns="">
      <p:transition spd="slow" advTm="21161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033" y="1412776"/>
            <a:ext cx="7886700" cy="669472"/>
          </a:xfrm>
        </p:spPr>
        <p:txBody>
          <a:bodyPr vert="horz" wrap="square" lIns="68580" tIns="34290" rIns="68580" bIns="0" numCol="1" rtlCol="0" anchor="b" anchorCtr="0" compatLnSpc="1">
            <a:prstTxWarp prst="textNoShape">
              <a:avLst/>
            </a:prstTxWarp>
            <a:noAutofit/>
          </a:bodyPr>
          <a:lstStyle/>
          <a:p>
            <a:r>
              <a:rPr lang="en-GB" sz="1500" dirty="0"/>
              <a:t>HORIZON-CL4-2021-TWIN-TRANSITION-01-16: Hubs for Circularity European Community of Practice (</a:t>
            </a:r>
            <a:r>
              <a:rPr lang="en-GB" sz="1500" dirty="0" err="1"/>
              <a:t>ECoP</a:t>
            </a:r>
            <a:r>
              <a:rPr lang="en-GB" sz="1500" dirty="0"/>
              <a:t>) platform (Processes4Planet Partnership) (CSA)</a:t>
            </a:r>
            <a:endParaRPr lang="en-US" sz="1500" dirty="0"/>
          </a:p>
        </p:txBody>
      </p:sp>
      <p:sp>
        <p:nvSpPr>
          <p:cNvPr id="6" name="Text Placeholder 2"/>
          <p:cNvSpPr txBox="1">
            <a:spLocks/>
          </p:cNvSpPr>
          <p:nvPr/>
        </p:nvSpPr>
        <p:spPr>
          <a:xfrm>
            <a:off x="614356" y="2636912"/>
            <a:ext cx="8294370" cy="2158045"/>
          </a:xfrm>
          <a:prstGeom prst="rect">
            <a:avLst/>
          </a:prstGeom>
        </p:spPr>
        <p:txBody>
          <a:bodyPr vert="horz" lIns="68580" tIns="34290" rIns="68580" bIns="34290" rtlCol="0">
            <a:no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defTabSz="685800" fontAlgn="auto">
              <a:spcBef>
                <a:spcPts val="0"/>
              </a:spcBef>
              <a:spcAft>
                <a:spcPts val="0"/>
              </a:spcAft>
              <a:defRPr/>
            </a:pPr>
            <a:r>
              <a:rPr lang="en-GB" sz="1200" dirty="0">
                <a:solidFill>
                  <a:srgbClr val="004494"/>
                </a:solidFill>
                <a:latin typeface="Arial"/>
              </a:rPr>
              <a:t>Expected Outcomes (</a:t>
            </a:r>
            <a:r>
              <a:rPr lang="en-GB" sz="1200" dirty="0" err="1">
                <a:solidFill>
                  <a:srgbClr val="004494"/>
                </a:solidFill>
                <a:latin typeface="Arial"/>
              </a:rPr>
              <a:t>cont</a:t>
            </a:r>
            <a:r>
              <a:rPr lang="en-GB" sz="1200" dirty="0">
                <a:solidFill>
                  <a:srgbClr val="004494"/>
                </a:solidFill>
                <a:latin typeface="Arial"/>
              </a:rPr>
              <a:t>) : </a:t>
            </a:r>
            <a:endParaRPr lang="fr-BE"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Stimulate public and private investments in circular economy projects;</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Set up an effective collaboration with stakeholders represented in the P4Planet partnership, including non-governmental associations, and provide a solid plan for the continuation and self-financing of </a:t>
            </a:r>
            <a:r>
              <a:rPr lang="en-GB" sz="1200" b="0" dirty="0" err="1">
                <a:solidFill>
                  <a:srgbClr val="4D4D4D"/>
                </a:solidFill>
                <a:latin typeface="Arial"/>
              </a:rPr>
              <a:t>ECoP</a:t>
            </a:r>
            <a:r>
              <a:rPr lang="en-GB" sz="1200" b="0" dirty="0">
                <a:solidFill>
                  <a:srgbClr val="4D4D4D"/>
                </a:solidFill>
                <a:latin typeface="Arial"/>
              </a:rPr>
              <a:t> after the completion of the project;</a:t>
            </a:r>
            <a:endParaRPr lang="en-US" sz="1200" b="0" dirty="0">
              <a:solidFill>
                <a:srgbClr val="4D4D4D"/>
              </a:solidFill>
              <a:latin typeface="Arial"/>
            </a:endParaRPr>
          </a:p>
          <a:p>
            <a:pPr marL="257175" indent="-257175" defTabSz="685800" fontAlgn="auto">
              <a:spcBef>
                <a:spcPts val="0"/>
              </a:spcBef>
              <a:buFont typeface="Arial" panose="020B0604020202020204" pitchFamily="34" charset="0"/>
              <a:buChar char="•"/>
              <a:defRPr/>
            </a:pPr>
            <a:r>
              <a:rPr lang="en-GB" sz="1200" b="0" dirty="0">
                <a:solidFill>
                  <a:srgbClr val="4D4D4D"/>
                </a:solidFill>
                <a:latin typeface="Arial"/>
              </a:rPr>
              <a:t>Drive and coordinate business-to-territory relationships in the area in which the H4C, or neighbouring H4C, are located (i.e. with authorities, SMEs, associations, educational organisations, civil society, etc.).  </a:t>
            </a:r>
          </a:p>
          <a:p>
            <a:pPr defTabSz="685800" fontAlgn="auto">
              <a:spcBef>
                <a:spcPts val="0"/>
              </a:spcBef>
              <a:defRPr/>
            </a:pPr>
            <a:endParaRPr lang="en-GB" sz="1200" b="0" dirty="0">
              <a:solidFill>
                <a:srgbClr val="4D4D4D"/>
              </a:solidFill>
              <a:latin typeface="Arial"/>
            </a:endParaRPr>
          </a:p>
          <a:p>
            <a:pPr defTabSz="685800" fontAlgn="auto">
              <a:spcBef>
                <a:spcPts val="0"/>
              </a:spcBef>
              <a:defRPr/>
            </a:pPr>
            <a:r>
              <a:rPr lang="fr-BE" sz="1200" dirty="0">
                <a:solidFill>
                  <a:srgbClr val="004494"/>
                </a:solidFill>
                <a:latin typeface="Arial"/>
              </a:rPr>
              <a:t>EU contribution per </a:t>
            </a:r>
            <a:r>
              <a:rPr lang="fr-BE" sz="1200" dirty="0" err="1">
                <a:solidFill>
                  <a:srgbClr val="004494"/>
                </a:solidFill>
                <a:latin typeface="Arial"/>
              </a:rPr>
              <a:t>project</a:t>
            </a:r>
            <a:r>
              <a:rPr lang="fr-BE" sz="1200" dirty="0">
                <a:solidFill>
                  <a:srgbClr val="004494"/>
                </a:solidFill>
                <a:latin typeface="Arial"/>
              </a:rPr>
              <a:t>: </a:t>
            </a:r>
            <a:r>
              <a:rPr lang="en-US" sz="1200" dirty="0">
                <a:solidFill>
                  <a:srgbClr val="931680"/>
                </a:solidFill>
                <a:latin typeface="Arial"/>
              </a:rPr>
              <a:t>around EUR 2.00 million</a:t>
            </a:r>
            <a:br>
              <a:rPr lang="en-US" sz="1200" dirty="0">
                <a:solidFill>
                  <a:srgbClr val="004494"/>
                </a:solidFill>
                <a:latin typeface="Arial"/>
              </a:rPr>
            </a:br>
            <a:r>
              <a:rPr lang="en-US" sz="1200" dirty="0">
                <a:solidFill>
                  <a:srgbClr val="004494"/>
                </a:solidFill>
                <a:latin typeface="Arial"/>
              </a:rPr>
              <a:t>Indicative budget: </a:t>
            </a:r>
            <a:r>
              <a:rPr lang="en-US" sz="1200" dirty="0">
                <a:solidFill>
                  <a:srgbClr val="931680"/>
                </a:solidFill>
                <a:latin typeface="Arial"/>
              </a:rPr>
              <a:t>EUR 2.00 million</a:t>
            </a:r>
            <a:br>
              <a:rPr lang="en-US" sz="1200" dirty="0">
                <a:solidFill>
                  <a:srgbClr val="004494"/>
                </a:solidFill>
                <a:latin typeface="Arial"/>
              </a:rPr>
            </a:br>
            <a:r>
              <a:rPr lang="en-US" sz="1200" dirty="0">
                <a:solidFill>
                  <a:srgbClr val="004494"/>
                </a:solidFill>
                <a:latin typeface="Arial"/>
              </a:rPr>
              <a:t>Type of Action: </a:t>
            </a:r>
            <a:r>
              <a:rPr lang="en-US" sz="1200" dirty="0">
                <a:solidFill>
                  <a:srgbClr val="931680"/>
                </a:solidFill>
                <a:latin typeface="Arial"/>
              </a:rPr>
              <a:t>Coordination and Support Actions</a:t>
            </a:r>
            <a:br>
              <a:rPr lang="en-US" sz="1200" dirty="0">
                <a:solidFill>
                  <a:srgbClr val="004494"/>
                </a:solidFill>
                <a:latin typeface="Arial"/>
              </a:rPr>
            </a:br>
            <a:r>
              <a:rPr lang="fr-BE" sz="1200" dirty="0">
                <a:solidFill>
                  <a:srgbClr val="004494"/>
                </a:solidFill>
                <a:latin typeface="Arial"/>
              </a:rPr>
              <a:t>TRL: -</a:t>
            </a:r>
          </a:p>
          <a:p>
            <a:pPr defTabSz="685800" fontAlgn="auto">
              <a:spcBef>
                <a:spcPts val="0"/>
              </a:spcBef>
              <a:defRPr/>
            </a:pPr>
            <a:endParaRPr lang="en-US" sz="1200" b="0" dirty="0">
              <a:solidFill>
                <a:srgbClr val="4D4D4D"/>
              </a:solidFill>
              <a:latin typeface="Arial"/>
            </a:endParaRPr>
          </a:p>
          <a:p>
            <a:pPr lvl="1" defTabSz="685800" fontAlgn="auto">
              <a:spcBef>
                <a:spcPts val="0"/>
              </a:spcBef>
              <a:spcAft>
                <a:spcPts val="0"/>
              </a:spcAft>
              <a:defRPr/>
            </a:pPr>
            <a:endParaRPr lang="en-GB" sz="1275" dirty="0">
              <a:solidFill>
                <a:srgbClr val="004494"/>
              </a:solidFill>
              <a:latin typeface="Arial"/>
            </a:endParaRPr>
          </a:p>
        </p:txBody>
      </p:sp>
    </p:spTree>
    <p:extLst>
      <p:ext uri="{BB962C8B-B14F-4D97-AF65-F5344CB8AC3E}">
        <p14:creationId xmlns:p14="http://schemas.microsoft.com/office/powerpoint/2010/main" val="1585847797"/>
      </p:ext>
    </p:extLst>
  </p:cSld>
  <p:clrMapOvr>
    <a:masterClrMapping/>
  </p:clrMapOvr>
  <mc:AlternateContent xmlns:mc="http://schemas.openxmlformats.org/markup-compatibility/2006" xmlns:p14="http://schemas.microsoft.com/office/powerpoint/2010/main">
    <mc:Choice Requires="p14">
      <p:transition spd="slow" p14:dur="2000" advTm="48546"/>
    </mc:Choice>
    <mc:Fallback xmlns="">
      <p:transition spd="slow" advTm="4854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Work</a:t>
            </a:r>
            <a:r>
              <a:rPr lang="hu-HU" dirty="0"/>
              <a:t> </a:t>
            </a:r>
            <a:r>
              <a:rPr lang="hu-HU" dirty="0" err="1"/>
              <a:t>Programme</a:t>
            </a:r>
            <a:r>
              <a:rPr lang="hu-HU" dirty="0"/>
              <a:t> </a:t>
            </a:r>
            <a:r>
              <a:rPr lang="hu-HU" dirty="0" err="1"/>
              <a:t>topic</a:t>
            </a:r>
            <a:endParaRPr lang="en-US" dirty="0"/>
          </a:p>
        </p:txBody>
      </p:sp>
      <p:sp>
        <p:nvSpPr>
          <p:cNvPr id="3" name="Content Placeholder 2"/>
          <p:cNvSpPr>
            <a:spLocks noGrp="1"/>
          </p:cNvSpPr>
          <p:nvPr>
            <p:ph idx="1"/>
          </p:nvPr>
        </p:nvSpPr>
        <p:spPr>
          <a:xfrm>
            <a:off x="685800" y="2276474"/>
            <a:ext cx="7815290" cy="4032846"/>
          </a:xfrm>
          <a:ln>
            <a:solidFill>
              <a:srgbClr val="FFC000"/>
            </a:solidFill>
          </a:ln>
        </p:spPr>
        <p:txBody>
          <a:bodyPr/>
          <a:lstStyle/>
          <a:p>
            <a:pPr>
              <a:buNone/>
            </a:pPr>
            <a:r>
              <a:rPr lang="en-US" sz="2400" dirty="0"/>
              <a:t>1. What are you looking for?</a:t>
            </a:r>
          </a:p>
          <a:p>
            <a:r>
              <a:rPr lang="fr-BE" sz="1800" dirty="0"/>
              <a:t>Green </a:t>
            </a:r>
            <a:r>
              <a:rPr lang="fr-BE" sz="1800" dirty="0" err="1"/>
              <a:t>industrial</a:t>
            </a:r>
            <a:r>
              <a:rPr lang="fr-BE" sz="1800" dirty="0"/>
              <a:t> transition </a:t>
            </a:r>
            <a:r>
              <a:rPr lang="fr-BE" sz="1800" dirty="0" err="1"/>
              <a:t>through</a:t>
            </a:r>
            <a:r>
              <a:rPr lang="fr-BE" sz="1800" dirty="0"/>
              <a:t> </a:t>
            </a:r>
            <a:r>
              <a:rPr lang="fr-BE" sz="1800" dirty="0" err="1"/>
              <a:t>implementation</a:t>
            </a:r>
            <a:r>
              <a:rPr lang="fr-BE" sz="1800" dirty="0"/>
              <a:t> of IS, IUS and </a:t>
            </a:r>
            <a:r>
              <a:rPr lang="fr-BE" sz="1800" dirty="0" err="1"/>
              <a:t>circularity</a:t>
            </a:r>
            <a:r>
              <a:rPr lang="fr-BE" sz="1800" dirty="0"/>
              <a:t> in large </a:t>
            </a:r>
            <a:r>
              <a:rPr lang="fr-BE" sz="1800" dirty="0" err="1"/>
              <a:t>scale</a:t>
            </a:r>
            <a:r>
              <a:rPr lang="fr-BE" sz="1800" dirty="0"/>
              <a:t> </a:t>
            </a:r>
            <a:r>
              <a:rPr lang="fr-BE" sz="1800" dirty="0" err="1"/>
              <a:t>demonstrators</a:t>
            </a:r>
            <a:r>
              <a:rPr lang="fr-BE" sz="1800" dirty="0"/>
              <a:t>.</a:t>
            </a:r>
            <a:endParaRPr lang="en-US" sz="1800" dirty="0"/>
          </a:p>
          <a:p>
            <a:r>
              <a:rPr lang="en-US" sz="1800" b="1" dirty="0"/>
              <a:t>Industrial symbiosis</a:t>
            </a:r>
            <a:r>
              <a:rPr lang="en-US" sz="1800" dirty="0"/>
              <a:t> is the process by which wastes or by‐products of an </a:t>
            </a:r>
            <a:r>
              <a:rPr lang="en-US" sz="1800" b="1" dirty="0"/>
              <a:t>industry</a:t>
            </a:r>
            <a:r>
              <a:rPr lang="en-US" sz="1800" dirty="0"/>
              <a:t> or </a:t>
            </a:r>
            <a:r>
              <a:rPr lang="en-US" sz="1800" b="1" dirty="0"/>
              <a:t>industrial</a:t>
            </a:r>
            <a:r>
              <a:rPr lang="en-US" sz="1800" dirty="0"/>
              <a:t> process become the raw materials for another. ... This process serves to reduce the environmental footprint of the </a:t>
            </a:r>
            <a:r>
              <a:rPr lang="en-US" sz="1800" b="1" dirty="0"/>
              <a:t>industries</a:t>
            </a:r>
            <a:r>
              <a:rPr lang="en-US" sz="1800" dirty="0"/>
              <a:t> involved.</a:t>
            </a:r>
          </a:p>
          <a:p>
            <a:r>
              <a:rPr lang="en-US" sz="1800" dirty="0"/>
              <a:t>innovative approach that brings together companies from all business sectors with the </a:t>
            </a:r>
            <a:r>
              <a:rPr lang="en-US" sz="1800" b="1" dirty="0"/>
              <a:t>aim</a:t>
            </a:r>
            <a:r>
              <a:rPr lang="en-US" sz="1800" dirty="0"/>
              <a:t> of improving cross </a:t>
            </a:r>
            <a:r>
              <a:rPr lang="en-US" sz="1800" b="1" dirty="0"/>
              <a:t>industry</a:t>
            </a:r>
            <a:r>
              <a:rPr lang="en-US" sz="1800" dirty="0"/>
              <a:t> resource efficiency through the commercial trading of materials, energy and water and sharing assets, logistics and expertise.</a:t>
            </a:r>
          </a:p>
          <a:p>
            <a:r>
              <a:rPr lang="fr-BE" sz="1800" dirty="0" err="1"/>
              <a:t>Clustering</a:t>
            </a:r>
            <a:r>
              <a:rPr lang="fr-BE" sz="1800" dirty="0"/>
              <a:t> industries </a:t>
            </a:r>
            <a:r>
              <a:rPr lang="fr-BE" sz="1800" dirty="0" err="1"/>
              <a:t>around</a:t>
            </a:r>
            <a:r>
              <a:rPr lang="fr-BE" sz="1800" dirty="0"/>
              <a:t> </a:t>
            </a:r>
            <a:r>
              <a:rPr lang="fr-BE" sz="1800" dirty="0" err="1"/>
              <a:t>common</a:t>
            </a:r>
            <a:r>
              <a:rPr lang="fr-BE" sz="1800" dirty="0"/>
              <a:t> green </a:t>
            </a:r>
            <a:r>
              <a:rPr lang="fr-BE" sz="1800" dirty="0" err="1"/>
              <a:t>targets</a:t>
            </a:r>
            <a:r>
              <a:rPr lang="fr-BE" sz="1800" dirty="0"/>
              <a:t>.</a:t>
            </a:r>
            <a:endParaRPr lang="en-US" sz="2400" dirty="0"/>
          </a:p>
          <a:p>
            <a:pPr>
              <a:buNone/>
            </a:pPr>
            <a:endParaRPr lang="en-US" sz="2400" dirty="0"/>
          </a:p>
        </p:txBody>
      </p:sp>
    </p:spTree>
  </p:cSld>
  <p:clrMapOvr>
    <a:masterClrMapping/>
  </p:clrMapOvr>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28808</TotalTime>
  <Words>3646</Words>
  <Application>Microsoft Office PowerPoint</Application>
  <PresentationFormat>On-screen Show (4:3)</PresentationFormat>
  <Paragraphs>172</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Tahoma</vt:lpstr>
      <vt:lpstr>Times</vt:lpstr>
      <vt:lpstr>Verdana</vt:lpstr>
      <vt:lpstr>Slide_Master</vt:lpstr>
      <vt:lpstr>Industrial Symbiosis in HorizonEU H4C flagship initiative</vt:lpstr>
      <vt:lpstr>‘A new flagship initiative – Hubs for Circularity’ Concept, opportunities &amp; challenges for successful implementation</vt:lpstr>
      <vt:lpstr>H4C - Expert Recommendations</vt:lpstr>
      <vt:lpstr>PowerPoint Presentation</vt:lpstr>
      <vt:lpstr>Call - TWIN GREEN AND DIGITAL TRANSITION 2021 </vt:lpstr>
      <vt:lpstr>HORIZON-CL4-2021-TWIN-TRANSITION-01-14: Deploying industrial-urban symbiosis solutions for the utilization of energy, water, industrial waste and by-products at regional scale (Processes4Planet Partnership)  (RIA)</vt:lpstr>
      <vt:lpstr>HORIZON-CL4-2021-TWIN-TRANSITION-01-16: Hubs for Circularity European Community of Practice (ECoP) platform (Processes4Planet Partnership) (CSA)</vt:lpstr>
      <vt:lpstr>HORIZON-CL4-2021-TWIN-TRANSITION-01-16: Hubs for Circularity European Community of Practice (ECoP) platform (Processes4Planet Partnership) (CSA)</vt:lpstr>
      <vt:lpstr>Work Programme topic</vt:lpstr>
      <vt:lpstr>PowerPoint Presentation</vt:lpstr>
      <vt:lpstr>Clarification : What is and what is not a social innovation spin-off action</vt:lpstr>
      <vt:lpstr>Work Programme topic – topic evolution</vt:lpstr>
      <vt:lpstr>Work Programme topic – topic evolution</vt:lpstr>
      <vt:lpstr>Work Programme topic – Key actors</vt:lpstr>
      <vt:lpstr>Work Programme topic</vt:lpstr>
      <vt:lpstr>Future Outlook</vt:lpstr>
      <vt:lpstr>PowerPoint Presentation</vt:lpstr>
    </vt:vector>
  </TitlesOfParts>
  <Company>Qwentes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 Goossens</dc:creator>
  <cp:lastModifiedBy>Susanne Rentzow-Vasu</cp:lastModifiedBy>
  <cp:revision>347</cp:revision>
  <dcterms:created xsi:type="dcterms:W3CDTF">2006-09-10T18:26:31Z</dcterms:created>
  <dcterms:modified xsi:type="dcterms:W3CDTF">2021-07-19T15:22:46Z</dcterms:modified>
</cp:coreProperties>
</file>