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2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media/image9.jpeg" ContentType="image/jpeg"/>
  <Override PartName="/ppt/media/image17.jpeg" ContentType="image/jpeg"/>
  <Override PartName="/ppt/media/image3.png" ContentType="image/png"/>
  <Override PartName="/ppt/media/image28.png" ContentType="image/png"/>
  <Override PartName="/ppt/media/image1.jpeg" ContentType="image/jpeg"/>
  <Override PartName="/ppt/media/image2.png" ContentType="image/png"/>
  <Override PartName="/ppt/media/image21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jpeg" ContentType="image/jpeg"/>
  <Override PartName="/ppt/media/image8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png" ContentType="image/png"/>
  <Override PartName="/ppt/media/image14.png" ContentType="image/png"/>
  <Override PartName="/ppt/media/image15.jpeg" ContentType="image/jpeg"/>
  <Override PartName="/ppt/media/image16.jpeg" ContentType="image/jpeg"/>
  <Override PartName="/ppt/media/image18.jpeg" ContentType="image/jpeg"/>
  <Override PartName="/ppt/media/image19.png" ContentType="image/png"/>
  <Override PartName="/ppt/media/image20.jpeg" ContentType="image/jpeg"/>
  <Override PartName="/ppt/media/image31.jpeg" ContentType="image/jpeg"/>
  <Override PartName="/ppt/media/image22.tif" ContentType="image/tiff"/>
  <Override PartName="/ppt/media/image23.png" ContentType="image/png"/>
  <Override PartName="/ppt/media/image24.png" ContentType="image/png"/>
  <Override PartName="/ppt/media/image27.png" ContentType="image/png"/>
  <Override PartName="/ppt/media/image25.jpeg" ContentType="image/jpeg"/>
  <Override PartName="/ppt/media/image26.png" ContentType="image/png"/>
  <Override PartName="/ppt/media/image29.png" ContentType="image/png"/>
  <Override PartName="/ppt/media/image30.png" ContentType="image/png"/>
  <Override PartName="/ppt/media/image32.png" ContentType="image/png"/>
  <Override PartName="/ppt/media/image33.png" ContentType="image/png"/>
  <Override PartName="/ppt/media/image3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Click to move the slide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SG" sz="2000" spc="-1" strike="noStrike">
                <a:latin typeface="Arial"/>
              </a:rPr>
              <a:t>Click to edit the notes format</a:t>
            </a:r>
            <a:endParaRPr b="0" lang="en-SG" sz="2000" spc="-1" strike="noStrike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SG" sz="1400" spc="-1" strike="noStrike">
                <a:latin typeface="Times New Roman"/>
              </a:rPr>
              <a:t>&lt;header&gt;</a:t>
            </a:r>
            <a:endParaRPr b="0" lang="en-SG" sz="14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SG" sz="1400" spc="-1" strike="noStrike">
                <a:latin typeface="Times New Roman"/>
              </a:rPr>
              <a:t>&lt;date/time&gt;</a:t>
            </a:r>
            <a:endParaRPr b="0" lang="en-SG" sz="1400" spc="-1" strike="noStrike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SG" sz="1400" spc="-1" strike="noStrike">
                <a:latin typeface="Times New Roman"/>
              </a:rPr>
              <a:t>&lt;footer&gt;</a:t>
            </a:r>
            <a:endParaRPr b="0" lang="en-SG" sz="1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C70C2D13-987F-4A14-8A7B-AE372231EB3D}" type="slidenum">
              <a:rPr b="0" lang="en-SG" sz="1400" spc="-1" strike="noStrike">
                <a:latin typeface="Times New Roman"/>
              </a:rPr>
              <a:t>&lt;number&gt;</a:t>
            </a:fld>
            <a:endParaRPr b="0" lang="en-SG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hyperlink" Target="https://university2.taylors.edu.my/crit/centre-of-research-and-innovation-in-tourism" TargetMode="External"/><Relationship Id="rId2" Type="http://schemas.openxmlformats.org/officeDocument/2006/relationships/hyperlink" Target="https://university2.taylors.edu.my/crit/centre-of-research-and-innovation-in-tourism" TargetMode="External"/><Relationship Id="rId3" Type="http://schemas.openxmlformats.org/officeDocument/2006/relationships/slide" Target="../slides/slide10.xml"/><Relationship Id="rId4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pPr marL="216000" indent="-216000">
              <a:lnSpc>
                <a:spcPct val="100000"/>
              </a:lnSpc>
            </a:pPr>
            <a:r>
              <a:rPr b="0" lang="en-SG" sz="2000" spc="-1" strike="noStrike" u="sng">
                <a:solidFill>
                  <a:srgbClr val="000000"/>
                </a:solidFill>
                <a:uFillTx/>
                <a:latin typeface="Arial"/>
                <a:hlinkClick r:id="rId1"/>
              </a:rPr>
              <a:t>CRIT : CENTRE FOR RESEARCH AND INNOVATION IN TOURISM</a:t>
            </a:r>
            <a:endParaRPr b="0" lang="en-SG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b="0" lang="en-SG" sz="2000" spc="-1" strike="noStrike" u="sng">
                <a:solidFill>
                  <a:srgbClr val="000000"/>
                </a:solidFill>
                <a:uFillTx/>
                <a:latin typeface="Arial"/>
                <a:hlinkClick r:id="rId2"/>
              </a:rPr>
              <a:t>Cniel : dairy French national organisation</a:t>
            </a:r>
            <a:endParaRPr b="0" lang="en-SG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A1757A26-B983-4FEC-82B8-7789E0A048C4}" type="slidenum">
              <a:rPr b="0" lang="en-SG" sz="1200" spc="-1" strike="noStrike">
                <a:latin typeface="Times New Roman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SG" sz="2000" spc="-1" strike="noStrike"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DAE5931-4E45-4709-A327-5B14FF8EB2B1}" type="slidenum">
              <a:rPr b="0" lang="en-SG" sz="1200" spc="-1" strike="noStrike">
                <a:latin typeface="Times New Roman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SG" sz="2000" spc="-1" strike="noStrike">
              <a:latin typeface="Arial"/>
            </a:endParaRPr>
          </a:p>
        </p:txBody>
      </p:sp>
      <p:sp>
        <p:nvSpPr>
          <p:cNvPr id="178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76F2C9A7-9A2B-4393-997A-AB70D02EA5A9}" type="slidenum">
              <a:rPr b="0" lang="en-SG" sz="1200" spc="-1" strike="noStrike">
                <a:latin typeface="Times New Roman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SG" sz="2000" spc="-1" strike="noStrike">
              <a:latin typeface="Arial"/>
            </a:endParaRPr>
          </a:p>
        </p:txBody>
      </p:sp>
      <p:sp>
        <p:nvSpPr>
          <p:cNvPr id="1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963B0EB-59AF-4FC4-AF9F-94024B8DC254}" type="slidenum">
              <a:rPr b="0" lang="en-SG" sz="1200" spc="-1" strike="noStrike">
                <a:latin typeface="Times New Roman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SG" sz="2000" spc="-1" strike="noStrike"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24A97F9F-C055-4E30-849F-726E642962D4}" type="slidenum">
              <a:rPr b="0" lang="en-SG" sz="1200" spc="-1" strike="noStrike">
                <a:latin typeface="Times New Roman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SG" sz="2000" spc="-1" strike="noStrike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B8B55AE1-E2B9-483C-B48F-BCEA7CC74344}" type="slidenum">
              <a:rPr b="0" lang="en-SG" sz="1200" spc="-1" strike="noStrike">
                <a:latin typeface="Times New Roman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en-SG" sz="2000" spc="-1" strike="noStrike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E4F82BE-CA88-4023-BB98-2DF5B16FFAFC}" type="slidenum">
              <a:rPr b="0" lang="en-SG" sz="1200" spc="-1" strike="noStrike">
                <a:latin typeface="Times New Roman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SG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SG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SG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SG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fr-FR" sz="60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59D4740C-90EE-449F-AC70-86FCF2E925ED}" type="datetime">
              <a:rPr b="0" lang="en-SG" sz="1200" spc="-1" strike="noStrike">
                <a:solidFill>
                  <a:srgbClr val="8b8b8b"/>
                </a:solidFill>
                <a:latin typeface="Calibri"/>
              </a:rPr>
              <a:t>9/24/20</a:t>
            </a:fld>
            <a:endParaRPr b="0" lang="en-SG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SG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9F11A32-D2CE-4735-A207-D69A86F4AB20}" type="slidenum">
              <a:rPr b="0" lang="en-SG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Modifier les styles du texte du masque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Deuxième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Troisième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Quatrième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</a:rPr>
              <a:t>Cinquième niveau</a:t>
            </a:r>
            <a:endParaRPr b="0" lang="fr-FR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6BC988D-5B34-4932-8D72-DD5B15FF1FAB}" type="datetime">
              <a:rPr b="0" lang="en-SG" sz="1200" spc="-1" strike="noStrike">
                <a:solidFill>
                  <a:srgbClr val="8b8b8b"/>
                </a:solidFill>
                <a:latin typeface="Calibri"/>
              </a:rPr>
              <a:t>9/24/20</a:t>
            </a:fld>
            <a:endParaRPr b="0" lang="en-SG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SG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B56DA6C-4F21-4007-B8A8-5A91AAEBC02B}" type="slidenum">
              <a:rPr b="0" lang="en-SG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SG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13.xml"/><Relationship Id="rId8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tif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Espace réservé pour une image  9" descr=""/>
          <p:cNvPicPr/>
          <p:nvPr/>
        </p:nvPicPr>
        <p:blipFill>
          <a:blip r:embed="rId1"/>
          <a:stretch/>
        </p:blipFill>
        <p:spPr>
          <a:xfrm>
            <a:off x="0" y="1750680"/>
            <a:ext cx="12191760" cy="5106960"/>
          </a:xfrm>
          <a:prstGeom prst="rect">
            <a:avLst/>
          </a:prstGeom>
          <a:ln>
            <a:noFill/>
          </a:ln>
        </p:spPr>
      </p:pic>
      <p:pic>
        <p:nvPicPr>
          <p:cNvPr id="89" name="Image 4" descr=""/>
          <p:cNvPicPr/>
          <p:nvPr/>
        </p:nvPicPr>
        <p:blipFill>
          <a:blip r:embed="rId2"/>
          <a:stretch/>
        </p:blipFill>
        <p:spPr>
          <a:xfrm>
            <a:off x="352800" y="352800"/>
            <a:ext cx="1118880" cy="111888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248120" y="2842560"/>
            <a:ext cx="9300960" cy="8452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SG" sz="2800" spc="-1" strike="noStrike">
                <a:solidFill>
                  <a:srgbClr val="ffffff"/>
                </a:solidFill>
                <a:latin typeface="Arial"/>
              </a:rPr>
              <a:t>CNRS : a global player in the international landscape </a:t>
            </a:r>
            <a:endParaRPr b="0" lang="en-SG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800" spc="-1" strike="noStrike">
                <a:solidFill>
                  <a:srgbClr val="ffffff"/>
                </a:solidFill>
                <a:latin typeface="Arial"/>
              </a:rPr>
              <a:t>of science, technology and innovation</a:t>
            </a:r>
            <a:endParaRPr b="0" lang="en-SG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8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7497360" y="6094080"/>
            <a:ext cx="4779720" cy="84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SG" sz="1400" spc="-1" strike="noStrike">
                <a:solidFill>
                  <a:srgbClr val="ffffff"/>
                </a:solidFill>
                <a:latin typeface="Arial"/>
              </a:rPr>
              <a:t>Jean-Paul Toutain</a:t>
            </a:r>
            <a:endParaRPr b="0" lang="en-SG" sz="1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1400" spc="-1" strike="noStrike">
                <a:solidFill>
                  <a:srgbClr val="ffffff"/>
                </a:solidFill>
                <a:latin typeface="Arial"/>
              </a:rPr>
              <a:t>Director of the Regional Office in ASEAN and Oceania</a:t>
            </a:r>
            <a:endParaRPr b="0" lang="en-SG" sz="1400" spc="-1" strike="noStrike">
              <a:latin typeface="Arial"/>
            </a:endParaRPr>
          </a:p>
        </p:txBody>
      </p:sp>
      <p:pic>
        <p:nvPicPr>
          <p:cNvPr id="92" name="Image 9" descr=""/>
          <p:cNvPicPr/>
          <p:nvPr/>
        </p:nvPicPr>
        <p:blipFill>
          <a:blip r:embed="rId3"/>
          <a:stretch/>
        </p:blipFill>
        <p:spPr>
          <a:xfrm>
            <a:off x="352800" y="352800"/>
            <a:ext cx="1118880" cy="1118880"/>
          </a:xfrm>
          <a:prstGeom prst="rect">
            <a:avLst/>
          </a:prstGeom>
          <a:ln>
            <a:noFill/>
          </a:ln>
        </p:spPr>
      </p:pic>
      <p:sp>
        <p:nvSpPr>
          <p:cNvPr id="93" name="CustomShape 3"/>
          <p:cNvSpPr/>
          <p:nvPr/>
        </p:nvSpPr>
        <p:spPr>
          <a:xfrm>
            <a:off x="1801440" y="489600"/>
            <a:ext cx="10165680" cy="84528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en-SG" sz="2800" spc="-1" strike="noStrike">
                <a:solidFill>
                  <a:srgbClr val="3b66b1"/>
                </a:solidFill>
                <a:latin typeface="Arial"/>
              </a:rPr>
              <a:t>CNRS : a global player in the international landscape of science, technology and innovation</a:t>
            </a:r>
            <a:endParaRPr b="0" lang="en-SG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4920" y="8058240"/>
            <a:ext cx="5801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1800" spc="-1" strike="noStrike">
                <a:solidFill>
                  <a:srgbClr val="000000"/>
                </a:solidFill>
                <a:latin typeface="Calibri"/>
              </a:rPr>
              <a:t>Orientée vers le bien commun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1800" spc="-1" strike="noStrike">
                <a:solidFill>
                  <a:srgbClr val="44546a"/>
                </a:solidFill>
                <a:latin typeface="Calibri"/>
              </a:rPr>
              <a:t>Share knowledge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1800" spc="-1" strike="noStrike">
                <a:solidFill>
                  <a:srgbClr val="44546a"/>
                </a:solidFill>
                <a:latin typeface="Calibri"/>
              </a:rPr>
              <a:t>Towards scientific community, medias and the general public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1800" spc="-1" strike="noStrike">
              <a:latin typeface="Arial"/>
            </a:endParaRPr>
          </a:p>
        </p:txBody>
      </p:sp>
      <p:pic>
        <p:nvPicPr>
          <p:cNvPr id="157" name="Image 5" descr=""/>
          <p:cNvPicPr/>
          <p:nvPr/>
        </p:nvPicPr>
        <p:blipFill>
          <a:blip r:embed="rId1"/>
          <a:stretch/>
        </p:blipFill>
        <p:spPr>
          <a:xfrm>
            <a:off x="281880" y="309240"/>
            <a:ext cx="589680" cy="589680"/>
          </a:xfrm>
          <a:prstGeom prst="rect">
            <a:avLst/>
          </a:prstGeom>
          <a:ln>
            <a:noFill/>
          </a:ln>
        </p:spPr>
      </p:pic>
      <p:sp>
        <p:nvSpPr>
          <p:cNvPr id="158" name="CustomShape 2"/>
          <p:cNvSpPr/>
          <p:nvPr/>
        </p:nvSpPr>
        <p:spPr>
          <a:xfrm>
            <a:off x="1064160" y="219600"/>
            <a:ext cx="1098000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000" spc="-1" strike="noStrike">
                <a:solidFill>
                  <a:srgbClr val="3b66b1"/>
                </a:solidFill>
                <a:latin typeface="Calibri"/>
              </a:rPr>
              <a:t>CNRS in Malaysia 2/3 : IRP Food, culture and health</a:t>
            </a:r>
            <a:endParaRPr b="0" lang="en-SG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SG" sz="4000" spc="-1" strike="noStrike">
                <a:solidFill>
                  <a:srgbClr val="3b66b1"/>
                </a:solidFill>
                <a:latin typeface="Calibri"/>
              </a:rPr>
              <a:t>2016-2020 </a:t>
            </a:r>
            <a:endParaRPr b="0" lang="en-SG" sz="4000" spc="-1" strike="noStrike">
              <a:latin typeface="Arial"/>
            </a:endParaRPr>
          </a:p>
        </p:txBody>
      </p:sp>
      <p:sp>
        <p:nvSpPr>
          <p:cNvPr id="159" name="CustomShape 3"/>
          <p:cNvSpPr/>
          <p:nvPr/>
        </p:nvSpPr>
        <p:spPr>
          <a:xfrm>
            <a:off x="399240" y="1542960"/>
            <a:ext cx="11398680" cy="52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30040">
              <a:lnSpc>
                <a:spcPct val="100000"/>
              </a:lnSpc>
            </a:pPr>
            <a:endParaRPr b="0" lang="en-SG" sz="18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Topic </a:t>
            </a:r>
            <a:r>
              <a:rPr b="1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Food studies : Asian Food barometer, eating out, social interactions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Partners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0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Taylor’s university (CRIT) and CNRS – University of Toulouse (UMR CERTOP)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Dynamics </a:t>
            </a:r>
            <a:r>
              <a:rPr b="1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beginning (1987) </a:t>
            </a:r>
            <a:r>
              <a:rPr b="0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bachelor (1999) </a:t>
            </a:r>
            <a:r>
              <a:rPr b="0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Master(2005) </a:t>
            </a:r>
            <a:r>
              <a:rPr b="0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chair of food studies (2012) </a:t>
            </a:r>
            <a:r>
              <a:rPr b="0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research Program (2016, LIA)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 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37 years old partnership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Key indicators </a:t>
            </a:r>
            <a:r>
              <a:rPr b="1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PhD  (Malaysia)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4 (2)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Master HM &amp; FS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368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Malaysian Researchers trained 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14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International papers 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30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Int seminars (since 2005)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30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Grants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14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Industrial partners : 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Ajinimoto, Nestlé, Cniel, Danone…</a:t>
            </a:r>
            <a:endParaRPr b="0" lang="en-SG" sz="24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0070c0"/>
                </a:solidFill>
                <a:latin typeface="Calibri"/>
              </a:rPr>
              <a:t>Perspectives : increasing mobility of researcherhs, miror site for the Ovalie platform</a:t>
            </a:r>
            <a:endParaRPr b="0" lang="en-SG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257480" y="2357280"/>
            <a:ext cx="9384840" cy="2711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30040">
              <a:lnSpc>
                <a:spcPct val="100000"/>
              </a:lnSpc>
            </a:pPr>
            <a:r>
              <a:rPr b="1" lang="en-SG" sz="2800" spc="-1" strike="noStrike">
                <a:solidFill>
                  <a:srgbClr val="4472c4"/>
                </a:solidFill>
                <a:latin typeface="Calibri"/>
              </a:rPr>
              <a:t>1 international emerging action (IEA) </a:t>
            </a:r>
            <a:endParaRPr b="0" lang="en-SG" sz="2800" spc="-1" strike="noStrike">
              <a:latin typeface="Arial"/>
            </a:endParaRPr>
          </a:p>
          <a:p>
            <a:pPr lvl="1" marL="573120" indent="-342720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SHARKSEA 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- Ecology, evolution, climate change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- 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Univ. Malaya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(Dept of Geology) and 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CNRS – University of Lyon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And …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participation to several networks in ASEAN : 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paleontology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, 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Asian studies,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and other projects (chemistry, …)</a:t>
            </a:r>
            <a:endParaRPr b="0" lang="en-SG" sz="2400" spc="-1" strike="noStrike">
              <a:latin typeface="Arial"/>
            </a:endParaRPr>
          </a:p>
        </p:txBody>
      </p:sp>
      <p:pic>
        <p:nvPicPr>
          <p:cNvPr id="161" name="Image 2" descr=""/>
          <p:cNvPicPr/>
          <p:nvPr/>
        </p:nvPicPr>
        <p:blipFill>
          <a:blip r:embed="rId1"/>
          <a:stretch/>
        </p:blipFill>
        <p:spPr>
          <a:xfrm>
            <a:off x="281880" y="309240"/>
            <a:ext cx="589680" cy="589680"/>
          </a:xfrm>
          <a:prstGeom prst="rect">
            <a:avLst/>
          </a:prstGeom>
          <a:ln>
            <a:noFill/>
          </a:ln>
        </p:spPr>
      </p:pic>
      <p:sp>
        <p:nvSpPr>
          <p:cNvPr id="162" name="CustomShape 2"/>
          <p:cNvSpPr/>
          <p:nvPr/>
        </p:nvSpPr>
        <p:spPr>
          <a:xfrm>
            <a:off x="1938960" y="191520"/>
            <a:ext cx="828576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000" spc="-1" strike="noStrike">
                <a:solidFill>
                  <a:srgbClr val="3b66b1"/>
                </a:solidFill>
                <a:latin typeface="Calibri"/>
              </a:rPr>
              <a:t>CNRS in Malaysia 3/3 : other programs</a:t>
            </a:r>
            <a:endParaRPr b="0" lang="en-SG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8953560" y="1935000"/>
            <a:ext cx="1904760" cy="148608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35000"/>
          </a:bodyPr>
          <a:p>
            <a:pPr algn="ctr">
              <a:lnSpc>
                <a:spcPct val="9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Calibri Light"/>
              </a:rPr>
              <a:t>THANK YOU FOR YOUR ATTENTION</a:t>
            </a:r>
            <a:endParaRPr b="0" lang="fr-FR" sz="4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4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2191760" cy="4778640"/>
          </a:xfrm>
          <a:prstGeom prst="rect">
            <a:avLst/>
          </a:prstGeom>
          <a:ln>
            <a:noFill/>
          </a:ln>
        </p:spPr>
      </p:pic>
      <p:pic>
        <p:nvPicPr>
          <p:cNvPr id="165" name="Espace réservé pour une image  5" descr=""/>
          <p:cNvPicPr/>
          <p:nvPr/>
        </p:nvPicPr>
        <p:blipFill>
          <a:blip r:embed="rId2"/>
          <a:srcRect l="0" t="12198" r="0" b="12198"/>
          <a:stretch/>
        </p:blipFill>
        <p:spPr>
          <a:xfrm>
            <a:off x="0" y="3140280"/>
            <a:ext cx="12191760" cy="4431960"/>
          </a:xfrm>
          <a:prstGeom prst="rect">
            <a:avLst/>
          </a:prstGeom>
          <a:ln>
            <a:noFill/>
          </a:ln>
        </p:spPr>
      </p:pic>
      <p:sp>
        <p:nvSpPr>
          <p:cNvPr id="166" name="CustomShape 2"/>
          <p:cNvSpPr/>
          <p:nvPr/>
        </p:nvSpPr>
        <p:spPr>
          <a:xfrm>
            <a:off x="3034440" y="3330720"/>
            <a:ext cx="683028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ffffff"/>
                </a:solidFill>
                <a:latin typeface="Calibri"/>
              </a:rPr>
              <a:t>Thank you for your attention</a:t>
            </a:r>
            <a:endParaRPr b="0" lang="en-SG" sz="4400" spc="-1" strike="noStrike">
              <a:latin typeface="Arial"/>
            </a:endParaRPr>
          </a:p>
        </p:txBody>
      </p:sp>
      <p:pic>
        <p:nvPicPr>
          <p:cNvPr id="167" name="Image 7" descr=""/>
          <p:cNvPicPr/>
          <p:nvPr/>
        </p:nvPicPr>
        <p:blipFill>
          <a:blip r:embed="rId3"/>
          <a:stretch/>
        </p:blipFill>
        <p:spPr>
          <a:xfrm>
            <a:off x="281880" y="309240"/>
            <a:ext cx="1118880" cy="1118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1185480" y="202680"/>
            <a:ext cx="1081692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3b66b1"/>
                </a:solidFill>
                <a:latin typeface="Calibri"/>
              </a:rPr>
              <a:t>CNRS – ASEAN cooperation bilateral programs</a:t>
            </a:r>
            <a:endParaRPr b="0" lang="en-SG" sz="4400" spc="-1" strike="noStrike">
              <a:latin typeface="Arial"/>
            </a:endParaRPr>
          </a:p>
        </p:txBody>
      </p:sp>
      <p:pic>
        <p:nvPicPr>
          <p:cNvPr id="169" name="Image 4" descr=""/>
          <p:cNvPicPr/>
          <p:nvPr/>
        </p:nvPicPr>
        <p:blipFill>
          <a:blip r:embed="rId1"/>
          <a:stretch/>
        </p:blipFill>
        <p:spPr>
          <a:xfrm>
            <a:off x="281880" y="321840"/>
            <a:ext cx="649800" cy="64980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5837760" y="3072960"/>
            <a:ext cx="4061880" cy="39114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71" name="CustomShape 3"/>
          <p:cNvSpPr/>
          <p:nvPr/>
        </p:nvSpPr>
        <p:spPr>
          <a:xfrm>
            <a:off x="3300120" y="1311120"/>
            <a:ext cx="2537280" cy="29246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Vietnam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3 IRP </a:t>
            </a:r>
            <a:r>
              <a:rPr b="0" lang="en-SG" sz="1800" spc="-1" strike="noStrike">
                <a:solidFill>
                  <a:srgbClr val="3b66b1"/>
                </a:solidFill>
                <a:latin typeface="Calibri"/>
              </a:rPr>
              <a:t>(math, ecology, chemistry, )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4 IEA </a:t>
            </a:r>
            <a:r>
              <a:rPr b="0" lang="en-SG" sz="1800" spc="-1" strike="noStrike">
                <a:solidFill>
                  <a:srgbClr val="3b66b1"/>
                </a:solidFill>
                <a:latin typeface="Calibri"/>
              </a:rPr>
              <a:t>(chemistry, ecology, math, engineering)</a:t>
            </a:r>
            <a:endParaRPr b="0" lang="en-SG" sz="18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>
            <a:off x="6303960" y="1312560"/>
            <a:ext cx="2537280" cy="33822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Thailand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1 IRL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(Asian studies)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1 IRN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(ecology)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2 IEA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(physics, ecology)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</p:txBody>
      </p:sp>
      <p:sp>
        <p:nvSpPr>
          <p:cNvPr id="173" name="CustomShape 5"/>
          <p:cNvSpPr/>
          <p:nvPr/>
        </p:nvSpPr>
        <p:spPr>
          <a:xfrm>
            <a:off x="9308160" y="1323720"/>
            <a:ext cx="2537280" cy="2772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Malaysia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2 IRP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(chemistry, food)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1 IEA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(ecology)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3284640" y="4784040"/>
            <a:ext cx="2550960" cy="1431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Indonesia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1 IEA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(ecology)</a:t>
            </a:r>
            <a:endParaRPr b="0" lang="en-SG" sz="2000" spc="-1" strike="noStrike">
              <a:latin typeface="Aria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79000" y="1296720"/>
            <a:ext cx="2537280" cy="54244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Singapore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4 IRL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(engineering, Q physics, AI, biology)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18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1" lang="en-SG" sz="18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1" lang="en-SG" sz="1800" spc="-1" strike="noStrike">
                <a:solidFill>
                  <a:srgbClr val="4472c4"/>
                </a:solidFill>
                <a:latin typeface="Calibri"/>
              </a:rPr>
              <a:t>7 researchers posted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2 IRP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(engineering)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2 IRN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(energy, humanities)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1 IEA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(chemistry)</a:t>
            </a: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1 subsidiary  </a:t>
            </a:r>
            <a:r>
              <a:rPr b="0" lang="en-SG" sz="2000" spc="-1" strike="noStrike">
                <a:solidFill>
                  <a:srgbClr val="3b66b1"/>
                </a:solidFill>
                <a:latin typeface="Calibri"/>
              </a:rPr>
              <a:t>CNRS@CREATE</a:t>
            </a:r>
            <a:endParaRPr b="0" lang="en-SG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"/>
          <p:cNvPicPr/>
          <p:nvPr/>
        </p:nvPicPr>
        <p:blipFill>
          <a:blip r:embed="rId1"/>
          <a:stretch/>
        </p:blipFill>
        <p:spPr>
          <a:xfrm>
            <a:off x="829080" y="1855080"/>
            <a:ext cx="1241640" cy="1241640"/>
          </a:xfrm>
          <a:prstGeom prst="rect">
            <a:avLst/>
          </a:prstGeom>
          <a:ln>
            <a:noFill/>
          </a:ln>
        </p:spPr>
      </p:pic>
      <p:sp>
        <p:nvSpPr>
          <p:cNvPr id="95" name="CustomShape 1"/>
          <p:cNvSpPr/>
          <p:nvPr/>
        </p:nvSpPr>
        <p:spPr>
          <a:xfrm>
            <a:off x="730080" y="3120480"/>
            <a:ext cx="16394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3600" spc="-1" strike="noStrike">
                <a:solidFill>
                  <a:srgbClr val="44546a"/>
                </a:solidFill>
                <a:latin typeface="Calibri"/>
              </a:rPr>
              <a:t>32.000</a:t>
            </a:r>
            <a:endParaRPr b="0" lang="en-SG" sz="36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6951240" y="3120480"/>
            <a:ext cx="21042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3600" spc="-1" strike="noStrike">
                <a:solidFill>
                  <a:srgbClr val="44546a"/>
                </a:solidFill>
                <a:latin typeface="Calibri"/>
              </a:rPr>
              <a:t>3,5bn€</a:t>
            </a:r>
            <a:endParaRPr b="0" lang="en-SG" sz="3600" spc="-1" strike="noStrike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0324800" y="3185280"/>
            <a:ext cx="2007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3600" spc="-1" strike="noStrike">
                <a:solidFill>
                  <a:srgbClr val="44546a"/>
                </a:solidFill>
                <a:latin typeface="Calibri"/>
              </a:rPr>
              <a:t>50.000</a:t>
            </a:r>
            <a:endParaRPr b="0" lang="en-SG" sz="3600" spc="-1" strike="noStrike">
              <a:latin typeface="Arial"/>
            </a:endParaRPr>
          </a:p>
        </p:txBody>
      </p:sp>
      <p:sp>
        <p:nvSpPr>
          <p:cNvPr id="98" name="CustomShape 4"/>
          <p:cNvSpPr/>
          <p:nvPr/>
        </p:nvSpPr>
        <p:spPr>
          <a:xfrm>
            <a:off x="3952440" y="3160080"/>
            <a:ext cx="14565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3600" spc="-1" strike="noStrike">
                <a:solidFill>
                  <a:srgbClr val="44546a"/>
                </a:solidFill>
                <a:latin typeface="Calibri"/>
              </a:rPr>
              <a:t>1100</a:t>
            </a:r>
            <a:endParaRPr b="0" lang="en-SG" sz="3600" spc="-1" strike="noStrike">
              <a:latin typeface="Arial"/>
            </a:endParaRPr>
          </a:p>
        </p:txBody>
      </p:sp>
      <p:pic>
        <p:nvPicPr>
          <p:cNvPr id="99" name="Picture 4" descr=""/>
          <p:cNvPicPr/>
          <p:nvPr/>
        </p:nvPicPr>
        <p:blipFill>
          <a:blip r:embed="rId2"/>
          <a:stretch/>
        </p:blipFill>
        <p:spPr>
          <a:xfrm>
            <a:off x="7252560" y="1751760"/>
            <a:ext cx="1045800" cy="1045800"/>
          </a:xfrm>
          <a:prstGeom prst="rect">
            <a:avLst/>
          </a:prstGeom>
          <a:ln>
            <a:noFill/>
          </a:ln>
        </p:spPr>
      </p:pic>
      <p:pic>
        <p:nvPicPr>
          <p:cNvPr id="100" name="Picture 10" descr=""/>
          <p:cNvPicPr/>
          <p:nvPr/>
        </p:nvPicPr>
        <p:blipFill>
          <a:blip r:embed="rId3"/>
          <a:stretch/>
        </p:blipFill>
        <p:spPr>
          <a:xfrm>
            <a:off x="3927960" y="1851480"/>
            <a:ext cx="1148760" cy="1148760"/>
          </a:xfrm>
          <a:prstGeom prst="rect">
            <a:avLst/>
          </a:prstGeom>
          <a:ln>
            <a:noFill/>
          </a:ln>
        </p:spPr>
      </p:pic>
      <p:pic>
        <p:nvPicPr>
          <p:cNvPr id="101" name="Picture 18" descr=""/>
          <p:cNvPicPr/>
          <p:nvPr/>
        </p:nvPicPr>
        <p:blipFill>
          <a:blip r:embed="rId4"/>
          <a:stretch/>
        </p:blipFill>
        <p:spPr>
          <a:xfrm>
            <a:off x="1935000" y="4174920"/>
            <a:ext cx="2944440" cy="2103120"/>
          </a:xfrm>
          <a:prstGeom prst="rect">
            <a:avLst/>
          </a:prstGeom>
          <a:ln>
            <a:noFill/>
          </a:ln>
        </p:spPr>
      </p:pic>
      <p:pic>
        <p:nvPicPr>
          <p:cNvPr id="102" name="Picture 4" descr=""/>
          <p:cNvPicPr/>
          <p:nvPr/>
        </p:nvPicPr>
        <p:blipFill>
          <a:blip r:embed="rId5"/>
          <a:stretch/>
        </p:blipFill>
        <p:spPr>
          <a:xfrm>
            <a:off x="10324800" y="1751760"/>
            <a:ext cx="1260360" cy="1146240"/>
          </a:xfrm>
          <a:prstGeom prst="rect">
            <a:avLst/>
          </a:prstGeom>
          <a:ln>
            <a:noFill/>
          </a:ln>
        </p:spPr>
      </p:pic>
      <p:sp>
        <p:nvSpPr>
          <p:cNvPr id="103" name="CustomShape 5"/>
          <p:cNvSpPr/>
          <p:nvPr/>
        </p:nvSpPr>
        <p:spPr>
          <a:xfrm>
            <a:off x="3550320" y="5955120"/>
            <a:ext cx="1515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3600" spc="-1" strike="noStrike">
                <a:solidFill>
                  <a:srgbClr val="44546a"/>
                </a:solidFill>
                <a:latin typeface="Calibri"/>
              </a:rPr>
              <a:t>22/12</a:t>
            </a:r>
            <a:endParaRPr b="0" lang="en-SG" sz="3600" spc="-1" strike="noStrike">
              <a:latin typeface="Arial"/>
            </a:endParaRPr>
          </a:p>
        </p:txBody>
      </p:sp>
      <p:pic>
        <p:nvPicPr>
          <p:cNvPr id="104" name="Picture 2" descr=""/>
          <p:cNvPicPr/>
          <p:nvPr/>
        </p:nvPicPr>
        <p:blipFill>
          <a:blip r:embed="rId6"/>
          <a:stretch/>
        </p:blipFill>
        <p:spPr>
          <a:xfrm>
            <a:off x="4099320" y="4656600"/>
            <a:ext cx="1100880" cy="1059120"/>
          </a:xfrm>
          <a:prstGeom prst="rect">
            <a:avLst/>
          </a:prstGeom>
          <a:ln>
            <a:noFill/>
          </a:ln>
        </p:spPr>
      </p:pic>
      <p:sp>
        <p:nvSpPr>
          <p:cNvPr id="105" name="CustomShape 6"/>
          <p:cNvSpPr/>
          <p:nvPr/>
        </p:nvSpPr>
        <p:spPr>
          <a:xfrm>
            <a:off x="8076240" y="5955120"/>
            <a:ext cx="151596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3600" spc="-1" strike="noStrike">
                <a:solidFill>
                  <a:srgbClr val="44546a"/>
                </a:solidFill>
                <a:latin typeface="Calibri"/>
              </a:rPr>
              <a:t>150</a:t>
            </a:r>
            <a:endParaRPr b="0" lang="en-SG" sz="3600" spc="-1" strike="noStrike">
              <a:latin typeface="Arial"/>
            </a:endParaRPr>
          </a:p>
        </p:txBody>
      </p:sp>
      <p:pic>
        <p:nvPicPr>
          <p:cNvPr id="106" name="Image 21" descr=""/>
          <p:cNvPicPr/>
          <p:nvPr/>
        </p:nvPicPr>
        <p:blipFill>
          <a:blip r:embed="rId7"/>
          <a:stretch/>
        </p:blipFill>
        <p:spPr>
          <a:xfrm>
            <a:off x="97560" y="288000"/>
            <a:ext cx="632160" cy="632160"/>
          </a:xfrm>
          <a:prstGeom prst="rect">
            <a:avLst/>
          </a:prstGeom>
          <a:ln>
            <a:noFill/>
          </a:ln>
        </p:spPr>
      </p:pic>
      <p:sp>
        <p:nvSpPr>
          <p:cNvPr id="107" name="CustomShape 7"/>
          <p:cNvSpPr/>
          <p:nvPr/>
        </p:nvSpPr>
        <p:spPr>
          <a:xfrm>
            <a:off x="3568680" y="288000"/>
            <a:ext cx="46188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3b66b1"/>
                </a:solidFill>
                <a:latin typeface="Calibri"/>
              </a:rPr>
              <a:t>CNRS in a nutschell</a:t>
            </a:r>
            <a:endParaRPr b="0" lang="en-SG" sz="4400" spc="-1" strike="noStrike">
              <a:latin typeface="Arial"/>
            </a:endParaRPr>
          </a:p>
        </p:txBody>
      </p:sp>
      <p:pic>
        <p:nvPicPr>
          <p:cNvPr id="108" name="Picture 2" descr=""/>
          <p:cNvPicPr/>
          <p:nvPr/>
        </p:nvPicPr>
        <p:blipFill>
          <a:blip r:embed="rId8"/>
          <a:stretch/>
        </p:blipFill>
        <p:spPr>
          <a:xfrm>
            <a:off x="7008840" y="4589640"/>
            <a:ext cx="2803680" cy="1126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8" descr=""/>
          <p:cNvPicPr/>
          <p:nvPr/>
        </p:nvPicPr>
        <p:blipFill>
          <a:blip r:embed="rId1"/>
          <a:stretch/>
        </p:blipFill>
        <p:spPr>
          <a:xfrm>
            <a:off x="6509880" y="785160"/>
            <a:ext cx="5212080" cy="5205240"/>
          </a:xfrm>
          <a:prstGeom prst="rect">
            <a:avLst/>
          </a:prstGeom>
          <a:ln>
            <a:noFill/>
          </a:ln>
        </p:spPr>
      </p:pic>
      <p:sp>
        <p:nvSpPr>
          <p:cNvPr id="110" name="CustomShape 1"/>
          <p:cNvSpPr/>
          <p:nvPr/>
        </p:nvSpPr>
        <p:spPr>
          <a:xfrm>
            <a:off x="349560" y="2352960"/>
            <a:ext cx="5232960" cy="388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lvl="1" marL="176040" indent="-269640">
              <a:lnSpc>
                <a:spcPts val="1500"/>
              </a:lnSpc>
              <a:spcBef>
                <a:spcPts val="499"/>
              </a:spcBef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Chemistry 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Ecology and the environment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Physics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Nuclear and particle physics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Biological sciences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Humanities and social sciences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Mathematical sciences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Engineering and systems sciences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Information science and technology</a:t>
            </a:r>
            <a:endParaRPr b="0" lang="en-SG" sz="2400" spc="-1" strike="noStrike">
              <a:latin typeface="Arial"/>
            </a:endParaRPr>
          </a:p>
          <a:p>
            <a:pPr indent="-269640">
              <a:lnSpc>
                <a:spcPts val="1500"/>
              </a:lnSpc>
              <a:spcBef>
                <a:spcPts val="1001"/>
              </a:spcBef>
              <a:spcAft>
                <a:spcPts val="601"/>
              </a:spcAft>
              <a:buClr>
                <a:srgbClr val="8497b0"/>
              </a:buClr>
              <a:buFont typeface="Arial"/>
              <a:buChar char="•"/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Geosciences and astronomy</a:t>
            </a:r>
            <a:endParaRPr b="0" lang="en-SG" sz="2400" spc="-1" strike="noStrike"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349560" y="1491120"/>
            <a:ext cx="5842800" cy="85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4472c4"/>
                </a:solidFill>
                <a:latin typeface="Calibri"/>
              </a:rPr>
              <a:t>CNRS covers all fields of research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7454520" y="6233040"/>
            <a:ext cx="3771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1800" spc="-1" strike="noStrike">
                <a:solidFill>
                  <a:srgbClr val="000000"/>
                </a:solidFill>
                <a:latin typeface="Arial Narrow"/>
                <a:ea typeface="ＭＳ Ｐゴシック"/>
              </a:rPr>
              <a:t>10 CNRS INSTITUTES (=DIVISIONS)</a:t>
            </a:r>
            <a:endParaRPr b="0" lang="en-SG" sz="1800" spc="-1" strike="noStrike">
              <a:latin typeface="Arial"/>
            </a:endParaRPr>
          </a:p>
        </p:txBody>
      </p:sp>
      <p:pic>
        <p:nvPicPr>
          <p:cNvPr id="113" name="Image 12" descr=""/>
          <p:cNvPicPr/>
          <p:nvPr/>
        </p:nvPicPr>
        <p:blipFill>
          <a:blip r:embed="rId2"/>
          <a:stretch/>
        </p:blipFill>
        <p:spPr>
          <a:xfrm>
            <a:off x="281880" y="309240"/>
            <a:ext cx="649800" cy="649800"/>
          </a:xfrm>
          <a:prstGeom prst="rect">
            <a:avLst/>
          </a:prstGeom>
          <a:ln>
            <a:noFill/>
          </a:ln>
        </p:spPr>
      </p:pic>
      <p:pic>
        <p:nvPicPr>
          <p:cNvPr id="114" name="Image 14" descr=""/>
          <p:cNvPicPr/>
          <p:nvPr/>
        </p:nvPicPr>
        <p:blipFill>
          <a:blip r:embed="rId3"/>
          <a:stretch/>
        </p:blipFill>
        <p:spPr>
          <a:xfrm>
            <a:off x="8448480" y="2694960"/>
            <a:ext cx="1401840" cy="1401840"/>
          </a:xfrm>
          <a:prstGeom prst="rect">
            <a:avLst/>
          </a:prstGeom>
          <a:ln>
            <a:noFill/>
          </a:ln>
        </p:spPr>
      </p:pic>
      <p:sp>
        <p:nvSpPr>
          <p:cNvPr id="115" name="CustomShape 4"/>
          <p:cNvSpPr/>
          <p:nvPr/>
        </p:nvSpPr>
        <p:spPr>
          <a:xfrm>
            <a:off x="3571560" y="288000"/>
            <a:ext cx="47012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3b66b1"/>
                </a:solidFill>
                <a:latin typeface="Calibri"/>
              </a:rPr>
              <a:t>CNRS : organization</a:t>
            </a:r>
            <a:endParaRPr b="0" lang="en-SG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"/>
          <p:cNvPicPr/>
          <p:nvPr/>
        </p:nvPicPr>
        <p:blipFill>
          <a:blip r:embed="rId1"/>
          <a:stretch/>
        </p:blipFill>
        <p:spPr>
          <a:xfrm>
            <a:off x="491400" y="1414440"/>
            <a:ext cx="1453680" cy="1453680"/>
          </a:xfrm>
          <a:prstGeom prst="rect">
            <a:avLst/>
          </a:prstGeom>
          <a:ln>
            <a:noFill/>
          </a:ln>
        </p:spPr>
      </p:pic>
      <p:sp>
        <p:nvSpPr>
          <p:cNvPr id="117" name="CustomShape 1"/>
          <p:cNvSpPr/>
          <p:nvPr/>
        </p:nvSpPr>
        <p:spPr>
          <a:xfrm>
            <a:off x="1945440" y="1746720"/>
            <a:ext cx="230076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44546a"/>
                </a:solidFill>
                <a:latin typeface="Calibri"/>
              </a:rPr>
              <a:t>Basic research</a:t>
            </a:r>
            <a:endParaRPr b="0" lang="en-SG" sz="2400" spc="-1" strike="noStrike">
              <a:latin typeface="Arial"/>
            </a:endParaRPr>
          </a:p>
        </p:txBody>
      </p:sp>
      <p:pic>
        <p:nvPicPr>
          <p:cNvPr id="118" name="Picture 4" descr=""/>
          <p:cNvPicPr/>
          <p:nvPr/>
        </p:nvPicPr>
        <p:blipFill>
          <a:blip r:embed="rId2"/>
          <a:stretch/>
        </p:blipFill>
        <p:spPr>
          <a:xfrm>
            <a:off x="603720" y="3305880"/>
            <a:ext cx="1341360" cy="94788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2114280" y="3519360"/>
            <a:ext cx="3070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44546a"/>
                </a:solidFill>
                <a:latin typeface="Calibri"/>
              </a:rPr>
              <a:t>Share knowledge</a:t>
            </a:r>
            <a:endParaRPr b="0" lang="en-SG" sz="2400" spc="-1" strike="noStrike">
              <a:latin typeface="Arial"/>
            </a:endParaRPr>
          </a:p>
        </p:txBody>
      </p:sp>
      <p:pic>
        <p:nvPicPr>
          <p:cNvPr id="120" name="Picture 6" descr=""/>
          <p:cNvPicPr/>
          <p:nvPr/>
        </p:nvPicPr>
        <p:blipFill>
          <a:blip r:embed="rId3"/>
          <a:stretch/>
        </p:blipFill>
        <p:spPr>
          <a:xfrm>
            <a:off x="6399000" y="1216800"/>
            <a:ext cx="1521360" cy="1521360"/>
          </a:xfrm>
          <a:prstGeom prst="rect">
            <a:avLst/>
          </a:prstGeom>
          <a:ln>
            <a:noFill/>
          </a:ln>
        </p:spPr>
      </p:pic>
      <p:sp>
        <p:nvSpPr>
          <p:cNvPr id="121" name="CustomShape 3"/>
          <p:cNvSpPr/>
          <p:nvPr/>
        </p:nvSpPr>
        <p:spPr>
          <a:xfrm>
            <a:off x="8246160" y="1760400"/>
            <a:ext cx="28436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44546a"/>
                </a:solidFill>
                <a:latin typeface="Calibri"/>
              </a:rPr>
              <a:t>Training</a:t>
            </a:r>
            <a:endParaRPr b="0" lang="en-SG" sz="2400" spc="-1" strike="noStrike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8303760" y="3477240"/>
            <a:ext cx="426960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44546a"/>
                </a:solidFill>
                <a:latin typeface="Calibri"/>
              </a:rPr>
              <a:t>Societal impact</a:t>
            </a:r>
            <a:endParaRPr b="0" lang="en-SG" sz="2400" spc="-1" strike="noStrike">
              <a:latin typeface="Arial"/>
            </a:endParaRPr>
          </a:p>
        </p:txBody>
      </p:sp>
      <p:pic>
        <p:nvPicPr>
          <p:cNvPr id="123" name="Picture 8" descr=""/>
          <p:cNvPicPr/>
          <p:nvPr/>
        </p:nvPicPr>
        <p:blipFill>
          <a:blip r:embed="rId4"/>
          <a:stretch/>
        </p:blipFill>
        <p:spPr>
          <a:xfrm>
            <a:off x="6399000" y="2890800"/>
            <a:ext cx="1634400" cy="1634400"/>
          </a:xfrm>
          <a:prstGeom prst="rect">
            <a:avLst/>
          </a:prstGeom>
          <a:ln>
            <a:noFill/>
          </a:ln>
        </p:spPr>
      </p:pic>
      <p:sp>
        <p:nvSpPr>
          <p:cNvPr id="124" name="CustomShape 5"/>
          <p:cNvSpPr/>
          <p:nvPr/>
        </p:nvSpPr>
        <p:spPr>
          <a:xfrm>
            <a:off x="6053760" y="5488560"/>
            <a:ext cx="465084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44546a"/>
                </a:solidFill>
                <a:latin typeface="Calibri"/>
              </a:rPr>
              <a:t>French policy</a:t>
            </a:r>
            <a:endParaRPr b="0" lang="en-SG" sz="2400" spc="-1" strike="noStrike">
              <a:latin typeface="Arial"/>
            </a:endParaRPr>
          </a:p>
        </p:txBody>
      </p:sp>
      <p:pic>
        <p:nvPicPr>
          <p:cNvPr id="125" name="Image 27" descr=""/>
          <p:cNvPicPr/>
          <p:nvPr/>
        </p:nvPicPr>
        <p:blipFill>
          <a:blip r:embed="rId5"/>
          <a:stretch/>
        </p:blipFill>
        <p:spPr>
          <a:xfrm>
            <a:off x="281880" y="309240"/>
            <a:ext cx="589680" cy="589680"/>
          </a:xfrm>
          <a:prstGeom prst="rect">
            <a:avLst/>
          </a:prstGeom>
          <a:ln>
            <a:noFill/>
          </a:ln>
        </p:spPr>
      </p:pic>
      <p:grpSp>
        <p:nvGrpSpPr>
          <p:cNvPr id="126" name="Group 6"/>
          <p:cNvGrpSpPr/>
          <p:nvPr/>
        </p:nvGrpSpPr>
        <p:grpSpPr>
          <a:xfrm>
            <a:off x="4246560" y="4918680"/>
            <a:ext cx="1803240" cy="1895040"/>
            <a:chOff x="4246560" y="4918680"/>
            <a:chExt cx="1803240" cy="1895040"/>
          </a:xfrm>
        </p:grpSpPr>
        <p:pic>
          <p:nvPicPr>
            <p:cNvPr id="127" name="Picture 10" descr=""/>
            <p:cNvPicPr/>
            <p:nvPr/>
          </p:nvPicPr>
          <p:blipFill>
            <a:blip r:embed="rId6"/>
            <a:stretch/>
          </p:blipFill>
          <p:spPr>
            <a:xfrm>
              <a:off x="4369680" y="4918680"/>
              <a:ext cx="1510920" cy="161208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8" name="CustomShape 7"/>
            <p:cNvSpPr/>
            <p:nvPr/>
          </p:nvSpPr>
          <p:spPr>
            <a:xfrm>
              <a:off x="4246560" y="6356880"/>
              <a:ext cx="1803240" cy="456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29" name="CustomShape 8"/>
          <p:cNvSpPr/>
          <p:nvPr/>
        </p:nvSpPr>
        <p:spPr>
          <a:xfrm>
            <a:off x="3564360" y="240120"/>
            <a:ext cx="5118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3b66b1"/>
                </a:solidFill>
                <a:latin typeface="Calibri"/>
              </a:rPr>
              <a:t>CNRS : main missions</a:t>
            </a:r>
            <a:endParaRPr b="0" lang="en-SG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1978200" y="175320"/>
            <a:ext cx="80618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3b66b1"/>
                </a:solidFill>
                <a:latin typeface="Calibri"/>
              </a:rPr>
              <a:t>CNRS engagment for basic science</a:t>
            </a:r>
            <a:endParaRPr b="0" lang="en-SG" sz="4400" spc="-1" strike="noStrike"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296280" y="1096920"/>
            <a:ext cx="11895120" cy="545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The heart of CNRS engagement : explore frontier research and their applications with 2 strategies :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Focus on emergent topics </a:t>
            </a: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thanks to dedicated fundings of 13 cross-cutting domains : modeling the living world, human behaviour, quantum calculation, multi-function materials, cybersecurity, complex systems, C cycles …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Tackle interdisciplinary challenges : </a:t>
            </a: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climate change, inequalities, artificial intelligence, environment &amp; health, smart cities, energy transition, big data, large infrastructures.</a:t>
            </a:r>
            <a:endParaRPr b="0" lang="en-SG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977480" y="175320"/>
            <a:ext cx="73652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3b66b1"/>
                </a:solidFill>
                <a:latin typeface="Calibri"/>
              </a:rPr>
              <a:t>CNRS engagment with industry</a:t>
            </a:r>
            <a:endParaRPr b="0" lang="en-SG" sz="4400" spc="-1" strike="noStrike">
              <a:latin typeface="Arial"/>
            </a:endParaRPr>
          </a:p>
        </p:txBody>
      </p:sp>
      <p:pic>
        <p:nvPicPr>
          <p:cNvPr id="133" name="Image 4" descr=""/>
          <p:cNvPicPr/>
          <p:nvPr/>
        </p:nvPicPr>
        <p:blipFill>
          <a:blip r:embed="rId1"/>
          <a:stretch/>
        </p:blipFill>
        <p:spPr>
          <a:xfrm>
            <a:off x="281880" y="309240"/>
            <a:ext cx="649800" cy="649800"/>
          </a:xfrm>
          <a:prstGeom prst="rect">
            <a:avLst/>
          </a:prstGeom>
          <a:ln>
            <a:noFill/>
          </a:ln>
        </p:spPr>
      </p:pic>
      <p:pic>
        <p:nvPicPr>
          <p:cNvPr id="134" name="Image 8" descr=""/>
          <p:cNvPicPr/>
          <p:nvPr/>
        </p:nvPicPr>
        <p:blipFill>
          <a:blip r:embed="rId2"/>
          <a:stretch/>
        </p:blipFill>
        <p:spPr>
          <a:xfrm>
            <a:off x="281880" y="1174680"/>
            <a:ext cx="7300080" cy="476856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5837760" y="3060360"/>
            <a:ext cx="4061880" cy="39114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36" name="CustomShape 3"/>
          <p:cNvSpPr/>
          <p:nvPr/>
        </p:nvSpPr>
        <p:spPr>
          <a:xfrm>
            <a:off x="7391520" y="1174680"/>
            <a:ext cx="4618080" cy="533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150 joint laboratories </a:t>
            </a: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with industry 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4 abroad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China (Solvay)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United-States (Solvay)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Japan (Saint Gobain)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Singapore (Thalès) 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800" spc="-1" strike="noStrike">
                <a:solidFill>
                  <a:srgbClr val="3b66b1"/>
                </a:solidFill>
                <a:latin typeface="Calibri"/>
              </a:rPr>
              <a:t>To be launched </a:t>
            </a:r>
            <a:endParaRPr b="0" lang="en-SG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Australia (Naval Group)</a:t>
            </a:r>
            <a:endParaRPr b="0" lang="en-SG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431640" y="0"/>
            <a:ext cx="89964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38" name="Image 4" descr=""/>
          <p:cNvPicPr/>
          <p:nvPr/>
        </p:nvPicPr>
        <p:blipFill>
          <a:blip r:embed="rId1"/>
          <a:stretch/>
        </p:blipFill>
        <p:spPr>
          <a:xfrm>
            <a:off x="281880" y="309240"/>
            <a:ext cx="737280" cy="73728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1728000" y="217800"/>
            <a:ext cx="91926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400" spc="-1" strike="noStrike">
                <a:solidFill>
                  <a:srgbClr val="3b66b1"/>
                </a:solidFill>
                <a:latin typeface="Calibri"/>
              </a:rPr>
              <a:t>CNRS : international tools and network</a:t>
            </a:r>
            <a:endParaRPr b="0" lang="en-SG" sz="4400" spc="-1" strike="noStrike"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0" y="5057640"/>
            <a:ext cx="490140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A large network</a:t>
            </a:r>
            <a:endParaRPr b="0" lang="en-SG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b66b1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3b66b1"/>
                </a:solidFill>
                <a:latin typeface="Calibri"/>
              </a:rPr>
              <a:t>8 offices abroad (Singapore)</a:t>
            </a:r>
            <a:endParaRPr b="0" lang="en-SG" sz="24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3b66b1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3b66b1"/>
                </a:solidFill>
                <a:latin typeface="Calibri"/>
              </a:rPr>
              <a:t>75 IRL (5 in ASEAN, 1 in Australia)</a:t>
            </a:r>
            <a:endParaRPr b="0" lang="en-SG" sz="2400" spc="-1" strike="noStrike">
              <a:latin typeface="Arial"/>
            </a:endParaRPr>
          </a:p>
        </p:txBody>
      </p:sp>
      <p:pic>
        <p:nvPicPr>
          <p:cNvPr id="141" name="Picture 2" descr=""/>
          <p:cNvPicPr/>
          <p:nvPr/>
        </p:nvPicPr>
        <p:blipFill>
          <a:blip r:embed="rId2"/>
          <a:stretch/>
        </p:blipFill>
        <p:spPr>
          <a:xfrm>
            <a:off x="-25560" y="1095480"/>
            <a:ext cx="12191760" cy="576216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65880" y="3360240"/>
            <a:ext cx="12008520" cy="33584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Image 13" descr=""/>
          <p:cNvPicPr/>
          <p:nvPr/>
        </p:nvPicPr>
        <p:blipFill>
          <a:blip r:embed="rId3"/>
          <a:srcRect l="0" t="20711" r="0" b="0"/>
          <a:stretch/>
        </p:blipFill>
        <p:spPr>
          <a:xfrm>
            <a:off x="2126880" y="3360240"/>
            <a:ext cx="7782480" cy="360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2048760" y="251640"/>
            <a:ext cx="8874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000" spc="-1" strike="noStrike">
                <a:solidFill>
                  <a:srgbClr val="3b66b1"/>
                </a:solidFill>
                <a:latin typeface="Calibri"/>
              </a:rPr>
              <a:t>CNRS – Malaysia cooperation 2015-2019  </a:t>
            </a:r>
            <a:endParaRPr b="0" lang="en-SG" sz="4000" spc="-1" strike="noStrike">
              <a:latin typeface="Arial"/>
            </a:endParaRPr>
          </a:p>
        </p:txBody>
      </p:sp>
      <p:pic>
        <p:nvPicPr>
          <p:cNvPr id="145" name="Image 4" descr=""/>
          <p:cNvPicPr/>
          <p:nvPr/>
        </p:nvPicPr>
        <p:blipFill>
          <a:blip r:embed="rId1"/>
          <a:stretch/>
        </p:blipFill>
        <p:spPr>
          <a:xfrm>
            <a:off x="281880" y="309240"/>
            <a:ext cx="649800" cy="649800"/>
          </a:xfrm>
          <a:prstGeom prst="rect">
            <a:avLst/>
          </a:prstGeom>
          <a:ln>
            <a:noFill/>
          </a:ln>
        </p:spPr>
      </p:pic>
      <p:sp>
        <p:nvSpPr>
          <p:cNvPr id="146" name="CustomShape 2"/>
          <p:cNvSpPr/>
          <p:nvPr/>
        </p:nvSpPr>
        <p:spPr>
          <a:xfrm>
            <a:off x="5837760" y="3060360"/>
            <a:ext cx="4061880" cy="3911400"/>
          </a:xfrm>
          <a:prstGeom prst="rect">
            <a:avLst/>
          </a:prstGeom>
          <a:noFill/>
          <a:ln>
            <a:noFill/>
          </a:ln>
          <a:effectLst>
            <a:outerShdw algn="tl" blurRad="5080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147" name="CustomShape 3"/>
          <p:cNvSpPr/>
          <p:nvPr/>
        </p:nvSpPr>
        <p:spPr>
          <a:xfrm>
            <a:off x="537120" y="1233360"/>
            <a:ext cx="93625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457200" indent="-456840">
              <a:lnSpc>
                <a:spcPct val="100000"/>
              </a:lnSpc>
              <a:buClr>
                <a:srgbClr val="3b66b1"/>
              </a:buClr>
              <a:buFont typeface="StarSymbol"/>
              <a:buChar char="-"/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France ranks 16th (2581 papers)</a:t>
            </a:r>
            <a:endParaRPr b="0" lang="en-SG" sz="3200" spc="-1" strike="noStrike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3b66b1"/>
              </a:buClr>
              <a:buFont typeface="StarSymbol"/>
              <a:buChar char="-"/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CNRS ranks </a:t>
            </a:r>
            <a:r>
              <a:rPr b="1" lang="en-SG" sz="3200" spc="-1" strike="noStrike">
                <a:solidFill>
                  <a:srgbClr val="4472c4"/>
                </a:solidFill>
                <a:latin typeface="Calibri"/>
              </a:rPr>
              <a:t>3</a:t>
            </a: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st (1481 papers : 57%, 1st France)</a:t>
            </a:r>
            <a:endParaRPr b="0" lang="en-SG" sz="3200" spc="-1" strike="noStrike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9021600" y="4612680"/>
            <a:ext cx="2927520" cy="130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Partners 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2400" spc="-1" strike="noStrike">
                <a:solidFill>
                  <a:srgbClr val="3b66b1"/>
                </a:solidFill>
                <a:latin typeface="Calibri"/>
              </a:rPr>
              <a:t>Univ. Malaya : 1121 papers  (75%)</a:t>
            </a:r>
            <a:endParaRPr b="0" lang="en-SG" sz="2400" spc="-1" strike="noStrike">
              <a:latin typeface="Arial"/>
            </a:endParaRPr>
          </a:p>
        </p:txBody>
      </p:sp>
      <p:sp>
        <p:nvSpPr>
          <p:cNvPr id="149" name="CustomShape 5"/>
          <p:cNvSpPr/>
          <p:nvPr/>
        </p:nvSpPr>
        <p:spPr>
          <a:xfrm>
            <a:off x="10157040" y="6342120"/>
            <a:ext cx="203472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i="1" lang="en-SG" sz="2400" spc="-1" strike="noStrike">
                <a:solidFill>
                  <a:srgbClr val="3b66b1"/>
                </a:solidFill>
                <a:latin typeface="Calibri"/>
              </a:rPr>
              <a:t>SciVal/Elsevier</a:t>
            </a:r>
            <a:endParaRPr b="0" lang="en-SG" sz="2400" spc="-1" strike="noStrike">
              <a:latin typeface="Arial"/>
            </a:endParaRPr>
          </a:p>
        </p:txBody>
      </p:sp>
      <p:pic>
        <p:nvPicPr>
          <p:cNvPr id="150" name="Image 8" descr=""/>
          <p:cNvPicPr/>
          <p:nvPr/>
        </p:nvPicPr>
        <p:blipFill>
          <a:blip r:embed="rId2"/>
          <a:stretch/>
        </p:blipFill>
        <p:spPr>
          <a:xfrm>
            <a:off x="254160" y="2540160"/>
            <a:ext cx="8274600" cy="3633480"/>
          </a:xfrm>
          <a:prstGeom prst="rect">
            <a:avLst/>
          </a:prstGeom>
          <a:ln>
            <a:noFill/>
          </a:ln>
        </p:spPr>
      </p:pic>
      <p:sp>
        <p:nvSpPr>
          <p:cNvPr id="151" name="CustomShape 6"/>
          <p:cNvSpPr/>
          <p:nvPr/>
        </p:nvSpPr>
        <p:spPr>
          <a:xfrm>
            <a:off x="9021600" y="2840040"/>
            <a:ext cx="292752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CNRS missions </a:t>
            </a:r>
            <a:r>
              <a:rPr b="0" lang="en-SG" sz="3200" spc="-1" strike="noStrike">
                <a:solidFill>
                  <a:srgbClr val="3b66b1"/>
                </a:solidFill>
                <a:latin typeface="Calibri"/>
              </a:rPr>
              <a:t>to Malaysia</a:t>
            </a:r>
            <a:endParaRPr b="0" lang="en-SG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SG" sz="3200" spc="-1" strike="noStrike">
                <a:solidFill>
                  <a:srgbClr val="3b66b1"/>
                </a:solidFill>
                <a:latin typeface="Calibri"/>
              </a:rPr>
              <a:t>279</a:t>
            </a:r>
            <a:endParaRPr b="0" lang="en-SG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34920" y="8058240"/>
            <a:ext cx="5801760" cy="118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SG" sz="1800" spc="-1" strike="noStrike">
                <a:solidFill>
                  <a:srgbClr val="000000"/>
                </a:solidFill>
                <a:latin typeface="Calibri"/>
              </a:rPr>
              <a:t>Orientée vers le bien commun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1800" spc="-1" strike="noStrike">
                <a:solidFill>
                  <a:srgbClr val="44546a"/>
                </a:solidFill>
                <a:latin typeface="Calibri"/>
              </a:rPr>
              <a:t>Share knowledge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SG" sz="1800" spc="-1" strike="noStrike">
                <a:solidFill>
                  <a:srgbClr val="44546a"/>
                </a:solidFill>
                <a:latin typeface="Calibri"/>
              </a:rPr>
              <a:t>Towards scientific community, medias and the general public</a:t>
            </a:r>
            <a:endParaRPr b="0" lang="en-SG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SG" sz="1800" spc="-1" strike="noStrike">
              <a:latin typeface="Arial"/>
            </a:endParaRPr>
          </a:p>
        </p:txBody>
      </p:sp>
      <p:pic>
        <p:nvPicPr>
          <p:cNvPr id="153" name="Image 4" descr=""/>
          <p:cNvPicPr/>
          <p:nvPr/>
        </p:nvPicPr>
        <p:blipFill>
          <a:blip r:embed="rId1"/>
          <a:stretch/>
        </p:blipFill>
        <p:spPr>
          <a:xfrm>
            <a:off x="281880" y="309240"/>
            <a:ext cx="589680" cy="589680"/>
          </a:xfrm>
          <a:prstGeom prst="rect">
            <a:avLst/>
          </a:prstGeom>
          <a:ln>
            <a:noFill/>
          </a:ln>
        </p:spPr>
      </p:pic>
      <p:sp>
        <p:nvSpPr>
          <p:cNvPr id="154" name="CustomShape 2"/>
          <p:cNvSpPr/>
          <p:nvPr/>
        </p:nvSpPr>
        <p:spPr>
          <a:xfrm>
            <a:off x="1736640" y="129960"/>
            <a:ext cx="895932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SG" sz="4000" spc="-1" strike="noStrike">
                <a:solidFill>
                  <a:srgbClr val="3b66b1"/>
                </a:solidFill>
                <a:latin typeface="Calibri"/>
              </a:rPr>
              <a:t>CNRS in Malaysia 1/3 : IRP IFM NatProLab</a:t>
            </a:r>
            <a:endParaRPr b="0" lang="en-SG" sz="4000" spc="-1" strike="noStrike"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577080" y="1294200"/>
            <a:ext cx="11398680" cy="48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International French Malaysian Natural Product Laboratory (2015-2022)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Topic </a:t>
            </a:r>
            <a:r>
              <a:rPr b="1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Chemistry of natural substances, systematic survey various Malaysian forests &amp; collection of biodiversity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Partners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</a:t>
            </a:r>
            <a:r>
              <a:rPr b="0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 Univ. Malaya (Dept of Chemistry) and CNRS (ICSN, Gif sur Yvette)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r>
              <a:rPr b="1" lang="en-SG" sz="2400" spc="-1" strike="noStrike">
                <a:solidFill>
                  <a:srgbClr val="4472c4"/>
                </a:solidFill>
                <a:latin typeface="Calibri"/>
              </a:rPr>
              <a:t>Key indicators </a:t>
            </a:r>
            <a:r>
              <a:rPr b="1" lang="en-SG" sz="2400" spc="-1" strike="noStrike">
                <a:solidFill>
                  <a:srgbClr val="4472c4"/>
                </a:solidFill>
                <a:latin typeface="Wingdings"/>
              </a:rPr>
              <a:t>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PhD  (Malaysia)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1 (2)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International papers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50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Mal. Researchers trained 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6 (ex = new mass spectrometry techniques)</a:t>
            </a:r>
            <a:endParaRPr b="0" lang="en-SG" sz="2400" spc="-1" strike="noStrike">
              <a:latin typeface="Arial"/>
            </a:endParaRPr>
          </a:p>
          <a:p>
            <a:pPr lvl="1" marL="573120" indent="-342720" algn="just">
              <a:lnSpc>
                <a:spcPct val="100000"/>
              </a:lnSpc>
              <a:buClr>
                <a:srgbClr val="44546a"/>
              </a:buClr>
              <a:buFont typeface="Arial"/>
              <a:buChar char="•"/>
            </a:pP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International seminars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	</a:t>
            </a:r>
            <a:r>
              <a:rPr b="0" lang="en-SG" sz="2400" spc="-1" strike="noStrike">
                <a:solidFill>
                  <a:srgbClr val="4472c4"/>
                </a:solidFill>
                <a:latin typeface="Calibri"/>
              </a:rPr>
              <a:t>1/year</a:t>
            </a:r>
            <a:endParaRPr b="0" lang="en-SG" sz="2400" spc="-1" strike="noStrike">
              <a:latin typeface="Arial"/>
            </a:endParaRPr>
          </a:p>
          <a:p>
            <a:pPr marL="230040">
              <a:lnSpc>
                <a:spcPct val="100000"/>
              </a:lnSpc>
            </a:pPr>
            <a:endParaRPr b="0" lang="en-SG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2816</TotalTime>
  <Application>Trio_Office/6.2.8.2$Windows_x86 LibreOffice_project/</Application>
  <Words>778</Words>
  <Paragraphs>144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2019-09-27T02:41:17Z</dcterms:created>
  <dc:creator>Microsoft Office User</dc:creator>
  <dc:description/>
  <dc:language>en-SG</dc:language>
  <cp:lastModifiedBy>Microsoft Office User</cp:lastModifiedBy>
  <cp:lastPrinted>2020-09-15T06:48:11Z</cp:lastPrinted>
  <dcterms:modified xsi:type="dcterms:W3CDTF">2020-09-23T01:45:57Z</dcterms:modified>
  <cp:revision>140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7</vt:i4>
  </property>
  <property fmtid="{D5CDD505-2E9C-101B-9397-08002B2CF9AE}" pid="8" name="PresentationFormat">
    <vt:lpwstr>Grand écran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