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  <p:sldMasterId id="2147483652" r:id="rId2"/>
  </p:sldMasterIdLst>
  <p:sldIdLst>
    <p:sldId id="296" r:id="rId3"/>
    <p:sldId id="297" r:id="rId4"/>
  </p:sldIdLst>
  <p:sldSz cx="12188825" cy="6858000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AFAFC811-1585-ED43-9077-CF29BCA43092}">
          <p14:sldIdLst>
            <p14:sldId id="296"/>
            <p14:sldId id="29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avier Fontcuberta" initials="XF" lastIdx="9" clrIdx="0">
    <p:extLst>
      <p:ext uri="{19B8F6BF-5375-455C-9EA6-DF929625EA0E}">
        <p15:presenceInfo xmlns:p15="http://schemas.microsoft.com/office/powerpoint/2012/main" userId="Xavier Fontcubert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90839C-9A8C-4B87-B78C-DBD546AB3EB4}" v="3" dt="2021-06-13T18:31:33.9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0" autoAdjust="0"/>
    <p:restoredTop sz="94694"/>
  </p:normalViewPr>
  <p:slideViewPr>
    <p:cSldViewPr snapToGrid="0" snapToObjects="1">
      <p:cViewPr varScale="1">
        <p:scale>
          <a:sx n="70" d="100"/>
          <a:sy n="70" d="100"/>
        </p:scale>
        <p:origin x="540" y="24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10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6259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339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3"/>
          <a:srcRect l="53113" t="32676" r="1005" b="16160"/>
          <a:stretch/>
        </p:blipFill>
        <p:spPr>
          <a:xfrm>
            <a:off x="-1" y="-1"/>
            <a:ext cx="6149971" cy="685800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5400000">
            <a:off x="10875085" y="5447792"/>
            <a:ext cx="657831" cy="240727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91641" y="114854"/>
            <a:ext cx="11588127" cy="23093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524160" y="374008"/>
            <a:ext cx="1346200" cy="127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D2415D2-0F88-4493-A988-937CE95135E3}"/>
              </a:ext>
            </a:extLst>
          </p:cNvPr>
          <p:cNvPicPr/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7" t="12195" b="17073"/>
          <a:stretch>
            <a:fillRect/>
          </a:stretch>
        </p:blipFill>
        <p:spPr bwMode="auto">
          <a:xfrm>
            <a:off x="123219" y="6357874"/>
            <a:ext cx="1021808" cy="3852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882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 descr="logo_nuevo_fundacion_mi+d-negativo-fondo-roj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326" y="6223001"/>
            <a:ext cx="1497174" cy="47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948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mailto:oficinaproyectos@cnic.es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euraxess.ec.europa.eu/jobs/hosting/individual-mare-curie-sk%C5%82odowska-postdoctoral-fellowships-cnic" TargetMode="External"/><Relationship Id="rId4" Type="http://schemas.openxmlformats.org/officeDocument/2006/relationships/hyperlink" Target="http://www.cnic.es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nic.es/en/investigacion/molecular-and-genetic-cardiovascular-pathophysiology" TargetMode="External"/><Relationship Id="rId3" Type="http://schemas.openxmlformats.org/officeDocument/2006/relationships/hyperlink" Target="https://www.cnic.es/en/investigacion/multidisciplinary-translational-cardiovascular-research-mtcr" TargetMode="External"/><Relationship Id="rId7" Type="http://schemas.openxmlformats.org/officeDocument/2006/relationships/hyperlink" Target="https://www.cnic.es/en/investigacion/functional-genetics-oxidative-phosphorilation-system-genophos" TargetMode="External"/><Relationship Id="rId2" Type="http://schemas.openxmlformats.org/officeDocument/2006/relationships/hyperlink" Target="https://www.cnic.es/en/investigacion/molecular-genetics-angiogenesis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cnic.es/en/investigacion/genetic-control-organ-development-and-regeneration" TargetMode="External"/><Relationship Id="rId5" Type="http://schemas.openxmlformats.org/officeDocument/2006/relationships/hyperlink" Target="https://www.cnic.es/en/investigacion/nanomedicine-and-molecular-imaging" TargetMode="External"/><Relationship Id="rId4" Type="http://schemas.openxmlformats.org/officeDocument/2006/relationships/hyperlink" Target="https://www.cnic.es/en/investigacion/regulatory-molecules-inflammatory-process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930787" y="545771"/>
            <a:ext cx="1065119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2000" spc="600" dirty="0" err="1">
                <a:solidFill>
                  <a:srgbClr val="FF0000"/>
                </a:solidFill>
              </a:rPr>
              <a:t>SPANISH</a:t>
            </a:r>
            <a:r>
              <a:rPr lang="es-ES" sz="2000" spc="600" dirty="0">
                <a:solidFill>
                  <a:srgbClr val="FF0000"/>
                </a:solidFill>
              </a:rPr>
              <a:t> </a:t>
            </a:r>
            <a:r>
              <a:rPr lang="es-ES" sz="2000" spc="600" dirty="0" err="1">
                <a:solidFill>
                  <a:srgbClr val="FF0000"/>
                </a:solidFill>
              </a:rPr>
              <a:t>NATIONAL</a:t>
            </a:r>
            <a:r>
              <a:rPr lang="es-ES" sz="2000" spc="600" dirty="0">
                <a:solidFill>
                  <a:srgbClr val="FF0000"/>
                </a:solidFill>
              </a:rPr>
              <a:t> CENTER </a:t>
            </a:r>
            <a:r>
              <a:rPr lang="es-ES" sz="2000" spc="600" dirty="0" err="1">
                <a:solidFill>
                  <a:srgbClr val="FF0000"/>
                </a:solidFill>
              </a:rPr>
              <a:t>FOR</a:t>
            </a:r>
            <a:r>
              <a:rPr lang="es-ES" sz="2000" spc="600" dirty="0">
                <a:solidFill>
                  <a:srgbClr val="FF0000"/>
                </a:solidFill>
              </a:rPr>
              <a:t> CARDIOVASCULAR RESEARCH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499FD5E-E150-403F-886E-EA7437DAC4A6}"/>
              </a:ext>
            </a:extLst>
          </p:cNvPr>
          <p:cNvSpPr txBox="1"/>
          <p:nvPr/>
        </p:nvSpPr>
        <p:spPr>
          <a:xfrm>
            <a:off x="436223" y="1186044"/>
            <a:ext cx="7665983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b="0" i="0" dirty="0">
                <a:solidFill>
                  <a:srgbClr val="333333"/>
                </a:solidFill>
                <a:effectLst/>
              </a:rPr>
              <a:t>The Centro Nacional de </a:t>
            </a:r>
            <a:r>
              <a:rPr lang="en-US" sz="2000" b="0" i="0" dirty="0" err="1">
                <a:solidFill>
                  <a:srgbClr val="333333"/>
                </a:solidFill>
                <a:effectLst/>
              </a:rPr>
              <a:t>Investigaciones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333333"/>
                </a:solidFill>
                <a:effectLst/>
              </a:rPr>
              <a:t>Cardiovasculares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 Carlos III (</a:t>
            </a:r>
            <a:r>
              <a:rPr lang="en-US" sz="2000" b="0" i="0" dirty="0" err="1">
                <a:solidFill>
                  <a:srgbClr val="333333"/>
                </a:solidFill>
                <a:effectLst/>
              </a:rPr>
              <a:t>CNIC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) is a </a:t>
            </a:r>
            <a:r>
              <a:rPr lang="en-US" sz="2000" b="1" i="0" dirty="0">
                <a:solidFill>
                  <a:srgbClr val="333333"/>
                </a:solidFill>
                <a:effectLst/>
              </a:rPr>
              <a:t>leading international research center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 dedicated to understanding the basis of cardiovascular health and disease and to translating this knowledge into improved patient care.</a:t>
            </a:r>
          </a:p>
          <a:p>
            <a:pPr algn="just"/>
            <a:endParaRPr lang="en-US" sz="2000" dirty="0">
              <a:solidFill>
                <a:srgbClr val="333333"/>
              </a:solidFill>
            </a:endParaRPr>
          </a:p>
          <a:p>
            <a:pPr algn="just"/>
            <a:endParaRPr lang="en-US" sz="2000" b="0" i="0" dirty="0">
              <a:solidFill>
                <a:srgbClr val="333333"/>
              </a:solidFill>
              <a:effectLst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333333"/>
                </a:solidFill>
                <a:effectLst/>
              </a:rPr>
              <a:t>Applications must contain a CV (including publication list), motivation letter indicating the preferred supervisor/research group at CNIC, and as many details as possible about the proposed research idea.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333333"/>
                </a:solidFill>
                <a:effectLst/>
              </a:rPr>
              <a:t>Applicants must clearly indicate the exact dates of (1) each position hold in the past, and (2) countries of residence in the last 3 years.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b="0" dirty="0">
              <a:solidFill>
                <a:srgbClr val="333333"/>
              </a:solidFill>
              <a:effectLst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b="0" dirty="0">
              <a:solidFill>
                <a:srgbClr val="333333"/>
              </a:solidFill>
              <a:effectLst/>
            </a:endParaRPr>
          </a:p>
          <a:p>
            <a:pPr algn="l"/>
            <a:r>
              <a:rPr lang="en-US" b="0" dirty="0">
                <a:solidFill>
                  <a:srgbClr val="333333"/>
                </a:solidFill>
                <a:effectLst/>
              </a:rPr>
              <a:t>Applications should be sent directly to contact email indicated below:</a:t>
            </a:r>
          </a:p>
          <a:p>
            <a:pPr algn="l"/>
            <a:r>
              <a:rPr lang="en-US" sz="2000" b="0" i="1" u="none" strike="noStrike" dirty="0">
                <a:solidFill>
                  <a:srgbClr val="0065A2"/>
                </a:solidFill>
                <a:effectLst/>
                <a:hlinkClick r:id="rId2"/>
              </a:rPr>
              <a:t>oficinaproyectos@cnic.es</a:t>
            </a:r>
            <a:endParaRPr lang="en-US" sz="2000" b="0" i="0" dirty="0">
              <a:solidFill>
                <a:srgbClr val="333333"/>
              </a:solidFill>
              <a:effectLst/>
            </a:endParaRPr>
          </a:p>
          <a:p>
            <a:pPr algn="just"/>
            <a:endParaRPr lang="es-ES" sz="2000" b="0" i="0" dirty="0">
              <a:solidFill>
                <a:srgbClr val="3F4A52"/>
              </a:solidFill>
              <a:effectLst/>
            </a:endParaRPr>
          </a:p>
          <a:p>
            <a:pPr algn="just"/>
            <a:endParaRPr lang="es-ES" sz="2000" b="0" i="0" dirty="0">
              <a:solidFill>
                <a:srgbClr val="3F4A52"/>
              </a:solidFill>
              <a:effectLst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B2325E3-17E9-44F9-978C-E73B382D69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1253" y="1069777"/>
            <a:ext cx="3771900" cy="153352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E998041-4A99-42EB-8784-E2CA9EE98186}"/>
              </a:ext>
            </a:extLst>
          </p:cNvPr>
          <p:cNvSpPr txBox="1"/>
          <p:nvPr/>
        </p:nvSpPr>
        <p:spPr>
          <a:xfrm>
            <a:off x="10018637" y="2819531"/>
            <a:ext cx="186856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b="0" i="0" dirty="0">
                <a:solidFill>
                  <a:srgbClr val="333333"/>
                </a:solidFill>
                <a:effectLst/>
                <a:hlinkClick r:id="rId4"/>
              </a:rPr>
              <a:t>WWW.CNIC.ES</a:t>
            </a:r>
            <a:endParaRPr lang="en-US" sz="2000" b="0" i="0" dirty="0">
              <a:solidFill>
                <a:srgbClr val="333333"/>
              </a:solidFill>
              <a:effectLst/>
            </a:endParaRPr>
          </a:p>
          <a:p>
            <a:pPr algn="just"/>
            <a:endParaRPr lang="en-US" sz="2000" b="0" i="0" dirty="0">
              <a:solidFill>
                <a:srgbClr val="333333"/>
              </a:solidFill>
              <a:effectLst/>
            </a:endParaRPr>
          </a:p>
          <a:p>
            <a:pPr algn="just"/>
            <a:endParaRPr lang="es-ES" sz="2000" b="0" i="0" dirty="0">
              <a:solidFill>
                <a:srgbClr val="3F4A52"/>
              </a:solidFill>
              <a:effectLst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181C4DF-ED16-429C-83B5-05FC1CCB03D4}"/>
              </a:ext>
            </a:extLst>
          </p:cNvPr>
          <p:cNvSpPr txBox="1"/>
          <p:nvPr/>
        </p:nvSpPr>
        <p:spPr>
          <a:xfrm>
            <a:off x="492396" y="5965319"/>
            <a:ext cx="115279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hlinkClick r:id="rId5"/>
              </a:rPr>
              <a:t>https://euraxess.ec.europa.eu/jobs/hosting/individual-mare-curie-sk%C5%82odowska-postdoctoral-fellowships-cnic</a:t>
            </a:r>
            <a:r>
              <a:rPr lang="es-E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12148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917959A-D983-413D-BFCC-5471C6A26778}"/>
              </a:ext>
            </a:extLst>
          </p:cNvPr>
          <p:cNvSpPr txBox="1"/>
          <p:nvPr/>
        </p:nvSpPr>
        <p:spPr>
          <a:xfrm>
            <a:off x="573205" y="664660"/>
            <a:ext cx="10467833" cy="5040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660"/>
              </a:spcAft>
            </a:pPr>
            <a:r>
              <a:rPr lang="en-GB" sz="20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The positions are open for researchers of any nationality in possession of a doctoral degree  who have not resided in Spain for more than 12 months in the three years before call deadline on 12 Oct 2021</a:t>
            </a:r>
            <a:endParaRPr lang="en-GB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1660"/>
              </a:spcAft>
            </a:pPr>
            <a:r>
              <a:rPr lang="en-GB" sz="20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The following hosting offers are available. Click on each one to see the group´s research interest details. </a:t>
            </a:r>
            <a:endParaRPr lang="en-GB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 Benedito, </a:t>
            </a:r>
            <a:r>
              <a:rPr lang="en-GB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Molecular Genetics of Angiogenesis</a:t>
            </a:r>
            <a:endParaRPr lang="en-GB" sz="1800" dirty="0">
              <a:solidFill>
                <a:srgbClr val="64758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 Bueno Zamora </a:t>
            </a:r>
            <a:r>
              <a:rPr lang="en-GB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Multidisciplinary Translational Cardiovascular Research (</a:t>
            </a:r>
            <a:r>
              <a:rPr lang="en-GB" sz="1800" u="sng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MTCR</a:t>
            </a:r>
            <a:r>
              <a:rPr lang="en-GB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)</a:t>
            </a:r>
            <a:endParaRPr lang="en-GB" sz="1800" dirty="0">
              <a:solidFill>
                <a:srgbClr val="64758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 Martin </a:t>
            </a:r>
            <a:r>
              <a:rPr lang="en-GB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Regulatory Molecules of Inflammatory Processes</a:t>
            </a:r>
            <a:endParaRPr lang="en-GB" sz="1800" dirty="0">
              <a:solidFill>
                <a:srgbClr val="64758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 Perez Medina </a:t>
            </a:r>
            <a:r>
              <a:rPr lang="en-GB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Nanomedicine and Molecular Imaging</a:t>
            </a:r>
            <a:endParaRPr lang="en-GB" sz="1800" dirty="0">
              <a:solidFill>
                <a:srgbClr val="64758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 Torres </a:t>
            </a:r>
            <a:r>
              <a:rPr lang="en-GB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Genetic Control of Organ Development and Regeneration</a:t>
            </a:r>
            <a:endParaRPr lang="en-GB" sz="1800" dirty="0">
              <a:solidFill>
                <a:srgbClr val="64758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José Antonio Enríquez Domínguez </a:t>
            </a:r>
            <a:r>
              <a:rPr lang="en-GB" dirty="0">
                <a:hlinkClick r:id="rId7"/>
              </a:rPr>
              <a:t>Functional Genetics of the Oxidative </a:t>
            </a:r>
            <a:r>
              <a:rPr lang="en-GB" dirty="0" err="1">
                <a:hlinkClick r:id="rId7"/>
              </a:rPr>
              <a:t>Phosphorilation</a:t>
            </a:r>
            <a:r>
              <a:rPr lang="en-GB" dirty="0">
                <a:hlinkClick r:id="rId7"/>
              </a:rPr>
              <a:t> System (</a:t>
            </a:r>
            <a:r>
              <a:rPr lang="en-GB" dirty="0" err="1">
                <a:hlinkClick r:id="rId7"/>
              </a:rPr>
              <a:t>GENOPHOS</a:t>
            </a:r>
            <a:r>
              <a:rPr lang="en-GB" dirty="0">
                <a:hlinkClick r:id="rId7"/>
              </a:rPr>
              <a:t>)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Vicente Andrés García </a:t>
            </a:r>
            <a:r>
              <a:rPr lang="en-GB" dirty="0">
                <a:hlinkClick r:id="rId8"/>
              </a:rPr>
              <a:t>Molecular and Genetic Cardiovascular Pathophysiology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64617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1113</TotalTime>
  <Words>266</Words>
  <Application>Microsoft Office PowerPoint</Application>
  <PresentationFormat>Custom</PresentationFormat>
  <Paragraphs>21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Helvetica</vt:lpstr>
      <vt:lpstr>Symbol</vt:lpstr>
      <vt:lpstr>Times New Roman</vt:lpstr>
      <vt:lpstr>Diseño personalizado</vt:lpstr>
      <vt:lpstr>1_Diseño personalizado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Sampras</dc:creator>
  <cp:lastModifiedBy>Inga D</cp:lastModifiedBy>
  <cp:revision>119</cp:revision>
  <dcterms:created xsi:type="dcterms:W3CDTF">2020-06-23T08:33:34Z</dcterms:created>
  <dcterms:modified xsi:type="dcterms:W3CDTF">2021-06-14T06:25:03Z</dcterms:modified>
</cp:coreProperties>
</file>