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269" r:id="rId3"/>
    <p:sldId id="300" r:id="rId4"/>
    <p:sldId id="281" r:id="rId5"/>
    <p:sldId id="290" r:id="rId6"/>
    <p:sldId id="294" r:id="rId7"/>
    <p:sldId id="289" r:id="rId8"/>
    <p:sldId id="293" r:id="rId9"/>
    <p:sldId id="286" r:id="rId10"/>
    <p:sldId id="275" r:id="rId11"/>
    <p:sldId id="288" r:id="rId12"/>
    <p:sldId id="263" r:id="rId13"/>
    <p:sldId id="295" r:id="rId14"/>
    <p:sldId id="298" r:id="rId15"/>
    <p:sldId id="299" r:id="rId16"/>
    <p:sldId id="303" r:id="rId17"/>
    <p:sldId id="302" r:id="rId18"/>
    <p:sldId id="304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7D1"/>
    <a:srgbClr val="CED645"/>
    <a:srgbClr val="658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0" autoAdjust="0"/>
    <p:restoredTop sz="93896" autoAdjust="0"/>
  </p:normalViewPr>
  <p:slideViewPr>
    <p:cSldViewPr snapToGrid="0">
      <p:cViewPr varScale="1">
        <p:scale>
          <a:sx n="81" d="100"/>
          <a:sy n="81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A317A-5252-418D-959E-A78DF1BD2190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2D29E65C-C85B-4932-A220-7490B4DB6123}">
      <dgm:prSet phldrT="[Texto]" custT="1"/>
      <dgm:spPr>
        <a:solidFill>
          <a:srgbClr val="657C74"/>
        </a:solidFill>
      </dgm:spPr>
      <dgm:t>
        <a:bodyPr/>
        <a:lstStyle/>
        <a:p>
          <a:r>
            <a:rPr lang="es-ES_tradnl" sz="1600" b="1" dirty="0">
              <a:latin typeface="+mn-lt"/>
            </a:rPr>
            <a:t>Circular </a:t>
          </a:r>
          <a:r>
            <a:rPr lang="es-ES_tradnl" sz="1600" b="1" dirty="0" err="1">
              <a:latin typeface="+mn-lt"/>
            </a:rPr>
            <a:t>economy</a:t>
          </a:r>
          <a:endParaRPr lang="en-GB" sz="1600" b="1" dirty="0">
            <a:latin typeface="+mn-lt"/>
          </a:endParaRPr>
        </a:p>
      </dgm:t>
    </dgm:pt>
    <dgm:pt modelId="{B5172C7E-2EC8-4E0C-B3E8-CE1582E24EB2}" type="parTrans" cxnId="{28B043F8-E9D7-46B1-923C-8B4E19068884}">
      <dgm:prSet/>
      <dgm:spPr/>
      <dgm:t>
        <a:bodyPr/>
        <a:lstStyle/>
        <a:p>
          <a:endParaRPr lang="en-GB"/>
        </a:p>
      </dgm:t>
    </dgm:pt>
    <dgm:pt modelId="{609FFB94-E427-48FE-ACDB-0E96BFFBEC09}" type="sibTrans" cxnId="{28B043F8-E9D7-46B1-923C-8B4E19068884}">
      <dgm:prSet/>
      <dgm:spPr/>
      <dgm:t>
        <a:bodyPr/>
        <a:lstStyle/>
        <a:p>
          <a:endParaRPr lang="en-GB"/>
        </a:p>
      </dgm:t>
    </dgm:pt>
    <dgm:pt modelId="{7D1F6EDF-7C8C-43CD-A0F6-F3B04400269C}">
      <dgm:prSet phldrT="[Texto]" custT="1"/>
      <dgm:spPr>
        <a:solidFill>
          <a:srgbClr val="92B7D1"/>
        </a:solidFill>
      </dgm:spPr>
      <dgm:t>
        <a:bodyPr/>
        <a:lstStyle/>
        <a:p>
          <a:r>
            <a:rPr lang="es-ES_tradnl" sz="1600" b="1" dirty="0">
              <a:latin typeface="Calibri" panose="020F0502020204030204" pitchFamily="34" charset="0"/>
              <a:cs typeface="Calibri" panose="020F0502020204030204" pitchFamily="34" charset="0"/>
            </a:rPr>
            <a:t>Blue Growth</a:t>
          </a:r>
          <a:endParaRPr lang="en-GB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C9B4B4-3F03-4AA9-9FEF-B006B5A1064D}" type="parTrans" cxnId="{A9E65BAA-660E-41B2-925C-9F2CA1C353A5}">
      <dgm:prSet/>
      <dgm:spPr/>
      <dgm:t>
        <a:bodyPr/>
        <a:lstStyle/>
        <a:p>
          <a:endParaRPr lang="en-GB"/>
        </a:p>
      </dgm:t>
    </dgm:pt>
    <dgm:pt modelId="{3C725987-06A6-49A0-93E0-C4B2A9A29FF6}" type="sibTrans" cxnId="{A9E65BAA-660E-41B2-925C-9F2CA1C353A5}">
      <dgm:prSet/>
      <dgm:spPr/>
      <dgm:t>
        <a:bodyPr/>
        <a:lstStyle/>
        <a:p>
          <a:endParaRPr lang="en-GB"/>
        </a:p>
      </dgm:t>
    </dgm:pt>
    <dgm:pt modelId="{1B14794A-5EF9-4827-BE38-5E27A2AD5622}">
      <dgm:prSet phldrT="[Texto]" custT="1"/>
      <dgm:spPr>
        <a:solidFill>
          <a:srgbClr val="CED645"/>
        </a:solidFill>
      </dgm:spPr>
      <dgm:t>
        <a:bodyPr/>
        <a:lstStyle/>
        <a:p>
          <a:r>
            <a:rPr lang="es-ES_tradnl" sz="1600" b="1" dirty="0" err="1">
              <a:latin typeface="+mn-lt"/>
            </a:rPr>
            <a:t>Sustainability</a:t>
          </a:r>
          <a:r>
            <a:rPr lang="es-ES_tradnl" sz="1600" b="1" dirty="0">
              <a:latin typeface="+mn-lt"/>
            </a:rPr>
            <a:t>: Economy, </a:t>
          </a:r>
          <a:r>
            <a:rPr lang="es-ES_tradnl" sz="1600" b="1" dirty="0" err="1">
              <a:latin typeface="+mn-lt"/>
            </a:rPr>
            <a:t>society</a:t>
          </a:r>
          <a:r>
            <a:rPr lang="es-ES_tradnl" sz="1600" b="1" dirty="0">
              <a:latin typeface="+mn-lt"/>
            </a:rPr>
            <a:t> </a:t>
          </a:r>
          <a:r>
            <a:rPr lang="es-ES_tradnl" sz="1600" b="1" dirty="0" err="1">
              <a:latin typeface="+mn-lt"/>
            </a:rPr>
            <a:t>environment</a:t>
          </a:r>
          <a:endParaRPr lang="en-GB" sz="1600" b="1" dirty="0">
            <a:latin typeface="+mn-lt"/>
          </a:endParaRPr>
        </a:p>
      </dgm:t>
    </dgm:pt>
    <dgm:pt modelId="{944D156F-636C-4ACD-8857-D6A863D64600}" type="parTrans" cxnId="{91699A3F-B7D3-4DAD-A807-C436CF8F4519}">
      <dgm:prSet/>
      <dgm:spPr/>
      <dgm:t>
        <a:bodyPr/>
        <a:lstStyle/>
        <a:p>
          <a:endParaRPr lang="en-GB"/>
        </a:p>
      </dgm:t>
    </dgm:pt>
    <dgm:pt modelId="{55513B54-060F-49AB-AF30-41E044CE22FD}" type="sibTrans" cxnId="{91699A3F-B7D3-4DAD-A807-C436CF8F4519}">
      <dgm:prSet/>
      <dgm:spPr/>
      <dgm:t>
        <a:bodyPr/>
        <a:lstStyle/>
        <a:p>
          <a:endParaRPr lang="en-GB"/>
        </a:p>
      </dgm:t>
    </dgm:pt>
    <dgm:pt modelId="{CA2B60E1-C6C3-4169-972A-A24E689A6F1D}" type="pres">
      <dgm:prSet presAssocID="{5A9A317A-5252-418D-959E-A78DF1BD2190}" presName="compositeShape" presStyleCnt="0">
        <dgm:presLayoutVars>
          <dgm:chMax val="7"/>
          <dgm:dir/>
          <dgm:resizeHandles val="exact"/>
        </dgm:presLayoutVars>
      </dgm:prSet>
      <dgm:spPr/>
    </dgm:pt>
    <dgm:pt modelId="{9DABC2DC-5BFE-4E6F-8C3B-77A8D57D1AC7}" type="pres">
      <dgm:prSet presAssocID="{5A9A317A-5252-418D-959E-A78DF1BD2190}" presName="wedge1" presStyleLbl="node1" presStyleIdx="0" presStyleCnt="3"/>
      <dgm:spPr/>
    </dgm:pt>
    <dgm:pt modelId="{7191E9A8-2DE6-42C0-8658-D5ECA6C16A13}" type="pres">
      <dgm:prSet presAssocID="{5A9A317A-5252-418D-959E-A78DF1BD2190}" presName="dummy1a" presStyleCnt="0"/>
      <dgm:spPr/>
    </dgm:pt>
    <dgm:pt modelId="{48BD64AB-96B2-4A72-9CC4-4BF3337DB113}" type="pres">
      <dgm:prSet presAssocID="{5A9A317A-5252-418D-959E-A78DF1BD2190}" presName="dummy1b" presStyleCnt="0"/>
      <dgm:spPr/>
    </dgm:pt>
    <dgm:pt modelId="{310ACB84-3A35-43F9-9E6A-6925AC171ED6}" type="pres">
      <dgm:prSet presAssocID="{5A9A317A-5252-418D-959E-A78DF1BD219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00A7307-CCC9-4010-8E22-B8D1D5D747A2}" type="pres">
      <dgm:prSet presAssocID="{5A9A317A-5252-418D-959E-A78DF1BD2190}" presName="wedge2" presStyleLbl="node1" presStyleIdx="1" presStyleCnt="3"/>
      <dgm:spPr/>
    </dgm:pt>
    <dgm:pt modelId="{E21A9739-191B-40F8-8864-58627C258F53}" type="pres">
      <dgm:prSet presAssocID="{5A9A317A-5252-418D-959E-A78DF1BD2190}" presName="dummy2a" presStyleCnt="0"/>
      <dgm:spPr/>
    </dgm:pt>
    <dgm:pt modelId="{555DA669-8E51-45E6-9EC2-74693C0260E7}" type="pres">
      <dgm:prSet presAssocID="{5A9A317A-5252-418D-959E-A78DF1BD2190}" presName="dummy2b" presStyleCnt="0"/>
      <dgm:spPr/>
    </dgm:pt>
    <dgm:pt modelId="{8952E469-A6DC-4A22-A025-F4E09A2728C8}" type="pres">
      <dgm:prSet presAssocID="{5A9A317A-5252-418D-959E-A78DF1BD219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7DF4AFD-5DA8-4970-AB45-555018FC6E73}" type="pres">
      <dgm:prSet presAssocID="{5A9A317A-5252-418D-959E-A78DF1BD2190}" presName="wedge3" presStyleLbl="node1" presStyleIdx="2" presStyleCnt="3" custScaleX="107660" custScaleY="104041"/>
      <dgm:spPr/>
    </dgm:pt>
    <dgm:pt modelId="{5D64CDAD-DD9B-4ABB-86D3-C21A1E8D8804}" type="pres">
      <dgm:prSet presAssocID="{5A9A317A-5252-418D-959E-A78DF1BD2190}" presName="dummy3a" presStyleCnt="0"/>
      <dgm:spPr/>
    </dgm:pt>
    <dgm:pt modelId="{5CA1467C-9152-42E5-B75A-8A696A99A03E}" type="pres">
      <dgm:prSet presAssocID="{5A9A317A-5252-418D-959E-A78DF1BD2190}" presName="dummy3b" presStyleCnt="0"/>
      <dgm:spPr/>
    </dgm:pt>
    <dgm:pt modelId="{4897114A-5917-4A30-A38B-5071B3ECF8E8}" type="pres">
      <dgm:prSet presAssocID="{5A9A317A-5252-418D-959E-A78DF1BD219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FA2543F-14E3-4630-A6A5-C3C36CF45B59}" type="pres">
      <dgm:prSet presAssocID="{609FFB94-E427-48FE-ACDB-0E96BFFBEC09}" presName="arrowWedge1" presStyleLbl="fgSibTrans2D1" presStyleIdx="0" presStyleCnt="3"/>
      <dgm:spPr>
        <a:solidFill>
          <a:srgbClr val="CED645"/>
        </a:solidFill>
      </dgm:spPr>
    </dgm:pt>
    <dgm:pt modelId="{BBB54442-048A-458F-9C14-333C5DBBFA9A}" type="pres">
      <dgm:prSet presAssocID="{3C725987-06A6-49A0-93E0-C4B2A9A29FF6}" presName="arrowWedge2" presStyleLbl="fgSibTrans2D1" presStyleIdx="1" presStyleCnt="3"/>
      <dgm:spPr>
        <a:solidFill>
          <a:srgbClr val="657C74"/>
        </a:solidFill>
      </dgm:spPr>
    </dgm:pt>
    <dgm:pt modelId="{CB7B9ED9-AB62-4EA0-8D9B-BD4D17158EC0}" type="pres">
      <dgm:prSet presAssocID="{55513B54-060F-49AB-AF30-41E044CE22FD}" presName="arrowWedge3" presStyleLbl="fgSibTrans2D1" presStyleIdx="2" presStyleCnt="3" custLinFactNeighborX="-1329" custLinFactNeighborY="-458"/>
      <dgm:spPr>
        <a:solidFill>
          <a:srgbClr val="92B7D1"/>
        </a:solidFill>
      </dgm:spPr>
    </dgm:pt>
  </dgm:ptLst>
  <dgm:cxnLst>
    <dgm:cxn modelId="{E397240B-1DB9-43DC-AAF5-52174D7996CF}" type="presOf" srcId="{5A9A317A-5252-418D-959E-A78DF1BD2190}" destId="{CA2B60E1-C6C3-4169-972A-A24E689A6F1D}" srcOrd="0" destOrd="0" presId="urn:microsoft.com/office/officeart/2005/8/layout/cycle8"/>
    <dgm:cxn modelId="{3B440A18-82DE-4858-9965-354DC2266EDE}" type="presOf" srcId="{1B14794A-5EF9-4827-BE38-5E27A2AD5622}" destId="{4897114A-5917-4A30-A38B-5071B3ECF8E8}" srcOrd="1" destOrd="0" presId="urn:microsoft.com/office/officeart/2005/8/layout/cycle8"/>
    <dgm:cxn modelId="{54030D3E-135F-4B3C-8AFC-8E6CBC061C02}" type="presOf" srcId="{7D1F6EDF-7C8C-43CD-A0F6-F3B04400269C}" destId="{F00A7307-CCC9-4010-8E22-B8D1D5D747A2}" srcOrd="0" destOrd="0" presId="urn:microsoft.com/office/officeart/2005/8/layout/cycle8"/>
    <dgm:cxn modelId="{91699A3F-B7D3-4DAD-A807-C436CF8F4519}" srcId="{5A9A317A-5252-418D-959E-A78DF1BD2190}" destId="{1B14794A-5EF9-4827-BE38-5E27A2AD5622}" srcOrd="2" destOrd="0" parTransId="{944D156F-636C-4ACD-8857-D6A863D64600}" sibTransId="{55513B54-060F-49AB-AF30-41E044CE22FD}"/>
    <dgm:cxn modelId="{34C8E340-0777-49CB-AE2C-B6F26D76D03B}" type="presOf" srcId="{2D29E65C-C85B-4932-A220-7490B4DB6123}" destId="{310ACB84-3A35-43F9-9E6A-6925AC171ED6}" srcOrd="1" destOrd="0" presId="urn:microsoft.com/office/officeart/2005/8/layout/cycle8"/>
    <dgm:cxn modelId="{C002EF55-59CB-46D6-B380-13CE28F0E4B9}" type="presOf" srcId="{7D1F6EDF-7C8C-43CD-A0F6-F3B04400269C}" destId="{8952E469-A6DC-4A22-A025-F4E09A2728C8}" srcOrd="1" destOrd="0" presId="urn:microsoft.com/office/officeart/2005/8/layout/cycle8"/>
    <dgm:cxn modelId="{A9E65BAA-660E-41B2-925C-9F2CA1C353A5}" srcId="{5A9A317A-5252-418D-959E-A78DF1BD2190}" destId="{7D1F6EDF-7C8C-43CD-A0F6-F3B04400269C}" srcOrd="1" destOrd="0" parTransId="{63C9B4B4-3F03-4AA9-9FEF-B006B5A1064D}" sibTransId="{3C725987-06A6-49A0-93E0-C4B2A9A29FF6}"/>
    <dgm:cxn modelId="{77D451AE-FFE9-4C11-B83A-3C915268F5E9}" type="presOf" srcId="{2D29E65C-C85B-4932-A220-7490B4DB6123}" destId="{9DABC2DC-5BFE-4E6F-8C3B-77A8D57D1AC7}" srcOrd="0" destOrd="0" presId="urn:microsoft.com/office/officeart/2005/8/layout/cycle8"/>
    <dgm:cxn modelId="{72A115C8-557C-44A3-9923-BF4AFB39AFD6}" type="presOf" srcId="{1B14794A-5EF9-4827-BE38-5E27A2AD5622}" destId="{97DF4AFD-5DA8-4970-AB45-555018FC6E73}" srcOrd="0" destOrd="0" presId="urn:microsoft.com/office/officeart/2005/8/layout/cycle8"/>
    <dgm:cxn modelId="{28B043F8-E9D7-46B1-923C-8B4E19068884}" srcId="{5A9A317A-5252-418D-959E-A78DF1BD2190}" destId="{2D29E65C-C85B-4932-A220-7490B4DB6123}" srcOrd="0" destOrd="0" parTransId="{B5172C7E-2EC8-4E0C-B3E8-CE1582E24EB2}" sibTransId="{609FFB94-E427-48FE-ACDB-0E96BFFBEC09}"/>
    <dgm:cxn modelId="{BFA98561-F265-4D67-AFCD-8720F723B3BF}" type="presParOf" srcId="{CA2B60E1-C6C3-4169-972A-A24E689A6F1D}" destId="{9DABC2DC-5BFE-4E6F-8C3B-77A8D57D1AC7}" srcOrd="0" destOrd="0" presId="urn:microsoft.com/office/officeart/2005/8/layout/cycle8"/>
    <dgm:cxn modelId="{7AA664E8-7AA8-4902-82CE-BA078AEBF0B5}" type="presParOf" srcId="{CA2B60E1-C6C3-4169-972A-A24E689A6F1D}" destId="{7191E9A8-2DE6-42C0-8658-D5ECA6C16A13}" srcOrd="1" destOrd="0" presId="urn:microsoft.com/office/officeart/2005/8/layout/cycle8"/>
    <dgm:cxn modelId="{FFF6845B-4438-425D-A30A-D75CCF31B901}" type="presParOf" srcId="{CA2B60E1-C6C3-4169-972A-A24E689A6F1D}" destId="{48BD64AB-96B2-4A72-9CC4-4BF3337DB113}" srcOrd="2" destOrd="0" presId="urn:microsoft.com/office/officeart/2005/8/layout/cycle8"/>
    <dgm:cxn modelId="{EE5D36EF-439A-40A9-93F2-86F868629384}" type="presParOf" srcId="{CA2B60E1-C6C3-4169-972A-A24E689A6F1D}" destId="{310ACB84-3A35-43F9-9E6A-6925AC171ED6}" srcOrd="3" destOrd="0" presId="urn:microsoft.com/office/officeart/2005/8/layout/cycle8"/>
    <dgm:cxn modelId="{CAFD0AC0-2F15-44C0-BE9E-A4A2DA6B6C7D}" type="presParOf" srcId="{CA2B60E1-C6C3-4169-972A-A24E689A6F1D}" destId="{F00A7307-CCC9-4010-8E22-B8D1D5D747A2}" srcOrd="4" destOrd="0" presId="urn:microsoft.com/office/officeart/2005/8/layout/cycle8"/>
    <dgm:cxn modelId="{D143793D-DADD-45F0-BA42-41A95B0A37D6}" type="presParOf" srcId="{CA2B60E1-C6C3-4169-972A-A24E689A6F1D}" destId="{E21A9739-191B-40F8-8864-58627C258F53}" srcOrd="5" destOrd="0" presId="urn:microsoft.com/office/officeart/2005/8/layout/cycle8"/>
    <dgm:cxn modelId="{27CD887C-C2A8-40BC-9667-F4BB9C4FD6AA}" type="presParOf" srcId="{CA2B60E1-C6C3-4169-972A-A24E689A6F1D}" destId="{555DA669-8E51-45E6-9EC2-74693C0260E7}" srcOrd="6" destOrd="0" presId="urn:microsoft.com/office/officeart/2005/8/layout/cycle8"/>
    <dgm:cxn modelId="{0208250B-4FB0-4F85-8094-C68E0093CFD8}" type="presParOf" srcId="{CA2B60E1-C6C3-4169-972A-A24E689A6F1D}" destId="{8952E469-A6DC-4A22-A025-F4E09A2728C8}" srcOrd="7" destOrd="0" presId="urn:microsoft.com/office/officeart/2005/8/layout/cycle8"/>
    <dgm:cxn modelId="{DC48EC76-EC66-46ED-999A-64FABA17FA6F}" type="presParOf" srcId="{CA2B60E1-C6C3-4169-972A-A24E689A6F1D}" destId="{97DF4AFD-5DA8-4970-AB45-555018FC6E73}" srcOrd="8" destOrd="0" presId="urn:microsoft.com/office/officeart/2005/8/layout/cycle8"/>
    <dgm:cxn modelId="{3EFEAB8A-77AF-42A5-98D9-551B12473FC5}" type="presParOf" srcId="{CA2B60E1-C6C3-4169-972A-A24E689A6F1D}" destId="{5D64CDAD-DD9B-4ABB-86D3-C21A1E8D8804}" srcOrd="9" destOrd="0" presId="urn:microsoft.com/office/officeart/2005/8/layout/cycle8"/>
    <dgm:cxn modelId="{166B9A16-16D9-4B12-8942-9A77D26744BA}" type="presParOf" srcId="{CA2B60E1-C6C3-4169-972A-A24E689A6F1D}" destId="{5CA1467C-9152-42E5-B75A-8A696A99A03E}" srcOrd="10" destOrd="0" presId="urn:microsoft.com/office/officeart/2005/8/layout/cycle8"/>
    <dgm:cxn modelId="{6A259C2B-FB11-4796-8CFE-8E7E7D84AB22}" type="presParOf" srcId="{CA2B60E1-C6C3-4169-972A-A24E689A6F1D}" destId="{4897114A-5917-4A30-A38B-5071B3ECF8E8}" srcOrd="11" destOrd="0" presId="urn:microsoft.com/office/officeart/2005/8/layout/cycle8"/>
    <dgm:cxn modelId="{37D53D65-ACE8-4D31-9CB1-6267CC3E8673}" type="presParOf" srcId="{CA2B60E1-C6C3-4169-972A-A24E689A6F1D}" destId="{2FA2543F-14E3-4630-A6A5-C3C36CF45B59}" srcOrd="12" destOrd="0" presId="urn:microsoft.com/office/officeart/2005/8/layout/cycle8"/>
    <dgm:cxn modelId="{29F57EB2-53BB-4674-85C0-2D68B2263E75}" type="presParOf" srcId="{CA2B60E1-C6C3-4169-972A-A24E689A6F1D}" destId="{BBB54442-048A-458F-9C14-333C5DBBFA9A}" srcOrd="13" destOrd="0" presId="urn:microsoft.com/office/officeart/2005/8/layout/cycle8"/>
    <dgm:cxn modelId="{AD8869A7-155D-4E0F-BF8B-74F9E180D237}" type="presParOf" srcId="{CA2B60E1-C6C3-4169-972A-A24E689A6F1D}" destId="{CB7B9ED9-AB62-4EA0-8D9B-BD4D17158E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57349-A339-EC4D-96C4-3AA045AD2CFC}" type="doc">
      <dgm:prSet loTypeId="urn:microsoft.com/office/officeart/2005/8/layout/vList3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E03FED7-3092-B24D-9A74-6C83194334D2}">
      <dgm:prSet phldrT="[Texto]"/>
      <dgm:spPr/>
      <dgm:t>
        <a:bodyPr/>
        <a:lstStyle/>
        <a:p>
          <a:r>
            <a:rPr lang="es-ES_tradnl" dirty="0"/>
            <a:t>Control </a:t>
          </a:r>
          <a:r>
            <a:rPr lang="es-ES_tradnl" dirty="0" err="1"/>
            <a:t>and</a:t>
          </a:r>
          <a:r>
            <a:rPr lang="es-ES_tradnl" dirty="0"/>
            <a:t> </a:t>
          </a:r>
          <a:r>
            <a:rPr lang="es-ES_tradnl" dirty="0" err="1"/>
            <a:t>management</a:t>
          </a:r>
          <a:r>
            <a:rPr lang="es-ES_tradnl" dirty="0"/>
            <a:t> </a:t>
          </a:r>
          <a:r>
            <a:rPr lang="es-ES_tradnl" dirty="0" err="1"/>
            <a:t>of</a:t>
          </a:r>
          <a:r>
            <a:rPr lang="es-ES_tradnl" dirty="0"/>
            <a:t> </a:t>
          </a:r>
          <a:r>
            <a:rPr lang="es-ES_tradnl" dirty="0" err="1"/>
            <a:t>the</a:t>
          </a:r>
          <a:r>
            <a:rPr lang="es-ES_tradnl" dirty="0"/>
            <a:t> marine </a:t>
          </a:r>
          <a:r>
            <a:rPr lang="es-ES_tradnl" dirty="0" err="1"/>
            <a:t>environment</a:t>
          </a:r>
          <a:r>
            <a:rPr lang="es-ES_tradnl" dirty="0"/>
            <a:t> </a:t>
          </a:r>
          <a:r>
            <a:rPr lang="es-ES_tradnl" dirty="0" err="1"/>
            <a:t>and</a:t>
          </a:r>
          <a:r>
            <a:rPr lang="es-ES_tradnl" dirty="0"/>
            <a:t> </a:t>
          </a:r>
          <a:r>
            <a:rPr lang="es-ES_tradnl" dirty="0" err="1"/>
            <a:t>resources</a:t>
          </a:r>
          <a:endParaRPr lang="es-ES_tradnl" dirty="0"/>
        </a:p>
      </dgm:t>
    </dgm:pt>
    <dgm:pt modelId="{18182FD3-F8F1-3F4D-A133-89DA5EB45CA3}" type="parTrans" cxnId="{CE900D91-C8CF-D745-8FE5-B20F6D9A7BCF}">
      <dgm:prSet/>
      <dgm:spPr/>
      <dgm:t>
        <a:bodyPr/>
        <a:lstStyle/>
        <a:p>
          <a:endParaRPr lang="es-ES_tradnl"/>
        </a:p>
      </dgm:t>
    </dgm:pt>
    <dgm:pt modelId="{AF32B094-88E9-3C42-A2B5-42CF50F6CB9B}" type="sibTrans" cxnId="{CE900D91-C8CF-D745-8FE5-B20F6D9A7BCF}">
      <dgm:prSet/>
      <dgm:spPr/>
      <dgm:t>
        <a:bodyPr/>
        <a:lstStyle/>
        <a:p>
          <a:endParaRPr lang="es-ES_tradnl"/>
        </a:p>
      </dgm:t>
    </dgm:pt>
    <dgm:pt modelId="{EAF3B236-23D9-EF4C-8A35-DAE41A7E0C3A}">
      <dgm:prSet phldrT="[Texto]"/>
      <dgm:spPr/>
      <dgm:t>
        <a:bodyPr/>
        <a:lstStyle/>
        <a:p>
          <a:r>
            <a:rPr lang="es-ES_tradnl" dirty="0" err="1"/>
            <a:t>Technology</a:t>
          </a:r>
          <a:r>
            <a:rPr lang="es-ES_tradnl" dirty="0"/>
            <a:t> </a:t>
          </a:r>
          <a:r>
            <a:rPr lang="es-ES_tradnl" dirty="0" err="1"/>
            <a:t>of</a:t>
          </a:r>
          <a:r>
            <a:rPr lang="es-ES_tradnl" dirty="0"/>
            <a:t> </a:t>
          </a:r>
          <a:r>
            <a:rPr lang="es-ES_tradnl" dirty="0" err="1"/>
            <a:t>Fisheries</a:t>
          </a:r>
          <a:r>
            <a:rPr lang="es-ES_tradnl" dirty="0"/>
            <a:t> </a:t>
          </a:r>
          <a:r>
            <a:rPr lang="es-ES_tradnl" dirty="0" err="1"/>
            <a:t>Products</a:t>
          </a:r>
          <a:endParaRPr lang="es-ES_tradnl" dirty="0"/>
        </a:p>
      </dgm:t>
    </dgm:pt>
    <dgm:pt modelId="{B72FACA4-3BB2-1B4F-8FD4-7478877FF414}" type="parTrans" cxnId="{FADE2B59-FAD4-0E48-9742-175860D4B209}">
      <dgm:prSet/>
      <dgm:spPr/>
      <dgm:t>
        <a:bodyPr/>
        <a:lstStyle/>
        <a:p>
          <a:endParaRPr lang="es-ES_tradnl"/>
        </a:p>
      </dgm:t>
    </dgm:pt>
    <dgm:pt modelId="{1637AAF8-4F8A-9C43-A9B2-3A63C432F0C6}" type="sibTrans" cxnId="{FADE2B59-FAD4-0E48-9742-175860D4B209}">
      <dgm:prSet/>
      <dgm:spPr/>
      <dgm:t>
        <a:bodyPr/>
        <a:lstStyle/>
        <a:p>
          <a:endParaRPr lang="es-ES_tradnl"/>
        </a:p>
      </dgm:t>
    </dgm:pt>
    <dgm:pt modelId="{27E6CFAD-9813-104B-8DA3-CEC5EB5C50A5}">
      <dgm:prSet phldrT="[Texto]"/>
      <dgm:spPr/>
      <dgm:t>
        <a:bodyPr/>
        <a:lstStyle/>
        <a:p>
          <a:r>
            <a:rPr lang="es-ES_tradnl" dirty="0"/>
            <a:t>Marine </a:t>
          </a:r>
          <a:r>
            <a:rPr lang="es-ES_tradnl" dirty="0" err="1"/>
            <a:t>Technology</a:t>
          </a:r>
          <a:r>
            <a:rPr lang="es-ES_tradnl" dirty="0"/>
            <a:t> Unit</a:t>
          </a:r>
        </a:p>
      </dgm:t>
    </dgm:pt>
    <dgm:pt modelId="{32F97A95-E66A-174E-B27A-514AD37D7A84}" type="parTrans" cxnId="{A2EA9EC4-159C-C04E-A19A-5A65F6ECC7C1}">
      <dgm:prSet/>
      <dgm:spPr/>
      <dgm:t>
        <a:bodyPr/>
        <a:lstStyle/>
        <a:p>
          <a:endParaRPr lang="es-ES_tradnl"/>
        </a:p>
      </dgm:t>
    </dgm:pt>
    <dgm:pt modelId="{6BEB7BE8-964C-E14B-A16F-27A57A083BBA}" type="sibTrans" cxnId="{A2EA9EC4-159C-C04E-A19A-5A65F6ECC7C1}">
      <dgm:prSet/>
      <dgm:spPr/>
      <dgm:t>
        <a:bodyPr/>
        <a:lstStyle/>
        <a:p>
          <a:endParaRPr lang="es-ES_tradnl"/>
        </a:p>
      </dgm:t>
    </dgm:pt>
    <dgm:pt modelId="{50221302-881E-7A45-B4D7-96AD58813EC9}">
      <dgm:prSet/>
      <dgm:spPr/>
      <dgm:t>
        <a:bodyPr/>
        <a:lstStyle/>
        <a:p>
          <a:r>
            <a:rPr lang="es-ES_tradnl" dirty="0"/>
            <a:t>International </a:t>
          </a:r>
          <a:r>
            <a:rPr lang="es-ES_tradnl" dirty="0" err="1"/>
            <a:t>Cooperation</a:t>
          </a:r>
          <a:endParaRPr lang="es-ES_tradnl" dirty="0"/>
        </a:p>
      </dgm:t>
    </dgm:pt>
    <dgm:pt modelId="{27049E4C-8FC4-1247-92D5-56CB69E0436A}" type="parTrans" cxnId="{D9A7D071-3EC9-9C48-85F5-7594577BE37D}">
      <dgm:prSet/>
      <dgm:spPr/>
      <dgm:t>
        <a:bodyPr/>
        <a:lstStyle/>
        <a:p>
          <a:endParaRPr lang="es-ES_tradnl"/>
        </a:p>
      </dgm:t>
    </dgm:pt>
    <dgm:pt modelId="{8540FA45-C7E9-9D4A-8EE2-43A7AF4AB242}" type="sibTrans" cxnId="{D9A7D071-3EC9-9C48-85F5-7594577BE37D}">
      <dgm:prSet/>
      <dgm:spPr/>
      <dgm:t>
        <a:bodyPr/>
        <a:lstStyle/>
        <a:p>
          <a:endParaRPr lang="es-ES_tradnl"/>
        </a:p>
      </dgm:t>
    </dgm:pt>
    <dgm:pt modelId="{62CC4A96-8122-2F45-AC84-1F4D024153F0}">
      <dgm:prSet/>
      <dgm:spPr/>
      <dgm:t>
        <a:bodyPr/>
        <a:lstStyle/>
        <a:p>
          <a:r>
            <a:rPr lang="es-ES_tradnl" dirty="0" err="1"/>
            <a:t>Technology</a:t>
          </a:r>
          <a:r>
            <a:rPr lang="es-ES_tradnl" dirty="0"/>
            <a:t> Transfer </a:t>
          </a:r>
          <a:r>
            <a:rPr lang="es-ES_tradnl" dirty="0" err="1"/>
            <a:t>and</a:t>
          </a:r>
          <a:r>
            <a:rPr lang="es-ES_tradnl" dirty="0"/>
            <a:t> </a:t>
          </a:r>
          <a:r>
            <a:rPr lang="es-ES_tradnl" dirty="0" err="1"/>
            <a:t>Promotion</a:t>
          </a:r>
          <a:endParaRPr lang="es-ES_tradnl" dirty="0"/>
        </a:p>
      </dgm:t>
    </dgm:pt>
    <dgm:pt modelId="{377F98FF-8CE7-E446-B891-51D0E4D4A6DF}" type="parTrans" cxnId="{E6378E25-6D63-6348-AB1C-8AAD57627279}">
      <dgm:prSet/>
      <dgm:spPr/>
      <dgm:t>
        <a:bodyPr/>
        <a:lstStyle/>
        <a:p>
          <a:endParaRPr lang="es-ES_tradnl"/>
        </a:p>
      </dgm:t>
    </dgm:pt>
    <dgm:pt modelId="{D6CDD01D-105A-1C48-9CD4-86A42C8BB0A8}" type="sibTrans" cxnId="{E6378E25-6D63-6348-AB1C-8AAD57627279}">
      <dgm:prSet/>
      <dgm:spPr/>
      <dgm:t>
        <a:bodyPr/>
        <a:lstStyle/>
        <a:p>
          <a:endParaRPr lang="es-ES_tradnl"/>
        </a:p>
      </dgm:t>
    </dgm:pt>
    <dgm:pt modelId="{6B0ADE1C-B938-754B-9182-3BC09AEB4917}">
      <dgm:prSet/>
      <dgm:spPr/>
      <dgm:t>
        <a:bodyPr/>
        <a:lstStyle/>
        <a:p>
          <a:r>
            <a:rPr lang="es-ES_tradnl" dirty="0" err="1"/>
            <a:t>Fisheries</a:t>
          </a:r>
          <a:r>
            <a:rPr lang="es-ES_tradnl" dirty="0"/>
            <a:t> </a:t>
          </a:r>
          <a:r>
            <a:rPr lang="es-ES_tradnl" dirty="0" err="1"/>
            <a:t>Socioeconomic</a:t>
          </a:r>
          <a:endParaRPr lang="es-ES_tradnl" dirty="0"/>
        </a:p>
      </dgm:t>
    </dgm:pt>
    <dgm:pt modelId="{D4168EC9-45E9-E945-8ED3-9878FC6B0F9F}" type="parTrans" cxnId="{4894B99E-EE26-4644-B5F4-3499F1E548D5}">
      <dgm:prSet/>
      <dgm:spPr/>
      <dgm:t>
        <a:bodyPr/>
        <a:lstStyle/>
        <a:p>
          <a:endParaRPr lang="es-ES_tradnl"/>
        </a:p>
      </dgm:t>
    </dgm:pt>
    <dgm:pt modelId="{DA49EE09-E52A-164E-97AD-6AA108F47412}" type="sibTrans" cxnId="{4894B99E-EE26-4644-B5F4-3499F1E548D5}">
      <dgm:prSet/>
      <dgm:spPr/>
      <dgm:t>
        <a:bodyPr/>
        <a:lstStyle/>
        <a:p>
          <a:endParaRPr lang="es-ES_tradnl"/>
        </a:p>
      </dgm:t>
    </dgm:pt>
    <dgm:pt modelId="{312B6739-0FAA-8442-8BD8-7ADBB290C6A4}">
      <dgm:prSet/>
      <dgm:spPr/>
      <dgm:t>
        <a:bodyPr/>
        <a:lstStyle/>
        <a:p>
          <a:r>
            <a:rPr lang="es-ES_tradnl" dirty="0"/>
            <a:t>Training </a:t>
          </a:r>
        </a:p>
      </dgm:t>
    </dgm:pt>
    <dgm:pt modelId="{8D400F6D-2ABB-9E4C-BC4D-225B116BC16C}" type="parTrans" cxnId="{B4F38887-C818-DC4E-94C0-480D38AD3DC4}">
      <dgm:prSet/>
      <dgm:spPr/>
      <dgm:t>
        <a:bodyPr/>
        <a:lstStyle/>
        <a:p>
          <a:endParaRPr lang="es-ES_tradnl"/>
        </a:p>
      </dgm:t>
    </dgm:pt>
    <dgm:pt modelId="{252EC3E3-3323-4A49-8C10-FB1CA7FE7A8C}" type="sibTrans" cxnId="{B4F38887-C818-DC4E-94C0-480D38AD3DC4}">
      <dgm:prSet/>
      <dgm:spPr/>
      <dgm:t>
        <a:bodyPr/>
        <a:lstStyle/>
        <a:p>
          <a:endParaRPr lang="es-ES_tradnl"/>
        </a:p>
      </dgm:t>
    </dgm:pt>
    <dgm:pt modelId="{A874B94D-9778-584C-8991-8CD903C0130C}" type="pres">
      <dgm:prSet presAssocID="{05657349-A339-EC4D-96C4-3AA045AD2CFC}" presName="linearFlow" presStyleCnt="0">
        <dgm:presLayoutVars>
          <dgm:dir/>
          <dgm:resizeHandles val="exact"/>
        </dgm:presLayoutVars>
      </dgm:prSet>
      <dgm:spPr/>
    </dgm:pt>
    <dgm:pt modelId="{6DF97EBC-0D65-024B-A791-1C570B90272D}" type="pres">
      <dgm:prSet presAssocID="{0E03FED7-3092-B24D-9A74-6C83194334D2}" presName="composite" presStyleCnt="0"/>
      <dgm:spPr/>
    </dgm:pt>
    <dgm:pt modelId="{06D5014B-1290-1B4A-939C-6E08F29DEA0D}" type="pres">
      <dgm:prSet presAssocID="{0E03FED7-3092-B24D-9A74-6C83194334D2}" presName="imgShp" presStyleLbl="fgImgPlace1" presStyleIdx="0" presStyleCnt="7"/>
      <dgm:spPr/>
    </dgm:pt>
    <dgm:pt modelId="{26AAEC12-AE79-4A4F-AB8D-AAB12761630D}" type="pres">
      <dgm:prSet presAssocID="{0E03FED7-3092-B24D-9A74-6C83194334D2}" presName="txShp" presStyleLbl="node1" presStyleIdx="0" presStyleCnt="7">
        <dgm:presLayoutVars>
          <dgm:bulletEnabled val="1"/>
        </dgm:presLayoutVars>
      </dgm:prSet>
      <dgm:spPr/>
    </dgm:pt>
    <dgm:pt modelId="{9AD11FBE-2B1E-3E45-B365-84A3D3AA8F6D}" type="pres">
      <dgm:prSet presAssocID="{AF32B094-88E9-3C42-A2B5-42CF50F6CB9B}" presName="spacing" presStyleCnt="0"/>
      <dgm:spPr/>
    </dgm:pt>
    <dgm:pt modelId="{839D5853-7D6C-1342-9936-555612F4C40C}" type="pres">
      <dgm:prSet presAssocID="{EAF3B236-23D9-EF4C-8A35-DAE41A7E0C3A}" presName="composite" presStyleCnt="0"/>
      <dgm:spPr/>
    </dgm:pt>
    <dgm:pt modelId="{1BAD64AC-DD63-6A46-B65E-449D1A5BB408}" type="pres">
      <dgm:prSet presAssocID="{EAF3B236-23D9-EF4C-8A35-DAE41A7E0C3A}" presName="imgShp" presStyleLbl="fgImgPlace1" presStyleIdx="1" presStyleCnt="7"/>
      <dgm:spPr/>
    </dgm:pt>
    <dgm:pt modelId="{6AD51A63-6F6E-3E44-93EA-D2AD8EEC7AA9}" type="pres">
      <dgm:prSet presAssocID="{EAF3B236-23D9-EF4C-8A35-DAE41A7E0C3A}" presName="txShp" presStyleLbl="node1" presStyleIdx="1" presStyleCnt="7">
        <dgm:presLayoutVars>
          <dgm:bulletEnabled val="1"/>
        </dgm:presLayoutVars>
      </dgm:prSet>
      <dgm:spPr/>
    </dgm:pt>
    <dgm:pt modelId="{6C3ABDEE-86AC-2D4E-8248-D091721FCCD9}" type="pres">
      <dgm:prSet presAssocID="{1637AAF8-4F8A-9C43-A9B2-3A63C432F0C6}" presName="spacing" presStyleCnt="0"/>
      <dgm:spPr/>
    </dgm:pt>
    <dgm:pt modelId="{B1CE9F4A-8257-D74B-856F-190775E7DD0B}" type="pres">
      <dgm:prSet presAssocID="{27E6CFAD-9813-104B-8DA3-CEC5EB5C50A5}" presName="composite" presStyleCnt="0"/>
      <dgm:spPr/>
    </dgm:pt>
    <dgm:pt modelId="{10F5B599-5F92-8D4A-AA3E-432C2BD91274}" type="pres">
      <dgm:prSet presAssocID="{27E6CFAD-9813-104B-8DA3-CEC5EB5C50A5}" presName="imgShp" presStyleLbl="fgImgPlace1" presStyleIdx="2" presStyleCnt="7"/>
      <dgm:spPr/>
    </dgm:pt>
    <dgm:pt modelId="{846CCE17-6339-AF44-80C3-21D2614CE7B0}" type="pres">
      <dgm:prSet presAssocID="{27E6CFAD-9813-104B-8DA3-CEC5EB5C50A5}" presName="txShp" presStyleLbl="node1" presStyleIdx="2" presStyleCnt="7">
        <dgm:presLayoutVars>
          <dgm:bulletEnabled val="1"/>
        </dgm:presLayoutVars>
      </dgm:prSet>
      <dgm:spPr/>
    </dgm:pt>
    <dgm:pt modelId="{3CCCF3E3-6DF3-154A-A03C-906AB7EFE6A0}" type="pres">
      <dgm:prSet presAssocID="{6BEB7BE8-964C-E14B-A16F-27A57A083BBA}" presName="spacing" presStyleCnt="0"/>
      <dgm:spPr/>
    </dgm:pt>
    <dgm:pt modelId="{A7512DF8-C92B-FE4C-871E-AAC522615BF8}" type="pres">
      <dgm:prSet presAssocID="{6B0ADE1C-B938-754B-9182-3BC09AEB4917}" presName="composite" presStyleCnt="0"/>
      <dgm:spPr/>
    </dgm:pt>
    <dgm:pt modelId="{625DE542-6E43-5147-B6D9-43A06B94BCDB}" type="pres">
      <dgm:prSet presAssocID="{6B0ADE1C-B938-754B-9182-3BC09AEB4917}" presName="imgShp" presStyleLbl="fgImgPlace1" presStyleIdx="3" presStyleCnt="7"/>
      <dgm:spPr/>
    </dgm:pt>
    <dgm:pt modelId="{CE3CC395-9658-C348-983E-A3129E6EE028}" type="pres">
      <dgm:prSet presAssocID="{6B0ADE1C-B938-754B-9182-3BC09AEB4917}" presName="txShp" presStyleLbl="node1" presStyleIdx="3" presStyleCnt="7">
        <dgm:presLayoutVars>
          <dgm:bulletEnabled val="1"/>
        </dgm:presLayoutVars>
      </dgm:prSet>
      <dgm:spPr/>
    </dgm:pt>
    <dgm:pt modelId="{19842EF9-D52B-F049-9740-098356C16FA9}" type="pres">
      <dgm:prSet presAssocID="{DA49EE09-E52A-164E-97AD-6AA108F47412}" presName="spacing" presStyleCnt="0"/>
      <dgm:spPr/>
    </dgm:pt>
    <dgm:pt modelId="{8D7C9965-EB23-EA44-840B-BDEBCE1F2731}" type="pres">
      <dgm:prSet presAssocID="{62CC4A96-8122-2F45-AC84-1F4D024153F0}" presName="composite" presStyleCnt="0"/>
      <dgm:spPr/>
    </dgm:pt>
    <dgm:pt modelId="{08FFAEF5-BD85-3746-BEC6-958B9D4E1CCE}" type="pres">
      <dgm:prSet presAssocID="{62CC4A96-8122-2F45-AC84-1F4D024153F0}" presName="imgShp" presStyleLbl="fgImgPlace1" presStyleIdx="4" presStyleCnt="7"/>
      <dgm:spPr/>
    </dgm:pt>
    <dgm:pt modelId="{493134A7-8D8C-8D4D-B0D2-F9F37C5AE62A}" type="pres">
      <dgm:prSet presAssocID="{62CC4A96-8122-2F45-AC84-1F4D024153F0}" presName="txShp" presStyleLbl="node1" presStyleIdx="4" presStyleCnt="7">
        <dgm:presLayoutVars>
          <dgm:bulletEnabled val="1"/>
        </dgm:presLayoutVars>
      </dgm:prSet>
      <dgm:spPr/>
    </dgm:pt>
    <dgm:pt modelId="{18764C29-B8ED-B04C-AAE6-84B9B57B2F32}" type="pres">
      <dgm:prSet presAssocID="{D6CDD01D-105A-1C48-9CD4-86A42C8BB0A8}" presName="spacing" presStyleCnt="0"/>
      <dgm:spPr/>
    </dgm:pt>
    <dgm:pt modelId="{F5CA2E71-F35C-7341-9CAC-BADD1E69E3CC}" type="pres">
      <dgm:prSet presAssocID="{312B6739-0FAA-8442-8BD8-7ADBB290C6A4}" presName="composite" presStyleCnt="0"/>
      <dgm:spPr/>
    </dgm:pt>
    <dgm:pt modelId="{4DB7B879-50D7-3848-A0CF-516D54EF3830}" type="pres">
      <dgm:prSet presAssocID="{312B6739-0FAA-8442-8BD8-7ADBB290C6A4}" presName="imgShp" presStyleLbl="fgImgPlace1" presStyleIdx="5" presStyleCnt="7"/>
      <dgm:spPr/>
    </dgm:pt>
    <dgm:pt modelId="{20EEA734-6224-D04B-B5A9-9981D64BDD1A}" type="pres">
      <dgm:prSet presAssocID="{312B6739-0FAA-8442-8BD8-7ADBB290C6A4}" presName="txShp" presStyleLbl="node1" presStyleIdx="5" presStyleCnt="7">
        <dgm:presLayoutVars>
          <dgm:bulletEnabled val="1"/>
        </dgm:presLayoutVars>
      </dgm:prSet>
      <dgm:spPr/>
    </dgm:pt>
    <dgm:pt modelId="{1D68E0CB-09C9-8D48-B52E-437B6D49D3FB}" type="pres">
      <dgm:prSet presAssocID="{252EC3E3-3323-4A49-8C10-FB1CA7FE7A8C}" presName="spacing" presStyleCnt="0"/>
      <dgm:spPr/>
    </dgm:pt>
    <dgm:pt modelId="{C866E038-5D70-7D4E-9B87-C6E6BD74BB68}" type="pres">
      <dgm:prSet presAssocID="{50221302-881E-7A45-B4D7-96AD58813EC9}" presName="composite" presStyleCnt="0"/>
      <dgm:spPr/>
    </dgm:pt>
    <dgm:pt modelId="{09594208-1009-D846-97BB-8D9F2BC7AFED}" type="pres">
      <dgm:prSet presAssocID="{50221302-881E-7A45-B4D7-96AD58813EC9}" presName="imgShp" presStyleLbl="fgImgPlace1" presStyleIdx="6" presStyleCnt="7"/>
      <dgm:spPr/>
    </dgm:pt>
    <dgm:pt modelId="{C2367851-90B8-E64D-B229-06DC699A541C}" type="pres">
      <dgm:prSet presAssocID="{50221302-881E-7A45-B4D7-96AD58813EC9}" presName="txShp" presStyleLbl="node1" presStyleIdx="6" presStyleCnt="7">
        <dgm:presLayoutVars>
          <dgm:bulletEnabled val="1"/>
        </dgm:presLayoutVars>
      </dgm:prSet>
      <dgm:spPr/>
    </dgm:pt>
  </dgm:ptLst>
  <dgm:cxnLst>
    <dgm:cxn modelId="{E6378E25-6D63-6348-AB1C-8AAD57627279}" srcId="{05657349-A339-EC4D-96C4-3AA045AD2CFC}" destId="{62CC4A96-8122-2F45-AC84-1F4D024153F0}" srcOrd="4" destOrd="0" parTransId="{377F98FF-8CE7-E446-B891-51D0E4D4A6DF}" sibTransId="{D6CDD01D-105A-1C48-9CD4-86A42C8BB0A8}"/>
    <dgm:cxn modelId="{ED7A1A32-6E78-864E-AD4D-66DFCF949B16}" type="presOf" srcId="{312B6739-0FAA-8442-8BD8-7ADBB290C6A4}" destId="{20EEA734-6224-D04B-B5A9-9981D64BDD1A}" srcOrd="0" destOrd="0" presId="urn:microsoft.com/office/officeart/2005/8/layout/vList3#1"/>
    <dgm:cxn modelId="{EC95E24A-0AC0-3B4B-8CF6-0542F6CDCC87}" type="presOf" srcId="{05657349-A339-EC4D-96C4-3AA045AD2CFC}" destId="{A874B94D-9778-584C-8991-8CD903C0130C}" srcOrd="0" destOrd="0" presId="urn:microsoft.com/office/officeart/2005/8/layout/vList3#1"/>
    <dgm:cxn modelId="{CA7E2F6D-0400-F142-AD2F-F59D377AA15E}" type="presOf" srcId="{50221302-881E-7A45-B4D7-96AD58813EC9}" destId="{C2367851-90B8-E64D-B229-06DC699A541C}" srcOrd="0" destOrd="0" presId="urn:microsoft.com/office/officeart/2005/8/layout/vList3#1"/>
    <dgm:cxn modelId="{3C9E394F-613A-4748-9A3C-6BF40F2747F4}" type="presOf" srcId="{27E6CFAD-9813-104B-8DA3-CEC5EB5C50A5}" destId="{846CCE17-6339-AF44-80C3-21D2614CE7B0}" srcOrd="0" destOrd="0" presId="urn:microsoft.com/office/officeart/2005/8/layout/vList3#1"/>
    <dgm:cxn modelId="{D9A7D071-3EC9-9C48-85F5-7594577BE37D}" srcId="{05657349-A339-EC4D-96C4-3AA045AD2CFC}" destId="{50221302-881E-7A45-B4D7-96AD58813EC9}" srcOrd="6" destOrd="0" parTransId="{27049E4C-8FC4-1247-92D5-56CB69E0436A}" sibTransId="{8540FA45-C7E9-9D4A-8EE2-43A7AF4AB242}"/>
    <dgm:cxn modelId="{34CABC73-2EB3-D443-9FE7-712602429971}" type="presOf" srcId="{EAF3B236-23D9-EF4C-8A35-DAE41A7E0C3A}" destId="{6AD51A63-6F6E-3E44-93EA-D2AD8EEC7AA9}" srcOrd="0" destOrd="0" presId="urn:microsoft.com/office/officeart/2005/8/layout/vList3#1"/>
    <dgm:cxn modelId="{FADE2B59-FAD4-0E48-9742-175860D4B209}" srcId="{05657349-A339-EC4D-96C4-3AA045AD2CFC}" destId="{EAF3B236-23D9-EF4C-8A35-DAE41A7E0C3A}" srcOrd="1" destOrd="0" parTransId="{B72FACA4-3BB2-1B4F-8FD4-7478877FF414}" sibTransId="{1637AAF8-4F8A-9C43-A9B2-3A63C432F0C6}"/>
    <dgm:cxn modelId="{B4F38887-C818-DC4E-94C0-480D38AD3DC4}" srcId="{05657349-A339-EC4D-96C4-3AA045AD2CFC}" destId="{312B6739-0FAA-8442-8BD8-7ADBB290C6A4}" srcOrd="5" destOrd="0" parTransId="{8D400F6D-2ABB-9E4C-BC4D-225B116BC16C}" sibTransId="{252EC3E3-3323-4A49-8C10-FB1CA7FE7A8C}"/>
    <dgm:cxn modelId="{CE900D91-C8CF-D745-8FE5-B20F6D9A7BCF}" srcId="{05657349-A339-EC4D-96C4-3AA045AD2CFC}" destId="{0E03FED7-3092-B24D-9A74-6C83194334D2}" srcOrd="0" destOrd="0" parTransId="{18182FD3-F8F1-3F4D-A133-89DA5EB45CA3}" sibTransId="{AF32B094-88E9-3C42-A2B5-42CF50F6CB9B}"/>
    <dgm:cxn modelId="{D8114292-1660-E844-B13E-CA0577D18039}" type="presOf" srcId="{62CC4A96-8122-2F45-AC84-1F4D024153F0}" destId="{493134A7-8D8C-8D4D-B0D2-F9F37C5AE62A}" srcOrd="0" destOrd="0" presId="urn:microsoft.com/office/officeart/2005/8/layout/vList3#1"/>
    <dgm:cxn modelId="{08EA1795-2CC4-DA42-A28D-B6A9848473EA}" type="presOf" srcId="{6B0ADE1C-B938-754B-9182-3BC09AEB4917}" destId="{CE3CC395-9658-C348-983E-A3129E6EE028}" srcOrd="0" destOrd="0" presId="urn:microsoft.com/office/officeart/2005/8/layout/vList3#1"/>
    <dgm:cxn modelId="{4894B99E-EE26-4644-B5F4-3499F1E548D5}" srcId="{05657349-A339-EC4D-96C4-3AA045AD2CFC}" destId="{6B0ADE1C-B938-754B-9182-3BC09AEB4917}" srcOrd="3" destOrd="0" parTransId="{D4168EC9-45E9-E945-8ED3-9878FC6B0F9F}" sibTransId="{DA49EE09-E52A-164E-97AD-6AA108F47412}"/>
    <dgm:cxn modelId="{A2EA9EC4-159C-C04E-A19A-5A65F6ECC7C1}" srcId="{05657349-A339-EC4D-96C4-3AA045AD2CFC}" destId="{27E6CFAD-9813-104B-8DA3-CEC5EB5C50A5}" srcOrd="2" destOrd="0" parTransId="{32F97A95-E66A-174E-B27A-514AD37D7A84}" sibTransId="{6BEB7BE8-964C-E14B-A16F-27A57A083BBA}"/>
    <dgm:cxn modelId="{54F831CC-8696-7C43-BACF-49EE16ACC8B9}" type="presOf" srcId="{0E03FED7-3092-B24D-9A74-6C83194334D2}" destId="{26AAEC12-AE79-4A4F-AB8D-AAB12761630D}" srcOrd="0" destOrd="0" presId="urn:microsoft.com/office/officeart/2005/8/layout/vList3#1"/>
    <dgm:cxn modelId="{E3A7837F-4C23-7C41-A8A8-DCF949838330}" type="presParOf" srcId="{A874B94D-9778-584C-8991-8CD903C0130C}" destId="{6DF97EBC-0D65-024B-A791-1C570B90272D}" srcOrd="0" destOrd="0" presId="urn:microsoft.com/office/officeart/2005/8/layout/vList3#1"/>
    <dgm:cxn modelId="{F2A0E9A9-B9DF-6548-8610-2746F2BC0688}" type="presParOf" srcId="{6DF97EBC-0D65-024B-A791-1C570B90272D}" destId="{06D5014B-1290-1B4A-939C-6E08F29DEA0D}" srcOrd="0" destOrd="0" presId="urn:microsoft.com/office/officeart/2005/8/layout/vList3#1"/>
    <dgm:cxn modelId="{D0F271E8-B712-904E-BA0F-D1795B84D4D3}" type="presParOf" srcId="{6DF97EBC-0D65-024B-A791-1C570B90272D}" destId="{26AAEC12-AE79-4A4F-AB8D-AAB12761630D}" srcOrd="1" destOrd="0" presId="urn:microsoft.com/office/officeart/2005/8/layout/vList3#1"/>
    <dgm:cxn modelId="{6A434C53-88A6-884A-AF1D-2B4FE297CC2F}" type="presParOf" srcId="{A874B94D-9778-584C-8991-8CD903C0130C}" destId="{9AD11FBE-2B1E-3E45-B365-84A3D3AA8F6D}" srcOrd="1" destOrd="0" presId="urn:microsoft.com/office/officeart/2005/8/layout/vList3#1"/>
    <dgm:cxn modelId="{CB37B477-9DF9-1045-8351-EEDC5CFD0A8C}" type="presParOf" srcId="{A874B94D-9778-584C-8991-8CD903C0130C}" destId="{839D5853-7D6C-1342-9936-555612F4C40C}" srcOrd="2" destOrd="0" presId="urn:microsoft.com/office/officeart/2005/8/layout/vList3#1"/>
    <dgm:cxn modelId="{5B5B2B9B-99FC-6E4A-9EE6-35D743B8029A}" type="presParOf" srcId="{839D5853-7D6C-1342-9936-555612F4C40C}" destId="{1BAD64AC-DD63-6A46-B65E-449D1A5BB408}" srcOrd="0" destOrd="0" presId="urn:microsoft.com/office/officeart/2005/8/layout/vList3#1"/>
    <dgm:cxn modelId="{63C27D28-BEDA-DF42-BDA0-60F75A2EC486}" type="presParOf" srcId="{839D5853-7D6C-1342-9936-555612F4C40C}" destId="{6AD51A63-6F6E-3E44-93EA-D2AD8EEC7AA9}" srcOrd="1" destOrd="0" presId="urn:microsoft.com/office/officeart/2005/8/layout/vList3#1"/>
    <dgm:cxn modelId="{C60FE63F-795A-A442-94EE-0D82B25382B7}" type="presParOf" srcId="{A874B94D-9778-584C-8991-8CD903C0130C}" destId="{6C3ABDEE-86AC-2D4E-8248-D091721FCCD9}" srcOrd="3" destOrd="0" presId="urn:microsoft.com/office/officeart/2005/8/layout/vList3#1"/>
    <dgm:cxn modelId="{2C03204B-D0BF-DE47-B843-C178010D3B04}" type="presParOf" srcId="{A874B94D-9778-584C-8991-8CD903C0130C}" destId="{B1CE9F4A-8257-D74B-856F-190775E7DD0B}" srcOrd="4" destOrd="0" presId="urn:microsoft.com/office/officeart/2005/8/layout/vList3#1"/>
    <dgm:cxn modelId="{97726EB8-F742-4249-8C41-2444506206EB}" type="presParOf" srcId="{B1CE9F4A-8257-D74B-856F-190775E7DD0B}" destId="{10F5B599-5F92-8D4A-AA3E-432C2BD91274}" srcOrd="0" destOrd="0" presId="urn:microsoft.com/office/officeart/2005/8/layout/vList3#1"/>
    <dgm:cxn modelId="{0BCEA067-AACD-3847-8E0A-320805FA1F14}" type="presParOf" srcId="{B1CE9F4A-8257-D74B-856F-190775E7DD0B}" destId="{846CCE17-6339-AF44-80C3-21D2614CE7B0}" srcOrd="1" destOrd="0" presId="urn:microsoft.com/office/officeart/2005/8/layout/vList3#1"/>
    <dgm:cxn modelId="{40D0B41A-5487-6943-A540-948B9D6BE780}" type="presParOf" srcId="{A874B94D-9778-584C-8991-8CD903C0130C}" destId="{3CCCF3E3-6DF3-154A-A03C-906AB7EFE6A0}" srcOrd="5" destOrd="0" presId="urn:microsoft.com/office/officeart/2005/8/layout/vList3#1"/>
    <dgm:cxn modelId="{8BF3EF3B-B5ED-9F48-B8BF-312A8798D765}" type="presParOf" srcId="{A874B94D-9778-584C-8991-8CD903C0130C}" destId="{A7512DF8-C92B-FE4C-871E-AAC522615BF8}" srcOrd="6" destOrd="0" presId="urn:microsoft.com/office/officeart/2005/8/layout/vList3#1"/>
    <dgm:cxn modelId="{9869C1DE-84A8-D949-88BA-38B979A678A7}" type="presParOf" srcId="{A7512DF8-C92B-FE4C-871E-AAC522615BF8}" destId="{625DE542-6E43-5147-B6D9-43A06B94BCDB}" srcOrd="0" destOrd="0" presId="urn:microsoft.com/office/officeart/2005/8/layout/vList3#1"/>
    <dgm:cxn modelId="{F8B56B69-3842-EF44-96C2-E915CBFDB0DA}" type="presParOf" srcId="{A7512DF8-C92B-FE4C-871E-AAC522615BF8}" destId="{CE3CC395-9658-C348-983E-A3129E6EE028}" srcOrd="1" destOrd="0" presId="urn:microsoft.com/office/officeart/2005/8/layout/vList3#1"/>
    <dgm:cxn modelId="{2CFF7D73-36E3-9E43-B4B9-8210A2C67ADA}" type="presParOf" srcId="{A874B94D-9778-584C-8991-8CD903C0130C}" destId="{19842EF9-D52B-F049-9740-098356C16FA9}" srcOrd="7" destOrd="0" presId="urn:microsoft.com/office/officeart/2005/8/layout/vList3#1"/>
    <dgm:cxn modelId="{3F1E0BF9-AB03-7D4A-8067-847F22D86A16}" type="presParOf" srcId="{A874B94D-9778-584C-8991-8CD903C0130C}" destId="{8D7C9965-EB23-EA44-840B-BDEBCE1F2731}" srcOrd="8" destOrd="0" presId="urn:microsoft.com/office/officeart/2005/8/layout/vList3#1"/>
    <dgm:cxn modelId="{1D95B784-1409-3943-8DAF-EFF31A27BCFA}" type="presParOf" srcId="{8D7C9965-EB23-EA44-840B-BDEBCE1F2731}" destId="{08FFAEF5-BD85-3746-BEC6-958B9D4E1CCE}" srcOrd="0" destOrd="0" presId="urn:microsoft.com/office/officeart/2005/8/layout/vList3#1"/>
    <dgm:cxn modelId="{6599E300-CDF0-1D49-B9C4-529493659C51}" type="presParOf" srcId="{8D7C9965-EB23-EA44-840B-BDEBCE1F2731}" destId="{493134A7-8D8C-8D4D-B0D2-F9F37C5AE62A}" srcOrd="1" destOrd="0" presId="urn:microsoft.com/office/officeart/2005/8/layout/vList3#1"/>
    <dgm:cxn modelId="{FF345E2E-4DD0-424F-840A-911026D82A38}" type="presParOf" srcId="{A874B94D-9778-584C-8991-8CD903C0130C}" destId="{18764C29-B8ED-B04C-AAE6-84B9B57B2F32}" srcOrd="9" destOrd="0" presId="urn:microsoft.com/office/officeart/2005/8/layout/vList3#1"/>
    <dgm:cxn modelId="{A5BB71BC-C869-E043-B6A4-16BC3F5C4D4F}" type="presParOf" srcId="{A874B94D-9778-584C-8991-8CD903C0130C}" destId="{F5CA2E71-F35C-7341-9CAC-BADD1E69E3CC}" srcOrd="10" destOrd="0" presId="urn:microsoft.com/office/officeart/2005/8/layout/vList3#1"/>
    <dgm:cxn modelId="{22A43AAC-DAB3-6946-A63A-43CD8CF9FA78}" type="presParOf" srcId="{F5CA2E71-F35C-7341-9CAC-BADD1E69E3CC}" destId="{4DB7B879-50D7-3848-A0CF-516D54EF3830}" srcOrd="0" destOrd="0" presId="urn:microsoft.com/office/officeart/2005/8/layout/vList3#1"/>
    <dgm:cxn modelId="{EB69A6D7-0B7E-FE4D-A3EE-BD8E6377090F}" type="presParOf" srcId="{F5CA2E71-F35C-7341-9CAC-BADD1E69E3CC}" destId="{20EEA734-6224-D04B-B5A9-9981D64BDD1A}" srcOrd="1" destOrd="0" presId="urn:microsoft.com/office/officeart/2005/8/layout/vList3#1"/>
    <dgm:cxn modelId="{3B64F716-9245-6848-89B8-095647DED2E9}" type="presParOf" srcId="{A874B94D-9778-584C-8991-8CD903C0130C}" destId="{1D68E0CB-09C9-8D48-B52E-437B6D49D3FB}" srcOrd="11" destOrd="0" presId="urn:microsoft.com/office/officeart/2005/8/layout/vList3#1"/>
    <dgm:cxn modelId="{92320AC0-0853-0345-9477-24EFAFE41488}" type="presParOf" srcId="{A874B94D-9778-584C-8991-8CD903C0130C}" destId="{C866E038-5D70-7D4E-9B87-C6E6BD74BB68}" srcOrd="12" destOrd="0" presId="urn:microsoft.com/office/officeart/2005/8/layout/vList3#1"/>
    <dgm:cxn modelId="{46B42EE3-3C36-D94B-8DBF-10083CB0177D}" type="presParOf" srcId="{C866E038-5D70-7D4E-9B87-C6E6BD74BB68}" destId="{09594208-1009-D846-97BB-8D9F2BC7AFED}" srcOrd="0" destOrd="0" presId="urn:microsoft.com/office/officeart/2005/8/layout/vList3#1"/>
    <dgm:cxn modelId="{47051972-CDEC-FF4D-9C7D-CD14DF481E1D}" type="presParOf" srcId="{C866E038-5D70-7D4E-9B87-C6E6BD74BB68}" destId="{C2367851-90B8-E64D-B229-06DC699A541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C2DC-5BFE-4E6F-8C3B-77A8D57D1AC7}">
      <dsp:nvSpPr>
        <dsp:cNvPr id="0" name=""/>
        <dsp:cNvSpPr/>
      </dsp:nvSpPr>
      <dsp:spPr>
        <a:xfrm>
          <a:off x="1163420" y="320566"/>
          <a:ext cx="3664306" cy="3664306"/>
        </a:xfrm>
        <a:prstGeom prst="pie">
          <a:avLst>
            <a:gd name="adj1" fmla="val 16200000"/>
            <a:gd name="adj2" fmla="val 1800000"/>
          </a:avLst>
        </a:prstGeom>
        <a:solidFill>
          <a:srgbClr val="657C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latin typeface="+mn-lt"/>
            </a:rPr>
            <a:t>Circular </a:t>
          </a:r>
          <a:r>
            <a:rPr lang="es-ES_tradnl" sz="1600" b="1" kern="1200" dirty="0" err="1">
              <a:latin typeface="+mn-lt"/>
            </a:rPr>
            <a:t>economy</a:t>
          </a:r>
          <a:endParaRPr lang="en-GB" sz="1600" b="1" kern="1200" dirty="0">
            <a:latin typeface="+mn-lt"/>
          </a:endParaRPr>
        </a:p>
      </dsp:txBody>
      <dsp:txXfrm>
        <a:off x="3094597" y="1097050"/>
        <a:ext cx="1308681" cy="1090567"/>
      </dsp:txXfrm>
    </dsp:sp>
    <dsp:sp modelId="{F00A7307-CCC9-4010-8E22-B8D1D5D747A2}">
      <dsp:nvSpPr>
        <dsp:cNvPr id="0" name=""/>
        <dsp:cNvSpPr/>
      </dsp:nvSpPr>
      <dsp:spPr>
        <a:xfrm>
          <a:off x="1087953" y="451434"/>
          <a:ext cx="3664306" cy="3664306"/>
        </a:xfrm>
        <a:prstGeom prst="pie">
          <a:avLst>
            <a:gd name="adj1" fmla="val 1800000"/>
            <a:gd name="adj2" fmla="val 9000000"/>
          </a:avLst>
        </a:prstGeom>
        <a:solidFill>
          <a:srgbClr val="92B7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Blue Growth</a:t>
          </a:r>
          <a:endParaRPr lang="en-GB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0407" y="2828871"/>
        <a:ext cx="1963021" cy="959699"/>
      </dsp:txXfrm>
    </dsp:sp>
    <dsp:sp modelId="{97DF4AFD-5DA8-4970-AB45-555018FC6E73}">
      <dsp:nvSpPr>
        <dsp:cNvPr id="0" name=""/>
        <dsp:cNvSpPr/>
      </dsp:nvSpPr>
      <dsp:spPr>
        <a:xfrm>
          <a:off x="872142" y="246528"/>
          <a:ext cx="3944992" cy="3812381"/>
        </a:xfrm>
        <a:prstGeom prst="pie">
          <a:avLst>
            <a:gd name="adj1" fmla="val 9000000"/>
            <a:gd name="adj2" fmla="val 16200000"/>
          </a:avLst>
        </a:prstGeom>
        <a:solidFill>
          <a:srgbClr val="CED6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 err="1">
              <a:latin typeface="+mn-lt"/>
            </a:rPr>
            <a:t>Sustainability</a:t>
          </a:r>
          <a:r>
            <a:rPr lang="es-ES_tradnl" sz="1600" b="1" kern="1200" dirty="0">
              <a:latin typeface="+mn-lt"/>
            </a:rPr>
            <a:t>: Economy, </a:t>
          </a:r>
          <a:r>
            <a:rPr lang="es-ES_tradnl" sz="1600" b="1" kern="1200" dirty="0" err="1">
              <a:latin typeface="+mn-lt"/>
            </a:rPr>
            <a:t>society</a:t>
          </a:r>
          <a:r>
            <a:rPr lang="es-ES_tradnl" sz="1600" b="1" kern="1200" dirty="0">
              <a:latin typeface="+mn-lt"/>
            </a:rPr>
            <a:t> </a:t>
          </a:r>
          <a:r>
            <a:rPr lang="es-ES_tradnl" sz="1600" b="1" kern="1200" dirty="0" err="1">
              <a:latin typeface="+mn-lt"/>
            </a:rPr>
            <a:t>environment</a:t>
          </a:r>
          <a:endParaRPr lang="en-GB" sz="1600" b="1" kern="1200" dirty="0">
            <a:latin typeface="+mn-lt"/>
          </a:endParaRPr>
        </a:p>
      </dsp:txBody>
      <dsp:txXfrm>
        <a:off x="1329104" y="1054390"/>
        <a:ext cx="1408925" cy="1134637"/>
      </dsp:txXfrm>
    </dsp:sp>
    <dsp:sp modelId="{2FA2543F-14E3-4630-A6A5-C3C36CF45B59}">
      <dsp:nvSpPr>
        <dsp:cNvPr id="0" name=""/>
        <dsp:cNvSpPr/>
      </dsp:nvSpPr>
      <dsp:spPr>
        <a:xfrm>
          <a:off x="936884" y="93728"/>
          <a:ext cx="4117982" cy="41179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ED64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54442-048A-458F-9C14-333C5DBBFA9A}">
      <dsp:nvSpPr>
        <dsp:cNvPr id="0" name=""/>
        <dsp:cNvSpPr/>
      </dsp:nvSpPr>
      <dsp:spPr>
        <a:xfrm>
          <a:off x="861115" y="224364"/>
          <a:ext cx="4117982" cy="41179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657C7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B9ED9-AB62-4EA0-8D9B-BD4D17158EC0}">
      <dsp:nvSpPr>
        <dsp:cNvPr id="0" name=""/>
        <dsp:cNvSpPr/>
      </dsp:nvSpPr>
      <dsp:spPr>
        <a:xfrm>
          <a:off x="729238" y="74140"/>
          <a:ext cx="4117982" cy="41179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92B7D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EC12-AE79-4A4F-AB8D-AAB12761630D}">
      <dsp:nvSpPr>
        <dsp:cNvPr id="0" name=""/>
        <dsp:cNvSpPr/>
      </dsp:nvSpPr>
      <dsp:spPr>
        <a:xfrm rot="10800000">
          <a:off x="1158935" y="3014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Control </a:t>
          </a:r>
          <a:r>
            <a:rPr lang="es-ES_tradnl" sz="1500" kern="1200" dirty="0" err="1"/>
            <a:t>and</a:t>
          </a:r>
          <a:r>
            <a:rPr lang="es-ES_tradnl" sz="1500" kern="1200" dirty="0"/>
            <a:t> </a:t>
          </a:r>
          <a:r>
            <a:rPr lang="es-ES_tradnl" sz="1500" kern="1200" dirty="0" err="1"/>
            <a:t>management</a:t>
          </a:r>
          <a:r>
            <a:rPr lang="es-ES_tradnl" sz="1500" kern="1200" dirty="0"/>
            <a:t> </a:t>
          </a:r>
          <a:r>
            <a:rPr lang="es-ES_tradnl" sz="1500" kern="1200" dirty="0" err="1"/>
            <a:t>of</a:t>
          </a:r>
          <a:r>
            <a:rPr lang="es-ES_tradnl" sz="1500" kern="1200" dirty="0"/>
            <a:t> </a:t>
          </a:r>
          <a:r>
            <a:rPr lang="es-ES_tradnl" sz="1500" kern="1200" dirty="0" err="1"/>
            <a:t>the</a:t>
          </a:r>
          <a:r>
            <a:rPr lang="es-ES_tradnl" sz="1500" kern="1200" dirty="0"/>
            <a:t> marine </a:t>
          </a:r>
          <a:r>
            <a:rPr lang="es-ES_tradnl" sz="1500" kern="1200" dirty="0" err="1"/>
            <a:t>environment</a:t>
          </a:r>
          <a:r>
            <a:rPr lang="es-ES_tradnl" sz="1500" kern="1200" dirty="0"/>
            <a:t> </a:t>
          </a:r>
          <a:r>
            <a:rPr lang="es-ES_tradnl" sz="1500" kern="1200" dirty="0" err="1"/>
            <a:t>and</a:t>
          </a:r>
          <a:r>
            <a:rPr lang="es-ES_tradnl" sz="1500" kern="1200" dirty="0"/>
            <a:t> </a:t>
          </a:r>
          <a:r>
            <a:rPr lang="es-ES_tradnl" sz="1500" kern="1200" dirty="0" err="1"/>
            <a:t>resources</a:t>
          </a:r>
          <a:endParaRPr lang="es-ES_tradnl" sz="1500" kern="1200" dirty="0"/>
        </a:p>
      </dsp:txBody>
      <dsp:txXfrm rot="10800000">
        <a:off x="1296791" y="3014"/>
        <a:ext cx="3915984" cy="551423"/>
      </dsp:txXfrm>
    </dsp:sp>
    <dsp:sp modelId="{06D5014B-1290-1B4A-939C-6E08F29DEA0D}">
      <dsp:nvSpPr>
        <dsp:cNvPr id="0" name=""/>
        <dsp:cNvSpPr/>
      </dsp:nvSpPr>
      <dsp:spPr>
        <a:xfrm>
          <a:off x="883224" y="3014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D51A63-6F6E-3E44-93EA-D2AD8EEC7AA9}">
      <dsp:nvSpPr>
        <dsp:cNvPr id="0" name=""/>
        <dsp:cNvSpPr/>
      </dsp:nvSpPr>
      <dsp:spPr>
        <a:xfrm rot="10800000">
          <a:off x="1158935" y="719041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 err="1"/>
            <a:t>Technology</a:t>
          </a:r>
          <a:r>
            <a:rPr lang="es-ES_tradnl" sz="1500" kern="1200" dirty="0"/>
            <a:t> </a:t>
          </a:r>
          <a:r>
            <a:rPr lang="es-ES_tradnl" sz="1500" kern="1200" dirty="0" err="1"/>
            <a:t>of</a:t>
          </a:r>
          <a:r>
            <a:rPr lang="es-ES_tradnl" sz="1500" kern="1200" dirty="0"/>
            <a:t> </a:t>
          </a:r>
          <a:r>
            <a:rPr lang="es-ES_tradnl" sz="1500" kern="1200" dirty="0" err="1"/>
            <a:t>Fisheries</a:t>
          </a:r>
          <a:r>
            <a:rPr lang="es-ES_tradnl" sz="1500" kern="1200" dirty="0"/>
            <a:t> </a:t>
          </a:r>
          <a:r>
            <a:rPr lang="es-ES_tradnl" sz="1500" kern="1200" dirty="0" err="1"/>
            <a:t>Products</a:t>
          </a:r>
          <a:endParaRPr lang="es-ES_tradnl" sz="1500" kern="1200" dirty="0"/>
        </a:p>
      </dsp:txBody>
      <dsp:txXfrm rot="10800000">
        <a:off x="1296791" y="719041"/>
        <a:ext cx="3915984" cy="551423"/>
      </dsp:txXfrm>
    </dsp:sp>
    <dsp:sp modelId="{1BAD64AC-DD63-6A46-B65E-449D1A5BB408}">
      <dsp:nvSpPr>
        <dsp:cNvPr id="0" name=""/>
        <dsp:cNvSpPr/>
      </dsp:nvSpPr>
      <dsp:spPr>
        <a:xfrm>
          <a:off x="883224" y="719041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6CCE17-6339-AF44-80C3-21D2614CE7B0}">
      <dsp:nvSpPr>
        <dsp:cNvPr id="0" name=""/>
        <dsp:cNvSpPr/>
      </dsp:nvSpPr>
      <dsp:spPr>
        <a:xfrm rot="10800000">
          <a:off x="1158935" y="1435068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Marine </a:t>
          </a:r>
          <a:r>
            <a:rPr lang="es-ES_tradnl" sz="1500" kern="1200" dirty="0" err="1"/>
            <a:t>Technology</a:t>
          </a:r>
          <a:r>
            <a:rPr lang="es-ES_tradnl" sz="1500" kern="1200" dirty="0"/>
            <a:t> Unit</a:t>
          </a:r>
        </a:p>
      </dsp:txBody>
      <dsp:txXfrm rot="10800000">
        <a:off x="1296791" y="1435068"/>
        <a:ext cx="3915984" cy="551423"/>
      </dsp:txXfrm>
    </dsp:sp>
    <dsp:sp modelId="{10F5B599-5F92-8D4A-AA3E-432C2BD91274}">
      <dsp:nvSpPr>
        <dsp:cNvPr id="0" name=""/>
        <dsp:cNvSpPr/>
      </dsp:nvSpPr>
      <dsp:spPr>
        <a:xfrm>
          <a:off x="883224" y="1435068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CC395-9658-C348-983E-A3129E6EE028}">
      <dsp:nvSpPr>
        <dsp:cNvPr id="0" name=""/>
        <dsp:cNvSpPr/>
      </dsp:nvSpPr>
      <dsp:spPr>
        <a:xfrm rot="10800000">
          <a:off x="1158935" y="2151095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 err="1"/>
            <a:t>Fisheries</a:t>
          </a:r>
          <a:r>
            <a:rPr lang="es-ES_tradnl" sz="1500" kern="1200" dirty="0"/>
            <a:t> </a:t>
          </a:r>
          <a:r>
            <a:rPr lang="es-ES_tradnl" sz="1500" kern="1200" dirty="0" err="1"/>
            <a:t>Socioeconomic</a:t>
          </a:r>
          <a:endParaRPr lang="es-ES_tradnl" sz="1500" kern="1200" dirty="0"/>
        </a:p>
      </dsp:txBody>
      <dsp:txXfrm rot="10800000">
        <a:off x="1296791" y="2151095"/>
        <a:ext cx="3915984" cy="551423"/>
      </dsp:txXfrm>
    </dsp:sp>
    <dsp:sp modelId="{625DE542-6E43-5147-B6D9-43A06B94BCDB}">
      <dsp:nvSpPr>
        <dsp:cNvPr id="0" name=""/>
        <dsp:cNvSpPr/>
      </dsp:nvSpPr>
      <dsp:spPr>
        <a:xfrm>
          <a:off x="883224" y="2151095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3134A7-8D8C-8D4D-B0D2-F9F37C5AE62A}">
      <dsp:nvSpPr>
        <dsp:cNvPr id="0" name=""/>
        <dsp:cNvSpPr/>
      </dsp:nvSpPr>
      <dsp:spPr>
        <a:xfrm rot="10800000">
          <a:off x="1158935" y="2867122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 err="1"/>
            <a:t>Technology</a:t>
          </a:r>
          <a:r>
            <a:rPr lang="es-ES_tradnl" sz="1500" kern="1200" dirty="0"/>
            <a:t> Transfer </a:t>
          </a:r>
          <a:r>
            <a:rPr lang="es-ES_tradnl" sz="1500" kern="1200" dirty="0" err="1"/>
            <a:t>and</a:t>
          </a:r>
          <a:r>
            <a:rPr lang="es-ES_tradnl" sz="1500" kern="1200" dirty="0"/>
            <a:t> </a:t>
          </a:r>
          <a:r>
            <a:rPr lang="es-ES_tradnl" sz="1500" kern="1200" dirty="0" err="1"/>
            <a:t>Promotion</a:t>
          </a:r>
          <a:endParaRPr lang="es-ES_tradnl" sz="1500" kern="1200" dirty="0"/>
        </a:p>
      </dsp:txBody>
      <dsp:txXfrm rot="10800000">
        <a:off x="1296791" y="2867122"/>
        <a:ext cx="3915984" cy="551423"/>
      </dsp:txXfrm>
    </dsp:sp>
    <dsp:sp modelId="{08FFAEF5-BD85-3746-BEC6-958B9D4E1CCE}">
      <dsp:nvSpPr>
        <dsp:cNvPr id="0" name=""/>
        <dsp:cNvSpPr/>
      </dsp:nvSpPr>
      <dsp:spPr>
        <a:xfrm>
          <a:off x="883224" y="2867122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EA734-6224-D04B-B5A9-9981D64BDD1A}">
      <dsp:nvSpPr>
        <dsp:cNvPr id="0" name=""/>
        <dsp:cNvSpPr/>
      </dsp:nvSpPr>
      <dsp:spPr>
        <a:xfrm rot="10800000">
          <a:off x="1158935" y="3583149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Training </a:t>
          </a:r>
        </a:p>
      </dsp:txBody>
      <dsp:txXfrm rot="10800000">
        <a:off x="1296791" y="3583149"/>
        <a:ext cx="3915984" cy="551423"/>
      </dsp:txXfrm>
    </dsp:sp>
    <dsp:sp modelId="{4DB7B879-50D7-3848-A0CF-516D54EF3830}">
      <dsp:nvSpPr>
        <dsp:cNvPr id="0" name=""/>
        <dsp:cNvSpPr/>
      </dsp:nvSpPr>
      <dsp:spPr>
        <a:xfrm>
          <a:off x="883224" y="3583149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367851-90B8-E64D-B229-06DC699A541C}">
      <dsp:nvSpPr>
        <dsp:cNvPr id="0" name=""/>
        <dsp:cNvSpPr/>
      </dsp:nvSpPr>
      <dsp:spPr>
        <a:xfrm rot="10800000">
          <a:off x="1158935" y="4299176"/>
          <a:ext cx="4053840" cy="5514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International </a:t>
          </a:r>
          <a:r>
            <a:rPr lang="es-ES_tradnl" sz="1500" kern="1200" dirty="0" err="1"/>
            <a:t>Cooperation</a:t>
          </a:r>
          <a:endParaRPr lang="es-ES_tradnl" sz="1500" kern="1200" dirty="0"/>
        </a:p>
      </dsp:txBody>
      <dsp:txXfrm rot="10800000">
        <a:off x="1296791" y="4299176"/>
        <a:ext cx="3915984" cy="551423"/>
      </dsp:txXfrm>
    </dsp:sp>
    <dsp:sp modelId="{09594208-1009-D846-97BB-8D9F2BC7AFED}">
      <dsp:nvSpPr>
        <dsp:cNvPr id="0" name=""/>
        <dsp:cNvSpPr/>
      </dsp:nvSpPr>
      <dsp:spPr>
        <a:xfrm>
          <a:off x="883224" y="4299176"/>
          <a:ext cx="551423" cy="5514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E29E-3765-43D3-AC4B-D0B763A3B806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9A21-3107-43DD-B39A-B5EC21058F2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92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3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3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s-ES" altLang="es-E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14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Discussion- Climate change in Vietnam-</a:t>
            </a:r>
            <a:br>
              <a:rPr lang="nb-NO" b="1" dirty="0">
                <a:solidFill>
                  <a:srgbClr val="002060"/>
                </a:solidFill>
              </a:rPr>
            </a:br>
            <a:r>
              <a:rPr lang="nb-NO" b="1" dirty="0">
                <a:solidFill>
                  <a:srgbClr val="002060"/>
                </a:solidFill>
              </a:rPr>
              <a:t> What is most effected and what are strategies? </a:t>
            </a:r>
            <a:br>
              <a:rPr lang="nb-NO" b="1" dirty="0">
                <a:solidFill>
                  <a:srgbClr val="002060"/>
                </a:solidFill>
              </a:rPr>
            </a:br>
            <a:r>
              <a:rPr lang="nb-NO" sz="1200" dirty="0"/>
              <a:t>Is aquaculture more vulnerable than fisheries to climate change?</a:t>
            </a:r>
          </a:p>
          <a:p>
            <a:r>
              <a:rPr lang="nb-NO" sz="1200" dirty="0"/>
              <a:t>What are the most sereve risks and most transformative opportunities for fisheries/aquaculture? </a:t>
            </a:r>
          </a:p>
          <a:p>
            <a:r>
              <a:rPr lang="nb-NO" sz="1200" dirty="0"/>
              <a:t>What adaptation strategies are needed for fisheries/aquaculture sectors?</a:t>
            </a:r>
          </a:p>
          <a:p>
            <a:r>
              <a:rPr lang="nb-NO" sz="1200" dirty="0"/>
              <a:t>Are there any decision support tools for fisheries and aquaculture stakeholders under CC? Do you think decision support framework important for fisheries and aquaculture stakeholders? </a:t>
            </a:r>
          </a:p>
          <a:p>
            <a:r>
              <a:rPr lang="nb-NO" sz="1200" dirty="0"/>
              <a:t>What can be learned from ClimeFish results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9A21-3107-43DD-B39A-B5EC21058F25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79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35" y="336412"/>
            <a:ext cx="1957330" cy="4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54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553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29" y="60981"/>
            <a:ext cx="1957330" cy="4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91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657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673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210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86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769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52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AAEA-E1A7-421A-9BE1-B6E45E70D632}" type="datetimeFigureOut">
              <a:rPr lang="es-ES_tradnl" smtClean="0"/>
              <a:pPr/>
              <a:t>16/06/2021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6A0D-6B0B-4A12-A231-BEDC0E0A5F0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330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chapela@cetmar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martin@cetmar.org" TargetMode="External"/><Relationship Id="rId2" Type="http://schemas.openxmlformats.org/officeDocument/2006/relationships/hyperlink" Target="mailto:rchapela@cetmar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37588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13851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ítulo 8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3683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Accelerating the Impact of Innovation through SPAIN-ASEAN Strategic Partnerships in </a:t>
            </a:r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</a:rPr>
              <a:t>Bioeconomy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, Urban and Food Sustainability</a:t>
            </a:r>
            <a:br>
              <a:rPr lang="en-GB" dirty="0"/>
            </a:br>
            <a:endParaRPr lang="es-ES_tradnl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800" b="1" dirty="0"/>
              <a:t>Rosa </a:t>
            </a:r>
            <a:r>
              <a:rPr lang="es-ES" sz="2800" b="1" dirty="0" err="1"/>
              <a:t>Chapela</a:t>
            </a:r>
            <a:r>
              <a:rPr lang="es-ES" sz="2800" b="1" dirty="0"/>
              <a:t> Pérez</a:t>
            </a:r>
          </a:p>
          <a:p>
            <a:r>
              <a:rPr lang="es-ES" sz="2800" b="1" dirty="0"/>
              <a:t>CETMAR</a:t>
            </a:r>
            <a:endParaRPr lang="es-ES" b="1" dirty="0"/>
          </a:p>
          <a:p>
            <a:r>
              <a:rPr lang="es-ES" dirty="0">
                <a:hlinkClick r:id="rId2"/>
              </a:rPr>
              <a:t>rchapela@cetmar.org</a:t>
            </a:r>
            <a:r>
              <a:rPr lang="es-ES" dirty="0"/>
              <a:t> </a:t>
            </a:r>
            <a:endParaRPr lang="en-GB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41" y="5518346"/>
            <a:ext cx="2893751" cy="10911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18" y="5600700"/>
            <a:ext cx="3228975" cy="1257300"/>
          </a:xfrm>
          <a:prstGeom prst="rect">
            <a:avLst/>
          </a:prstGeom>
        </p:spPr>
      </p:pic>
      <p:pic>
        <p:nvPicPr>
          <p:cNvPr id="14" name="Marcador de contenido 4">
            <a:extLst>
              <a:ext uri="{FF2B5EF4-FFF2-40B4-BE49-F238E27FC236}">
                <a16:creationId xmlns:a16="http://schemas.microsoft.com/office/drawing/2014/main" id="{646C16A2-1833-4203-BF37-A4C19CE2F4CD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86" y="5694813"/>
            <a:ext cx="1628114" cy="10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8"/>
          <p:cNvSpPr txBox="1">
            <a:spLocks/>
          </p:cNvSpPr>
          <p:nvPr/>
        </p:nvSpPr>
        <p:spPr>
          <a:xfrm rot="16200000">
            <a:off x="-1791096" y="3558778"/>
            <a:ext cx="5017293" cy="95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92B7D1"/>
                </a:solidFill>
                <a:latin typeface="Century Gothic" panose="020B0502020202020204" pitchFamily="34" charset="0"/>
              </a:rPr>
              <a:t>AREA OF ACTIVITY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67895" y="218215"/>
            <a:ext cx="803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58079"/>
                </a:solidFill>
                <a:latin typeface="Century Gothic" panose="020B0502020202020204" pitchFamily="34" charset="0"/>
              </a:rPr>
              <a:t>We develop projects and services together with partners from </a:t>
            </a:r>
            <a:r>
              <a:rPr lang="en-US" sz="2800" b="1" dirty="0">
                <a:solidFill>
                  <a:srgbClr val="658079"/>
                </a:solidFill>
                <a:latin typeface="Century Gothic" panose="020B0502020202020204" pitchFamily="34" charset="0"/>
              </a:rPr>
              <a:t>70 countries </a:t>
            </a:r>
            <a:r>
              <a:rPr lang="en-US" sz="2800" dirty="0">
                <a:solidFill>
                  <a:srgbClr val="658079"/>
                </a:solidFill>
                <a:latin typeface="Century Gothic" panose="020B0502020202020204" pitchFamily="34" charset="0"/>
              </a:rPr>
              <a:t>of the world</a:t>
            </a:r>
            <a:endParaRPr lang="es-ES" sz="2800" b="1" dirty="0">
              <a:solidFill>
                <a:srgbClr val="6580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90900" y="1528763"/>
            <a:ext cx="381000" cy="139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47" y="1451929"/>
            <a:ext cx="6962588" cy="48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7" name="Título 8"/>
          <p:cNvSpPr txBox="1">
            <a:spLocks/>
          </p:cNvSpPr>
          <p:nvPr/>
        </p:nvSpPr>
        <p:spPr>
          <a:xfrm rot="16200000">
            <a:off x="-1791096" y="3558778"/>
            <a:ext cx="5017293" cy="95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Background</a:t>
            </a:r>
            <a:endParaRPr lang="es-ES_tradnl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49764" y="1325563"/>
            <a:ext cx="9364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658079"/>
                </a:solidFill>
              </a:rPr>
              <a:t>ACUIPESCA PERÚ </a:t>
            </a:r>
            <a:r>
              <a:rPr lang="en-US" sz="2000" dirty="0">
                <a:solidFill>
                  <a:srgbClr val="658079"/>
                </a:solidFill>
              </a:rPr>
              <a:t>Increase the competitiveness of the artisanal fishing and aquaculture sector in </a:t>
            </a:r>
            <a:r>
              <a:rPr lang="en-US" sz="2000" dirty="0" err="1">
                <a:solidFill>
                  <a:srgbClr val="658079"/>
                </a:solidFill>
              </a:rPr>
              <a:t>Sechura</a:t>
            </a:r>
            <a:r>
              <a:rPr lang="en-US" sz="2000" dirty="0">
                <a:solidFill>
                  <a:srgbClr val="658079"/>
                </a:solidFill>
              </a:rPr>
              <a:t> Bay through institutional and organizational strengthening, the adoption of technologies and environmental sustainability</a:t>
            </a:r>
            <a:r>
              <a:rPr lang="es-ES" sz="2000" dirty="0">
                <a:solidFill>
                  <a:srgbClr val="658079"/>
                </a:solidFill>
              </a:rPr>
              <a:t>.</a:t>
            </a:r>
          </a:p>
          <a:p>
            <a:endParaRPr lang="es-ES" sz="2000" dirty="0">
              <a:solidFill>
                <a:srgbClr val="65807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658079"/>
                </a:solidFill>
              </a:rPr>
              <a:t>NATMIRC III </a:t>
            </a:r>
            <a:r>
              <a:rPr lang="en-US" sz="2000" dirty="0">
                <a:solidFill>
                  <a:srgbClr val="658079"/>
                </a:solidFill>
              </a:rPr>
              <a:t>Reinforcement of the National Center of Information and Marine Research of Namibia (NATMIRC) supporting the decision making process regarding fisheries management</a:t>
            </a:r>
            <a:r>
              <a:rPr lang="es-ES" sz="2000" dirty="0">
                <a:solidFill>
                  <a:srgbClr val="658079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>
              <a:solidFill>
                <a:srgbClr val="65807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658079"/>
                </a:solidFill>
              </a:rPr>
              <a:t>PESCA SEGURA EL SALVADOR</a:t>
            </a:r>
            <a:r>
              <a:rPr lang="es-ES" sz="2000" dirty="0">
                <a:solidFill>
                  <a:srgbClr val="658079"/>
                </a:solidFill>
              </a:rPr>
              <a:t> </a:t>
            </a:r>
            <a:r>
              <a:rPr lang="en-US" sz="2000" dirty="0">
                <a:solidFill>
                  <a:srgbClr val="658079"/>
                </a:solidFill>
              </a:rPr>
              <a:t>Improvement of technical and material capacities of the Salvadoran artisanal fleet to enable a safe and sustainable fishing activity</a:t>
            </a:r>
            <a:r>
              <a:rPr lang="es-ES" sz="2000" dirty="0">
                <a:solidFill>
                  <a:srgbClr val="658079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>
              <a:solidFill>
                <a:srgbClr val="658079"/>
              </a:solidFill>
            </a:endParaRPr>
          </a:p>
          <a:p>
            <a:endParaRPr lang="es-ES" sz="2000" dirty="0">
              <a:solidFill>
                <a:srgbClr val="6580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57" y="241510"/>
            <a:ext cx="2169583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256116" y="434793"/>
            <a:ext cx="330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>
                <a:solidFill>
                  <a:schemeClr val="accent5"/>
                </a:solidFill>
              </a:rPr>
              <a:t>PrimeFish</a:t>
            </a:r>
            <a:r>
              <a:rPr lang="es-ES_tradnl" sz="2400" b="1" dirty="0">
                <a:solidFill>
                  <a:schemeClr val="accent5"/>
                </a:solidFill>
              </a:rPr>
              <a:t> </a:t>
            </a:r>
            <a:r>
              <a:rPr lang="es-ES_tradnl" sz="2400" b="1" dirty="0" err="1">
                <a:solidFill>
                  <a:schemeClr val="accent5"/>
                </a:solidFill>
              </a:rPr>
              <a:t>project</a:t>
            </a:r>
            <a:r>
              <a:rPr lang="es-ES_tradnl" sz="2400" b="1" dirty="0">
                <a:solidFill>
                  <a:schemeClr val="accent5"/>
                </a:solidFill>
              </a:rPr>
              <a:t> H2020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809911" y="1281495"/>
            <a:ext cx="3798470" cy="10297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Participation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fisheries</a:t>
            </a:r>
            <a:r>
              <a:rPr lang="es-ES_tradnl" dirty="0"/>
              <a:t> </a:t>
            </a:r>
            <a:r>
              <a:rPr lang="es-ES_tradnl" dirty="0" err="1"/>
              <a:t>economist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University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Nha</a:t>
            </a:r>
            <a:r>
              <a:rPr lang="es-ES_tradnl" dirty="0"/>
              <a:t> </a:t>
            </a:r>
            <a:r>
              <a:rPr lang="es-ES_tradnl" dirty="0" err="1"/>
              <a:t>Trang</a:t>
            </a:r>
            <a:r>
              <a:rPr lang="es-ES_tradnl" dirty="0"/>
              <a:t> (Vietnam)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021930" y="2612413"/>
            <a:ext cx="3798470" cy="10297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Improving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competitiveness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European </a:t>
            </a:r>
            <a:r>
              <a:rPr lang="es-ES_tradnl" dirty="0" err="1"/>
              <a:t>fisheries</a:t>
            </a:r>
            <a:r>
              <a:rPr lang="es-ES_tradnl" dirty="0"/>
              <a:t> </a:t>
            </a:r>
            <a:r>
              <a:rPr lang="es-ES_tradnl" dirty="0" err="1"/>
              <a:t>and</a:t>
            </a:r>
            <a:r>
              <a:rPr lang="es-ES_tradnl" dirty="0"/>
              <a:t> </a:t>
            </a:r>
            <a:r>
              <a:rPr lang="es-ES_tradnl" dirty="0" err="1"/>
              <a:t>aquaculture</a:t>
            </a:r>
            <a:r>
              <a:rPr lang="es-ES_tradnl" dirty="0"/>
              <a:t> sector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6915151" y="2612413"/>
            <a:ext cx="4500562" cy="165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 participation of Vietnamese partners allowed for a more complete analysis of the sector by introducing the panga as a case study: a species cultivated in Vietnam and with great commercial success in Europe</a:t>
            </a:r>
          </a:p>
        </p:txBody>
      </p:sp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646C16A2-1833-4203-BF37-A4C19CE2F4C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2" y="5479887"/>
            <a:ext cx="1102176" cy="736621"/>
          </a:xfrm>
          <a:prstGeom prst="rect">
            <a:avLst/>
          </a:prstGeom>
        </p:spPr>
      </p:pic>
      <p:sp>
        <p:nvSpPr>
          <p:cNvPr id="13" name="CuadroTexto 11">
            <a:extLst>
              <a:ext uri="{FF2B5EF4-FFF2-40B4-BE49-F238E27FC236}">
                <a16:creationId xmlns:a16="http://schemas.microsoft.com/office/drawing/2014/main" id="{1CADA08E-CE1D-4938-BE08-BCCDD7F74F0E}"/>
              </a:ext>
            </a:extLst>
          </p:cNvPr>
          <p:cNvSpPr txBox="1"/>
          <p:nvPr/>
        </p:nvSpPr>
        <p:spPr>
          <a:xfrm>
            <a:off x="2428218" y="5639999"/>
            <a:ext cx="89874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This project has received funding from the European Union’s Horizon 2020 Research and Innovation programme under Grant Agreements </a:t>
            </a:r>
            <a:r>
              <a:rPr lang="en-GB" sz="1400" dirty="0" err="1"/>
              <a:t>PrimeFish</a:t>
            </a:r>
            <a:r>
              <a:rPr lang="en-GB" sz="1400" dirty="0"/>
              <a:t>- 635761.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9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15" y="0"/>
            <a:ext cx="2169583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208121" y="473601"/>
            <a:ext cx="330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>
                <a:solidFill>
                  <a:schemeClr val="accent5"/>
                </a:solidFill>
              </a:rPr>
              <a:t>PrimeFish</a:t>
            </a:r>
            <a:r>
              <a:rPr lang="es-ES_tradnl" sz="2400" b="1" dirty="0">
                <a:solidFill>
                  <a:schemeClr val="accent5"/>
                </a:solidFill>
              </a:rPr>
              <a:t> </a:t>
            </a:r>
            <a:r>
              <a:rPr lang="es-ES_tradnl" sz="2400" b="1" dirty="0" err="1">
                <a:solidFill>
                  <a:schemeClr val="accent5"/>
                </a:solidFill>
              </a:rPr>
              <a:t>project</a:t>
            </a:r>
            <a:r>
              <a:rPr lang="es-ES_tradnl" sz="2400" b="1" dirty="0">
                <a:solidFill>
                  <a:schemeClr val="accent5"/>
                </a:solidFill>
              </a:rPr>
              <a:t> H2020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8912" y="1882573"/>
            <a:ext cx="61201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6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Tackles the challenges that European seafood producers are facing: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6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increased competition from products from overseas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6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fluctuations and variation in the prices of seafood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6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new fish products fail on markets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6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producers are unable to meet the demands and expectations of consumers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6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 regulations influence the competitiveness of seafood producers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7166713" y="935266"/>
            <a:ext cx="64709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and consumers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Competitiveness and economic performance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chain relation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41" y="2326752"/>
            <a:ext cx="6496890" cy="3081687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1258301" y="5608686"/>
            <a:ext cx="3410350" cy="12493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Helping Fishing &amp; Aquaculture</a:t>
            </a:r>
            <a:br>
              <a:rPr lang="en-GB" dirty="0"/>
            </a:br>
            <a:r>
              <a:rPr lang="en-GB" dirty="0"/>
              <a:t>(Industry) Stakeholders to make better</a:t>
            </a:r>
            <a:br>
              <a:rPr lang="en-GB" dirty="0"/>
            </a:br>
            <a:r>
              <a:rPr lang="en-GB" dirty="0"/>
              <a:t>business decisions</a:t>
            </a:r>
            <a:endParaRPr lang="es-ES_tradnl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985" y="5490369"/>
            <a:ext cx="4192229" cy="15557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49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1" y="203200"/>
            <a:ext cx="1351666" cy="117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141000" y="715936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>
                <a:solidFill>
                  <a:schemeClr val="accent5"/>
                </a:solidFill>
              </a:rPr>
              <a:t>PrimeFish</a:t>
            </a:r>
            <a:r>
              <a:rPr lang="es-ES_tradnl" b="1" dirty="0">
                <a:solidFill>
                  <a:schemeClr val="accent5"/>
                </a:solidFill>
              </a:rPr>
              <a:t> </a:t>
            </a:r>
            <a:r>
              <a:rPr lang="es-ES_tradnl" b="1" dirty="0" err="1">
                <a:solidFill>
                  <a:schemeClr val="accent5"/>
                </a:solidFill>
              </a:rPr>
              <a:t>project</a:t>
            </a:r>
            <a:r>
              <a:rPr lang="es-ES_tradnl" b="1" dirty="0">
                <a:solidFill>
                  <a:schemeClr val="accent5"/>
                </a:solidFill>
              </a:rPr>
              <a:t> H2020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378161"/>
            <a:ext cx="4357816" cy="24512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77" y="4701872"/>
            <a:ext cx="3724866" cy="20952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37" y="861794"/>
            <a:ext cx="4733447" cy="355008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8" y="4025608"/>
            <a:ext cx="2805832" cy="28058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626669" y="486592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200" dirty="0"/>
              <a:t>World/EU Fisheries-Performance and Governance</a:t>
            </a:r>
          </a:p>
          <a:p>
            <a:pPr lvl="0"/>
            <a:r>
              <a:rPr lang="en-GB" sz="1200" dirty="0"/>
              <a:t>World/EU Aquaculture-Performance and Opportunities</a:t>
            </a:r>
          </a:p>
          <a:p>
            <a:pPr lvl="0"/>
            <a:r>
              <a:rPr lang="en-GB" sz="1200" dirty="0"/>
              <a:t>Seafood Consumption and Market Trends</a:t>
            </a:r>
          </a:p>
          <a:p>
            <a:pPr lvl="0"/>
            <a:r>
              <a:rPr lang="en-GB" sz="1200" dirty="0"/>
              <a:t>Seafood Markets and Regulations</a:t>
            </a:r>
          </a:p>
          <a:p>
            <a:pPr lvl="0"/>
            <a:r>
              <a:rPr lang="en-GB" sz="1200" dirty="0"/>
              <a:t>Economic Sustainability and Competitiveness</a:t>
            </a:r>
          </a:p>
          <a:p>
            <a:pPr lvl="0"/>
            <a:r>
              <a:rPr lang="en-GB" sz="1200" dirty="0"/>
              <a:t>Value Chain Governance in Seafood Industry</a:t>
            </a:r>
          </a:p>
          <a:p>
            <a:pPr lvl="0"/>
            <a:r>
              <a:rPr lang="en-GB" sz="1200" dirty="0"/>
              <a:t>Emerging Technologies in Fisheries, Aquaculture and Post-harvesting</a:t>
            </a:r>
          </a:p>
          <a:p>
            <a:pPr lvl="0"/>
            <a:r>
              <a:rPr lang="en-GB" sz="1200" dirty="0"/>
              <a:t>Fisheries, Aquaculture and Climate Change</a:t>
            </a:r>
          </a:p>
          <a:p>
            <a:pPr lvl="0"/>
            <a:r>
              <a:rPr lang="en-GB" sz="1200" dirty="0"/>
              <a:t>Research and Capacity Development in Fisheries and Aquaculture</a:t>
            </a:r>
          </a:p>
          <a:p>
            <a:pPr lvl="0"/>
            <a:r>
              <a:rPr lang="en-GB" sz="1200" dirty="0"/>
              <a:t>Big data and Artificial Intelligent in fisheries and aquaculture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501042" y="-99692"/>
            <a:ext cx="6221627" cy="817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5B9BD5"/>
                </a:solidFill>
              </a:rPr>
              <a:t>PrimeFish</a:t>
            </a:r>
            <a:r>
              <a:rPr lang="en-GB" b="1" dirty="0">
                <a:solidFill>
                  <a:srgbClr val="5B9BD5"/>
                </a:solidFill>
              </a:rPr>
              <a:t> </a:t>
            </a:r>
            <a:r>
              <a:rPr lang="en-GB" b="1" dirty="0" err="1">
                <a:solidFill>
                  <a:srgbClr val="5B9BD5"/>
                </a:solidFill>
              </a:rPr>
              <a:t>VietFish</a:t>
            </a:r>
            <a:r>
              <a:rPr lang="en-GB" b="1" dirty="0">
                <a:solidFill>
                  <a:srgbClr val="5B9BD5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64495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8363" y="28971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accent1"/>
                </a:solidFill>
              </a:rPr>
              <a:t>PrimeFish</a:t>
            </a:r>
            <a:r>
              <a:rPr lang="en-GB" sz="3200" b="1" dirty="0">
                <a:solidFill>
                  <a:schemeClr val="accent1"/>
                </a:solidFill>
              </a:rPr>
              <a:t> Summer School Bremerhaven 2018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63" y="1325563"/>
            <a:ext cx="7742594" cy="43513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461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9" y="4399835"/>
            <a:ext cx="1665928" cy="104120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85" y="1528763"/>
            <a:ext cx="2554288" cy="298527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273968" y="2720579"/>
            <a:ext cx="5582683" cy="2429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anose="020B0604020202020204" pitchFamily="34" charset="0"/>
              </a:rPr>
              <a:t>Project Coordinator: </a:t>
            </a:r>
            <a:r>
              <a:rPr lang="en-US" sz="1800" kern="0" dirty="0">
                <a:solidFill>
                  <a:srgbClr val="002060"/>
                </a:solidFill>
                <a:cs typeface="Arial" panose="020B0604020202020204" pitchFamily="34" charset="0"/>
              </a:rPr>
              <a:t>The Arctic University of Norway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anose="020B0604020202020204" pitchFamily="34" charset="0"/>
              </a:rPr>
              <a:t>Consortium: </a:t>
            </a:r>
            <a:r>
              <a:rPr lang="en-US" sz="1800" kern="0" dirty="0">
                <a:solidFill>
                  <a:srgbClr val="002060"/>
                </a:solidFill>
                <a:cs typeface="Arial" panose="020B0604020202020204" pitchFamily="34" charset="0"/>
              </a:rPr>
              <a:t>21 participants from 16 countries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600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anose="020B0604020202020204" pitchFamily="34" charset="0"/>
              </a:rPr>
              <a:t>Duration:</a:t>
            </a:r>
            <a:r>
              <a:rPr lang="en-US" sz="1800" kern="0" dirty="0">
                <a:solidFill>
                  <a:srgbClr val="002060"/>
                </a:solidFill>
                <a:cs typeface="Arial" panose="020B0604020202020204" pitchFamily="34" charset="0"/>
              </a:rPr>
              <a:t> 48 </a:t>
            </a:r>
            <a:r>
              <a:rPr lang="en-US" sz="1800" kern="0" dirty="0" err="1">
                <a:solidFill>
                  <a:srgbClr val="002060"/>
                </a:solidFill>
                <a:cs typeface="Arial" panose="020B0604020202020204" pitchFamily="34" charset="0"/>
              </a:rPr>
              <a:t>mnd</a:t>
            </a:r>
            <a:endParaRPr lang="en-US" sz="1800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anose="020B0604020202020204" pitchFamily="34" charset="0"/>
              </a:rPr>
              <a:t>Starting: </a:t>
            </a:r>
            <a:r>
              <a:rPr lang="en-US" sz="1800" kern="0" dirty="0">
                <a:solidFill>
                  <a:srgbClr val="002060"/>
                </a:solidFill>
                <a:cs typeface="Arial" panose="020B0604020202020204" pitchFamily="34" charset="0"/>
              </a:rPr>
              <a:t>04/2016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anose="020B0604020202020204" pitchFamily="34" charset="0"/>
              </a:rPr>
              <a:t>Ending: </a:t>
            </a:r>
            <a:r>
              <a:rPr lang="en-US" sz="1800" kern="0" dirty="0">
                <a:solidFill>
                  <a:srgbClr val="002060"/>
                </a:solidFill>
                <a:cs typeface="Arial" panose="020B0604020202020204" pitchFamily="34" charset="0"/>
              </a:rPr>
              <a:t>03/2020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600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anose="020B0604020202020204" pitchFamily="34" charset="0"/>
              </a:rPr>
              <a:t>Granted: </a:t>
            </a:r>
            <a:r>
              <a:rPr lang="en-US" sz="1800" kern="0" dirty="0">
                <a:solidFill>
                  <a:srgbClr val="002060"/>
                </a:solidFill>
                <a:cs typeface="Arial" panose="020B0604020202020204" pitchFamily="34" charset="0"/>
              </a:rPr>
              <a:t>5 MEUR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nb-NO" sz="16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35100" y="-583158"/>
            <a:ext cx="8901113" cy="1979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ClimeFish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– a Horizon 2020 project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675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Co-creating a decision support framework to ensure sustainable fish production in Europe under climate change</a:t>
            </a:r>
            <a:br>
              <a:rPr lang="en-GB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nb-NO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2127059" y="1356668"/>
            <a:ext cx="7517195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Overall Goal: </a:t>
            </a:r>
          </a:p>
          <a:p>
            <a:r>
              <a:rPr lang="en-GB" dirty="0">
                <a:solidFill>
                  <a:srgbClr val="002060"/>
                </a:solidFill>
              </a:rPr>
              <a:t>Help ensure that the increase in seafood production comes in areas and for species where there is a potential for sustainable growth, given the expected climate scenarios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4149602" y="4457711"/>
            <a:ext cx="4062159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nb-NO" kern="0" dirty="0">
                <a:solidFill>
                  <a:srgbClr val="002060"/>
                </a:solidFill>
                <a:cs typeface="Arial" panose="020B0604020202020204" pitchFamily="34" charset="0"/>
              </a:rPr>
              <a:t>For </a:t>
            </a:r>
            <a:r>
              <a:rPr lang="nb-NO" kern="0" dirty="0" err="1">
                <a:solidFill>
                  <a:srgbClr val="002060"/>
                </a:solidFill>
                <a:cs typeface="Arial" panose="020B0604020202020204" pitchFamily="34" charset="0"/>
              </a:rPr>
              <a:t>three</a:t>
            </a:r>
            <a:r>
              <a:rPr lang="nb-NO" kern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nb-NO" kern="0" dirty="0" err="1">
                <a:solidFill>
                  <a:srgbClr val="002060"/>
                </a:solidFill>
                <a:cs typeface="Arial" panose="020B0604020202020204" pitchFamily="34" charset="0"/>
              </a:rPr>
              <a:t>sectors</a:t>
            </a:r>
            <a:r>
              <a:rPr lang="nb-NO" kern="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0" lvl="1">
              <a:defRPr/>
            </a:pPr>
            <a:r>
              <a:rPr lang="nb-NO" kern="0" dirty="0">
                <a:solidFill>
                  <a:srgbClr val="002060"/>
                </a:solidFill>
                <a:cs typeface="Arial" panose="020B0604020202020204" pitchFamily="34" charset="0"/>
              </a:rPr>
              <a:t>Sea </a:t>
            </a:r>
            <a:r>
              <a:rPr lang="nb-NO" kern="0" dirty="0" err="1">
                <a:solidFill>
                  <a:srgbClr val="002060"/>
                </a:solidFill>
                <a:cs typeface="Arial" panose="020B0604020202020204" pitchFamily="34" charset="0"/>
              </a:rPr>
              <a:t>fisheries</a:t>
            </a:r>
            <a:endParaRPr lang="nb-NO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nb-NO" kern="0" dirty="0">
                <a:solidFill>
                  <a:srgbClr val="002060"/>
                </a:solidFill>
                <a:cs typeface="Arial" panose="020B0604020202020204" pitchFamily="34" charset="0"/>
              </a:rPr>
              <a:t>Marine </a:t>
            </a:r>
            <a:r>
              <a:rPr lang="nb-NO" kern="0" dirty="0" err="1">
                <a:solidFill>
                  <a:srgbClr val="002060"/>
                </a:solidFill>
                <a:cs typeface="Arial" panose="020B0604020202020204" pitchFamily="34" charset="0"/>
              </a:rPr>
              <a:t>aquaculture</a:t>
            </a:r>
            <a:endParaRPr lang="nb-NO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nb-NO" kern="0" dirty="0">
                <a:solidFill>
                  <a:srgbClr val="002060"/>
                </a:solidFill>
                <a:cs typeface="Arial" panose="020B0604020202020204" pitchFamily="34" charset="0"/>
              </a:rPr>
              <a:t>Lake and ponds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930" y="3239874"/>
            <a:ext cx="5061478" cy="355770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0691133" y="868896"/>
            <a:ext cx="1490662" cy="5989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series of training exercises were carried out for the formulation of adaptation plans in a selection three cases at the European level and two other cases outside Europe, including Vietnam.</a:t>
            </a:r>
          </a:p>
        </p:txBody>
      </p:sp>
      <p:sp>
        <p:nvSpPr>
          <p:cNvPr id="17" name="CuadroTexto 11">
            <a:extLst>
              <a:ext uri="{FF2B5EF4-FFF2-40B4-BE49-F238E27FC236}">
                <a16:creationId xmlns:a16="http://schemas.microsoft.com/office/drawing/2014/main" id="{1CADA08E-CE1D-4938-BE08-BCCDD7F74F0E}"/>
              </a:ext>
            </a:extLst>
          </p:cNvPr>
          <p:cNvSpPr txBox="1"/>
          <p:nvPr/>
        </p:nvSpPr>
        <p:spPr>
          <a:xfrm>
            <a:off x="1109915" y="6063685"/>
            <a:ext cx="516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These projects have received funding from the European Union’s Horizon 2020 Research and Innovation programme under Grant Agreements </a:t>
            </a:r>
            <a:r>
              <a:rPr lang="en-GB" sz="1200" dirty="0" err="1"/>
              <a:t>PrimeFish</a:t>
            </a:r>
            <a:r>
              <a:rPr lang="en-GB" sz="1200" dirty="0"/>
              <a:t>- 635761 and </a:t>
            </a:r>
            <a:r>
              <a:rPr lang="en-GB" sz="1200" dirty="0" err="1"/>
              <a:t>ClimeFish</a:t>
            </a:r>
            <a:r>
              <a:rPr lang="en-GB" sz="1200" dirty="0"/>
              <a:t>- 677039.</a:t>
            </a:r>
          </a:p>
          <a:p>
            <a:endParaRPr lang="en-GB" dirty="0"/>
          </a:p>
        </p:txBody>
      </p:sp>
      <p:pic>
        <p:nvPicPr>
          <p:cNvPr id="18" name="Marcador de contenido 4">
            <a:extLst>
              <a:ext uri="{FF2B5EF4-FFF2-40B4-BE49-F238E27FC236}">
                <a16:creationId xmlns:a16="http://schemas.microsoft.com/office/drawing/2014/main" id="{646C16A2-1833-4203-BF37-A4C19CE2F4CD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3" y="6038882"/>
            <a:ext cx="1102176" cy="7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211" t="14357" r="24179" b="8522"/>
          <a:stretch/>
        </p:blipFill>
        <p:spPr>
          <a:xfrm>
            <a:off x="5300663" y="81651"/>
            <a:ext cx="6657975" cy="528637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8546"/>
            <a:ext cx="1274865" cy="1489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16894"/>
            <a:ext cx="4734842" cy="355113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274865" y="5874544"/>
            <a:ext cx="6329363" cy="800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Climefish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conference</a:t>
            </a:r>
            <a:r>
              <a:rPr lang="es-ES" dirty="0">
                <a:solidFill>
                  <a:schemeClr val="tx1"/>
                </a:solidFill>
              </a:rPr>
              <a:t> in Vietnam: </a:t>
            </a:r>
            <a:r>
              <a:rPr lang="es-ES" dirty="0" err="1">
                <a:solidFill>
                  <a:schemeClr val="tx1"/>
                </a:solidFill>
              </a:rPr>
              <a:t>Scientist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Department of Fisheries and the VINA TUNA Association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058151" y="5686425"/>
            <a:ext cx="3900488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highlighted the need to apply mechanisms and support measures to fishermen in their activities and appreciated knowing the European experience for the development of adaptation plans for fishing in </a:t>
            </a:r>
            <a:r>
              <a:rPr lang="en-GB" sz="1400" dirty="0" err="1"/>
              <a:t>Khanh</a:t>
            </a:r>
            <a:r>
              <a:rPr lang="en-GB" sz="1400" dirty="0"/>
              <a:t> </a:t>
            </a:r>
            <a:r>
              <a:rPr lang="en-GB" sz="1400" dirty="0" err="1"/>
              <a:t>Hoa</a:t>
            </a:r>
            <a:r>
              <a:rPr lang="en-GB" sz="1400" dirty="0"/>
              <a:t> province</a:t>
            </a:r>
          </a:p>
        </p:txBody>
      </p:sp>
    </p:spTree>
    <p:extLst>
      <p:ext uri="{BB962C8B-B14F-4D97-AF65-F5344CB8AC3E}">
        <p14:creationId xmlns:p14="http://schemas.microsoft.com/office/powerpoint/2010/main" val="397587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Thank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much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</a:rPr>
              <a:t>attention</a:t>
            </a:r>
            <a:endParaRPr lang="es-ES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  <a:p>
            <a:r>
              <a:rPr lang="es-ES" dirty="0">
                <a:hlinkClick r:id="rId2"/>
              </a:rPr>
              <a:t>rchapela@cetmar.org</a:t>
            </a:r>
            <a:endParaRPr lang="es-ES" dirty="0"/>
          </a:p>
          <a:p>
            <a:r>
              <a:rPr lang="es-ES" dirty="0">
                <a:hlinkClick r:id="rId3"/>
              </a:rPr>
              <a:t>gmartin@cetmar.org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37588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13851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07" y="1066490"/>
            <a:ext cx="6253911" cy="4166072"/>
          </a:xfrm>
          <a:prstGeom prst="rect">
            <a:avLst/>
          </a:prstGeom>
        </p:spPr>
      </p:pic>
      <p:sp>
        <p:nvSpPr>
          <p:cNvPr id="10" name="Título 8"/>
          <p:cNvSpPr>
            <a:spLocks noGrp="1"/>
          </p:cNvSpPr>
          <p:nvPr>
            <p:ph type="ctrTitle"/>
          </p:nvPr>
        </p:nvSpPr>
        <p:spPr>
          <a:xfrm rot="16200000">
            <a:off x="-1729978" y="3619896"/>
            <a:ext cx="4895056" cy="957263"/>
          </a:xfrm>
        </p:spPr>
        <p:txBody>
          <a:bodyPr>
            <a:normAutofit/>
          </a:bodyPr>
          <a:lstStyle/>
          <a:p>
            <a:pPr algn="l"/>
            <a:r>
              <a:rPr lang="es-ES_tradnl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Context</a:t>
            </a:r>
            <a:endParaRPr lang="es-ES_tradnl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35100" y="343155"/>
            <a:ext cx="957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58079"/>
                </a:solidFill>
                <a:latin typeface="Century Gothic" panose="020B0502020202020204" pitchFamily="34" charset="0"/>
              </a:rPr>
              <a:t>Centro </a:t>
            </a:r>
            <a:r>
              <a:rPr lang="en-US" sz="2800" dirty="0" err="1">
                <a:solidFill>
                  <a:srgbClr val="658079"/>
                </a:solidFill>
                <a:latin typeface="Century Gothic" panose="020B0502020202020204" pitchFamily="34" charset="0"/>
              </a:rPr>
              <a:t>Tecnológico</a:t>
            </a:r>
            <a:r>
              <a:rPr lang="en-US" sz="2800" dirty="0">
                <a:solidFill>
                  <a:srgbClr val="658079"/>
                </a:solidFill>
                <a:latin typeface="Century Gothic" panose="020B0502020202020204" pitchFamily="34" charset="0"/>
              </a:rPr>
              <a:t> del Mar </a:t>
            </a:r>
            <a:r>
              <a:rPr lang="es-ES_tradnl" sz="2800" dirty="0">
                <a:solidFill>
                  <a:srgbClr val="658079"/>
                </a:solidFill>
                <a:latin typeface="Century Gothic" panose="020B0502020202020204" pitchFamily="34" charset="0"/>
              </a:rPr>
              <a:t>– </a:t>
            </a:r>
            <a:r>
              <a:rPr lang="es-ES_tradn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Fundación</a:t>
            </a:r>
            <a:r>
              <a:rPr lang="es-ES_tradnl" sz="2800" dirty="0">
                <a:solidFill>
                  <a:srgbClr val="658079"/>
                </a:solidFill>
                <a:latin typeface="Century Gothic" panose="020B0502020202020204" pitchFamily="34" charset="0"/>
              </a:rPr>
              <a:t> </a:t>
            </a:r>
            <a:r>
              <a:rPr lang="es-ES_tradnl" sz="2800" dirty="0">
                <a:solidFill>
                  <a:srgbClr val="92B7D1"/>
                </a:solidFill>
                <a:latin typeface="Century Gothic" panose="020B0502020202020204" pitchFamily="34" charset="0"/>
              </a:rPr>
              <a:t>CETMAR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64107" y="5462971"/>
            <a:ext cx="6253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>
                <a:solidFill>
                  <a:srgbClr val="92B7D1"/>
                </a:solidFill>
                <a:latin typeface="Century Gothic" pitchFamily="34" charset="0"/>
              </a:rPr>
              <a:t>CETMAR is a </a:t>
            </a:r>
            <a:r>
              <a:rPr lang="en-GB" sz="2000" dirty="0">
                <a:solidFill>
                  <a:srgbClr val="A9AF27"/>
                </a:solidFill>
                <a:latin typeface="Century Gothic" pitchFamily="34" charset="0"/>
              </a:rPr>
              <a:t>public foundation</a:t>
            </a:r>
            <a:r>
              <a:rPr lang="en-GB" sz="2000" dirty="0">
                <a:solidFill>
                  <a:srgbClr val="92B7D1"/>
                </a:solidFill>
                <a:latin typeface="Century Gothic" pitchFamily="34" charset="0"/>
              </a:rPr>
              <a:t>, promoted by Galician Government -</a:t>
            </a:r>
            <a:r>
              <a:rPr lang="en-GB" sz="2000" dirty="0">
                <a:solidFill>
                  <a:srgbClr val="BBBF1B"/>
                </a:solidFill>
                <a:latin typeface="Century Gothic" pitchFamily="34" charset="0"/>
              </a:rPr>
              <a:t>Xunta de Galicia</a:t>
            </a:r>
            <a:r>
              <a:rPr lang="en-GB" sz="2000" dirty="0">
                <a:solidFill>
                  <a:srgbClr val="92B7D1"/>
                </a:solidFill>
                <a:latin typeface="Century Gothic" pitchFamily="34" charset="0"/>
              </a:rPr>
              <a:t>- and the </a:t>
            </a:r>
            <a:r>
              <a:rPr lang="en-GB" sz="2000" dirty="0">
                <a:solidFill>
                  <a:srgbClr val="BBBF1B"/>
                </a:solidFill>
                <a:latin typeface="Century Gothic" pitchFamily="34" charset="0"/>
              </a:rPr>
              <a:t>Ministry of Science and Innovation</a:t>
            </a:r>
            <a:r>
              <a:rPr lang="en-GB" sz="2000" dirty="0">
                <a:solidFill>
                  <a:srgbClr val="92B7D1"/>
                </a:solidFill>
                <a:latin typeface="Century Gothic" pitchFamily="34" charset="0"/>
              </a:rPr>
              <a:t>.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4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6041596" y="2193655"/>
            <a:ext cx="1451404" cy="82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ectángulo 28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30"/>
          <p:cNvSpPr/>
          <p:nvPr/>
        </p:nvSpPr>
        <p:spPr>
          <a:xfrm>
            <a:off x="0" y="537588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31"/>
          <p:cNvSpPr/>
          <p:nvPr/>
        </p:nvSpPr>
        <p:spPr>
          <a:xfrm>
            <a:off x="0" y="1113851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3" name="Grupo 7"/>
          <p:cNvGrpSpPr/>
          <p:nvPr/>
        </p:nvGrpSpPr>
        <p:grpSpPr>
          <a:xfrm>
            <a:off x="7088055" y="-680710"/>
            <a:ext cx="8515350" cy="7923214"/>
            <a:chOff x="1828800" y="-608014"/>
            <a:chExt cx="8515350" cy="7923214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7950" y="0"/>
              <a:ext cx="6496050" cy="6875704"/>
            </a:xfrm>
            <a:prstGeom prst="rect">
              <a:avLst/>
            </a:prstGeom>
          </p:spPr>
        </p:pic>
        <p:sp>
          <p:nvSpPr>
            <p:cNvPr id="35" name="Rectángulo 34"/>
            <p:cNvSpPr/>
            <p:nvPr/>
          </p:nvSpPr>
          <p:spPr>
            <a:xfrm>
              <a:off x="1828800" y="-495300"/>
              <a:ext cx="2400300" cy="21859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7943850" y="-608014"/>
              <a:ext cx="2400300" cy="7923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81173"/>
              </p:ext>
            </p:extLst>
          </p:nvPr>
        </p:nvGraphicFramePr>
        <p:xfrm>
          <a:off x="3332472" y="4716013"/>
          <a:ext cx="1570351" cy="216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9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&gt; 20,000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3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10,000 – 20,000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3F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7,500 – 10,000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A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5,000 – 7,500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2,500 – 5,000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1,000 – 2,500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 1,000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Rectángulo 37"/>
          <p:cNvSpPr/>
          <p:nvPr/>
        </p:nvSpPr>
        <p:spPr>
          <a:xfrm>
            <a:off x="2425387" y="4344481"/>
            <a:ext cx="3129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Total fisheries sector employment in Europe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7820284" y="211649"/>
            <a:ext cx="2741981" cy="1728463"/>
          </a:xfrm>
          <a:prstGeom prst="roundRect">
            <a:avLst/>
          </a:prstGeom>
          <a:solidFill>
            <a:srgbClr val="7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high employment dependency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Presence in many fishing areas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841907" y="1107007"/>
            <a:ext cx="106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Galicia:</a:t>
            </a:r>
            <a:endParaRPr lang="en-GB" dirty="0"/>
          </a:p>
        </p:txBody>
      </p:sp>
      <p:sp>
        <p:nvSpPr>
          <p:cNvPr id="41" name="CuadroTexto 40"/>
          <p:cNvSpPr txBox="1"/>
          <p:nvPr/>
        </p:nvSpPr>
        <p:spPr>
          <a:xfrm>
            <a:off x="5572906" y="2461731"/>
            <a:ext cx="3860752" cy="338554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&gt; 50% of the Spanish employment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521994" y="3192183"/>
            <a:ext cx="2387123" cy="1323439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Vessels: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Small-Scale   &gt; 3,950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Coastal   &gt; 340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Distant   &gt; 80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Long-distant   &gt;100 </a:t>
            </a:r>
          </a:p>
        </p:txBody>
      </p:sp>
      <p:sp>
        <p:nvSpPr>
          <p:cNvPr id="43" name="Rectángulo redondeado 42"/>
          <p:cNvSpPr/>
          <p:nvPr/>
        </p:nvSpPr>
        <p:spPr>
          <a:xfrm>
            <a:off x="1970754" y="2157963"/>
            <a:ext cx="2925039" cy="1592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Aquaculture production</a:t>
            </a:r>
          </a:p>
          <a:p>
            <a:pPr algn="ctr"/>
            <a:r>
              <a:rPr lang="en-GB" dirty="0"/>
              <a:t>Marine education and research centres in Galicia </a:t>
            </a:r>
          </a:p>
          <a:p>
            <a:pPr algn="ctr"/>
            <a:r>
              <a:rPr lang="en-GB" dirty="0"/>
              <a:t>Maritime &amp; fisheries Public administration</a:t>
            </a:r>
          </a:p>
        </p:txBody>
      </p:sp>
      <p:sp>
        <p:nvSpPr>
          <p:cNvPr id="44" name="Título 8"/>
          <p:cNvSpPr txBox="1">
            <a:spLocks/>
          </p:cNvSpPr>
          <p:nvPr/>
        </p:nvSpPr>
        <p:spPr>
          <a:xfrm rot="16200000">
            <a:off x="-1729978" y="3619896"/>
            <a:ext cx="4895056" cy="95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>
                <a:ln>
                  <a:noFill/>
                </a:ln>
                <a:solidFill>
                  <a:srgbClr val="92B7D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Context</a:t>
            </a:r>
            <a:endParaRPr kumimoji="0" lang="es-ES_tradnl" sz="6000" b="0" i="0" u="none" strike="noStrike" kern="1200" cap="none" spc="0" normalizeH="0" baseline="0" noProof="0" dirty="0">
              <a:ln>
                <a:noFill/>
              </a:ln>
              <a:solidFill>
                <a:srgbClr val="92B7D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103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62"/>
          <p:cNvSpPr/>
          <p:nvPr/>
        </p:nvSpPr>
        <p:spPr>
          <a:xfrm>
            <a:off x="2300160" y="1432674"/>
            <a:ext cx="2741335" cy="68928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4" name="Shape 64"/>
          <p:cNvSpPr/>
          <p:nvPr/>
        </p:nvSpPr>
        <p:spPr>
          <a:xfrm>
            <a:off x="7617283" y="4015270"/>
            <a:ext cx="1912101" cy="8834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5" name="Shape 65"/>
          <p:cNvSpPr/>
          <p:nvPr/>
        </p:nvSpPr>
        <p:spPr>
          <a:xfrm>
            <a:off x="6447996" y="3023431"/>
            <a:ext cx="1022160" cy="101140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6" name="Shape 66"/>
          <p:cNvSpPr/>
          <p:nvPr/>
        </p:nvSpPr>
        <p:spPr>
          <a:xfrm>
            <a:off x="6691137" y="4934758"/>
            <a:ext cx="1594889" cy="75662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7" name="Shape 67"/>
          <p:cNvSpPr/>
          <p:nvPr/>
        </p:nvSpPr>
        <p:spPr>
          <a:xfrm>
            <a:off x="7617282" y="3155618"/>
            <a:ext cx="1206700" cy="68733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8" name="Shape 68"/>
          <p:cNvSpPr/>
          <p:nvPr/>
        </p:nvSpPr>
        <p:spPr>
          <a:xfrm>
            <a:off x="8935930" y="3121943"/>
            <a:ext cx="1186907" cy="80229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30" name="Picture 4" descr="https://lh6.googleusercontent.com/__pTg3z21hHP0rl3C6PdRU5GnD6S58mDKirT67Q0bumj3GntzXdvBO2rcGKlqwYpSafj-37j91ZrOGF-7KIn9Pm92DN4qIbNErD5a_wmuwVDaQckCw4Yx_WjpgkLG1fD7IbXmJVtSG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874" y="4956206"/>
            <a:ext cx="1840002" cy="6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Mar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234" y="2291457"/>
            <a:ext cx="2689647" cy="6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33" y="4049981"/>
            <a:ext cx="3427440" cy="6845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06" y="1396539"/>
            <a:ext cx="2657475" cy="685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26" y="3085564"/>
            <a:ext cx="3010974" cy="8766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3" y="4898553"/>
            <a:ext cx="3039394" cy="709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68" y="2307835"/>
            <a:ext cx="1156162" cy="6744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06" y="2284692"/>
            <a:ext cx="3061562" cy="69757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041596" y="2193655"/>
            <a:ext cx="1451404" cy="82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58" y="2281094"/>
            <a:ext cx="1514904" cy="699186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30"/>
          <p:cNvSpPr/>
          <p:nvPr/>
        </p:nvSpPr>
        <p:spPr>
          <a:xfrm>
            <a:off x="0" y="537588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31"/>
          <p:cNvSpPr/>
          <p:nvPr/>
        </p:nvSpPr>
        <p:spPr>
          <a:xfrm>
            <a:off x="0" y="1113851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Título 8"/>
          <p:cNvSpPr txBox="1">
            <a:spLocks/>
          </p:cNvSpPr>
          <p:nvPr/>
        </p:nvSpPr>
        <p:spPr>
          <a:xfrm rot="16200000">
            <a:off x="-1729978" y="3619896"/>
            <a:ext cx="4895056" cy="957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6000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Board</a:t>
            </a:r>
            <a:r>
              <a:rPr lang="es-ES_tradnl" sz="6000" dirty="0">
                <a:solidFill>
                  <a:srgbClr val="92B7D1"/>
                </a:solidFill>
                <a:latin typeface="Century Gothic" panose="020B0502020202020204" pitchFamily="34" charset="0"/>
              </a:rPr>
              <a:t> of </a:t>
            </a:r>
            <a:r>
              <a:rPr lang="es-ES_tradnl" sz="6000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Trustees</a:t>
            </a:r>
            <a:endParaRPr lang="es-ES_tradnl" sz="6000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876" y="169724"/>
            <a:ext cx="1957330" cy="4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655658" y="1047457"/>
          <a:ext cx="5699870" cy="436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ítulo 8"/>
          <p:cNvSpPr txBox="1">
            <a:spLocks/>
          </p:cNvSpPr>
          <p:nvPr/>
        </p:nvSpPr>
        <p:spPr>
          <a:xfrm rot="16200000">
            <a:off x="-773935" y="2429996"/>
            <a:ext cx="3092450" cy="957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6000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Mission</a:t>
            </a:r>
            <a:endParaRPr lang="es-ES_tradnl" sz="6000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hape 88"/>
          <p:cNvSpPr txBox="1"/>
          <p:nvPr/>
        </p:nvSpPr>
        <p:spPr>
          <a:xfrm>
            <a:off x="1361026" y="209652"/>
            <a:ext cx="8631095" cy="531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000" b="1" dirty="0">
                <a:solidFill>
                  <a:srgbClr val="92B7D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A more sustainable and competitive maritime and fishing sector</a:t>
            </a:r>
          </a:p>
        </p:txBody>
      </p:sp>
      <p:sp>
        <p:nvSpPr>
          <p:cNvPr id="15" name="Shape 88"/>
          <p:cNvSpPr txBox="1"/>
          <p:nvPr/>
        </p:nvSpPr>
        <p:spPr>
          <a:xfrm>
            <a:off x="9395801" y="4837273"/>
            <a:ext cx="2355881" cy="469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000" dirty="0">
                <a:solidFill>
                  <a:srgbClr val="92B7D1"/>
                </a:solidFill>
                <a:ea typeface="Didact Gothic"/>
                <a:cs typeface="Didact Gothic"/>
                <a:sym typeface="Didact Gothic"/>
              </a:rPr>
              <a:t>Administrations</a:t>
            </a:r>
          </a:p>
        </p:txBody>
      </p:sp>
      <p:sp>
        <p:nvSpPr>
          <p:cNvPr id="16" name="Shape 89"/>
          <p:cNvSpPr txBox="1"/>
          <p:nvPr/>
        </p:nvSpPr>
        <p:spPr>
          <a:xfrm>
            <a:off x="8272010" y="5362423"/>
            <a:ext cx="1943914" cy="706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 dirty="0">
                <a:solidFill>
                  <a:srgbClr val="92B7D1"/>
                </a:solidFill>
                <a:ea typeface="Didact Gothic"/>
                <a:cs typeface="Didact Gothic"/>
                <a:sym typeface="Didact Gothic"/>
              </a:rPr>
              <a:t>Research Centres</a:t>
            </a:r>
          </a:p>
        </p:txBody>
      </p:sp>
      <p:sp>
        <p:nvSpPr>
          <p:cNvPr id="17" name="Shape 90"/>
          <p:cNvSpPr txBox="1"/>
          <p:nvPr/>
        </p:nvSpPr>
        <p:spPr>
          <a:xfrm>
            <a:off x="9937026" y="5462021"/>
            <a:ext cx="2373289" cy="791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 dirty="0">
                <a:solidFill>
                  <a:srgbClr val="92B7D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Maritime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2000" dirty="0">
                <a:solidFill>
                  <a:srgbClr val="92B7D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Sector (Industry)</a:t>
            </a:r>
          </a:p>
        </p:txBody>
      </p:sp>
      <p:sp>
        <p:nvSpPr>
          <p:cNvPr id="18" name="Shape 91"/>
          <p:cNvSpPr/>
          <p:nvPr/>
        </p:nvSpPr>
        <p:spPr>
          <a:xfrm>
            <a:off x="9119996" y="5069747"/>
            <a:ext cx="250247" cy="2372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FA8DC"/>
          </a:solidFill>
          <a:ln w="1905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92"/>
          <p:cNvSpPr/>
          <p:nvPr/>
        </p:nvSpPr>
        <p:spPr>
          <a:xfrm rot="6508002">
            <a:off x="11263512" y="5264809"/>
            <a:ext cx="287666" cy="21319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FA8DC"/>
          </a:solidFill>
          <a:ln w="1905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Shape 93"/>
          <p:cNvSpPr/>
          <p:nvPr/>
        </p:nvSpPr>
        <p:spPr>
          <a:xfrm rot="13788769">
            <a:off x="10040768" y="6115622"/>
            <a:ext cx="290352" cy="262174"/>
          </a:xfrm>
          <a:prstGeom prst="bentArrow">
            <a:avLst>
              <a:gd name="adj1" fmla="val 25000"/>
              <a:gd name="adj2" fmla="val 25000"/>
              <a:gd name="adj3" fmla="val 34616"/>
              <a:gd name="adj4" fmla="val 43750"/>
            </a:avLst>
          </a:prstGeom>
          <a:solidFill>
            <a:srgbClr val="6FA8DC"/>
          </a:solidFill>
          <a:ln w="1905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94"/>
          <p:cNvSpPr txBox="1"/>
          <p:nvPr/>
        </p:nvSpPr>
        <p:spPr>
          <a:xfrm>
            <a:off x="5465893" y="5233774"/>
            <a:ext cx="3224018" cy="534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" sz="3200" dirty="0">
                <a:solidFill>
                  <a:schemeClr val="accent1">
                    <a:lumMod val="7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Cooperation</a:t>
            </a:r>
          </a:p>
        </p:txBody>
      </p:sp>
      <p:sp>
        <p:nvSpPr>
          <p:cNvPr id="22" name="Shape 94"/>
          <p:cNvSpPr txBox="1"/>
          <p:nvPr/>
        </p:nvSpPr>
        <p:spPr>
          <a:xfrm>
            <a:off x="5614623" y="2957932"/>
            <a:ext cx="3452063" cy="1208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" sz="3200" dirty="0">
                <a:solidFill>
                  <a:schemeClr val="accent1">
                    <a:lumMod val="7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Meeting</a:t>
            </a:r>
            <a:r>
              <a:rPr lang="es" sz="3200" dirty="0">
                <a:solidFill>
                  <a:srgbClr val="92B7D1"/>
                </a:solidFill>
                <a:latin typeface="Didact Gothic"/>
                <a:ea typeface="Didact Gothic"/>
                <a:cs typeface="Didact Gothic"/>
                <a:sym typeface="Didact Gothic"/>
              </a:rPr>
              <a:t> p</a:t>
            </a:r>
            <a:r>
              <a:rPr lang="es-ES_tradnl" sz="3200" dirty="0" err="1">
                <a:solidFill>
                  <a:srgbClr val="92B7D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latform</a:t>
            </a:r>
            <a:endParaRPr lang="es" sz="3200" dirty="0">
              <a:solidFill>
                <a:srgbClr val="92B7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" name="Shape 88"/>
          <p:cNvSpPr txBox="1"/>
          <p:nvPr/>
        </p:nvSpPr>
        <p:spPr>
          <a:xfrm>
            <a:off x="9037787" y="2990839"/>
            <a:ext cx="2255074" cy="469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>
              <a:defRPr lang="es-ES_tradnl"/>
            </a:defPPr>
            <a:lvl1pPr lvl="0">
              <a:spcBef>
                <a:spcPts val="0"/>
              </a:spcBef>
              <a:buNone/>
              <a:defRPr sz="2000">
                <a:solidFill>
                  <a:srgbClr val="92B7D1"/>
                </a:solidFill>
                <a:ea typeface="Didact Gothic"/>
                <a:cs typeface="Didact Gothic"/>
              </a:defRPr>
            </a:lvl1pPr>
          </a:lstStyle>
          <a:p>
            <a:r>
              <a:rPr lang="es" dirty="0">
                <a:sym typeface="Didact Gothic"/>
              </a:rPr>
              <a:t>Interinstitutional</a:t>
            </a:r>
          </a:p>
        </p:txBody>
      </p:sp>
      <p:sp>
        <p:nvSpPr>
          <p:cNvPr id="24" name="Shape 88"/>
          <p:cNvSpPr txBox="1"/>
          <p:nvPr/>
        </p:nvSpPr>
        <p:spPr>
          <a:xfrm>
            <a:off x="9080700" y="3772000"/>
            <a:ext cx="2068684" cy="469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000" dirty="0">
                <a:solidFill>
                  <a:srgbClr val="92B7D1"/>
                </a:solidFill>
                <a:ea typeface="Didact Gothic"/>
                <a:cs typeface="Didact Gothic"/>
                <a:sym typeface="Didact Gothic"/>
              </a:rPr>
              <a:t>Interdisciplinary </a:t>
            </a:r>
          </a:p>
        </p:txBody>
      </p:sp>
      <p:sp>
        <p:nvSpPr>
          <p:cNvPr id="25" name="Shape 93"/>
          <p:cNvSpPr/>
          <p:nvPr/>
        </p:nvSpPr>
        <p:spPr>
          <a:xfrm rot="13788769">
            <a:off x="9815038" y="3655432"/>
            <a:ext cx="269661" cy="2621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FA8DC"/>
          </a:solidFill>
          <a:ln w="1905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" name="Shape 93"/>
          <p:cNvSpPr/>
          <p:nvPr/>
        </p:nvSpPr>
        <p:spPr>
          <a:xfrm rot="2533022">
            <a:off x="9846946" y="3420752"/>
            <a:ext cx="290352" cy="2621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FA8DC"/>
          </a:solidFill>
          <a:ln w="1905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" name="Shape 94"/>
          <p:cNvSpPr txBox="1"/>
          <p:nvPr/>
        </p:nvSpPr>
        <p:spPr>
          <a:xfrm>
            <a:off x="5351871" y="1487246"/>
            <a:ext cx="3961088" cy="534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>
              <a:defRPr lang="es-ES_tradnl"/>
            </a:defPPr>
            <a:lvl1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  <a:defRPr sz="3200">
                <a:solidFill>
                  <a:srgbClr val="92B7D1"/>
                </a:solidFill>
                <a:latin typeface="Didact Gothic"/>
                <a:ea typeface="Didact Gothic"/>
                <a:cs typeface="Didact Gothic"/>
              </a:defRPr>
            </a:lvl1pPr>
          </a:lstStyle>
          <a:p>
            <a:r>
              <a:rPr lang="es" dirty="0">
                <a:sym typeface="Didact Gothic"/>
              </a:rPr>
              <a:t>Boosting </a:t>
            </a:r>
            <a:r>
              <a:rPr lang="es" dirty="0">
                <a:solidFill>
                  <a:schemeClr val="accent1">
                    <a:lumMod val="75000"/>
                  </a:schemeClr>
                </a:solidFill>
                <a:sym typeface="Didact Gothic"/>
              </a:rPr>
              <a:t>R+D+I</a:t>
            </a:r>
          </a:p>
        </p:txBody>
      </p:sp>
      <p:sp>
        <p:nvSpPr>
          <p:cNvPr id="28" name="Shape 88"/>
          <p:cNvSpPr txBox="1"/>
          <p:nvPr/>
        </p:nvSpPr>
        <p:spPr>
          <a:xfrm>
            <a:off x="9490578" y="1597898"/>
            <a:ext cx="2338539" cy="469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000" dirty="0">
                <a:solidFill>
                  <a:srgbClr val="92B7D1"/>
                </a:solidFill>
                <a:ea typeface="Didact Gothic"/>
                <a:cs typeface="Didact Gothic"/>
                <a:sym typeface="Didact Gothic"/>
              </a:rPr>
              <a:t>Maritime sectors</a:t>
            </a:r>
          </a:p>
        </p:txBody>
      </p:sp>
      <p:sp>
        <p:nvSpPr>
          <p:cNvPr id="29" name="Shape 159"/>
          <p:cNvSpPr/>
          <p:nvPr/>
        </p:nvSpPr>
        <p:spPr>
          <a:xfrm>
            <a:off x="9037787" y="1637192"/>
            <a:ext cx="164420" cy="46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1905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1" name="Conector recto 40"/>
          <p:cNvCxnSpPr/>
          <p:nvPr/>
        </p:nvCxnSpPr>
        <p:spPr>
          <a:xfrm flipH="1" flipV="1">
            <a:off x="5988590" y="2355318"/>
            <a:ext cx="5763092" cy="58749"/>
          </a:xfrm>
          <a:prstGeom prst="line">
            <a:avLst/>
          </a:prstGeom>
          <a:ln w="19050">
            <a:solidFill>
              <a:srgbClr val="CED7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 flipV="1">
            <a:off x="6066025" y="4555272"/>
            <a:ext cx="5763092" cy="58749"/>
          </a:xfrm>
          <a:prstGeom prst="line">
            <a:avLst/>
          </a:prstGeom>
          <a:ln w="19050">
            <a:solidFill>
              <a:srgbClr val="CED7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05853"/>
            <a:ext cx="2165512" cy="64669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12" y="5153487"/>
            <a:ext cx="1475508" cy="93299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0" y="6202613"/>
            <a:ext cx="1491115" cy="65538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24" y="200363"/>
            <a:ext cx="1957330" cy="4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583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3390900" y="1528763"/>
            <a:ext cx="381000" cy="139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0" name="Diagrama 9"/>
          <p:cNvGraphicFramePr/>
          <p:nvPr/>
        </p:nvGraphicFramePr>
        <p:xfrm>
          <a:off x="837429" y="1246917"/>
          <a:ext cx="6096000" cy="485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1721764" y="317448"/>
            <a:ext cx="4626572" cy="635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Areas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r>
              <a:rPr lang="es-ES_tradnl" dirty="0"/>
              <a:t>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588" y="1194589"/>
            <a:ext cx="5307625" cy="39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4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Strategic</a:t>
            </a:r>
            <a:r>
              <a:rPr lang="es-ES_tradnl" sz="4000" b="1" dirty="0">
                <a:solidFill>
                  <a:srgbClr val="92B7D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4000" b="1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lines</a:t>
            </a:r>
            <a:endParaRPr lang="es-ES_tradnl" sz="4000" b="1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285" y="1092200"/>
            <a:ext cx="8012522" cy="525774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_tradnl" sz="1800" b="1" dirty="0" err="1">
                <a:solidFill>
                  <a:schemeClr val="accent6">
                    <a:lumMod val="75000"/>
                  </a:schemeClr>
                </a:solidFill>
                <a:cs typeface="Verdana"/>
              </a:rPr>
              <a:t>Protection</a:t>
            </a:r>
            <a:r>
              <a:rPr lang="es-ES_tradnl" sz="1800" b="1" dirty="0">
                <a:solidFill>
                  <a:schemeClr val="accent6">
                    <a:lumMod val="75000"/>
                  </a:schemeClr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chemeClr val="accent6">
                    <a:lumMod val="75000"/>
                  </a:schemeClr>
                </a:solidFill>
                <a:cs typeface="Verdana"/>
              </a:rPr>
              <a:t>of</a:t>
            </a:r>
            <a:r>
              <a:rPr lang="es-ES_tradnl" sz="1800" b="1" dirty="0">
                <a:solidFill>
                  <a:schemeClr val="accent6">
                    <a:lumMod val="75000"/>
                  </a:schemeClr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chemeClr val="accent6">
                    <a:lumMod val="75000"/>
                  </a:schemeClr>
                </a:solidFill>
                <a:cs typeface="Verdana"/>
              </a:rPr>
              <a:t>the</a:t>
            </a:r>
            <a:r>
              <a:rPr lang="es-ES_tradnl" sz="1800" b="1" dirty="0">
                <a:solidFill>
                  <a:schemeClr val="accent6">
                    <a:lumMod val="75000"/>
                  </a:schemeClr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chemeClr val="accent6">
                    <a:lumMod val="75000"/>
                  </a:schemeClr>
                </a:solidFill>
                <a:cs typeface="Verdana"/>
              </a:rPr>
              <a:t>coastal</a:t>
            </a:r>
            <a:r>
              <a:rPr lang="es-ES_tradnl" sz="1800" b="1" dirty="0">
                <a:solidFill>
                  <a:schemeClr val="accent6">
                    <a:lumMod val="75000"/>
                  </a:schemeClr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chemeClr val="accent6">
                    <a:lumMod val="75000"/>
                  </a:schemeClr>
                </a:solidFill>
                <a:cs typeface="Verdana"/>
              </a:rPr>
              <a:t>and</a:t>
            </a:r>
            <a:r>
              <a:rPr lang="es-ES_tradnl" sz="1800" b="1" dirty="0">
                <a:solidFill>
                  <a:schemeClr val="accent6">
                    <a:lumMod val="75000"/>
                  </a:schemeClr>
                </a:solidFill>
                <a:cs typeface="Verdana"/>
              </a:rPr>
              <a:t> marine </a:t>
            </a:r>
            <a:r>
              <a:rPr lang="es-ES_tradnl" sz="1800" b="1" dirty="0" err="1">
                <a:solidFill>
                  <a:schemeClr val="accent6">
                    <a:lumMod val="75000"/>
                  </a:schemeClr>
                </a:solidFill>
                <a:cs typeface="Verdana"/>
              </a:rPr>
              <a:t>environment</a:t>
            </a:r>
            <a:r>
              <a:rPr lang="es-ES_tradnl" sz="1800" dirty="0">
                <a:cs typeface="Verdana"/>
              </a:rPr>
              <a:t>: </a:t>
            </a:r>
            <a:r>
              <a:rPr lang="es-ES_tradnl" sz="1800" dirty="0" err="1">
                <a:cs typeface="Verdana"/>
              </a:rPr>
              <a:t>fight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against</a:t>
            </a:r>
            <a:r>
              <a:rPr lang="es-ES_tradnl" sz="1800" dirty="0">
                <a:cs typeface="Verdana"/>
              </a:rPr>
              <a:t> marine </a:t>
            </a:r>
            <a:r>
              <a:rPr lang="es-ES_tradnl" sz="1800" dirty="0" err="1">
                <a:cs typeface="Verdana"/>
              </a:rPr>
              <a:t>pollution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from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land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and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ocean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based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sources</a:t>
            </a:r>
            <a:endParaRPr lang="es-ES_tradnl" sz="1800" dirty="0">
              <a:cs typeface="Verdan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ES_tradnl" sz="1800" dirty="0">
              <a:cs typeface="Verdana"/>
            </a:endParaRPr>
          </a:p>
          <a:p>
            <a:pPr lvl="1"/>
            <a:r>
              <a:rPr lang="es-ES_tradnl" sz="1800" dirty="0">
                <a:cs typeface="Verdana"/>
              </a:rPr>
              <a:t>Oil </a:t>
            </a:r>
            <a:r>
              <a:rPr lang="es-ES_tradnl" sz="1800" dirty="0" err="1">
                <a:cs typeface="Verdana"/>
              </a:rPr>
              <a:t>and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chemical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spill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preparedness</a:t>
            </a:r>
            <a:r>
              <a:rPr lang="es-ES_tradnl" sz="1800" dirty="0">
                <a:cs typeface="Verdana"/>
              </a:rPr>
              <a:t> &amp; response&amp; </a:t>
            </a:r>
            <a:r>
              <a:rPr lang="es-ES_tradnl" sz="1800" dirty="0" err="1">
                <a:cs typeface="Verdana"/>
              </a:rPr>
              <a:t>mitigation</a:t>
            </a:r>
            <a:r>
              <a:rPr lang="es-ES_tradnl" sz="1800" dirty="0">
                <a:cs typeface="Verdana"/>
              </a:rPr>
              <a:t>. </a:t>
            </a:r>
            <a:r>
              <a:rPr lang="es-ES_tradnl" sz="1800" dirty="0" err="1">
                <a:cs typeface="Verdana"/>
              </a:rPr>
              <a:t>Contingency</a:t>
            </a:r>
            <a:r>
              <a:rPr lang="es-ES_tradnl" sz="1800" dirty="0">
                <a:cs typeface="Verdana"/>
              </a:rPr>
              <a:t> planning : </a:t>
            </a:r>
            <a:r>
              <a:rPr lang="es-ES_tradnl" sz="1800" dirty="0">
                <a:solidFill>
                  <a:schemeClr val="accent1">
                    <a:lumMod val="50000"/>
                  </a:schemeClr>
                </a:solidFill>
                <a:cs typeface="Verdana"/>
              </a:rPr>
              <a:t>ARCOPOL </a:t>
            </a:r>
            <a:r>
              <a:rPr lang="es-ES_tradnl" sz="1800" dirty="0" err="1">
                <a:solidFill>
                  <a:schemeClr val="accent1">
                    <a:lumMod val="50000"/>
                  </a:schemeClr>
                </a:solidFill>
                <a:cs typeface="Verdana"/>
              </a:rPr>
              <a:t>projects</a:t>
            </a:r>
            <a:r>
              <a:rPr lang="es-ES_tradnl" sz="1800" dirty="0">
                <a:solidFill>
                  <a:schemeClr val="accent1">
                    <a:lumMod val="50000"/>
                  </a:schemeClr>
                </a:solidFill>
                <a:cs typeface="Verdana"/>
              </a:rPr>
              <a:t> </a:t>
            </a:r>
            <a:r>
              <a:rPr lang="es-ES_tradnl" sz="1800" dirty="0">
                <a:cs typeface="Verdana"/>
              </a:rPr>
              <a:t>(</a:t>
            </a:r>
            <a:r>
              <a:rPr lang="es-ES_tradnl" sz="1800" dirty="0" err="1">
                <a:cs typeface="Verdana"/>
              </a:rPr>
              <a:t>Interreg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Atlantic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Area</a:t>
            </a:r>
            <a:r>
              <a:rPr lang="es-ES_tradnl" sz="1800" dirty="0">
                <a:cs typeface="Verdana"/>
              </a:rPr>
              <a:t>), 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MARENDA </a:t>
            </a:r>
            <a:r>
              <a:rPr lang="es-ES_tradnl" sz="1800" dirty="0">
                <a:cs typeface="Verdana"/>
              </a:rPr>
              <a:t>(</a:t>
            </a:r>
            <a:r>
              <a:rPr lang="es-ES_tradnl" sz="1800" dirty="0" err="1">
                <a:cs typeface="Verdana"/>
              </a:rPr>
              <a:t>Europeaid</a:t>
            </a:r>
            <a:r>
              <a:rPr lang="es-ES_tradnl" sz="1800" dirty="0">
                <a:cs typeface="Verdana"/>
              </a:rPr>
              <a:t>), 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MARINER </a:t>
            </a:r>
            <a:r>
              <a:rPr lang="es-ES_tradnl" sz="1800" dirty="0" err="1">
                <a:cs typeface="Verdana"/>
              </a:rPr>
              <a:t>and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MANIFESTS </a:t>
            </a:r>
            <a:r>
              <a:rPr lang="es-ES_tradnl" sz="1800" dirty="0">
                <a:cs typeface="Verdana"/>
              </a:rPr>
              <a:t>(DG ECHO) </a:t>
            </a:r>
          </a:p>
          <a:p>
            <a:pPr lvl="1"/>
            <a:r>
              <a:rPr lang="es-ES_tradnl" sz="1800" dirty="0" err="1">
                <a:cs typeface="Verdana"/>
              </a:rPr>
              <a:t>Prevention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and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Reduction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of</a:t>
            </a:r>
            <a:r>
              <a:rPr lang="es-ES_tradnl" sz="1800" dirty="0">
                <a:cs typeface="Verdana"/>
              </a:rPr>
              <a:t> Marine </a:t>
            </a:r>
            <a:r>
              <a:rPr lang="es-ES_tradnl" sz="1800" dirty="0" err="1">
                <a:cs typeface="Verdana"/>
              </a:rPr>
              <a:t>Litter</a:t>
            </a:r>
            <a:r>
              <a:rPr lang="es-ES_tradnl" sz="1800" dirty="0">
                <a:cs typeface="Verdana"/>
              </a:rPr>
              <a:t> : </a:t>
            </a:r>
            <a:r>
              <a:rPr lang="es-ES_tradnl" sz="1800" b="1" dirty="0" err="1">
                <a:solidFill>
                  <a:srgbClr val="1F4E79"/>
                </a:solidFill>
                <a:cs typeface="Verdana"/>
              </a:rPr>
              <a:t>CleanAtlantic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 </a:t>
            </a:r>
            <a:r>
              <a:rPr lang="es-ES_tradnl" sz="1800" dirty="0">
                <a:cs typeface="Verdana"/>
              </a:rPr>
              <a:t>(</a:t>
            </a:r>
            <a:r>
              <a:rPr lang="es-ES_tradnl" sz="1800" dirty="0" err="1">
                <a:cs typeface="Verdana"/>
              </a:rPr>
              <a:t>Interreg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Atlantic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Area</a:t>
            </a:r>
            <a:r>
              <a:rPr lang="es-ES_tradnl" sz="1800" dirty="0">
                <a:cs typeface="Verdana"/>
              </a:rPr>
              <a:t>)</a:t>
            </a:r>
          </a:p>
          <a:p>
            <a:pPr lvl="1"/>
            <a:r>
              <a:rPr lang="es-ES_tradnl" sz="1800" dirty="0" err="1">
                <a:cs typeface="Verdana"/>
              </a:rPr>
              <a:t>Emergent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Pollutants</a:t>
            </a:r>
            <a:r>
              <a:rPr lang="es-ES_tradnl" sz="1800" dirty="0">
                <a:cs typeface="Verdana"/>
              </a:rPr>
              <a:t> (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NORWATER</a:t>
            </a:r>
            <a:r>
              <a:rPr lang="es-ES_tradnl" sz="1800" dirty="0">
                <a:cs typeface="Verdana"/>
              </a:rPr>
              <a:t>, POCTEP)</a:t>
            </a:r>
          </a:p>
          <a:p>
            <a:pPr>
              <a:buFont typeface="Wingdings" charset="2"/>
              <a:buChar char="ü"/>
            </a:pP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Sustainable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management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of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marine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resources</a:t>
            </a:r>
            <a:endParaRPr lang="es-ES_tradnl" sz="1800" b="1" dirty="0">
              <a:solidFill>
                <a:srgbClr val="548235"/>
              </a:solidFill>
              <a:cs typeface="Verdana"/>
            </a:endParaRPr>
          </a:p>
          <a:p>
            <a:pPr lvl="1"/>
            <a:r>
              <a:rPr lang="es-ES_tradnl" sz="1800" dirty="0">
                <a:cs typeface="Verdana"/>
              </a:rPr>
              <a:t>Management </a:t>
            </a:r>
            <a:r>
              <a:rPr lang="es-ES_tradnl" sz="1800" dirty="0" err="1">
                <a:cs typeface="Verdana"/>
              </a:rPr>
              <a:t>Plans</a:t>
            </a:r>
            <a:r>
              <a:rPr lang="es-ES_tradnl" sz="1800" dirty="0">
                <a:cs typeface="Verdana"/>
              </a:rPr>
              <a:t> and Tools, </a:t>
            </a:r>
            <a:r>
              <a:rPr lang="es-ES_tradnl" sz="1800" dirty="0" err="1">
                <a:cs typeface="Verdana"/>
              </a:rPr>
              <a:t>Maritime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Spatial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Planning</a:t>
            </a:r>
            <a:endParaRPr lang="es-ES_tradnl" sz="1800" dirty="0">
              <a:cs typeface="Verdana"/>
            </a:endParaRPr>
          </a:p>
          <a:p>
            <a:pPr lvl="1"/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Environmental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management</a:t>
            </a:r>
            <a:r>
              <a:rPr lang="es-ES_tradnl" sz="1800" dirty="0">
                <a:cs typeface="Verdana"/>
              </a:rPr>
              <a:t> of </a:t>
            </a:r>
            <a:r>
              <a:rPr lang="es-ES_tradnl" sz="1800" dirty="0" err="1">
                <a:cs typeface="Verdana"/>
              </a:rPr>
              <a:t>fishing</a:t>
            </a:r>
            <a:r>
              <a:rPr lang="es-ES_tradnl" sz="1800" dirty="0">
                <a:cs typeface="Verdana"/>
              </a:rPr>
              <a:t> and </a:t>
            </a:r>
            <a:r>
              <a:rPr lang="es-ES_tradnl" sz="1800" dirty="0" err="1">
                <a:cs typeface="Verdana"/>
              </a:rPr>
              <a:t>aquaculture</a:t>
            </a:r>
            <a:endParaRPr lang="es-ES_tradnl" sz="1800" dirty="0">
              <a:cs typeface="Verdana"/>
            </a:endParaRPr>
          </a:p>
          <a:p>
            <a:pPr>
              <a:buNone/>
            </a:pPr>
            <a:endParaRPr lang="es-ES_tradnl" sz="1800" dirty="0">
              <a:cs typeface="Verdan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Knowledge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transfer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towards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the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broad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community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of</a:t>
            </a:r>
            <a:r>
              <a:rPr lang="es-ES_tradnl" sz="1800" dirty="0">
                <a:cs typeface="Verdana"/>
              </a:rPr>
              <a:t> marine </a:t>
            </a:r>
            <a:r>
              <a:rPr lang="es-ES_tradnl" sz="1800" dirty="0" err="1">
                <a:cs typeface="Verdana"/>
              </a:rPr>
              <a:t>and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maritime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stakeholders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and</a:t>
            </a:r>
            <a:r>
              <a:rPr lang="es-ES_tradnl" sz="1800" dirty="0">
                <a:cs typeface="Verdana"/>
              </a:rPr>
              <a:t>, </a:t>
            </a:r>
            <a:r>
              <a:rPr lang="es-ES_tradnl" sz="1800" dirty="0" err="1">
                <a:cs typeface="Verdana"/>
              </a:rPr>
              <a:t>among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other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purposes</a:t>
            </a:r>
            <a:r>
              <a:rPr lang="es-ES_tradnl" sz="1800" dirty="0">
                <a:cs typeface="Verdana"/>
              </a:rPr>
              <a:t>, </a:t>
            </a:r>
            <a:r>
              <a:rPr lang="es-ES_tradnl" sz="1800" dirty="0" err="1">
                <a:cs typeface="Verdana"/>
              </a:rPr>
              <a:t>for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dirty="0" err="1">
                <a:cs typeface="Verdana"/>
              </a:rPr>
              <a:t>the</a:t>
            </a:r>
            <a:r>
              <a:rPr lang="es-ES_tradnl" sz="1800" dirty="0"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improvement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of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fish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and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shellfish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resources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'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management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and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b="1" dirty="0" err="1">
                <a:solidFill>
                  <a:srgbClr val="548235"/>
                </a:solidFill>
                <a:cs typeface="Verdana"/>
              </a:rPr>
              <a:t>production</a:t>
            </a:r>
            <a:r>
              <a:rPr lang="es-ES_tradnl" sz="1800" b="1" dirty="0">
                <a:solidFill>
                  <a:srgbClr val="548235"/>
                </a:solidFill>
                <a:cs typeface="Verdana"/>
              </a:rPr>
              <a:t> </a:t>
            </a:r>
            <a:r>
              <a:rPr lang="es-ES_tradnl" sz="1800" dirty="0">
                <a:cs typeface="Verdana"/>
              </a:rPr>
              <a:t>(</a:t>
            </a:r>
            <a:r>
              <a:rPr lang="es-ES_tradnl" sz="1800" b="1" dirty="0" err="1">
                <a:solidFill>
                  <a:srgbClr val="1F4E79"/>
                </a:solidFill>
                <a:cs typeface="Verdana"/>
              </a:rPr>
              <a:t>Oysterecover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, </a:t>
            </a:r>
            <a:r>
              <a:rPr lang="es-ES_tradnl" sz="1800" b="1" dirty="0" err="1">
                <a:solidFill>
                  <a:srgbClr val="1F4E79"/>
                </a:solidFill>
                <a:cs typeface="Verdana"/>
              </a:rPr>
              <a:t>Cockles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, </a:t>
            </a:r>
            <a:r>
              <a:rPr lang="es-ES_tradnl" sz="1800" b="1" dirty="0" err="1">
                <a:solidFill>
                  <a:srgbClr val="1F4E79"/>
                </a:solidFill>
                <a:cs typeface="Verdana"/>
              </a:rPr>
              <a:t>FishGenome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, </a:t>
            </a:r>
            <a:r>
              <a:rPr lang="es-ES_tradnl" sz="1800" b="1" dirty="0" err="1">
                <a:solidFill>
                  <a:srgbClr val="1F4E79"/>
                </a:solidFill>
                <a:cs typeface="Verdana"/>
              </a:rPr>
              <a:t>Fishn'co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, </a:t>
            </a:r>
            <a:r>
              <a:rPr lang="es-ES_tradnl" sz="1800" b="1" dirty="0" err="1">
                <a:solidFill>
                  <a:srgbClr val="1F4E79"/>
                </a:solidFill>
                <a:cs typeface="Verdana"/>
              </a:rPr>
              <a:t>SeafoodAge</a:t>
            </a:r>
            <a:r>
              <a:rPr lang="es-ES_tradnl" sz="1800" b="1" dirty="0">
                <a:solidFill>
                  <a:srgbClr val="1F4E79"/>
                </a:solidFill>
                <a:cs typeface="Verdana"/>
              </a:rPr>
              <a:t>...)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876" y="5488392"/>
            <a:ext cx="2225124" cy="753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b="62610"/>
          <a:stretch/>
        </p:blipFill>
        <p:spPr>
          <a:xfrm>
            <a:off x="8843237" y="5893453"/>
            <a:ext cx="2024546" cy="9129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944" y="463765"/>
            <a:ext cx="2326026" cy="13470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237" y="1727391"/>
            <a:ext cx="3348763" cy="19221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13550" b="6481"/>
          <a:stretch/>
        </p:blipFill>
        <p:spPr>
          <a:xfrm>
            <a:off x="8642709" y="3649581"/>
            <a:ext cx="3749818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823" y="227822"/>
            <a:ext cx="10163918" cy="1053673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Strategic</a:t>
            </a:r>
            <a:r>
              <a:rPr lang="es-ES_tradnl" sz="4000" b="1" dirty="0">
                <a:solidFill>
                  <a:srgbClr val="92B7D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4000" b="1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lines</a:t>
            </a:r>
            <a:endParaRPr lang="es-ES_tradnl" sz="4000" b="1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285" y="1389055"/>
            <a:ext cx="8012522" cy="49608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Sectoral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548235"/>
                </a:solidFill>
              </a:rPr>
              <a:t>Skills Strategies, Training </a:t>
            </a:r>
            <a:r>
              <a:rPr lang="en-US" sz="2400" dirty="0"/>
              <a:t>Materials and </a:t>
            </a:r>
            <a:r>
              <a:rPr lang="en-US" sz="2400" dirty="0">
                <a:solidFill>
                  <a:srgbClr val="548235"/>
                </a:solidFill>
              </a:rPr>
              <a:t>courses </a:t>
            </a:r>
            <a:r>
              <a:rPr lang="es-ES" sz="2400" dirty="0"/>
              <a:t>(</a:t>
            </a:r>
            <a:r>
              <a:rPr lang="es-ES" sz="2400" b="1" dirty="0">
                <a:solidFill>
                  <a:srgbClr val="1F4E79"/>
                </a:solidFill>
              </a:rPr>
              <a:t>Mates</a:t>
            </a:r>
            <a:r>
              <a:rPr lang="es-E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err="1"/>
              <a:t>Supporting</a:t>
            </a:r>
            <a:r>
              <a:rPr lang="es-ES" sz="2400" dirty="0"/>
              <a:t> 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marine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technology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/>
              <a:t>and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coastal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observation</a:t>
            </a:r>
            <a:r>
              <a:rPr lang="es-ES" sz="2400" dirty="0"/>
              <a:t>  as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key</a:t>
            </a:r>
            <a:r>
              <a:rPr lang="es-ES" sz="2400" dirty="0"/>
              <a:t> to </a:t>
            </a:r>
            <a:r>
              <a:rPr lang="es-ES" sz="2400" dirty="0" err="1"/>
              <a:t>understand</a:t>
            </a:r>
            <a:r>
              <a:rPr lang="es-ES" sz="2400" dirty="0"/>
              <a:t> </a:t>
            </a:r>
            <a:r>
              <a:rPr lang="es-ES" sz="2400" dirty="0" err="1"/>
              <a:t>weather</a:t>
            </a:r>
            <a:r>
              <a:rPr lang="es-ES" sz="2400" dirty="0"/>
              <a:t>, </a:t>
            </a:r>
            <a:r>
              <a:rPr lang="es-ES" sz="2400" dirty="0" err="1"/>
              <a:t>climate</a:t>
            </a:r>
            <a:r>
              <a:rPr lang="es-ES" sz="2400" dirty="0"/>
              <a:t> and marine </a:t>
            </a:r>
            <a:r>
              <a:rPr lang="es-ES" sz="2400" dirty="0" err="1"/>
              <a:t>ecosystems</a:t>
            </a:r>
            <a:r>
              <a:rPr lang="es-ES" sz="2400" dirty="0"/>
              <a:t>.  (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RAIA Observatory</a:t>
            </a:r>
            <a:r>
              <a:rPr lang="es-E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Create and expande the marine and maritime knowledge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Fisheries Socio-economics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/>
              <a:t>Fisheries and aquaculture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governance </a:t>
            </a:r>
            <a:r>
              <a:rPr lang="es-ES" sz="2000" dirty="0"/>
              <a:t>(</a:t>
            </a:r>
            <a:r>
              <a:rPr lang="es-ES" sz="2000" b="1" dirty="0">
                <a:solidFill>
                  <a:srgbClr val="1F4E79"/>
                </a:solidFill>
              </a:rPr>
              <a:t>AquaVitae, ClimeFish</a:t>
            </a:r>
            <a:r>
              <a:rPr lang="es-ES" sz="2000" dirty="0"/>
              <a:t>,)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548235"/>
                </a:solidFill>
              </a:rPr>
              <a:t>Sustainable </a:t>
            </a:r>
            <a:r>
              <a:rPr lang="es-ES" sz="2000" dirty="0"/>
              <a:t>marine and maritime </a:t>
            </a:r>
            <a:r>
              <a:rPr lang="es-ES" sz="2000" b="1" dirty="0">
                <a:solidFill>
                  <a:srgbClr val="548235"/>
                </a:solidFill>
              </a:rPr>
              <a:t>management </a:t>
            </a:r>
            <a:r>
              <a:rPr lang="es-ES" sz="2000" dirty="0"/>
              <a:t>(</a:t>
            </a:r>
            <a:r>
              <a:rPr lang="es-ES" sz="2000" b="1" dirty="0">
                <a:solidFill>
                  <a:srgbClr val="1F4E79"/>
                </a:solidFill>
              </a:rPr>
              <a:t>Mareframe, CabFishman, EcoFishman, 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/>
              <a:t>Strengthen well-being in </a:t>
            </a:r>
            <a:r>
              <a:rPr lang="es-ES" sz="2000" b="1" dirty="0"/>
              <a:t>coastal communities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/>
              <a:t>Stakeholder engagement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548235"/>
                </a:solidFill>
              </a:rPr>
              <a:t>Economic impacts</a:t>
            </a:r>
            <a:r>
              <a:rPr lang="es-ES" sz="2000" dirty="0"/>
              <a:t>,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marketing</a:t>
            </a:r>
            <a:r>
              <a:rPr lang="es-ES" sz="2000" dirty="0"/>
              <a:t>, </a:t>
            </a:r>
            <a:r>
              <a:rPr lang="es-ES" sz="2000" b="1" dirty="0">
                <a:solidFill>
                  <a:srgbClr val="548235"/>
                </a:solidFill>
              </a:rPr>
              <a:t>competitivenness </a:t>
            </a:r>
            <a:r>
              <a:rPr lang="es-ES" sz="2000" dirty="0"/>
              <a:t>of seafood products (</a:t>
            </a:r>
            <a:r>
              <a:rPr lang="es-ES" sz="2000" b="1" dirty="0">
                <a:solidFill>
                  <a:srgbClr val="1F4E79"/>
                </a:solidFill>
              </a:rPr>
              <a:t>PrimeFish</a:t>
            </a:r>
            <a:r>
              <a:rPr lang="es-ES" sz="2000" dirty="0"/>
              <a:t>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Picture 2" descr="Ini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875" y="1885530"/>
            <a:ext cx="1909399" cy="3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334" y="2540104"/>
            <a:ext cx="2467773" cy="2467773"/>
          </a:xfrm>
          <a:prstGeom prst="rect">
            <a:avLst/>
          </a:prstGeom>
        </p:spPr>
      </p:pic>
      <p:pic>
        <p:nvPicPr>
          <p:cNvPr id="18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695" y="5240398"/>
            <a:ext cx="1835430" cy="13765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09" y="4520398"/>
            <a:ext cx="581921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0028" y="213557"/>
            <a:ext cx="1203820" cy="21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435100" cy="406400"/>
          </a:xfrm>
          <a:prstGeom prst="rect">
            <a:avLst/>
          </a:prstGeom>
          <a:solidFill>
            <a:srgbClr val="658079"/>
          </a:solidFill>
          <a:ln>
            <a:solidFill>
              <a:srgbClr val="658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0" y="546100"/>
            <a:ext cx="1435100" cy="406400"/>
          </a:xfrm>
          <a:prstGeom prst="rect">
            <a:avLst/>
          </a:prstGeom>
          <a:solidFill>
            <a:srgbClr val="CED645"/>
          </a:solidFill>
          <a:ln>
            <a:solidFill>
              <a:srgbClr val="CED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0" y="1122363"/>
            <a:ext cx="1435100" cy="406400"/>
          </a:xfrm>
          <a:prstGeom prst="rect">
            <a:avLst/>
          </a:prstGeom>
          <a:solidFill>
            <a:srgbClr val="92B7D1"/>
          </a:solidFill>
          <a:ln>
            <a:solidFill>
              <a:srgbClr val="92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8"/>
          <p:cNvSpPr txBox="1">
            <a:spLocks/>
          </p:cNvSpPr>
          <p:nvPr/>
        </p:nvSpPr>
        <p:spPr>
          <a:xfrm rot="16200000">
            <a:off x="-1791096" y="3558778"/>
            <a:ext cx="5017293" cy="95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92B7D1"/>
                </a:solidFill>
                <a:latin typeface="Century Gothic" panose="020B0502020202020204" pitchFamily="34" charset="0"/>
              </a:rPr>
              <a:t>D,R&amp;I </a:t>
            </a:r>
            <a:r>
              <a:rPr lang="es-ES_tradnl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strategic</a:t>
            </a:r>
            <a:r>
              <a:rPr lang="es-ES_tradnl" dirty="0">
                <a:solidFill>
                  <a:srgbClr val="92B7D1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 err="1">
                <a:solidFill>
                  <a:srgbClr val="92B7D1"/>
                </a:solidFill>
                <a:latin typeface="Century Gothic" panose="020B0502020202020204" pitchFamily="34" charset="0"/>
              </a:rPr>
              <a:t>lines</a:t>
            </a:r>
            <a:endParaRPr lang="es-ES_tradnl" dirty="0">
              <a:solidFill>
                <a:srgbClr val="92B7D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8207" y="3866874"/>
            <a:ext cx="9364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Development and implementation of </a:t>
            </a:r>
            <a:r>
              <a:rPr lang="en-GB" sz="2400" b="1" i="1" dirty="0">
                <a:solidFill>
                  <a:srgbClr val="658079"/>
                </a:solidFill>
              </a:rPr>
              <a:t>community-base aquaculture projects</a:t>
            </a:r>
            <a:r>
              <a:rPr lang="en-GB" sz="2400" b="1" i="1" dirty="0">
                <a:solidFill>
                  <a:srgbClr val="92B7D1"/>
                </a:solidFill>
              </a:rPr>
              <a:t>.</a:t>
            </a:r>
          </a:p>
          <a:p>
            <a:pPr marL="571500" indent="-571500" algn="just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Capacity building for </a:t>
            </a:r>
            <a:r>
              <a:rPr lang="en-GB" sz="2400" b="1" i="1" dirty="0">
                <a:solidFill>
                  <a:srgbClr val="658079"/>
                </a:solidFill>
              </a:rPr>
              <a:t>fisheries and aquaculture research</a:t>
            </a:r>
            <a:r>
              <a:rPr lang="en-GB" sz="2400" dirty="0">
                <a:solidFill>
                  <a:srgbClr val="92B7D1"/>
                </a:solidFill>
              </a:rPr>
              <a:t>.</a:t>
            </a:r>
          </a:p>
          <a:p>
            <a:pPr marL="571500" indent="-571500" algn="just" defTabSz="457200">
              <a:buFont typeface="Wingdings" panose="05000000000000000000" pitchFamily="2" charset="2"/>
              <a:buChar char="ü"/>
            </a:pPr>
            <a:r>
              <a:rPr lang="en-GB" sz="2400" dirty="0"/>
              <a:t>Improved</a:t>
            </a:r>
            <a:r>
              <a:rPr lang="en-GB" sz="2400" dirty="0">
                <a:solidFill>
                  <a:srgbClr val="92B7D1"/>
                </a:solidFill>
              </a:rPr>
              <a:t> </a:t>
            </a:r>
            <a:r>
              <a:rPr lang="en-GB" sz="2400" b="1" i="1" dirty="0">
                <a:solidFill>
                  <a:srgbClr val="658079"/>
                </a:solidFill>
              </a:rPr>
              <a:t>fisheries and aquaculture governance </a:t>
            </a:r>
            <a:r>
              <a:rPr lang="en-GB" sz="2400" dirty="0"/>
              <a:t>through direct collaboration with local administrations.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38207" y="3137098"/>
            <a:ext cx="503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</a:rPr>
              <a:t>International </a:t>
            </a:r>
            <a:r>
              <a:rPr lang="es-ES_tradnl" sz="2800" b="1" dirty="0" err="1">
                <a:solidFill>
                  <a:schemeClr val="accent6">
                    <a:lumMod val="75000"/>
                  </a:schemeClr>
                </a:solidFill>
              </a:rPr>
              <a:t>cooperation</a:t>
            </a: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17823" y="227822"/>
            <a:ext cx="10163918" cy="105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7D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strategic</a:t>
            </a: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92B7D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7D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lines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92B7D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38207" y="1609132"/>
            <a:ext cx="10493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ES" sz="2400" dirty="0"/>
              <a:t>New uses of </a:t>
            </a:r>
            <a:r>
              <a:rPr lang="es-ES" altLang="es-ES" sz="2400" b="1" dirty="0">
                <a:solidFill>
                  <a:schemeClr val="accent6">
                    <a:lumMod val="75000"/>
                  </a:schemeClr>
                </a:solidFill>
              </a:rPr>
              <a:t>marine </a:t>
            </a:r>
            <a:r>
              <a:rPr lang="es-ES" altLang="es-ES" sz="2400" b="1" dirty="0" err="1">
                <a:solidFill>
                  <a:schemeClr val="accent6">
                    <a:lumMod val="75000"/>
                  </a:schemeClr>
                </a:solidFill>
              </a:rPr>
              <a:t>by-products</a:t>
            </a:r>
            <a:r>
              <a:rPr lang="es-ES" alt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altLang="es-ES" sz="2400" dirty="0"/>
              <a:t>and </a:t>
            </a:r>
            <a:r>
              <a:rPr lang="es-ES" altLang="es-ES" sz="2400" dirty="0" err="1"/>
              <a:t>compounds</a:t>
            </a:r>
            <a:r>
              <a:rPr lang="es-ES" altLang="es-ES" sz="2400" dirty="0"/>
              <a:t> (</a:t>
            </a:r>
            <a:r>
              <a:rPr lang="es-ES" altLang="es-ES" sz="2400" dirty="0" err="1"/>
              <a:t>Valbiomar</a:t>
            </a:r>
            <a:r>
              <a:rPr lang="es-ES" altLang="es-ES" sz="2400" dirty="0"/>
              <a:t> Project, </a:t>
            </a:r>
            <a:r>
              <a:rPr lang="es-ES" altLang="es-ES" sz="2400" dirty="0" err="1"/>
              <a:t>Novomar</a:t>
            </a:r>
            <a:r>
              <a:rPr lang="es-ES" altLang="es-ES" sz="2400" dirty="0"/>
              <a:t>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err="1"/>
              <a:t>Initiatives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</a:rPr>
              <a:t>macro-algae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/>
              <a:t>uses </a:t>
            </a:r>
            <a:r>
              <a:rPr lang="pt-BR" sz="2400" dirty="0" err="1"/>
              <a:t>and</a:t>
            </a:r>
            <a:r>
              <a:rPr lang="pt-BR" sz="2400" dirty="0"/>
              <a:t> management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4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1111</Words>
  <Application>Microsoft Office PowerPoint</Application>
  <PresentationFormat>Panorámica</PresentationFormat>
  <Paragraphs>148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Didact Gothic</vt:lpstr>
      <vt:lpstr>Wingdings</vt:lpstr>
      <vt:lpstr>Tema de Office</vt:lpstr>
      <vt:lpstr>Accelerating the Impact of Innovation through SPAIN-ASEAN Strategic Partnerships in Bioeconomy, Urban and Food Sustainability </vt:lpstr>
      <vt:lpstr>Context</vt:lpstr>
      <vt:lpstr>Presentación de PowerPoint</vt:lpstr>
      <vt:lpstr>Presentación de PowerPoint</vt:lpstr>
      <vt:lpstr>Presentación de PowerPoint</vt:lpstr>
      <vt:lpstr>Presentación de PowerPoint</vt:lpstr>
      <vt:lpstr>Strategic lines</vt:lpstr>
      <vt:lpstr>Strategic lines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PrimeFish Summer School Bremerhaven 2018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González Fernández</dc:creator>
  <cp:lastModifiedBy>Anabel Gutiérrez Garnacho</cp:lastModifiedBy>
  <cp:revision>133</cp:revision>
  <dcterms:created xsi:type="dcterms:W3CDTF">2021-06-15T13:51:32Z</dcterms:created>
  <dcterms:modified xsi:type="dcterms:W3CDTF">2021-06-16T18:18:28Z</dcterms:modified>
</cp:coreProperties>
</file>