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7" r:id="rId5"/>
    <p:sldId id="268" r:id="rId6"/>
    <p:sldId id="269" r:id="rId7"/>
    <p:sldId id="270" r:id="rId8"/>
    <p:sldId id="272" r:id="rId9"/>
    <p:sldId id="275" r:id="rId10"/>
    <p:sldId id="273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onzalez Ale" initials="DGA" lastIdx="2" clrIdx="0">
    <p:extLst>
      <p:ext uri="{19B8F6BF-5375-455C-9EA6-DF929625EA0E}">
        <p15:presenceInfo xmlns:p15="http://schemas.microsoft.com/office/powerpoint/2012/main" userId="S::1197217@uab.cat::8f1c4fa0-8f8e-495f-bc50-bd65923e9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000" autoAdjust="0"/>
  </p:normalViewPr>
  <p:slideViewPr>
    <p:cSldViewPr snapToGrid="0">
      <p:cViewPr varScale="1">
        <p:scale>
          <a:sx n="65" d="100"/>
          <a:sy n="65" d="100"/>
        </p:scale>
        <p:origin x="13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013A-AF74-4F4C-9C44-189575687DE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B484-2907-4C7A-8FB5-BC8C88E65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3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7B484-2907-4C7A-8FB5-BC8C88E654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3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7B484-2907-4C7A-8FB5-BC8C88E654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2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7B484-2907-4C7A-8FB5-BC8C88E654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7B484-2907-4C7A-8FB5-BC8C88E654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5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7B484-2907-4C7A-8FB5-BC8C88E654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4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7B484-2907-4C7A-8FB5-BC8C88E654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0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7B484-2907-4C7A-8FB5-BC8C88E654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34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7B484-2907-4C7A-8FB5-BC8C88E654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7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C17EC-4EFB-48CA-BFB1-E2C88B2AF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6C3E5C-B98C-4182-91C9-0CD86DC4B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BC4FD-8EFB-4C6C-953E-778C7C65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790-655F-4BDB-8597-87381DA439F3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5F50C-476D-49A9-A63C-B8BD3AC0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82DD4-EDB4-40EC-90AE-5AF19B3C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8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E8ADD-BC84-4B25-8C50-DCD9BDA3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9641AA-032A-4035-98E4-5D6EEC548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55DA26-ED18-422F-B152-7B57B368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8E88-E517-41E2-B17E-92017525FB9D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3C5CF-C9D4-41CA-AA01-0B9F7CAD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87C7FF-8A3F-401E-AF5F-17671CE6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8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8171A2-F28E-4C33-813F-0F6BE2950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2CB0C5-D205-4286-A94C-A00434F9E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6584B-9889-482D-B110-B7A8FCE1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ED93-DBAF-42DF-888E-758B163F879D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4D324-0C32-4C94-B447-3C60F08B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E4E81E-C5E1-4C29-B262-30960E61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5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CD6D7-8688-474F-8C05-8C028D90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AEF48-0D4B-467F-8DB8-7D674AAC1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7CDCE-21D1-485A-A132-93942FD2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85AC-286B-4591-944B-90D861AF7E39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268E6-FB26-4E9E-AA54-617FAC6F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829E45-073C-4F13-8EA3-EDCB552C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16086-1DC2-4259-BA90-68D3055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7C4CB8-7BDC-4439-822A-F28234052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766AF9-E09C-48E3-8327-76652623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17D-1FB5-49F0-BE0D-2ADD12A04E7F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4FC2A2-9DDF-4E73-A309-3BABA554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6B4299-1F32-49A4-A164-812BAA8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87FF9-47ED-4C6D-A275-44FCB05F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D3D95-4B16-4866-B24A-EF5D63374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0C6600-EFC0-4B71-B4DC-256D30B29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B2CCC0-317D-48E2-8A4A-8F608448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81E7-B8B2-4678-8B3E-1CC9542E4F2E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40EAC5-C465-4101-8E8C-A0701CC1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9850C5-C871-4B86-A929-2FCBD90B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0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5B9E5-193C-48C9-8231-759E2678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0C17D-D3FC-4F82-8A0E-102E63643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359623-891F-47F9-BD31-B58BCE4EF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C555A4-BAF1-4741-B292-769C919C0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F0294C-C8C6-4C43-AC4C-54AD9E6F8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ABDDD8-96C7-49E1-84AE-C6E69944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75D-DB9F-447A-94AC-B9BACBE63B0F}" type="datetime1">
              <a:rPr lang="en-GB" smtClean="0"/>
              <a:t>16/06/2021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5869FEB-3984-4CC4-A037-C70BD6E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D6BADE-845C-4F72-9869-D1514425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1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27D13-8B62-47CC-A9F7-4C9ECD96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45657D-8CA5-47A1-9496-18ABCF55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33-98D0-4EAB-A239-DAF893A75EC4}" type="datetime1">
              <a:rPr lang="en-GB" smtClean="0"/>
              <a:t>16/06/2021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7B40AC-634B-4BC2-B66F-ABBF0552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D3245-CDC4-48AC-8A67-A2F9E2BF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6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D9B53A-98CE-413D-A6E7-0C1CB133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83D8-97EE-4987-962B-106F9B41D166}" type="datetime1">
              <a:rPr lang="en-GB" smtClean="0"/>
              <a:t>16/06/2021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288AA1-953F-4C76-ADA7-1755D4FC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0E1FD9-2C5B-4630-9196-5EC2F546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2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3460F-D1AF-49E1-8156-B3D63F74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56A154-3E33-40F6-BAE7-A9D89BED7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DB2BB0-4670-46D2-8822-B9A1BF6E0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5E8A85-D87E-4CAB-8E5B-F99D9739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CED5-95F5-4E74-A3EA-1729E15ECA87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CD4B65-ACF0-4BB3-92AB-028DE989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9501B7-BD3B-403E-A957-DE941F1E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6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BAEE7-A711-4D72-A5EA-2AAD3522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236C63-251E-4693-8715-F5C5A43B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041AFC-62AD-4702-88B0-54E17B944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41B02A-F373-4735-AF02-DCE2573A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87F3-FE75-4588-B66B-8B7F2A63AAFD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04BECA-1DFA-4B92-9315-B10C3AF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H2020 - MSCA - RISE-2019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7C4849-FFD1-42B8-9AA2-601A2500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83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336129-2A5A-4654-8583-BB4D1CDB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4FACAE-FF22-4D9E-914F-7EB9E03F4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562038-9006-4E23-BEAC-F0575370E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FCA8-3908-4410-89E0-21AA08ADC369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5EBEBA-E1CE-460E-822B-92D6A35AF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H2020 - MSCA - RISE-2019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0C2F8-1224-4401-A2E6-1160F40B5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8B29-431D-46D8-AE31-8D5BE4E5FA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1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david.gabriel@uab.cat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mailto:daniel.gonzalez.ale@uab.cat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genocov.com/" TargetMode="External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hyperlink" Target="https://www.uab.cat/web/biodegradacio-1241605186599.html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uab.cat/web/GR-bioprocessos-1345711809736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www.gicom.cat/" TargetMode="External"/><Relationship Id="rId5" Type="http://schemas.openxmlformats.org/officeDocument/2006/relationships/image" Target="../media/image2.png"/><Relationship Id="rId15" Type="http://schemas.openxmlformats.org/officeDocument/2006/relationships/hyperlink" Target="https://www.uab.cat/web/enginyeria-cellular-1239951746456.html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hyperlink" Target="https://www.sostenipra.cat/e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20.jpe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545A14-58F7-4278-8800-6D7B4E0E0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3300" y="1333223"/>
            <a:ext cx="4629150" cy="2801743"/>
          </a:xfrm>
        </p:spPr>
        <p:txBody>
          <a:bodyPr anchor="b">
            <a:noAutofit/>
          </a:bodyPr>
          <a:lstStyle/>
          <a:p>
            <a:pPr algn="l"/>
            <a:r>
              <a:rPr lang="en-US" sz="3400" b="1" dirty="0">
                <a:solidFill>
                  <a:schemeClr val="accent6"/>
                </a:solidFill>
                <a:latin typeface="Gotham"/>
              </a:rPr>
              <a:t>RECYCLES</a:t>
            </a:r>
            <a:br>
              <a:rPr lang="en-US" sz="3400" b="1" dirty="0">
                <a:solidFill>
                  <a:schemeClr val="accent6"/>
                </a:solidFill>
                <a:latin typeface="Gotham"/>
              </a:rPr>
            </a:br>
            <a:r>
              <a:rPr lang="en-US" sz="3400" b="1" dirty="0">
                <a:solidFill>
                  <a:schemeClr val="accent6"/>
                </a:solidFill>
                <a:latin typeface="Gotham"/>
              </a:rPr>
              <a:t>Recovering carbon from contaminated matrices by</a:t>
            </a:r>
            <a:br>
              <a:rPr lang="en-US" sz="3400" b="1" dirty="0">
                <a:solidFill>
                  <a:schemeClr val="accent6"/>
                </a:solidFill>
                <a:latin typeface="Gotham"/>
              </a:rPr>
            </a:br>
            <a:r>
              <a:rPr lang="en-US" sz="3400" b="1" dirty="0">
                <a:solidFill>
                  <a:schemeClr val="accent6"/>
                </a:solidFill>
                <a:latin typeface="Gotham"/>
              </a:rPr>
              <a:t>exploiting the nitrogen and sulphur cycles</a:t>
            </a:r>
            <a:endParaRPr lang="en-GB" sz="3400" dirty="0">
              <a:latin typeface="Gotham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0349CD5-8D95-4BE4-800F-1774DC976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3298" y="4233142"/>
            <a:ext cx="4629150" cy="1427489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</a:rPr>
              <a:t>Accelerating the Impact of Innovation through </a:t>
            </a: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SPAIN – ASEAN </a:t>
            </a: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Strategic Partnerships in Bioeconomy, Urban and Food Sustainability</a:t>
            </a: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n 6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A3EE881B-F1E2-414C-8A6F-AE63C1A4C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r="-2" b="-2"/>
          <a:stretch/>
        </p:blipFill>
        <p:spPr>
          <a:xfrm>
            <a:off x="416689" y="0"/>
            <a:ext cx="5951597" cy="574103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D6E944-12A5-4ECF-9F9C-32C6B7ED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4370" y="6370870"/>
            <a:ext cx="3648076" cy="365125"/>
          </a:xfrm>
        </p:spPr>
        <p:txBody>
          <a:bodyPr/>
          <a:lstStyle/>
          <a:p>
            <a:pPr algn="l"/>
            <a:r>
              <a:rPr lang="en-GB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sz="16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EBDC43-15B3-4399-BAC1-1F2A8D1D6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527"/>
            <a:ext cx="2062826" cy="1429473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4CA2C2EF-E8B0-489B-83BF-373CDBD3D52B}"/>
              </a:ext>
            </a:extLst>
          </p:cNvPr>
          <p:cNvGrpSpPr/>
          <p:nvPr/>
        </p:nvGrpSpPr>
        <p:grpSpPr>
          <a:xfrm>
            <a:off x="10199326" y="116880"/>
            <a:ext cx="1783122" cy="1118167"/>
            <a:chOff x="9565598" y="111755"/>
            <a:chExt cx="1783122" cy="1118167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760C6185-5246-4787-8FCA-CFE0799BE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598" y="492120"/>
              <a:ext cx="360000" cy="360000"/>
            </a:xfrm>
            <a:prstGeom prst="rect">
              <a:avLst/>
            </a:prstGeom>
          </p:spPr>
        </p:pic>
        <p:pic>
          <p:nvPicPr>
            <p:cNvPr id="40" name="Imagen 39" descr="Imagen que contiene hacha&#10;&#10;Descripción generada automáticamente">
              <a:extLst>
                <a:ext uri="{FF2B5EF4-FFF2-40B4-BE49-F238E27FC236}">
                  <a16:creationId xmlns:a16="http://schemas.microsoft.com/office/drawing/2014/main" id="{B933B5CB-371D-4308-B6AE-99F1FE15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598" y="116880"/>
              <a:ext cx="640000" cy="360000"/>
            </a:xfrm>
            <a:prstGeom prst="rect">
              <a:avLst/>
            </a:prstGeom>
          </p:spPr>
        </p:pic>
        <p:pic>
          <p:nvPicPr>
            <p:cNvPr id="46" name="Imagen 45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716C5467-CDAC-4DEE-9433-0D8E3AB04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598" y="867360"/>
              <a:ext cx="360000" cy="360000"/>
            </a:xfrm>
            <a:prstGeom prst="rect">
              <a:avLst/>
            </a:prstGeom>
          </p:spPr>
        </p:pic>
        <p:sp>
          <p:nvSpPr>
            <p:cNvPr id="47" name="Marcador de pie de página 7">
              <a:extLst>
                <a:ext uri="{FF2B5EF4-FFF2-40B4-BE49-F238E27FC236}">
                  <a16:creationId xmlns:a16="http://schemas.microsoft.com/office/drawing/2014/main" id="{30C8FE58-07EF-4D84-989D-8B159D720DF3}"/>
                </a:ext>
              </a:extLst>
            </p:cNvPr>
            <p:cNvSpPr txBox="1">
              <a:spLocks/>
            </p:cNvSpPr>
            <p:nvPr/>
          </p:nvSpPr>
          <p:spPr>
            <a:xfrm>
              <a:off x="10158410" y="111755"/>
              <a:ext cx="11903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ca-E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6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RecyclesEU</a:t>
              </a:r>
              <a:endParaRPr lang="en-GB" sz="16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8" name="Marcador de pie de página 7">
              <a:extLst>
                <a:ext uri="{FF2B5EF4-FFF2-40B4-BE49-F238E27FC236}">
                  <a16:creationId xmlns:a16="http://schemas.microsoft.com/office/drawing/2014/main" id="{DD515A94-8551-41EF-AF05-4221FC4B62D3}"/>
                </a:ext>
              </a:extLst>
            </p:cNvPr>
            <p:cNvSpPr txBox="1">
              <a:spLocks/>
            </p:cNvSpPr>
            <p:nvPr/>
          </p:nvSpPr>
          <p:spPr>
            <a:xfrm>
              <a:off x="10158410" y="486995"/>
              <a:ext cx="11903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ca-E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6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recycleseu</a:t>
              </a:r>
              <a:endParaRPr lang="en-GB" sz="16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9" name="Marcador de pie de página 7">
              <a:extLst>
                <a:ext uri="{FF2B5EF4-FFF2-40B4-BE49-F238E27FC236}">
                  <a16:creationId xmlns:a16="http://schemas.microsoft.com/office/drawing/2014/main" id="{CB28140C-C902-4A40-89B6-0E19D4C0A3D4}"/>
                </a:ext>
              </a:extLst>
            </p:cNvPr>
            <p:cNvSpPr txBox="1">
              <a:spLocks/>
            </p:cNvSpPr>
            <p:nvPr/>
          </p:nvSpPr>
          <p:spPr>
            <a:xfrm>
              <a:off x="10158410" y="864797"/>
              <a:ext cx="11903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ca-E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6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Recycles EU</a:t>
              </a:r>
              <a:endParaRPr lang="en-GB" sz="16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37CC652-BACE-45EA-ABD4-9AF6C898E7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2463159" y="5483689"/>
            <a:ext cx="1334237" cy="1440000"/>
          </a:xfrm>
          <a:prstGeom prst="rect">
            <a:avLst/>
          </a:prstGeom>
        </p:spPr>
      </p:pic>
      <p:pic>
        <p:nvPicPr>
          <p:cNvPr id="17" name="Picture 4" descr="Resultat d'imatges de logo uab">
            <a:extLst>
              <a:ext uri="{FF2B5EF4-FFF2-40B4-BE49-F238E27FC236}">
                <a16:creationId xmlns:a16="http://schemas.microsoft.com/office/drawing/2014/main" id="{5AECE34C-B900-45D3-8546-8BB62389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29" y="5428527"/>
            <a:ext cx="2744965" cy="13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ítulo 4">
            <a:extLst>
              <a:ext uri="{FF2B5EF4-FFF2-40B4-BE49-F238E27FC236}">
                <a16:creationId xmlns:a16="http://schemas.microsoft.com/office/drawing/2014/main" id="{FF628E9F-4F5E-4B88-BBE4-F422D6F8C0A8}"/>
              </a:ext>
            </a:extLst>
          </p:cNvPr>
          <p:cNvSpPr txBox="1">
            <a:spLocks/>
          </p:cNvSpPr>
          <p:nvPr/>
        </p:nvSpPr>
        <p:spPr>
          <a:xfrm>
            <a:off x="10506074" y="5838564"/>
            <a:ext cx="1476371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17/06/2021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DA6A51C0-27FE-4B7D-A99B-83A486449999}"/>
              </a:ext>
            </a:extLst>
          </p:cNvPr>
          <p:cNvSpPr txBox="1">
            <a:spLocks/>
          </p:cNvSpPr>
          <p:nvPr/>
        </p:nvSpPr>
        <p:spPr>
          <a:xfrm>
            <a:off x="7353298" y="5827812"/>
            <a:ext cx="2644944" cy="375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Daniel González Alé</a:t>
            </a:r>
          </a:p>
        </p:txBody>
      </p:sp>
    </p:spTree>
    <p:extLst>
      <p:ext uri="{BB962C8B-B14F-4D97-AF65-F5344CB8AC3E}">
        <p14:creationId xmlns:p14="http://schemas.microsoft.com/office/powerpoint/2010/main" val="569456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545A14-58F7-4278-8800-6D7B4E0E0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3300" y="1333223"/>
            <a:ext cx="4629150" cy="1891240"/>
          </a:xfrm>
        </p:spPr>
        <p:txBody>
          <a:bodyPr anchor="b">
            <a:noAutofit/>
          </a:bodyPr>
          <a:lstStyle/>
          <a:p>
            <a:pPr algn="l"/>
            <a:r>
              <a:rPr lang="en-US" sz="3600" b="1" dirty="0">
                <a:solidFill>
                  <a:schemeClr val="accent6"/>
                </a:solidFill>
                <a:latin typeface="Gotham"/>
              </a:rPr>
              <a:t>Thank you for your attention</a:t>
            </a:r>
            <a:endParaRPr lang="en-GB" sz="3600" dirty="0">
              <a:latin typeface="Gotham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0349CD5-8D95-4BE4-800F-1774DC976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283" y="4084204"/>
            <a:ext cx="5614162" cy="2423942"/>
          </a:xfrm>
        </p:spPr>
        <p:txBody>
          <a:bodyPr anchor="t">
            <a:normAutofit/>
          </a:bodyPr>
          <a:lstStyle/>
          <a:p>
            <a:pPr algn="r"/>
            <a:r>
              <a:rPr lang="en-GB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RECYCLES coordinator - </a:t>
            </a:r>
            <a:r>
              <a:rPr lang="en-GB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david.gabriel@uab.cat</a:t>
            </a:r>
            <a:r>
              <a:rPr lang="en-GB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/>
            <a:r>
              <a:rPr lang="en-GB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RECYCLES project manager - </a:t>
            </a:r>
            <a:r>
              <a:rPr lang="en-GB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daniel.gonzalez.ale@uab.cat</a:t>
            </a:r>
            <a:endParaRPr lang="en-GB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n 6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A3EE881B-F1E2-414C-8A6F-AE63C1A4C5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r="-2" b="-2"/>
          <a:stretch/>
        </p:blipFill>
        <p:spPr>
          <a:xfrm>
            <a:off x="416689" y="0"/>
            <a:ext cx="5951597" cy="574103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D6E944-12A5-4ECF-9F9C-32C6B7ED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4370" y="6370870"/>
            <a:ext cx="3648076" cy="365125"/>
          </a:xfrm>
        </p:spPr>
        <p:txBody>
          <a:bodyPr/>
          <a:lstStyle/>
          <a:p>
            <a:pPr algn="l"/>
            <a:r>
              <a:rPr lang="en-GB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sz="16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EBDC43-15B3-4399-BAC1-1F2A8D1D6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527"/>
            <a:ext cx="2062826" cy="1429473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4CA2C2EF-E8B0-489B-83BF-373CDBD3D52B}"/>
              </a:ext>
            </a:extLst>
          </p:cNvPr>
          <p:cNvGrpSpPr/>
          <p:nvPr/>
        </p:nvGrpSpPr>
        <p:grpSpPr>
          <a:xfrm>
            <a:off x="10199326" y="116880"/>
            <a:ext cx="1783122" cy="1118167"/>
            <a:chOff x="9565598" y="111755"/>
            <a:chExt cx="1783122" cy="1118167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760C6185-5246-4787-8FCA-CFE0799BE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598" y="492120"/>
              <a:ext cx="360000" cy="360000"/>
            </a:xfrm>
            <a:prstGeom prst="rect">
              <a:avLst/>
            </a:prstGeom>
          </p:spPr>
        </p:pic>
        <p:pic>
          <p:nvPicPr>
            <p:cNvPr id="40" name="Imagen 39" descr="Imagen que contiene hacha&#10;&#10;Descripción generada automáticamente">
              <a:extLst>
                <a:ext uri="{FF2B5EF4-FFF2-40B4-BE49-F238E27FC236}">
                  <a16:creationId xmlns:a16="http://schemas.microsoft.com/office/drawing/2014/main" id="{B933B5CB-371D-4308-B6AE-99F1FE15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598" y="116880"/>
              <a:ext cx="640000" cy="360000"/>
            </a:xfrm>
            <a:prstGeom prst="rect">
              <a:avLst/>
            </a:prstGeom>
          </p:spPr>
        </p:pic>
        <p:pic>
          <p:nvPicPr>
            <p:cNvPr id="46" name="Imagen 45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716C5467-CDAC-4DEE-9433-0D8E3AB04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598" y="867360"/>
              <a:ext cx="360000" cy="360000"/>
            </a:xfrm>
            <a:prstGeom prst="rect">
              <a:avLst/>
            </a:prstGeom>
          </p:spPr>
        </p:pic>
        <p:sp>
          <p:nvSpPr>
            <p:cNvPr id="47" name="Marcador de pie de página 7">
              <a:extLst>
                <a:ext uri="{FF2B5EF4-FFF2-40B4-BE49-F238E27FC236}">
                  <a16:creationId xmlns:a16="http://schemas.microsoft.com/office/drawing/2014/main" id="{30C8FE58-07EF-4D84-989D-8B159D720DF3}"/>
                </a:ext>
              </a:extLst>
            </p:cNvPr>
            <p:cNvSpPr txBox="1">
              <a:spLocks/>
            </p:cNvSpPr>
            <p:nvPr/>
          </p:nvSpPr>
          <p:spPr>
            <a:xfrm>
              <a:off x="10158410" y="111755"/>
              <a:ext cx="11903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ca-E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6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RecyclesEU</a:t>
              </a:r>
              <a:endParaRPr lang="en-GB" sz="16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8" name="Marcador de pie de página 7">
              <a:extLst>
                <a:ext uri="{FF2B5EF4-FFF2-40B4-BE49-F238E27FC236}">
                  <a16:creationId xmlns:a16="http://schemas.microsoft.com/office/drawing/2014/main" id="{DD515A94-8551-41EF-AF05-4221FC4B62D3}"/>
                </a:ext>
              </a:extLst>
            </p:cNvPr>
            <p:cNvSpPr txBox="1">
              <a:spLocks/>
            </p:cNvSpPr>
            <p:nvPr/>
          </p:nvSpPr>
          <p:spPr>
            <a:xfrm>
              <a:off x="10158410" y="486995"/>
              <a:ext cx="11903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ca-E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6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recycleseu</a:t>
              </a:r>
              <a:endParaRPr lang="en-GB" sz="16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9" name="Marcador de pie de página 7">
              <a:extLst>
                <a:ext uri="{FF2B5EF4-FFF2-40B4-BE49-F238E27FC236}">
                  <a16:creationId xmlns:a16="http://schemas.microsoft.com/office/drawing/2014/main" id="{CB28140C-C902-4A40-89B6-0E19D4C0A3D4}"/>
                </a:ext>
              </a:extLst>
            </p:cNvPr>
            <p:cNvSpPr txBox="1">
              <a:spLocks/>
            </p:cNvSpPr>
            <p:nvPr/>
          </p:nvSpPr>
          <p:spPr>
            <a:xfrm>
              <a:off x="10158410" y="864797"/>
              <a:ext cx="11903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ca-E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6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Recycles EU</a:t>
              </a:r>
              <a:endParaRPr lang="en-GB" sz="16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37CC652-BACE-45EA-ABD4-9AF6C898E7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2463159" y="5483689"/>
            <a:ext cx="1334237" cy="1440000"/>
          </a:xfrm>
          <a:prstGeom prst="rect">
            <a:avLst/>
          </a:prstGeom>
        </p:spPr>
      </p:pic>
      <p:pic>
        <p:nvPicPr>
          <p:cNvPr id="17" name="Picture 4" descr="Resultat d'imatges de logo uab">
            <a:extLst>
              <a:ext uri="{FF2B5EF4-FFF2-40B4-BE49-F238E27FC236}">
                <a16:creationId xmlns:a16="http://schemas.microsoft.com/office/drawing/2014/main" id="{5AECE34C-B900-45D3-8546-8BB62389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29" y="5428527"/>
            <a:ext cx="2744965" cy="13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ítulo 4">
            <a:extLst>
              <a:ext uri="{FF2B5EF4-FFF2-40B4-BE49-F238E27FC236}">
                <a16:creationId xmlns:a16="http://schemas.microsoft.com/office/drawing/2014/main" id="{FF628E9F-4F5E-4B88-BBE4-F422D6F8C0A8}"/>
              </a:ext>
            </a:extLst>
          </p:cNvPr>
          <p:cNvSpPr txBox="1">
            <a:spLocks/>
          </p:cNvSpPr>
          <p:nvPr/>
        </p:nvSpPr>
        <p:spPr>
          <a:xfrm>
            <a:off x="10506074" y="5838564"/>
            <a:ext cx="1476371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17/06/2021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DA6A51C0-27FE-4B7D-A99B-83A486449999}"/>
              </a:ext>
            </a:extLst>
          </p:cNvPr>
          <p:cNvSpPr txBox="1">
            <a:spLocks/>
          </p:cNvSpPr>
          <p:nvPr/>
        </p:nvSpPr>
        <p:spPr>
          <a:xfrm>
            <a:off x="7353298" y="5827812"/>
            <a:ext cx="2644944" cy="375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Daniel González Alé</a:t>
            </a:r>
          </a:p>
        </p:txBody>
      </p:sp>
    </p:spTree>
    <p:extLst>
      <p:ext uri="{BB962C8B-B14F-4D97-AF65-F5344CB8AC3E}">
        <p14:creationId xmlns:p14="http://schemas.microsoft.com/office/powerpoint/2010/main" val="148212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llar&#10;&#10;Descripción generada automáticamente">
            <a:extLst>
              <a:ext uri="{FF2B5EF4-FFF2-40B4-BE49-F238E27FC236}">
                <a16:creationId xmlns:a16="http://schemas.microsoft.com/office/drawing/2014/main" id="{2FBBF72E-7230-46CF-AC8A-2930C782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r="60487" b="9776"/>
          <a:stretch/>
        </p:blipFill>
        <p:spPr>
          <a:xfrm>
            <a:off x="8469073" y="-1"/>
            <a:ext cx="3722928" cy="6829425"/>
          </a:xfrm>
          <a:prstGeom prst="rect">
            <a:avLst/>
          </a:prstGeom>
        </p:spPr>
      </p:pic>
      <p:cxnSp>
        <p:nvCxnSpPr>
          <p:cNvPr id="6" name="Connector recte 16">
            <a:extLst>
              <a:ext uri="{FF2B5EF4-FFF2-40B4-BE49-F238E27FC236}">
                <a16:creationId xmlns:a16="http://schemas.microsoft.com/office/drawing/2014/main" id="{0D305A1D-8889-46BF-AF28-FD58829E5C15}"/>
              </a:ext>
            </a:extLst>
          </p:cNvPr>
          <p:cNvCxnSpPr/>
          <p:nvPr/>
        </p:nvCxnSpPr>
        <p:spPr>
          <a:xfrm>
            <a:off x="181155" y="6659592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28">
            <a:extLst>
              <a:ext uri="{FF2B5EF4-FFF2-40B4-BE49-F238E27FC236}">
                <a16:creationId xmlns:a16="http://schemas.microsoft.com/office/drawing/2014/main" id="{C2113728-73BF-4DA1-B3D6-133D01933BF7}"/>
              </a:ext>
            </a:extLst>
          </p:cNvPr>
          <p:cNvCxnSpPr/>
          <p:nvPr/>
        </p:nvCxnSpPr>
        <p:spPr>
          <a:xfrm>
            <a:off x="181155" y="6760233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recte 21">
            <a:extLst>
              <a:ext uri="{FF2B5EF4-FFF2-40B4-BE49-F238E27FC236}">
                <a16:creationId xmlns:a16="http://schemas.microsoft.com/office/drawing/2014/main" id="{7E5E8482-626E-4D56-A5FF-D6B287FEEB7B}"/>
              </a:ext>
            </a:extLst>
          </p:cNvPr>
          <p:cNvCxnSpPr/>
          <p:nvPr/>
        </p:nvCxnSpPr>
        <p:spPr>
          <a:xfrm>
            <a:off x="212605" y="185510"/>
            <a:ext cx="8456942" cy="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22">
            <a:extLst>
              <a:ext uri="{FF2B5EF4-FFF2-40B4-BE49-F238E27FC236}">
                <a16:creationId xmlns:a16="http://schemas.microsoft.com/office/drawing/2014/main" id="{E407DB7F-3125-402E-B477-8E0E454AE2D1}"/>
              </a:ext>
            </a:extLst>
          </p:cNvPr>
          <p:cNvCxnSpPr/>
          <p:nvPr/>
        </p:nvCxnSpPr>
        <p:spPr>
          <a:xfrm>
            <a:off x="212605" y="286152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25">
            <a:extLst>
              <a:ext uri="{FF2B5EF4-FFF2-40B4-BE49-F238E27FC236}">
                <a16:creationId xmlns:a16="http://schemas.microsoft.com/office/drawing/2014/main" id="{09A1499C-5E0E-4827-AD4F-939434D5FA0E}"/>
              </a:ext>
            </a:extLst>
          </p:cNvPr>
          <p:cNvCxnSpPr/>
          <p:nvPr/>
        </p:nvCxnSpPr>
        <p:spPr>
          <a:xfrm>
            <a:off x="212605" y="1174419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AE66EF0-CD6E-40B9-A25D-24B0CB0F8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47" y="323840"/>
            <a:ext cx="900000" cy="864956"/>
          </a:xfrm>
          <a:prstGeom prst="rect">
            <a:avLst/>
          </a:prstGeom>
        </p:spPr>
      </p:pic>
      <p:sp>
        <p:nvSpPr>
          <p:cNvPr id="21" name="Marcador de pie de página 7">
            <a:extLst>
              <a:ext uri="{FF2B5EF4-FFF2-40B4-BE49-F238E27FC236}">
                <a16:creationId xmlns:a16="http://schemas.microsoft.com/office/drawing/2014/main" id="{1D018FFA-1089-484A-B6B1-39F87C2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5095" y="6270200"/>
            <a:ext cx="3648076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5EC23290-AAF9-45CB-A635-230BB93D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423" y="6259842"/>
            <a:ext cx="2743200" cy="365125"/>
          </a:xfrm>
        </p:spPr>
        <p:txBody>
          <a:bodyPr/>
          <a:lstStyle/>
          <a:p>
            <a:fld id="{12488B29-431D-46D8-AE31-8D5BE4E5FA26}" type="slidenum">
              <a:rPr lang="en-GB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fld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Marcador de pie de página 7">
            <a:extLst>
              <a:ext uri="{FF2B5EF4-FFF2-40B4-BE49-F238E27FC236}">
                <a16:creationId xmlns:a16="http://schemas.microsoft.com/office/drawing/2014/main" id="{CDAD2500-72B4-4F98-90F3-D52246988819}"/>
              </a:ext>
            </a:extLst>
          </p:cNvPr>
          <p:cNvSpPr txBox="1">
            <a:spLocks/>
          </p:cNvSpPr>
          <p:nvPr/>
        </p:nvSpPr>
        <p:spPr>
          <a:xfrm>
            <a:off x="181155" y="6249855"/>
            <a:ext cx="3648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17/06/2021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5A20D24-2947-4748-9FC9-BB544F25B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62" y="324796"/>
            <a:ext cx="1246810" cy="8640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05C5AE-A836-4EAF-A63C-AF5E7A5F2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10771156" y="259107"/>
            <a:ext cx="933966" cy="1008000"/>
          </a:xfrm>
          <a:prstGeom prst="rect">
            <a:avLst/>
          </a:prstGeom>
        </p:spPr>
      </p:pic>
      <p:pic>
        <p:nvPicPr>
          <p:cNvPr id="15" name="Picture 4" descr="Resultat d'imatges de logo uab">
            <a:extLst>
              <a:ext uri="{FF2B5EF4-FFF2-40B4-BE49-F238E27FC236}">
                <a16:creationId xmlns:a16="http://schemas.microsoft.com/office/drawing/2014/main" id="{475E0CFE-4352-46A3-B2D0-B00C6F5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5" y="361581"/>
            <a:ext cx="150613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6">
            <a:extLst>
              <a:ext uri="{FF2B5EF4-FFF2-40B4-BE49-F238E27FC236}">
                <a16:creationId xmlns:a16="http://schemas.microsoft.com/office/drawing/2014/main" id="{56CC1E3C-C022-40CF-9D17-2B2683C4D539}"/>
              </a:ext>
            </a:extLst>
          </p:cNvPr>
          <p:cNvSpPr/>
          <p:nvPr/>
        </p:nvSpPr>
        <p:spPr>
          <a:xfrm>
            <a:off x="181155" y="475864"/>
            <a:ext cx="8754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accent6"/>
                </a:solidFill>
                <a:latin typeface="Gotham"/>
              </a:rPr>
              <a:t>1. </a:t>
            </a:r>
            <a:r>
              <a:rPr lang="en-US" sz="2700" dirty="0" err="1">
                <a:solidFill>
                  <a:schemeClr val="accent6"/>
                </a:solidFill>
                <a:latin typeface="Gotham"/>
              </a:rPr>
              <a:t>Universitat</a:t>
            </a:r>
            <a:r>
              <a:rPr lang="en-US" sz="2700" dirty="0">
                <a:solidFill>
                  <a:schemeClr val="accent6"/>
                </a:solidFill>
                <a:latin typeface="Gotham"/>
              </a:rPr>
              <a:t> </a:t>
            </a:r>
            <a:r>
              <a:rPr lang="en-US" sz="2700" dirty="0" err="1">
                <a:solidFill>
                  <a:schemeClr val="accent6"/>
                </a:solidFill>
                <a:latin typeface="Gotham"/>
              </a:rPr>
              <a:t>Autònoma</a:t>
            </a:r>
            <a:r>
              <a:rPr lang="en-US" sz="2700" dirty="0">
                <a:solidFill>
                  <a:schemeClr val="accent6"/>
                </a:solidFill>
                <a:latin typeface="Gotham"/>
              </a:rPr>
              <a:t> de Barcelona</a:t>
            </a:r>
          </a:p>
        </p:txBody>
      </p:sp>
      <p:pic>
        <p:nvPicPr>
          <p:cNvPr id="17" name="Picture 2" descr="Esfera UAB-CEI">
            <a:extLst>
              <a:ext uri="{FF2B5EF4-FFF2-40B4-BE49-F238E27FC236}">
                <a16:creationId xmlns:a16="http://schemas.microsoft.com/office/drawing/2014/main" id="{B9753794-151D-44C0-870C-0EE19F84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3" y="1351519"/>
            <a:ext cx="4797114" cy="51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QuadreDeText 15">
            <a:extLst>
              <a:ext uri="{FF2B5EF4-FFF2-40B4-BE49-F238E27FC236}">
                <a16:creationId xmlns:a16="http://schemas.microsoft.com/office/drawing/2014/main" id="{A3CA1592-8DA7-4663-B09C-D8F0ACE953CE}"/>
              </a:ext>
            </a:extLst>
          </p:cNvPr>
          <p:cNvSpPr txBox="1"/>
          <p:nvPr/>
        </p:nvSpPr>
        <p:spPr>
          <a:xfrm>
            <a:off x="4125281" y="3578341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/>
              <a:t>THE WUR 2020</a:t>
            </a:r>
            <a:endParaRPr lang="en-US" sz="2000" b="1" dirty="0"/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6A5CD19B-5652-4979-9521-C849058C83C7}"/>
              </a:ext>
            </a:extLst>
          </p:cNvPr>
          <p:cNvSpPr/>
          <p:nvPr/>
        </p:nvSpPr>
        <p:spPr>
          <a:xfrm>
            <a:off x="4563533" y="3921075"/>
            <a:ext cx="885341" cy="34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157</a:t>
            </a:r>
            <a:r>
              <a:rPr lang="ca-ES" sz="800" dirty="0"/>
              <a:t>w</a:t>
            </a:r>
            <a:endParaRPr lang="en-US" dirty="0"/>
          </a:p>
        </p:txBody>
      </p:sp>
      <p:sp>
        <p:nvSpPr>
          <p:cNvPr id="27" name="Oval 44">
            <a:extLst>
              <a:ext uri="{FF2B5EF4-FFF2-40B4-BE49-F238E27FC236}">
                <a16:creationId xmlns:a16="http://schemas.microsoft.com/office/drawing/2014/main" id="{5CCF512F-BA0E-4D51-92BE-D33F95EF61FA}"/>
              </a:ext>
            </a:extLst>
          </p:cNvPr>
          <p:cNvSpPr/>
          <p:nvPr/>
        </p:nvSpPr>
        <p:spPr>
          <a:xfrm>
            <a:off x="4575803" y="4507909"/>
            <a:ext cx="919370" cy="34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69</a:t>
            </a:r>
            <a:r>
              <a:rPr lang="ca-ES" sz="1000" dirty="0"/>
              <a:t>eu</a:t>
            </a:r>
            <a:endParaRPr lang="en-US" dirty="0"/>
          </a:p>
        </p:txBody>
      </p:sp>
      <p:sp>
        <p:nvSpPr>
          <p:cNvPr id="28" name="Rectangle 46">
            <a:extLst>
              <a:ext uri="{FF2B5EF4-FFF2-40B4-BE49-F238E27FC236}">
                <a16:creationId xmlns:a16="http://schemas.microsoft.com/office/drawing/2014/main" id="{62440835-819C-4051-9C78-58AD091BF685}"/>
              </a:ext>
            </a:extLst>
          </p:cNvPr>
          <p:cNvSpPr/>
          <p:nvPr/>
        </p:nvSpPr>
        <p:spPr>
          <a:xfrm>
            <a:off x="4253489" y="4807947"/>
            <a:ext cx="1654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Top 3 in Spain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3726D7F9-E4B5-4325-A585-3473AA90AF61}"/>
              </a:ext>
            </a:extLst>
          </p:cNvPr>
          <p:cNvSpPr/>
          <p:nvPr/>
        </p:nvSpPr>
        <p:spPr>
          <a:xfrm>
            <a:off x="40564" y="446395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57 departments</a:t>
            </a:r>
            <a:endParaRPr lang="ca-ES" sz="1600" dirty="0"/>
          </a:p>
          <a:p>
            <a:r>
              <a:rPr lang="en-US" sz="1600" dirty="0"/>
              <a:t>43 research institutes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D551EC86-2B3C-4433-8010-2A2FB7B0A4BC}"/>
              </a:ext>
            </a:extLst>
          </p:cNvPr>
          <p:cNvSpPr/>
          <p:nvPr/>
        </p:nvSpPr>
        <p:spPr>
          <a:xfrm>
            <a:off x="6123888" y="2965537"/>
            <a:ext cx="33843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105 bachelor's degrees</a:t>
            </a:r>
          </a:p>
          <a:p>
            <a:r>
              <a:rPr lang="en-US" sz="2000" dirty="0"/>
              <a:t>274 MSc degrees</a:t>
            </a:r>
          </a:p>
          <a:p>
            <a:r>
              <a:rPr lang="en-US" sz="2000" dirty="0">
                <a:solidFill>
                  <a:srgbClr val="00856C"/>
                </a:solidFill>
              </a:rPr>
              <a:t>25924</a:t>
            </a:r>
            <a:r>
              <a:rPr lang="en-US" sz="2000" dirty="0"/>
              <a:t> </a:t>
            </a:r>
            <a:r>
              <a:rPr lang="en-US" sz="2000" dirty="0" err="1"/>
              <a:t>undergrad+MSc</a:t>
            </a:r>
            <a:r>
              <a:rPr lang="en-US" sz="2000" dirty="0"/>
              <a:t> 37% </a:t>
            </a:r>
            <a:r>
              <a:rPr lang="en-US" sz="2000" dirty="0" err="1"/>
              <a:t>int</a:t>
            </a:r>
            <a:endParaRPr lang="en-US" sz="2000" dirty="0"/>
          </a:p>
          <a:p>
            <a:r>
              <a:rPr lang="en-US" sz="2000" dirty="0"/>
              <a:t> 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2575840E-7840-449A-9376-1CAC698DC20C}"/>
              </a:ext>
            </a:extLst>
          </p:cNvPr>
          <p:cNvSpPr/>
          <p:nvPr/>
        </p:nvSpPr>
        <p:spPr>
          <a:xfrm>
            <a:off x="6126607" y="4182492"/>
            <a:ext cx="31734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56C"/>
                </a:solidFill>
              </a:rPr>
              <a:t>68 </a:t>
            </a:r>
            <a:r>
              <a:rPr lang="en-US" sz="2000" dirty="0">
                <a:solidFill>
                  <a:srgbClr val="333333"/>
                </a:solidFill>
              </a:rPr>
              <a:t>PhD </a:t>
            </a:r>
            <a:r>
              <a:rPr lang="en-US" sz="2000" dirty="0" err="1">
                <a:solidFill>
                  <a:srgbClr val="333333"/>
                </a:solidFill>
              </a:rPr>
              <a:t>programmes</a:t>
            </a:r>
            <a:endParaRPr lang="en-US" sz="2000" dirty="0">
              <a:solidFill>
                <a:srgbClr val="333333"/>
              </a:solidFill>
            </a:endParaRPr>
          </a:p>
          <a:p>
            <a:r>
              <a:rPr lang="en-US" sz="2000" dirty="0">
                <a:solidFill>
                  <a:srgbClr val="00856C"/>
                </a:solidFill>
              </a:rPr>
              <a:t>4832 </a:t>
            </a:r>
            <a:r>
              <a:rPr lang="en-US" sz="2000" dirty="0">
                <a:solidFill>
                  <a:srgbClr val="333333"/>
                </a:solidFill>
              </a:rPr>
              <a:t>PhD students </a:t>
            </a:r>
            <a:r>
              <a:rPr lang="en-US" sz="2000" dirty="0"/>
              <a:t>36% </a:t>
            </a:r>
            <a:r>
              <a:rPr lang="en-US" sz="2000" dirty="0" err="1"/>
              <a:t>int</a:t>
            </a:r>
            <a:endParaRPr lang="en-US" sz="2000" dirty="0"/>
          </a:p>
          <a:p>
            <a:r>
              <a:rPr lang="ca-ES" sz="2000" dirty="0"/>
              <a:t>International </a:t>
            </a:r>
            <a:r>
              <a:rPr lang="ca-ES" sz="2000" dirty="0" err="1"/>
              <a:t>Welcome</a:t>
            </a:r>
            <a:r>
              <a:rPr lang="ca-ES" sz="2000" dirty="0"/>
              <a:t> </a:t>
            </a:r>
            <a:r>
              <a:rPr lang="ca-ES" sz="2000" dirty="0" err="1"/>
              <a:t>Point</a:t>
            </a:r>
            <a:endParaRPr lang="en-US" sz="2000" dirty="0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B19FD6C-3389-4BB5-A91D-969E0E3F76D9}"/>
              </a:ext>
            </a:extLst>
          </p:cNvPr>
          <p:cNvSpPr/>
          <p:nvPr/>
        </p:nvSpPr>
        <p:spPr>
          <a:xfrm>
            <a:off x="6506823" y="5247711"/>
            <a:ext cx="2642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56C"/>
                </a:solidFill>
              </a:rPr>
              <a:t>44 </a:t>
            </a:r>
            <a:r>
              <a:rPr lang="en-US" sz="2000" dirty="0">
                <a:solidFill>
                  <a:srgbClr val="333333"/>
                </a:solidFill>
              </a:rPr>
              <a:t>Int. R+D+I projects</a:t>
            </a:r>
          </a:p>
          <a:p>
            <a:r>
              <a:rPr lang="en-US" sz="2000" dirty="0">
                <a:solidFill>
                  <a:srgbClr val="00856C"/>
                </a:solidFill>
              </a:rPr>
              <a:t>288</a:t>
            </a:r>
            <a:r>
              <a:rPr lang="en-US" sz="2000" dirty="0"/>
              <a:t> Nat. </a:t>
            </a:r>
            <a:r>
              <a:rPr lang="en-US" sz="2000" dirty="0">
                <a:solidFill>
                  <a:srgbClr val="333333"/>
                </a:solidFill>
              </a:rPr>
              <a:t>R+D+I</a:t>
            </a:r>
            <a:r>
              <a:rPr lang="en-US" sz="2000" dirty="0"/>
              <a:t> projects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337B8594-EBDC-4C88-82B6-6A1915C55BCE}"/>
              </a:ext>
            </a:extLst>
          </p:cNvPr>
          <p:cNvSpPr/>
          <p:nvPr/>
        </p:nvSpPr>
        <p:spPr>
          <a:xfrm>
            <a:off x="6480540" y="5846779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56C"/>
                </a:solidFill>
              </a:rPr>
              <a:t>4568 </a:t>
            </a:r>
            <a:r>
              <a:rPr lang="en-US" sz="2000" dirty="0">
                <a:solidFill>
                  <a:srgbClr val="333333"/>
                </a:solidFill>
              </a:rPr>
              <a:t>SCI articles</a:t>
            </a:r>
            <a:endParaRPr lang="en-US" sz="2000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8F942792-D40A-4356-A93A-2E92B43B3830}"/>
              </a:ext>
            </a:extLst>
          </p:cNvPr>
          <p:cNvSpPr/>
          <p:nvPr/>
        </p:nvSpPr>
        <p:spPr>
          <a:xfrm>
            <a:off x="4984957" y="1255554"/>
            <a:ext cx="4958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2666 teaching and research staff </a:t>
            </a:r>
          </a:p>
          <a:p>
            <a:r>
              <a:rPr lang="en-US" sz="2000" dirty="0"/>
              <a:t>	(54% permanent)</a:t>
            </a:r>
          </a:p>
          <a:p>
            <a:r>
              <a:rPr lang="en-US" sz="2000" dirty="0"/>
              <a:t>2275 administrative staff</a:t>
            </a:r>
          </a:p>
          <a:p>
            <a:r>
              <a:rPr lang="en-US" sz="2000" dirty="0"/>
              <a:t>€319.74M expenditure budget </a:t>
            </a:r>
          </a:p>
          <a:p>
            <a:r>
              <a:rPr lang="en-US" sz="2000" dirty="0"/>
              <a:t>	(56% public income)</a:t>
            </a:r>
          </a:p>
        </p:txBody>
      </p:sp>
      <p:pic>
        <p:nvPicPr>
          <p:cNvPr id="35" name="Picture 8" descr="http://comradioblocs.com/eureka/files/2011/04/Sincrotro.jpeg">
            <a:extLst>
              <a:ext uri="{FF2B5EF4-FFF2-40B4-BE49-F238E27FC236}">
                <a16:creationId xmlns:a16="http://schemas.microsoft.com/office/drawing/2014/main" id="{5D7A81FB-6FCC-4EFB-A595-A8A31742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56" y="1396005"/>
            <a:ext cx="1938270" cy="200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 descr="http://www.cerdanyolaindustria.cat/system/contents/81/original/DSC_0035_b.jpg?1269421822">
            <a:extLst>
              <a:ext uri="{FF2B5EF4-FFF2-40B4-BE49-F238E27FC236}">
                <a16:creationId xmlns:a16="http://schemas.microsoft.com/office/drawing/2014/main" id="{BB7A8C59-8FB7-47C5-99FC-535BDD4D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815" y="4873634"/>
            <a:ext cx="1943413" cy="130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http://www.barcelonaprovincecb.cat/fotos/651_01.jpg">
            <a:extLst>
              <a:ext uri="{FF2B5EF4-FFF2-40B4-BE49-F238E27FC236}">
                <a16:creationId xmlns:a16="http://schemas.microsoft.com/office/drawing/2014/main" id="{034E00E8-5971-4C15-BE2D-8293D8ED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66" y="3396567"/>
            <a:ext cx="1942459" cy="14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QuadreDeText 1">
            <a:extLst>
              <a:ext uri="{FF2B5EF4-FFF2-40B4-BE49-F238E27FC236}">
                <a16:creationId xmlns:a16="http://schemas.microsoft.com/office/drawing/2014/main" id="{D9C657A8-0EED-4354-AD23-3D800007394E}"/>
              </a:ext>
            </a:extLst>
          </p:cNvPr>
          <p:cNvSpPr txBox="1"/>
          <p:nvPr/>
        </p:nvSpPr>
        <p:spPr>
          <a:xfrm>
            <a:off x="9805434" y="3437943"/>
            <a:ext cx="82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>
                <a:solidFill>
                  <a:schemeClr val="bg1"/>
                </a:solidFill>
              </a:rPr>
              <a:t>Village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QuadreDeText 35">
            <a:extLst>
              <a:ext uri="{FF2B5EF4-FFF2-40B4-BE49-F238E27FC236}">
                <a16:creationId xmlns:a16="http://schemas.microsoft.com/office/drawing/2014/main" id="{C528D745-0278-4B25-9071-CCE6BDB7D0AF}"/>
              </a:ext>
            </a:extLst>
          </p:cNvPr>
          <p:cNvSpPr txBox="1"/>
          <p:nvPr/>
        </p:nvSpPr>
        <p:spPr>
          <a:xfrm>
            <a:off x="10221465" y="4849367"/>
            <a:ext cx="150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schemeClr val="bg1"/>
                </a:solidFill>
              </a:rPr>
              <a:t>Research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park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QuadreDeText 37">
            <a:extLst>
              <a:ext uri="{FF2B5EF4-FFF2-40B4-BE49-F238E27FC236}">
                <a16:creationId xmlns:a16="http://schemas.microsoft.com/office/drawing/2014/main" id="{9AD0B8C8-684E-427F-A53E-D631403D4CE5}"/>
              </a:ext>
            </a:extLst>
          </p:cNvPr>
          <p:cNvSpPr txBox="1"/>
          <p:nvPr/>
        </p:nvSpPr>
        <p:spPr>
          <a:xfrm>
            <a:off x="9883275" y="2299133"/>
            <a:ext cx="1837850" cy="37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>
                <a:solidFill>
                  <a:schemeClr val="bg1"/>
                </a:solidFill>
              </a:rPr>
              <a:t>Synchrotron</a:t>
            </a:r>
            <a:r>
              <a:rPr lang="en-US" dirty="0">
                <a:solidFill>
                  <a:schemeClr val="bg1"/>
                </a:solidFill>
              </a:rPr>
              <a:t>ALBA</a:t>
            </a:r>
          </a:p>
        </p:txBody>
      </p:sp>
    </p:spTree>
    <p:extLst>
      <p:ext uri="{BB962C8B-B14F-4D97-AF65-F5344CB8AC3E}">
        <p14:creationId xmlns:p14="http://schemas.microsoft.com/office/powerpoint/2010/main" val="23027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llar&#10;&#10;Descripción generada automáticamente">
            <a:extLst>
              <a:ext uri="{FF2B5EF4-FFF2-40B4-BE49-F238E27FC236}">
                <a16:creationId xmlns:a16="http://schemas.microsoft.com/office/drawing/2014/main" id="{2FBBF72E-7230-46CF-AC8A-2930C782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r="60487" b="9776"/>
          <a:stretch/>
        </p:blipFill>
        <p:spPr>
          <a:xfrm>
            <a:off x="8469073" y="-1"/>
            <a:ext cx="3722928" cy="6829425"/>
          </a:xfrm>
          <a:prstGeom prst="rect">
            <a:avLst/>
          </a:prstGeom>
        </p:spPr>
      </p:pic>
      <p:cxnSp>
        <p:nvCxnSpPr>
          <p:cNvPr id="6" name="Connector recte 16">
            <a:extLst>
              <a:ext uri="{FF2B5EF4-FFF2-40B4-BE49-F238E27FC236}">
                <a16:creationId xmlns:a16="http://schemas.microsoft.com/office/drawing/2014/main" id="{0D305A1D-8889-46BF-AF28-FD58829E5C15}"/>
              </a:ext>
            </a:extLst>
          </p:cNvPr>
          <p:cNvCxnSpPr/>
          <p:nvPr/>
        </p:nvCxnSpPr>
        <p:spPr>
          <a:xfrm>
            <a:off x="181155" y="6659592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28">
            <a:extLst>
              <a:ext uri="{FF2B5EF4-FFF2-40B4-BE49-F238E27FC236}">
                <a16:creationId xmlns:a16="http://schemas.microsoft.com/office/drawing/2014/main" id="{C2113728-73BF-4DA1-B3D6-133D01933BF7}"/>
              </a:ext>
            </a:extLst>
          </p:cNvPr>
          <p:cNvCxnSpPr/>
          <p:nvPr/>
        </p:nvCxnSpPr>
        <p:spPr>
          <a:xfrm>
            <a:off x="181155" y="6760233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recte 21">
            <a:extLst>
              <a:ext uri="{FF2B5EF4-FFF2-40B4-BE49-F238E27FC236}">
                <a16:creationId xmlns:a16="http://schemas.microsoft.com/office/drawing/2014/main" id="{7E5E8482-626E-4D56-A5FF-D6B287FEEB7B}"/>
              </a:ext>
            </a:extLst>
          </p:cNvPr>
          <p:cNvCxnSpPr/>
          <p:nvPr/>
        </p:nvCxnSpPr>
        <p:spPr>
          <a:xfrm>
            <a:off x="212605" y="185510"/>
            <a:ext cx="8456942" cy="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22">
            <a:extLst>
              <a:ext uri="{FF2B5EF4-FFF2-40B4-BE49-F238E27FC236}">
                <a16:creationId xmlns:a16="http://schemas.microsoft.com/office/drawing/2014/main" id="{E407DB7F-3125-402E-B477-8E0E454AE2D1}"/>
              </a:ext>
            </a:extLst>
          </p:cNvPr>
          <p:cNvCxnSpPr/>
          <p:nvPr/>
        </p:nvCxnSpPr>
        <p:spPr>
          <a:xfrm>
            <a:off x="212605" y="286152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25">
            <a:extLst>
              <a:ext uri="{FF2B5EF4-FFF2-40B4-BE49-F238E27FC236}">
                <a16:creationId xmlns:a16="http://schemas.microsoft.com/office/drawing/2014/main" id="{09A1499C-5E0E-4827-AD4F-939434D5FA0E}"/>
              </a:ext>
            </a:extLst>
          </p:cNvPr>
          <p:cNvCxnSpPr/>
          <p:nvPr/>
        </p:nvCxnSpPr>
        <p:spPr>
          <a:xfrm>
            <a:off x="212605" y="1174419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AE66EF0-CD6E-40B9-A25D-24B0CB0F8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47" y="323840"/>
            <a:ext cx="900000" cy="864956"/>
          </a:xfrm>
          <a:prstGeom prst="rect">
            <a:avLst/>
          </a:prstGeom>
        </p:spPr>
      </p:pic>
      <p:sp>
        <p:nvSpPr>
          <p:cNvPr id="21" name="Marcador de pie de página 7">
            <a:extLst>
              <a:ext uri="{FF2B5EF4-FFF2-40B4-BE49-F238E27FC236}">
                <a16:creationId xmlns:a16="http://schemas.microsoft.com/office/drawing/2014/main" id="{1D018FFA-1089-484A-B6B1-39F87C2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5095" y="6270200"/>
            <a:ext cx="3648076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5EC23290-AAF9-45CB-A635-230BB93D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423" y="6259842"/>
            <a:ext cx="2743200" cy="365125"/>
          </a:xfrm>
        </p:spPr>
        <p:txBody>
          <a:bodyPr/>
          <a:lstStyle/>
          <a:p>
            <a:fld id="{12488B29-431D-46D8-AE31-8D5BE4E5FA26}" type="slidenum">
              <a:rPr lang="en-GB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fld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Marcador de pie de página 7">
            <a:extLst>
              <a:ext uri="{FF2B5EF4-FFF2-40B4-BE49-F238E27FC236}">
                <a16:creationId xmlns:a16="http://schemas.microsoft.com/office/drawing/2014/main" id="{CDAD2500-72B4-4F98-90F3-D52246988819}"/>
              </a:ext>
            </a:extLst>
          </p:cNvPr>
          <p:cNvSpPr txBox="1">
            <a:spLocks/>
          </p:cNvSpPr>
          <p:nvPr/>
        </p:nvSpPr>
        <p:spPr>
          <a:xfrm>
            <a:off x="181155" y="6249855"/>
            <a:ext cx="3648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17/06/2021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5A20D24-2947-4748-9FC9-BB544F25B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62" y="324796"/>
            <a:ext cx="1246810" cy="8640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05C5AE-A836-4EAF-A63C-AF5E7A5F2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10771156" y="259107"/>
            <a:ext cx="933966" cy="1008000"/>
          </a:xfrm>
          <a:prstGeom prst="rect">
            <a:avLst/>
          </a:prstGeom>
        </p:spPr>
      </p:pic>
      <p:pic>
        <p:nvPicPr>
          <p:cNvPr id="15" name="Picture 4" descr="Resultat d'imatges de logo uab">
            <a:extLst>
              <a:ext uri="{FF2B5EF4-FFF2-40B4-BE49-F238E27FC236}">
                <a16:creationId xmlns:a16="http://schemas.microsoft.com/office/drawing/2014/main" id="{475E0CFE-4352-46A3-B2D0-B00C6F5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5" y="361581"/>
            <a:ext cx="150613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6">
            <a:extLst>
              <a:ext uri="{FF2B5EF4-FFF2-40B4-BE49-F238E27FC236}">
                <a16:creationId xmlns:a16="http://schemas.microsoft.com/office/drawing/2014/main" id="{00358CF1-E721-4D84-B96F-39D3D5F14468}"/>
              </a:ext>
            </a:extLst>
          </p:cNvPr>
          <p:cNvSpPr/>
          <p:nvPr/>
        </p:nvSpPr>
        <p:spPr>
          <a:xfrm>
            <a:off x="181155" y="259107"/>
            <a:ext cx="8754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accent6"/>
                </a:solidFill>
                <a:latin typeface="Gotham"/>
              </a:rPr>
              <a:t>2. Department of Chemical, Biological</a:t>
            </a:r>
          </a:p>
          <a:p>
            <a:r>
              <a:rPr lang="en-US" sz="2700" dirty="0">
                <a:solidFill>
                  <a:schemeClr val="accent6"/>
                </a:solidFill>
                <a:latin typeface="Gotham"/>
              </a:rPr>
              <a:t>    &amp; Environmental Engineering</a:t>
            </a:r>
          </a:p>
        </p:txBody>
      </p:sp>
      <p:pic>
        <p:nvPicPr>
          <p:cNvPr id="18" name="Picture 2" descr="https://www.uab.cat/Imatge/942/44/ImatgeDEQ,0.jpg">
            <a:extLst>
              <a:ext uri="{FF2B5EF4-FFF2-40B4-BE49-F238E27FC236}">
                <a16:creationId xmlns:a16="http://schemas.microsoft.com/office/drawing/2014/main" id="{C9FE10D9-935E-4599-916C-B8710A8C6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4" y="4031217"/>
            <a:ext cx="5258172" cy="21683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www.uab.cat/Imatge/978/667/3,1.jpg">
            <a:extLst>
              <a:ext uri="{FF2B5EF4-FFF2-40B4-BE49-F238E27FC236}">
                <a16:creationId xmlns:a16="http://schemas.microsoft.com/office/drawing/2014/main" id="{129035CC-761F-438D-87D7-54136294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71" y="1367301"/>
            <a:ext cx="5367432" cy="2213374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ula 2">
            <a:extLst>
              <a:ext uri="{FF2B5EF4-FFF2-40B4-BE49-F238E27FC236}">
                <a16:creationId xmlns:a16="http://schemas.microsoft.com/office/drawing/2014/main" id="{A1ABA98A-DB24-4890-9CDD-A03A041C2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78707"/>
              </p:ext>
            </p:extLst>
          </p:nvPr>
        </p:nvGraphicFramePr>
        <p:xfrm>
          <a:off x="643585" y="1458520"/>
          <a:ext cx="4550573" cy="2697480"/>
        </p:xfrm>
        <a:graphic>
          <a:graphicData uri="http://schemas.openxmlformats.org/drawingml/2006/table">
            <a:tbl>
              <a:tblPr/>
              <a:tblGrid>
                <a:gridCol w="408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 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People in the Department</a:t>
                      </a:r>
                    </a:p>
                    <a:p>
                      <a:b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 </a:t>
                      </a:r>
                      <a:r>
                        <a:rPr lang="en-US" sz="17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Early Stage Researchers</a:t>
                      </a:r>
                    </a:p>
                    <a:p>
                      <a:endParaRPr lang="ca-ES" sz="17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7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 </a:t>
                      </a:r>
                      <a:r>
                        <a:rPr lang="en-GB" sz="17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Administrative + </a:t>
                      </a:r>
                      <a:r>
                        <a:rPr lang="en-GB" sz="17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en-GB" sz="17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Technical staff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b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  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Assistant Teaching Staff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ca-ES" sz="17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  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Full-time Teaching Staff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ula 56">
            <a:extLst>
              <a:ext uri="{FF2B5EF4-FFF2-40B4-BE49-F238E27FC236}">
                <a16:creationId xmlns:a16="http://schemas.microsoft.com/office/drawing/2014/main" id="{D96FD094-2A07-4D24-A8F1-31F225820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75269"/>
              </p:ext>
            </p:extLst>
          </p:nvPr>
        </p:nvGraphicFramePr>
        <p:xfrm>
          <a:off x="7215540" y="3779007"/>
          <a:ext cx="4117460" cy="2697480"/>
        </p:xfrm>
        <a:graphic>
          <a:graphicData uri="http://schemas.openxmlformats.org/drawingml/2006/table">
            <a:tbl>
              <a:tblPr/>
              <a:tblGrid>
                <a:gridCol w="411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Multidisciplinary Research Groups </a:t>
                      </a:r>
                    </a:p>
                    <a:p>
                      <a:b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Spin-off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b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 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SCI articles</a:t>
                      </a:r>
                      <a:r>
                        <a:rPr lang="en-US" sz="17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(2020)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ca-ES" sz="17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Research Projects (11 International)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 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Research</a:t>
                      </a:r>
                      <a:r>
                        <a:rPr lang="en-US" sz="17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agreements (2020)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8FF7605-F2FF-4BF5-80AD-1BB3A7867907}"/>
              </a:ext>
            </a:extLst>
          </p:cNvPr>
          <p:cNvCxnSpPr/>
          <p:nvPr/>
        </p:nvCxnSpPr>
        <p:spPr>
          <a:xfrm flipH="1" flipV="1">
            <a:off x="6745407" y="1354111"/>
            <a:ext cx="470133" cy="25977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C591196-1721-4097-B5FF-24DF5EBCDD98}"/>
              </a:ext>
            </a:extLst>
          </p:cNvPr>
          <p:cNvCxnSpPr/>
          <p:nvPr/>
        </p:nvCxnSpPr>
        <p:spPr>
          <a:xfrm flipH="1">
            <a:off x="6745407" y="3951889"/>
            <a:ext cx="470133" cy="257645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ula 1">
            <a:extLst>
              <a:ext uri="{FF2B5EF4-FFF2-40B4-BE49-F238E27FC236}">
                <a16:creationId xmlns:a16="http://schemas.microsoft.com/office/drawing/2014/main" id="{8B9328AE-A617-4CFC-BFBB-0A5959769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543823"/>
              </p:ext>
            </p:extLst>
          </p:nvPr>
        </p:nvGraphicFramePr>
        <p:xfrm>
          <a:off x="210678" y="1354111"/>
          <a:ext cx="6534729" cy="5174234"/>
        </p:xfrm>
        <a:graphic>
          <a:graphicData uri="http://schemas.openxmlformats.org/drawingml/2006/table">
            <a:tbl>
              <a:tblPr/>
              <a:tblGrid>
                <a:gridCol w="653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120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Composting Research Group (GICOM)</a:t>
                      </a:r>
                    </a:p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hlinkClick r:id="rId11"/>
                        </a:rPr>
                        <a:t>https://www.gicom.cat/</a:t>
                      </a:r>
                      <a:endParaRPr lang="en-US" sz="1600" dirty="0"/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Biodegradation of Industrial Contaminants and Waste Valorization Group</a:t>
                      </a:r>
                    </a:p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hlinkClick r:id="rId12"/>
                        </a:rPr>
                        <a:t>https://www.uab.cat/web/biodegradacio-1241605186599.html</a:t>
                      </a:r>
                      <a:endParaRPr lang="en-US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/>
                        <a:t>Research Group on Biological Treatment and </a:t>
                      </a:r>
                      <a:r>
                        <a:rPr lang="en-US" sz="1600" b="1" dirty="0" err="1"/>
                        <a:t>Valorisation</a:t>
                      </a:r>
                      <a:r>
                        <a:rPr lang="en-US" sz="1600" b="1" dirty="0"/>
                        <a:t> of Liquid and Gaseous Effluents. Removal of Nutrients, </a:t>
                      </a:r>
                      <a:r>
                        <a:rPr lang="en-US" sz="1600" b="1" dirty="0" err="1"/>
                        <a:t>Odours</a:t>
                      </a:r>
                      <a:r>
                        <a:rPr lang="en-US" sz="1600" b="1" dirty="0"/>
                        <a:t> and Volatile Organic Compounds Group (GENOCOV)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hlinkClick r:id="rId13"/>
                        </a:rPr>
                        <a:t>http://www.genocov.com/</a:t>
                      </a:r>
                      <a:endParaRPr lang="en-US" sz="16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Sustainability and Environmental Risk Prevention Group (SOSTENIPRA)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14"/>
                        </a:rPr>
                        <a:t>https://www.sostenipra.cat/en/</a:t>
                      </a:r>
                      <a:endParaRPr lang="en-US" sz="16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Cell and Tissue Engineering Group</a:t>
                      </a:r>
                    </a:p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hlinkClick r:id="rId15"/>
                        </a:rPr>
                        <a:t>https://www.uab.cat/web/enginyeria-cellular-1239951746456.html</a:t>
                      </a:r>
                      <a:endParaRPr lang="en-US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/>
                        <a:t>Bioprocess Engineering and Applied </a:t>
                      </a:r>
                      <a:r>
                        <a:rPr lang="en-US" sz="1600" b="1" dirty="0" err="1"/>
                        <a:t>Biocatalysis</a:t>
                      </a:r>
                      <a:r>
                        <a:rPr lang="en-US" sz="1600" b="1" dirty="0"/>
                        <a:t> Group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hlinkClick r:id="rId16"/>
                        </a:rPr>
                        <a:t>https://www.uab.cat/web/GR-bioprocessos-1345711809736.html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llar&#10;&#10;Descripción generada automáticamente">
            <a:extLst>
              <a:ext uri="{FF2B5EF4-FFF2-40B4-BE49-F238E27FC236}">
                <a16:creationId xmlns:a16="http://schemas.microsoft.com/office/drawing/2014/main" id="{2FBBF72E-7230-46CF-AC8A-2930C7829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r="60487" b="9776"/>
          <a:stretch/>
        </p:blipFill>
        <p:spPr>
          <a:xfrm>
            <a:off x="8469073" y="-1"/>
            <a:ext cx="3722928" cy="6829425"/>
          </a:xfrm>
          <a:prstGeom prst="rect">
            <a:avLst/>
          </a:prstGeom>
        </p:spPr>
      </p:pic>
      <p:cxnSp>
        <p:nvCxnSpPr>
          <p:cNvPr id="6" name="Connector recte 16">
            <a:extLst>
              <a:ext uri="{FF2B5EF4-FFF2-40B4-BE49-F238E27FC236}">
                <a16:creationId xmlns:a16="http://schemas.microsoft.com/office/drawing/2014/main" id="{0D305A1D-8889-46BF-AF28-FD58829E5C15}"/>
              </a:ext>
            </a:extLst>
          </p:cNvPr>
          <p:cNvCxnSpPr/>
          <p:nvPr/>
        </p:nvCxnSpPr>
        <p:spPr>
          <a:xfrm>
            <a:off x="181155" y="6659592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28">
            <a:extLst>
              <a:ext uri="{FF2B5EF4-FFF2-40B4-BE49-F238E27FC236}">
                <a16:creationId xmlns:a16="http://schemas.microsoft.com/office/drawing/2014/main" id="{C2113728-73BF-4DA1-B3D6-133D01933BF7}"/>
              </a:ext>
            </a:extLst>
          </p:cNvPr>
          <p:cNvCxnSpPr/>
          <p:nvPr/>
        </p:nvCxnSpPr>
        <p:spPr>
          <a:xfrm>
            <a:off x="181155" y="6760233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recte 21">
            <a:extLst>
              <a:ext uri="{FF2B5EF4-FFF2-40B4-BE49-F238E27FC236}">
                <a16:creationId xmlns:a16="http://schemas.microsoft.com/office/drawing/2014/main" id="{7E5E8482-626E-4D56-A5FF-D6B287FEEB7B}"/>
              </a:ext>
            </a:extLst>
          </p:cNvPr>
          <p:cNvCxnSpPr/>
          <p:nvPr/>
        </p:nvCxnSpPr>
        <p:spPr>
          <a:xfrm>
            <a:off x="212605" y="185510"/>
            <a:ext cx="8456942" cy="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22">
            <a:extLst>
              <a:ext uri="{FF2B5EF4-FFF2-40B4-BE49-F238E27FC236}">
                <a16:creationId xmlns:a16="http://schemas.microsoft.com/office/drawing/2014/main" id="{E407DB7F-3125-402E-B477-8E0E454AE2D1}"/>
              </a:ext>
            </a:extLst>
          </p:cNvPr>
          <p:cNvCxnSpPr/>
          <p:nvPr/>
        </p:nvCxnSpPr>
        <p:spPr>
          <a:xfrm>
            <a:off x="212605" y="286152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25">
            <a:extLst>
              <a:ext uri="{FF2B5EF4-FFF2-40B4-BE49-F238E27FC236}">
                <a16:creationId xmlns:a16="http://schemas.microsoft.com/office/drawing/2014/main" id="{09A1499C-5E0E-4827-AD4F-939434D5FA0E}"/>
              </a:ext>
            </a:extLst>
          </p:cNvPr>
          <p:cNvCxnSpPr/>
          <p:nvPr/>
        </p:nvCxnSpPr>
        <p:spPr>
          <a:xfrm>
            <a:off x="212605" y="1174419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AE66EF0-CD6E-40B9-A25D-24B0CB0F8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47" y="323840"/>
            <a:ext cx="900000" cy="864956"/>
          </a:xfrm>
          <a:prstGeom prst="rect">
            <a:avLst/>
          </a:prstGeom>
        </p:spPr>
      </p:pic>
      <p:sp>
        <p:nvSpPr>
          <p:cNvPr id="21" name="Marcador de pie de página 7">
            <a:extLst>
              <a:ext uri="{FF2B5EF4-FFF2-40B4-BE49-F238E27FC236}">
                <a16:creationId xmlns:a16="http://schemas.microsoft.com/office/drawing/2014/main" id="{1D018FFA-1089-484A-B6B1-39F87C2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5095" y="6270200"/>
            <a:ext cx="3648076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5EC23290-AAF9-45CB-A635-230BB93D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423" y="6259842"/>
            <a:ext cx="2743200" cy="365125"/>
          </a:xfrm>
        </p:spPr>
        <p:txBody>
          <a:bodyPr/>
          <a:lstStyle/>
          <a:p>
            <a:fld id="{12488B29-431D-46D8-AE31-8D5BE4E5FA26}" type="slidenum">
              <a:rPr lang="en-GB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fld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Marcador de pie de página 7">
            <a:extLst>
              <a:ext uri="{FF2B5EF4-FFF2-40B4-BE49-F238E27FC236}">
                <a16:creationId xmlns:a16="http://schemas.microsoft.com/office/drawing/2014/main" id="{CDAD2500-72B4-4F98-90F3-D52246988819}"/>
              </a:ext>
            </a:extLst>
          </p:cNvPr>
          <p:cNvSpPr txBox="1">
            <a:spLocks/>
          </p:cNvSpPr>
          <p:nvPr/>
        </p:nvSpPr>
        <p:spPr>
          <a:xfrm>
            <a:off x="181155" y="6249855"/>
            <a:ext cx="3648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17/06/2021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5A20D24-2947-4748-9FC9-BB544F25B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62" y="324796"/>
            <a:ext cx="1246810" cy="8640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05C5AE-A836-4EAF-A63C-AF5E7A5F2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10771156" y="259107"/>
            <a:ext cx="933966" cy="1008000"/>
          </a:xfrm>
          <a:prstGeom prst="rect">
            <a:avLst/>
          </a:prstGeom>
        </p:spPr>
      </p:pic>
      <p:pic>
        <p:nvPicPr>
          <p:cNvPr id="15" name="Picture 4" descr="Resultat d'imatges de logo uab">
            <a:extLst>
              <a:ext uri="{FF2B5EF4-FFF2-40B4-BE49-F238E27FC236}">
                <a16:creationId xmlns:a16="http://schemas.microsoft.com/office/drawing/2014/main" id="{475E0CFE-4352-46A3-B2D0-B00C6F5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5" y="361581"/>
            <a:ext cx="150613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6">
            <a:extLst>
              <a:ext uri="{FF2B5EF4-FFF2-40B4-BE49-F238E27FC236}">
                <a16:creationId xmlns:a16="http://schemas.microsoft.com/office/drawing/2014/main" id="{A64FCC27-D11C-4218-B53E-53D3EE65F75D}"/>
              </a:ext>
            </a:extLst>
          </p:cNvPr>
          <p:cNvSpPr/>
          <p:nvPr/>
        </p:nvSpPr>
        <p:spPr>
          <a:xfrm>
            <a:off x="181155" y="475864"/>
            <a:ext cx="8754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accent6"/>
                </a:solidFill>
                <a:latin typeface="Gotham"/>
              </a:rPr>
              <a:t>3. GENOCOV Research group</a:t>
            </a:r>
          </a:p>
        </p:txBody>
      </p:sp>
      <p:pic>
        <p:nvPicPr>
          <p:cNvPr id="18" name="1 Imagen" descr="IMG0028.jpg">
            <a:extLst>
              <a:ext uri="{FF2B5EF4-FFF2-40B4-BE49-F238E27FC236}">
                <a16:creationId xmlns:a16="http://schemas.microsoft.com/office/drawing/2014/main" id="{EDE6900D-7929-4A2E-8E2B-5C7E064935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4432" r="5152"/>
          <a:stretch/>
        </p:blipFill>
        <p:spPr bwMode="auto">
          <a:xfrm>
            <a:off x="288991" y="4270083"/>
            <a:ext cx="2076944" cy="196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2 Imagen" descr="IMG_9439.jpg">
            <a:extLst>
              <a:ext uri="{FF2B5EF4-FFF2-40B4-BE49-F238E27FC236}">
                <a16:creationId xmlns:a16="http://schemas.microsoft.com/office/drawing/2014/main" id="{4FA70C72-D694-4782-BF9B-16680195737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605" y="1357482"/>
            <a:ext cx="2091630" cy="15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12" descr="DCP_0920">
            <a:extLst>
              <a:ext uri="{FF2B5EF4-FFF2-40B4-BE49-F238E27FC236}">
                <a16:creationId xmlns:a16="http://schemas.microsoft.com/office/drawing/2014/main" id="{F930650E-111C-4C4C-A7B4-1238FA04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28" y="4846535"/>
            <a:ext cx="2261433" cy="1500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8 Imagen" descr="P1090011.JPG">
            <a:extLst>
              <a:ext uri="{FF2B5EF4-FFF2-40B4-BE49-F238E27FC236}">
                <a16:creationId xmlns:a16="http://schemas.microsoft.com/office/drawing/2014/main" id="{166E1793-A49B-4C1F-B5A6-F07C499E8F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42" y="2873164"/>
            <a:ext cx="1398326" cy="1865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51">
            <a:extLst>
              <a:ext uri="{FF2B5EF4-FFF2-40B4-BE49-F238E27FC236}">
                <a16:creationId xmlns:a16="http://schemas.microsoft.com/office/drawing/2014/main" id="{9F23C8F5-52C5-48FC-A5B9-C1C177E64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037" y="3197239"/>
            <a:ext cx="302893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Research areas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</a:rPr>
              <a:t>Wastewater / Waste gases 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From small lab-scale reactors to pilot plant </a:t>
            </a:r>
            <a:b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and industrial full-scale</a:t>
            </a:r>
          </a:p>
        </p:txBody>
      </p:sp>
      <p:pic>
        <p:nvPicPr>
          <p:cNvPr id="28" name="Picture 3" descr="D:\baeza\fotos\UAB\planta\P1291442.JPG">
            <a:extLst>
              <a:ext uri="{FF2B5EF4-FFF2-40B4-BE49-F238E27FC236}">
                <a16:creationId xmlns:a16="http://schemas.microsoft.com/office/drawing/2014/main" id="{4382BC34-1599-43AA-81D7-7A80705E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25" y="1238723"/>
            <a:ext cx="2114734" cy="1586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9 Imagen" descr="IMG_9443.jpg">
            <a:extLst>
              <a:ext uri="{FF2B5EF4-FFF2-40B4-BE49-F238E27FC236}">
                <a16:creationId xmlns:a16="http://schemas.microsoft.com/office/drawing/2014/main" id="{8E53B8B1-9E6C-40F7-9C89-A224E0C53E6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9970" y="1188796"/>
            <a:ext cx="1948210" cy="146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10 Imagen">
            <a:extLst>
              <a:ext uri="{FF2B5EF4-FFF2-40B4-BE49-F238E27FC236}">
                <a16:creationId xmlns:a16="http://schemas.microsoft.com/office/drawing/2014/main" id="{7CE7B039-260A-4965-8DE3-093A19AB197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1" y="2830398"/>
            <a:ext cx="1806793" cy="135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D:\baeza\Doc\Genocov\LOGO\GenocovAngles.jpg">
            <a:extLst>
              <a:ext uri="{FF2B5EF4-FFF2-40B4-BE49-F238E27FC236}">
                <a16:creationId xmlns:a16="http://schemas.microsoft.com/office/drawing/2014/main" id="{9C45EFD0-DD45-4983-AE36-B76C18EC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28" y="2540287"/>
            <a:ext cx="1999487" cy="7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12 Imagen">
            <a:extLst>
              <a:ext uri="{FF2B5EF4-FFF2-40B4-BE49-F238E27FC236}">
                <a16:creationId xmlns:a16="http://schemas.microsoft.com/office/drawing/2014/main" id="{2144503B-E509-49E3-956E-E94E4C021428}"/>
              </a:ext>
            </a:extLst>
          </p:cNvPr>
          <p:cNvPicPr/>
          <p:nvPr/>
        </p:nvPicPr>
        <p:blipFill rotWithShape="1">
          <a:blip r:embed="rId16" cstate="print"/>
          <a:srcRect l="27930" t="29283" r="26921" b="7593"/>
          <a:stretch/>
        </p:blipFill>
        <p:spPr bwMode="auto">
          <a:xfrm rot="16200000">
            <a:off x="5124734" y="4704132"/>
            <a:ext cx="1409808" cy="1787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 Box 23">
            <a:extLst>
              <a:ext uri="{FF2B5EF4-FFF2-40B4-BE49-F238E27FC236}">
                <a16:creationId xmlns:a16="http://schemas.microsoft.com/office/drawing/2014/main" id="{DD3ED148-C67D-440F-93D6-5C6E7BB5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546" y="1419131"/>
            <a:ext cx="35700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accent6"/>
                </a:solidFill>
                <a:latin typeface="Gotham"/>
              </a:rPr>
              <a:t>Our Goal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id="{445B5676-8682-4395-ABE2-E319D6580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947" y="1926440"/>
            <a:ext cx="383625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884238" eaLnBrk="0" hangingPunct="0">
              <a:spcBef>
                <a:spcPct val="20000"/>
              </a:spcBef>
            </a:pPr>
            <a:r>
              <a:rPr lang="en-GB" sz="2000" dirty="0"/>
              <a:t>Understand, design and develop innovative </a:t>
            </a:r>
            <a:r>
              <a:rPr lang="en-GB" sz="2000" b="1" dirty="0"/>
              <a:t>biological treatments</a:t>
            </a:r>
            <a:r>
              <a:rPr lang="en-GB" sz="2000" dirty="0"/>
              <a:t> for urban and industrial wastewaters and polluted off-gases</a:t>
            </a:r>
          </a:p>
          <a:p>
            <a:pPr algn="just" defTabSz="884238" eaLnBrk="0" hangingPunct="0">
              <a:spcBef>
                <a:spcPct val="20000"/>
              </a:spcBef>
            </a:pPr>
            <a:endParaRPr lang="en-GB" sz="2000" dirty="0"/>
          </a:p>
          <a:p>
            <a:pPr algn="just" defTabSz="884238" eaLnBrk="0" hangingPunct="0">
              <a:spcBef>
                <a:spcPct val="20000"/>
              </a:spcBef>
            </a:pPr>
            <a:r>
              <a:rPr lang="en-GB" sz="2000" dirty="0"/>
              <a:t>… from a strong engineering approach (monitoring, modelling and control) of either continuous and batch systems</a:t>
            </a:r>
          </a:p>
          <a:p>
            <a:pPr algn="just" defTabSz="884238" eaLnBrk="0" hangingPunct="0">
              <a:spcBef>
                <a:spcPct val="20000"/>
              </a:spcBef>
            </a:pPr>
            <a:endParaRPr lang="en-GB" sz="2000" dirty="0"/>
          </a:p>
          <a:p>
            <a:pPr algn="just" defTabSz="884238" eaLnBrk="0" hangingPunct="0">
              <a:spcBef>
                <a:spcPct val="20000"/>
              </a:spcBef>
            </a:pPr>
            <a:r>
              <a:rPr lang="en-GB" sz="2000" dirty="0"/>
              <a:t>... and aiming at transferring our research to the productive sector</a:t>
            </a:r>
          </a:p>
        </p:txBody>
      </p:sp>
    </p:spTree>
    <p:extLst>
      <p:ext uri="{BB962C8B-B14F-4D97-AF65-F5344CB8AC3E}">
        <p14:creationId xmlns:p14="http://schemas.microsoft.com/office/powerpoint/2010/main" val="3165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llar&#10;&#10;Descripción generada automáticamente">
            <a:extLst>
              <a:ext uri="{FF2B5EF4-FFF2-40B4-BE49-F238E27FC236}">
                <a16:creationId xmlns:a16="http://schemas.microsoft.com/office/drawing/2014/main" id="{2FBBF72E-7230-46CF-AC8A-2930C7829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r="60487" b="9776"/>
          <a:stretch/>
        </p:blipFill>
        <p:spPr>
          <a:xfrm>
            <a:off x="8469073" y="-1"/>
            <a:ext cx="3722928" cy="6829425"/>
          </a:xfrm>
          <a:prstGeom prst="rect">
            <a:avLst/>
          </a:prstGeom>
        </p:spPr>
      </p:pic>
      <p:cxnSp>
        <p:nvCxnSpPr>
          <p:cNvPr id="6" name="Connector recte 16">
            <a:extLst>
              <a:ext uri="{FF2B5EF4-FFF2-40B4-BE49-F238E27FC236}">
                <a16:creationId xmlns:a16="http://schemas.microsoft.com/office/drawing/2014/main" id="{0D305A1D-8889-46BF-AF28-FD58829E5C15}"/>
              </a:ext>
            </a:extLst>
          </p:cNvPr>
          <p:cNvCxnSpPr/>
          <p:nvPr/>
        </p:nvCxnSpPr>
        <p:spPr>
          <a:xfrm>
            <a:off x="181155" y="6659592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28">
            <a:extLst>
              <a:ext uri="{FF2B5EF4-FFF2-40B4-BE49-F238E27FC236}">
                <a16:creationId xmlns:a16="http://schemas.microsoft.com/office/drawing/2014/main" id="{C2113728-73BF-4DA1-B3D6-133D01933BF7}"/>
              </a:ext>
            </a:extLst>
          </p:cNvPr>
          <p:cNvCxnSpPr/>
          <p:nvPr/>
        </p:nvCxnSpPr>
        <p:spPr>
          <a:xfrm>
            <a:off x="181155" y="6760233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recte 21">
            <a:extLst>
              <a:ext uri="{FF2B5EF4-FFF2-40B4-BE49-F238E27FC236}">
                <a16:creationId xmlns:a16="http://schemas.microsoft.com/office/drawing/2014/main" id="{7E5E8482-626E-4D56-A5FF-D6B287FEEB7B}"/>
              </a:ext>
            </a:extLst>
          </p:cNvPr>
          <p:cNvCxnSpPr/>
          <p:nvPr/>
        </p:nvCxnSpPr>
        <p:spPr>
          <a:xfrm>
            <a:off x="212605" y="185510"/>
            <a:ext cx="8456942" cy="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22">
            <a:extLst>
              <a:ext uri="{FF2B5EF4-FFF2-40B4-BE49-F238E27FC236}">
                <a16:creationId xmlns:a16="http://schemas.microsoft.com/office/drawing/2014/main" id="{E407DB7F-3125-402E-B477-8E0E454AE2D1}"/>
              </a:ext>
            </a:extLst>
          </p:cNvPr>
          <p:cNvCxnSpPr/>
          <p:nvPr/>
        </p:nvCxnSpPr>
        <p:spPr>
          <a:xfrm>
            <a:off x="212605" y="286152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25">
            <a:extLst>
              <a:ext uri="{FF2B5EF4-FFF2-40B4-BE49-F238E27FC236}">
                <a16:creationId xmlns:a16="http://schemas.microsoft.com/office/drawing/2014/main" id="{09A1499C-5E0E-4827-AD4F-939434D5FA0E}"/>
              </a:ext>
            </a:extLst>
          </p:cNvPr>
          <p:cNvCxnSpPr/>
          <p:nvPr/>
        </p:nvCxnSpPr>
        <p:spPr>
          <a:xfrm>
            <a:off x="212605" y="1174419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AE66EF0-CD6E-40B9-A25D-24B0CB0F8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47" y="323840"/>
            <a:ext cx="900000" cy="864956"/>
          </a:xfrm>
          <a:prstGeom prst="rect">
            <a:avLst/>
          </a:prstGeom>
        </p:spPr>
      </p:pic>
      <p:sp>
        <p:nvSpPr>
          <p:cNvPr id="21" name="Marcador de pie de página 7">
            <a:extLst>
              <a:ext uri="{FF2B5EF4-FFF2-40B4-BE49-F238E27FC236}">
                <a16:creationId xmlns:a16="http://schemas.microsoft.com/office/drawing/2014/main" id="{1D018FFA-1089-484A-B6B1-39F87C2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5095" y="6270200"/>
            <a:ext cx="3648076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5EC23290-AAF9-45CB-A635-230BB93D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423" y="6259842"/>
            <a:ext cx="2743200" cy="365125"/>
          </a:xfrm>
        </p:spPr>
        <p:txBody>
          <a:bodyPr/>
          <a:lstStyle/>
          <a:p>
            <a:fld id="{12488B29-431D-46D8-AE31-8D5BE4E5FA26}" type="slidenum">
              <a:rPr lang="en-GB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fld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Marcador de pie de página 7">
            <a:extLst>
              <a:ext uri="{FF2B5EF4-FFF2-40B4-BE49-F238E27FC236}">
                <a16:creationId xmlns:a16="http://schemas.microsoft.com/office/drawing/2014/main" id="{CDAD2500-72B4-4F98-90F3-D52246988819}"/>
              </a:ext>
            </a:extLst>
          </p:cNvPr>
          <p:cNvSpPr txBox="1">
            <a:spLocks/>
          </p:cNvSpPr>
          <p:nvPr/>
        </p:nvSpPr>
        <p:spPr>
          <a:xfrm>
            <a:off x="181155" y="6249855"/>
            <a:ext cx="3648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17/06/2021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5A20D24-2947-4748-9FC9-BB544F25B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62" y="324796"/>
            <a:ext cx="1246810" cy="8640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05C5AE-A836-4EAF-A63C-AF5E7A5F2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10771156" y="259107"/>
            <a:ext cx="933966" cy="1008000"/>
          </a:xfrm>
          <a:prstGeom prst="rect">
            <a:avLst/>
          </a:prstGeom>
        </p:spPr>
      </p:pic>
      <p:pic>
        <p:nvPicPr>
          <p:cNvPr id="15" name="Picture 4" descr="Resultat d'imatges de logo uab">
            <a:extLst>
              <a:ext uri="{FF2B5EF4-FFF2-40B4-BE49-F238E27FC236}">
                <a16:creationId xmlns:a16="http://schemas.microsoft.com/office/drawing/2014/main" id="{475E0CFE-4352-46A3-B2D0-B00C6F5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5" y="361581"/>
            <a:ext cx="150613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6">
            <a:extLst>
              <a:ext uri="{FF2B5EF4-FFF2-40B4-BE49-F238E27FC236}">
                <a16:creationId xmlns:a16="http://schemas.microsoft.com/office/drawing/2014/main" id="{EB42982D-6A30-4B7E-AEA7-F1974BC08100}"/>
              </a:ext>
            </a:extLst>
          </p:cNvPr>
          <p:cNvSpPr/>
          <p:nvPr/>
        </p:nvSpPr>
        <p:spPr>
          <a:xfrm>
            <a:off x="181155" y="475864"/>
            <a:ext cx="8754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accent6"/>
                </a:solidFill>
                <a:latin typeface="Gotham"/>
              </a:rPr>
              <a:t>4. H2020-MSCA-RISE project: RECYCLES</a:t>
            </a:r>
          </a:p>
        </p:txBody>
      </p:sp>
      <p:pic>
        <p:nvPicPr>
          <p:cNvPr id="17" name="Picture 32" descr="Resultat d'imatges de prince of songkla university">
            <a:extLst>
              <a:ext uri="{FF2B5EF4-FFF2-40B4-BE49-F238E27FC236}">
                <a16:creationId xmlns:a16="http://schemas.microsoft.com/office/drawing/2014/main" id="{77F9536F-16A3-4A41-86C6-2270726C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62" y="1311307"/>
            <a:ext cx="1658656" cy="21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tge 2">
            <a:extLst>
              <a:ext uri="{FF2B5EF4-FFF2-40B4-BE49-F238E27FC236}">
                <a16:creationId xmlns:a16="http://schemas.microsoft.com/office/drawing/2014/main" id="{A2AC4F63-815F-4A74-AD5F-8CFD80AD6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9228" y="3671053"/>
            <a:ext cx="4605428" cy="2476636"/>
          </a:xfrm>
          <a:prstGeom prst="rect">
            <a:avLst/>
          </a:prstGeom>
        </p:spPr>
      </p:pic>
      <p:pic>
        <p:nvPicPr>
          <p:cNvPr id="25" name="Picture 2" descr="https://cdn.shortpixel.ai/client/to_avif,q_glossy,ret_img,w_768,h_294/https:/recycles-h2020.eu/wp-content/uploads/2020/04/taula1-1-768x294.png">
            <a:extLst>
              <a:ext uri="{FF2B5EF4-FFF2-40B4-BE49-F238E27FC236}">
                <a16:creationId xmlns:a16="http://schemas.microsoft.com/office/drawing/2014/main" id="{CA2EFA69-CCC9-4D10-B8BF-7996AC06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8" y="2767464"/>
            <a:ext cx="7542053" cy="28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6">
            <a:extLst>
              <a:ext uri="{FF2B5EF4-FFF2-40B4-BE49-F238E27FC236}">
                <a16:creationId xmlns:a16="http://schemas.microsoft.com/office/drawing/2014/main" id="{2A6D283F-5D39-4990-AA85-EC1F9649FAD6}"/>
              </a:ext>
            </a:extLst>
          </p:cNvPr>
          <p:cNvSpPr/>
          <p:nvPr/>
        </p:nvSpPr>
        <p:spPr>
          <a:xfrm>
            <a:off x="216677" y="1463698"/>
            <a:ext cx="8586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Gotham"/>
              </a:rPr>
              <a:t>Recovering carbon from contaminated matrices by</a:t>
            </a:r>
          </a:p>
          <a:p>
            <a:r>
              <a:rPr lang="en-US" sz="2400" b="1" dirty="0">
                <a:solidFill>
                  <a:schemeClr val="accent6"/>
                </a:solidFill>
                <a:latin typeface="Gotham"/>
              </a:rPr>
              <a:t>exploiting the nitrogen and </a:t>
            </a:r>
            <a:r>
              <a:rPr lang="en-US" sz="2400" b="1" dirty="0" err="1">
                <a:solidFill>
                  <a:schemeClr val="accent6"/>
                </a:solidFill>
                <a:latin typeface="Gotham"/>
              </a:rPr>
              <a:t>sulphur</a:t>
            </a:r>
            <a:r>
              <a:rPr lang="en-US" sz="2400" b="1" dirty="0">
                <a:solidFill>
                  <a:schemeClr val="accent6"/>
                </a:solidFill>
                <a:latin typeface="Gotham"/>
              </a:rPr>
              <a:t> cycles </a:t>
            </a:r>
            <a:r>
              <a:rPr lang="en-US" sz="2400" b="0" i="0" u="none" strike="noStrike" baseline="0" dirty="0">
                <a:solidFill>
                  <a:schemeClr val="accent6"/>
                </a:solidFill>
                <a:latin typeface="Gotham"/>
              </a:rPr>
              <a:t> </a:t>
            </a:r>
            <a:endParaRPr lang="en-US" sz="1000" dirty="0">
              <a:solidFill>
                <a:schemeClr val="accent6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079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recte 16">
            <a:extLst>
              <a:ext uri="{FF2B5EF4-FFF2-40B4-BE49-F238E27FC236}">
                <a16:creationId xmlns:a16="http://schemas.microsoft.com/office/drawing/2014/main" id="{0D305A1D-8889-46BF-AF28-FD58829E5C15}"/>
              </a:ext>
            </a:extLst>
          </p:cNvPr>
          <p:cNvCxnSpPr/>
          <p:nvPr/>
        </p:nvCxnSpPr>
        <p:spPr>
          <a:xfrm>
            <a:off x="181155" y="6659592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28">
            <a:extLst>
              <a:ext uri="{FF2B5EF4-FFF2-40B4-BE49-F238E27FC236}">
                <a16:creationId xmlns:a16="http://schemas.microsoft.com/office/drawing/2014/main" id="{C2113728-73BF-4DA1-B3D6-133D01933BF7}"/>
              </a:ext>
            </a:extLst>
          </p:cNvPr>
          <p:cNvCxnSpPr/>
          <p:nvPr/>
        </p:nvCxnSpPr>
        <p:spPr>
          <a:xfrm>
            <a:off x="181155" y="6760233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recte 21">
            <a:extLst>
              <a:ext uri="{FF2B5EF4-FFF2-40B4-BE49-F238E27FC236}">
                <a16:creationId xmlns:a16="http://schemas.microsoft.com/office/drawing/2014/main" id="{7E5E8482-626E-4D56-A5FF-D6B287FEEB7B}"/>
              </a:ext>
            </a:extLst>
          </p:cNvPr>
          <p:cNvCxnSpPr/>
          <p:nvPr/>
        </p:nvCxnSpPr>
        <p:spPr>
          <a:xfrm>
            <a:off x="212605" y="185510"/>
            <a:ext cx="8456942" cy="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22">
            <a:extLst>
              <a:ext uri="{FF2B5EF4-FFF2-40B4-BE49-F238E27FC236}">
                <a16:creationId xmlns:a16="http://schemas.microsoft.com/office/drawing/2014/main" id="{E407DB7F-3125-402E-B477-8E0E454AE2D1}"/>
              </a:ext>
            </a:extLst>
          </p:cNvPr>
          <p:cNvCxnSpPr/>
          <p:nvPr/>
        </p:nvCxnSpPr>
        <p:spPr>
          <a:xfrm>
            <a:off x="212605" y="286152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25">
            <a:extLst>
              <a:ext uri="{FF2B5EF4-FFF2-40B4-BE49-F238E27FC236}">
                <a16:creationId xmlns:a16="http://schemas.microsoft.com/office/drawing/2014/main" id="{09A1499C-5E0E-4827-AD4F-939434D5FA0E}"/>
              </a:ext>
            </a:extLst>
          </p:cNvPr>
          <p:cNvCxnSpPr/>
          <p:nvPr/>
        </p:nvCxnSpPr>
        <p:spPr>
          <a:xfrm>
            <a:off x="212605" y="1174419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AE66EF0-CD6E-40B9-A25D-24B0CB0F8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47" y="323840"/>
            <a:ext cx="900000" cy="864956"/>
          </a:xfrm>
          <a:prstGeom prst="rect">
            <a:avLst/>
          </a:prstGeom>
        </p:spPr>
      </p:pic>
      <p:sp>
        <p:nvSpPr>
          <p:cNvPr id="21" name="Marcador de pie de página 7">
            <a:extLst>
              <a:ext uri="{FF2B5EF4-FFF2-40B4-BE49-F238E27FC236}">
                <a16:creationId xmlns:a16="http://schemas.microsoft.com/office/drawing/2014/main" id="{1D018FFA-1089-484A-B6B1-39F87C2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5095" y="6270200"/>
            <a:ext cx="3648076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5EC23290-AAF9-45CB-A635-230BB93D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423" y="6259842"/>
            <a:ext cx="2743200" cy="365125"/>
          </a:xfrm>
        </p:spPr>
        <p:txBody>
          <a:bodyPr/>
          <a:lstStyle/>
          <a:p>
            <a:fld id="{12488B29-431D-46D8-AE31-8D5BE4E5FA26}" type="slidenum">
              <a:rPr lang="en-GB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fld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Marcador de pie de página 7">
            <a:extLst>
              <a:ext uri="{FF2B5EF4-FFF2-40B4-BE49-F238E27FC236}">
                <a16:creationId xmlns:a16="http://schemas.microsoft.com/office/drawing/2014/main" id="{CDAD2500-72B4-4F98-90F3-D52246988819}"/>
              </a:ext>
            </a:extLst>
          </p:cNvPr>
          <p:cNvSpPr txBox="1">
            <a:spLocks/>
          </p:cNvSpPr>
          <p:nvPr/>
        </p:nvSpPr>
        <p:spPr>
          <a:xfrm>
            <a:off x="181155" y="6249855"/>
            <a:ext cx="3648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17/06/2021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5A20D24-2947-4748-9FC9-BB544F25B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62" y="324796"/>
            <a:ext cx="1246810" cy="8640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05C5AE-A836-4EAF-A63C-AF5E7A5F2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10771156" y="259107"/>
            <a:ext cx="933966" cy="1008000"/>
          </a:xfrm>
          <a:prstGeom prst="rect">
            <a:avLst/>
          </a:prstGeom>
        </p:spPr>
      </p:pic>
      <p:pic>
        <p:nvPicPr>
          <p:cNvPr id="15" name="Picture 4" descr="Resultat d'imatges de logo uab">
            <a:extLst>
              <a:ext uri="{FF2B5EF4-FFF2-40B4-BE49-F238E27FC236}">
                <a16:creationId xmlns:a16="http://schemas.microsoft.com/office/drawing/2014/main" id="{475E0CFE-4352-46A3-B2D0-B00C6F5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5" y="361581"/>
            <a:ext cx="150613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6">
            <a:extLst>
              <a:ext uri="{FF2B5EF4-FFF2-40B4-BE49-F238E27FC236}">
                <a16:creationId xmlns:a16="http://schemas.microsoft.com/office/drawing/2014/main" id="{BA45EB15-DFF2-4239-AC97-5E2FB36FAB7F}"/>
              </a:ext>
            </a:extLst>
          </p:cNvPr>
          <p:cNvSpPr/>
          <p:nvPr/>
        </p:nvSpPr>
        <p:spPr>
          <a:xfrm>
            <a:off x="212605" y="1324805"/>
            <a:ext cx="8586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Gotham"/>
              </a:rPr>
              <a:t>Objectives</a:t>
            </a:r>
            <a:endParaRPr lang="en-US" sz="1000" b="1" dirty="0">
              <a:solidFill>
                <a:schemeClr val="accent6"/>
              </a:solidFill>
              <a:latin typeface="Gotha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9FCB80-E90E-4B0E-95D1-79AD0FB04433}"/>
              </a:ext>
            </a:extLst>
          </p:cNvPr>
          <p:cNvSpPr txBox="1"/>
          <p:nvPr/>
        </p:nvSpPr>
        <p:spPr>
          <a:xfrm>
            <a:off x="508016" y="1949491"/>
            <a:ext cx="5074196" cy="365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enhance waste treatment processes in terms of sustainability for wastewaters and biogas treatment.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shift from non environmentally friendly technologies towards optimal innovative processes: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Energy &amp; resource recovery are a priority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Resources optimization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Circular economy objective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130CD6B-57C1-455C-A06A-958A31F34D24}"/>
              </a:ext>
            </a:extLst>
          </p:cNvPr>
          <p:cNvSpPr txBox="1"/>
          <p:nvPr/>
        </p:nvSpPr>
        <p:spPr>
          <a:xfrm>
            <a:off x="5716190" y="1949491"/>
            <a:ext cx="5074196" cy="347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create an interdisciplinary and intersectoral collaboration network between academic and industrial partners from EU and non-EU countries.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facilitate and increase researchers’ mobility.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enhance knowledge and technology transfer.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263DD4AC-A378-4E9A-9990-91473CAC769D}"/>
              </a:ext>
            </a:extLst>
          </p:cNvPr>
          <p:cNvSpPr/>
          <p:nvPr/>
        </p:nvSpPr>
        <p:spPr>
          <a:xfrm>
            <a:off x="181155" y="475864"/>
            <a:ext cx="8754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accent6"/>
                </a:solidFill>
                <a:latin typeface="Gotham"/>
              </a:rPr>
              <a:t>4. H2020-MSCA-RISE project: RECYCLES</a:t>
            </a:r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3C3AAB9-DDEF-4374-A557-1C9736FEB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4127"/>
            <a:ext cx="4411113" cy="1371615"/>
          </a:xfrm>
          <a:prstGeom prst="rect">
            <a:avLst/>
          </a:prstGeom>
        </p:spPr>
      </p:pic>
      <p:pic>
        <p:nvPicPr>
          <p:cNvPr id="31" name="Picture 2" descr="Ficosterra: at the center of the Circular Economy -">
            <a:extLst>
              <a:ext uri="{FF2B5EF4-FFF2-40B4-BE49-F238E27FC236}">
                <a16:creationId xmlns:a16="http://schemas.microsoft.com/office/drawing/2014/main" id="{A70991F6-9676-4465-9A68-0AD47BB5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5" y="1906115"/>
            <a:ext cx="4742917" cy="35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collar&#10;&#10;Descripción generada automáticamente">
            <a:extLst>
              <a:ext uri="{FF2B5EF4-FFF2-40B4-BE49-F238E27FC236}">
                <a16:creationId xmlns:a16="http://schemas.microsoft.com/office/drawing/2014/main" id="{2FBBF72E-7230-46CF-AC8A-2930C78294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r="60487" b="9776"/>
          <a:stretch/>
        </p:blipFill>
        <p:spPr>
          <a:xfrm>
            <a:off x="8469073" y="-1"/>
            <a:ext cx="3722928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llar&#10;&#10;Descripción generada automáticamente">
            <a:extLst>
              <a:ext uri="{FF2B5EF4-FFF2-40B4-BE49-F238E27FC236}">
                <a16:creationId xmlns:a16="http://schemas.microsoft.com/office/drawing/2014/main" id="{2FBBF72E-7230-46CF-AC8A-2930C782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r="60487" b="9776"/>
          <a:stretch/>
        </p:blipFill>
        <p:spPr>
          <a:xfrm>
            <a:off x="8469073" y="-1"/>
            <a:ext cx="3722928" cy="6829425"/>
          </a:xfrm>
          <a:prstGeom prst="rect">
            <a:avLst/>
          </a:prstGeom>
        </p:spPr>
      </p:pic>
      <p:cxnSp>
        <p:nvCxnSpPr>
          <p:cNvPr id="6" name="Connector recte 16">
            <a:extLst>
              <a:ext uri="{FF2B5EF4-FFF2-40B4-BE49-F238E27FC236}">
                <a16:creationId xmlns:a16="http://schemas.microsoft.com/office/drawing/2014/main" id="{0D305A1D-8889-46BF-AF28-FD58829E5C15}"/>
              </a:ext>
            </a:extLst>
          </p:cNvPr>
          <p:cNvCxnSpPr/>
          <p:nvPr/>
        </p:nvCxnSpPr>
        <p:spPr>
          <a:xfrm>
            <a:off x="181155" y="6659592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28">
            <a:extLst>
              <a:ext uri="{FF2B5EF4-FFF2-40B4-BE49-F238E27FC236}">
                <a16:creationId xmlns:a16="http://schemas.microsoft.com/office/drawing/2014/main" id="{C2113728-73BF-4DA1-B3D6-133D01933BF7}"/>
              </a:ext>
            </a:extLst>
          </p:cNvPr>
          <p:cNvCxnSpPr/>
          <p:nvPr/>
        </p:nvCxnSpPr>
        <p:spPr>
          <a:xfrm>
            <a:off x="181155" y="6760233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recte 21">
            <a:extLst>
              <a:ext uri="{FF2B5EF4-FFF2-40B4-BE49-F238E27FC236}">
                <a16:creationId xmlns:a16="http://schemas.microsoft.com/office/drawing/2014/main" id="{7E5E8482-626E-4D56-A5FF-D6B287FEEB7B}"/>
              </a:ext>
            </a:extLst>
          </p:cNvPr>
          <p:cNvCxnSpPr/>
          <p:nvPr/>
        </p:nvCxnSpPr>
        <p:spPr>
          <a:xfrm>
            <a:off x="212605" y="185510"/>
            <a:ext cx="8456942" cy="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22">
            <a:extLst>
              <a:ext uri="{FF2B5EF4-FFF2-40B4-BE49-F238E27FC236}">
                <a16:creationId xmlns:a16="http://schemas.microsoft.com/office/drawing/2014/main" id="{E407DB7F-3125-402E-B477-8E0E454AE2D1}"/>
              </a:ext>
            </a:extLst>
          </p:cNvPr>
          <p:cNvCxnSpPr/>
          <p:nvPr/>
        </p:nvCxnSpPr>
        <p:spPr>
          <a:xfrm>
            <a:off x="212605" y="286152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25">
            <a:extLst>
              <a:ext uri="{FF2B5EF4-FFF2-40B4-BE49-F238E27FC236}">
                <a16:creationId xmlns:a16="http://schemas.microsoft.com/office/drawing/2014/main" id="{09A1499C-5E0E-4827-AD4F-939434D5FA0E}"/>
              </a:ext>
            </a:extLst>
          </p:cNvPr>
          <p:cNvCxnSpPr/>
          <p:nvPr/>
        </p:nvCxnSpPr>
        <p:spPr>
          <a:xfrm>
            <a:off x="212605" y="1174419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AE66EF0-CD6E-40B9-A25D-24B0CB0F8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47" y="323840"/>
            <a:ext cx="900000" cy="864956"/>
          </a:xfrm>
          <a:prstGeom prst="rect">
            <a:avLst/>
          </a:prstGeom>
        </p:spPr>
      </p:pic>
      <p:sp>
        <p:nvSpPr>
          <p:cNvPr id="21" name="Marcador de pie de página 7">
            <a:extLst>
              <a:ext uri="{FF2B5EF4-FFF2-40B4-BE49-F238E27FC236}">
                <a16:creationId xmlns:a16="http://schemas.microsoft.com/office/drawing/2014/main" id="{1D018FFA-1089-484A-B6B1-39F87C2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5095" y="6270200"/>
            <a:ext cx="3648076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5EC23290-AAF9-45CB-A635-230BB93D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423" y="6259842"/>
            <a:ext cx="2743200" cy="365125"/>
          </a:xfrm>
        </p:spPr>
        <p:txBody>
          <a:bodyPr/>
          <a:lstStyle/>
          <a:p>
            <a:fld id="{12488B29-431D-46D8-AE31-8D5BE4E5FA26}" type="slidenum">
              <a:rPr lang="en-GB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fld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Marcador de pie de página 7">
            <a:extLst>
              <a:ext uri="{FF2B5EF4-FFF2-40B4-BE49-F238E27FC236}">
                <a16:creationId xmlns:a16="http://schemas.microsoft.com/office/drawing/2014/main" id="{CDAD2500-72B4-4F98-90F3-D52246988819}"/>
              </a:ext>
            </a:extLst>
          </p:cNvPr>
          <p:cNvSpPr txBox="1">
            <a:spLocks/>
          </p:cNvSpPr>
          <p:nvPr/>
        </p:nvSpPr>
        <p:spPr>
          <a:xfrm>
            <a:off x="181155" y="6249855"/>
            <a:ext cx="3648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17/06/2021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5A20D24-2947-4748-9FC9-BB544F25B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62" y="324796"/>
            <a:ext cx="1246810" cy="8640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05C5AE-A836-4EAF-A63C-AF5E7A5F2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10771156" y="259107"/>
            <a:ext cx="933966" cy="1008000"/>
          </a:xfrm>
          <a:prstGeom prst="rect">
            <a:avLst/>
          </a:prstGeom>
        </p:spPr>
      </p:pic>
      <p:pic>
        <p:nvPicPr>
          <p:cNvPr id="15" name="Picture 4" descr="Resultat d'imatges de logo uab">
            <a:extLst>
              <a:ext uri="{FF2B5EF4-FFF2-40B4-BE49-F238E27FC236}">
                <a16:creationId xmlns:a16="http://schemas.microsoft.com/office/drawing/2014/main" id="{475E0CFE-4352-46A3-B2D0-B00C6F5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5" y="361581"/>
            <a:ext cx="150613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6">
            <a:extLst>
              <a:ext uri="{FF2B5EF4-FFF2-40B4-BE49-F238E27FC236}">
                <a16:creationId xmlns:a16="http://schemas.microsoft.com/office/drawing/2014/main" id="{2A6D283F-5D39-4990-AA85-EC1F9649FAD6}"/>
              </a:ext>
            </a:extLst>
          </p:cNvPr>
          <p:cNvSpPr/>
          <p:nvPr/>
        </p:nvSpPr>
        <p:spPr>
          <a:xfrm>
            <a:off x="212605" y="1306452"/>
            <a:ext cx="1134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Gotham"/>
              </a:rPr>
              <a:t>Current interaction </a:t>
            </a:r>
            <a:r>
              <a:rPr lang="en-US" sz="2400" b="1" dirty="0" err="1">
                <a:solidFill>
                  <a:schemeClr val="accent6"/>
                </a:solidFill>
                <a:latin typeface="Gotham"/>
              </a:rPr>
              <a:t>Universitat</a:t>
            </a:r>
            <a:r>
              <a:rPr lang="en-US" sz="2400" b="1" dirty="0">
                <a:solidFill>
                  <a:schemeClr val="accent6"/>
                </a:solidFill>
                <a:latin typeface="Gotham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Gotham"/>
              </a:rPr>
              <a:t>Autònoma</a:t>
            </a:r>
            <a:r>
              <a:rPr lang="en-US" sz="2400" b="1" dirty="0">
                <a:solidFill>
                  <a:schemeClr val="accent6"/>
                </a:solidFill>
                <a:latin typeface="Gotham"/>
              </a:rPr>
              <a:t> de Barcelona – Prince of </a:t>
            </a:r>
            <a:r>
              <a:rPr lang="en-US" sz="2400" b="1" dirty="0" err="1">
                <a:solidFill>
                  <a:schemeClr val="accent6"/>
                </a:solidFill>
                <a:latin typeface="Gotham"/>
              </a:rPr>
              <a:t>Songkla</a:t>
            </a:r>
            <a:r>
              <a:rPr lang="en-US" sz="2400" b="1" dirty="0">
                <a:solidFill>
                  <a:schemeClr val="accent6"/>
                </a:solidFill>
                <a:latin typeface="Gotham"/>
              </a:rPr>
              <a:t> University</a:t>
            </a:r>
            <a:endParaRPr lang="en-US" sz="1000" dirty="0">
              <a:solidFill>
                <a:schemeClr val="accent6"/>
              </a:solidFill>
              <a:latin typeface="Gotham"/>
            </a:endParaRPr>
          </a:p>
        </p:txBody>
      </p:sp>
      <p:sp>
        <p:nvSpPr>
          <p:cNvPr id="23" name="Forma lliure 24">
            <a:extLst>
              <a:ext uri="{FF2B5EF4-FFF2-40B4-BE49-F238E27FC236}">
                <a16:creationId xmlns:a16="http://schemas.microsoft.com/office/drawing/2014/main" id="{0E95C690-4433-460A-9D0A-FC2EC666C3C4}"/>
              </a:ext>
            </a:extLst>
          </p:cNvPr>
          <p:cNvSpPr/>
          <p:nvPr/>
        </p:nvSpPr>
        <p:spPr>
          <a:xfrm>
            <a:off x="212605" y="1839611"/>
            <a:ext cx="2862541" cy="615700"/>
          </a:xfrm>
          <a:custGeom>
            <a:avLst/>
            <a:gdLst>
              <a:gd name="connsiteX0" fmla="*/ 0 w 1658968"/>
              <a:gd name="connsiteY0" fmla="*/ 186249 h 1117469"/>
              <a:gd name="connsiteX1" fmla="*/ 186249 w 1658968"/>
              <a:gd name="connsiteY1" fmla="*/ 0 h 1117469"/>
              <a:gd name="connsiteX2" fmla="*/ 1472719 w 1658968"/>
              <a:gd name="connsiteY2" fmla="*/ 0 h 1117469"/>
              <a:gd name="connsiteX3" fmla="*/ 1658968 w 1658968"/>
              <a:gd name="connsiteY3" fmla="*/ 186249 h 1117469"/>
              <a:gd name="connsiteX4" fmla="*/ 1658968 w 1658968"/>
              <a:gd name="connsiteY4" fmla="*/ 931220 h 1117469"/>
              <a:gd name="connsiteX5" fmla="*/ 1472719 w 1658968"/>
              <a:gd name="connsiteY5" fmla="*/ 1117469 h 1117469"/>
              <a:gd name="connsiteX6" fmla="*/ 186249 w 1658968"/>
              <a:gd name="connsiteY6" fmla="*/ 1117469 h 1117469"/>
              <a:gd name="connsiteX7" fmla="*/ 0 w 1658968"/>
              <a:gd name="connsiteY7" fmla="*/ 931220 h 1117469"/>
              <a:gd name="connsiteX8" fmla="*/ 0 w 1658968"/>
              <a:gd name="connsiteY8" fmla="*/ 186249 h 11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968" h="1117469">
                <a:moveTo>
                  <a:pt x="0" y="186249"/>
                </a:moveTo>
                <a:cubicBezTo>
                  <a:pt x="0" y="83387"/>
                  <a:pt x="83387" y="0"/>
                  <a:pt x="186249" y="0"/>
                </a:cubicBezTo>
                <a:lnTo>
                  <a:pt x="1472719" y="0"/>
                </a:lnTo>
                <a:cubicBezTo>
                  <a:pt x="1575581" y="0"/>
                  <a:pt x="1658968" y="83387"/>
                  <a:pt x="1658968" y="186249"/>
                </a:cubicBezTo>
                <a:lnTo>
                  <a:pt x="1658968" y="931220"/>
                </a:lnTo>
                <a:cubicBezTo>
                  <a:pt x="1658968" y="1034082"/>
                  <a:pt x="1575581" y="1117469"/>
                  <a:pt x="1472719" y="1117469"/>
                </a:cubicBezTo>
                <a:lnTo>
                  <a:pt x="186249" y="1117469"/>
                </a:lnTo>
                <a:cubicBezTo>
                  <a:pt x="83387" y="1117469"/>
                  <a:pt x="0" y="1034082"/>
                  <a:pt x="0" y="931220"/>
                </a:cubicBezTo>
                <a:lnTo>
                  <a:pt x="0" y="186249"/>
                </a:lnTo>
                <a:close/>
              </a:path>
            </a:pathLst>
          </a:custGeom>
          <a:solidFill>
            <a:schemeClr val="accent6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spcFirstLastPara="0" vert="horz" wrap="square" lIns="115510" tIns="115510" rIns="115510" bIns="11551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Latex</a:t>
            </a:r>
            <a:r>
              <a:rPr kumimoji="0" lang="en-GB" sz="2800" b="1" i="0" u="none" strike="noStrike" kern="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industry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27" name="Connector de fletxa recta 21">
            <a:extLst>
              <a:ext uri="{FF2B5EF4-FFF2-40B4-BE49-F238E27FC236}">
                <a16:creationId xmlns:a16="http://schemas.microsoft.com/office/drawing/2014/main" id="{C7AE99E7-705B-4AC9-8364-26EADBC55921}"/>
              </a:ext>
            </a:extLst>
          </p:cNvPr>
          <p:cNvCxnSpPr>
            <a:cxnSpLocks/>
          </p:cNvCxnSpPr>
          <p:nvPr/>
        </p:nvCxnSpPr>
        <p:spPr>
          <a:xfrm flipV="1">
            <a:off x="101472" y="3527967"/>
            <a:ext cx="1717283" cy="18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QuadreDeText 26">
            <a:extLst>
              <a:ext uri="{FF2B5EF4-FFF2-40B4-BE49-F238E27FC236}">
                <a16:creationId xmlns:a16="http://schemas.microsoft.com/office/drawing/2014/main" id="{DED45167-E9EF-4DFF-A987-2D06148785AD}"/>
              </a:ext>
            </a:extLst>
          </p:cNvPr>
          <p:cNvSpPr txBox="1"/>
          <p:nvPr/>
        </p:nvSpPr>
        <p:spPr>
          <a:xfrm>
            <a:off x="1834550" y="3199209"/>
            <a:ext cx="113006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err="1">
                <a:solidFill>
                  <a:schemeClr val="bg1"/>
                </a:solidFill>
              </a:rPr>
              <a:t>Anaerobic</a:t>
            </a:r>
            <a:r>
              <a:rPr lang="ca-ES" sz="1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a-ES" sz="1600" dirty="0" err="1">
                <a:solidFill>
                  <a:schemeClr val="bg1"/>
                </a:solidFill>
              </a:rPr>
              <a:t>digestion</a:t>
            </a:r>
            <a:endParaRPr lang="ca-ES" sz="1600" dirty="0">
              <a:solidFill>
                <a:schemeClr val="bg1"/>
              </a:solidFill>
            </a:endParaRPr>
          </a:p>
        </p:txBody>
      </p:sp>
      <p:cxnSp>
        <p:nvCxnSpPr>
          <p:cNvPr id="29" name="Connector de fletxa recta 27">
            <a:extLst>
              <a:ext uri="{FF2B5EF4-FFF2-40B4-BE49-F238E27FC236}">
                <a16:creationId xmlns:a16="http://schemas.microsoft.com/office/drawing/2014/main" id="{042E5A56-FFCF-423F-BC7E-A87F6FFCA98B}"/>
              </a:ext>
            </a:extLst>
          </p:cNvPr>
          <p:cNvCxnSpPr>
            <a:cxnSpLocks/>
          </p:cNvCxnSpPr>
          <p:nvPr/>
        </p:nvCxnSpPr>
        <p:spPr>
          <a:xfrm>
            <a:off x="2373852" y="3805225"/>
            <a:ext cx="0" cy="4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QuadreDeText 28">
            <a:extLst>
              <a:ext uri="{FF2B5EF4-FFF2-40B4-BE49-F238E27FC236}">
                <a16:creationId xmlns:a16="http://schemas.microsoft.com/office/drawing/2014/main" id="{A0242093-81A7-4DAF-9A4E-9297A6D3B933}"/>
              </a:ext>
            </a:extLst>
          </p:cNvPr>
          <p:cNvSpPr txBox="1"/>
          <p:nvPr/>
        </p:nvSpPr>
        <p:spPr>
          <a:xfrm>
            <a:off x="949030" y="4474781"/>
            <a:ext cx="144915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err="1">
                <a:solidFill>
                  <a:schemeClr val="bg1"/>
                </a:solidFill>
              </a:rPr>
              <a:t>Biogas</a:t>
            </a:r>
            <a:r>
              <a:rPr lang="ca-ES" sz="1600" dirty="0">
                <a:solidFill>
                  <a:schemeClr val="bg1"/>
                </a:solidFill>
              </a:rPr>
              <a:t> </a:t>
            </a:r>
            <a:r>
              <a:rPr lang="ca-ES" sz="1600" dirty="0" err="1">
                <a:solidFill>
                  <a:schemeClr val="bg1"/>
                </a:solidFill>
              </a:rPr>
              <a:t>desulfurization</a:t>
            </a:r>
            <a:endParaRPr lang="ca-ES" sz="1600" dirty="0">
              <a:solidFill>
                <a:schemeClr val="bg1"/>
              </a:solidFill>
            </a:endParaRPr>
          </a:p>
        </p:txBody>
      </p:sp>
      <p:cxnSp>
        <p:nvCxnSpPr>
          <p:cNvPr id="31" name="Connector de fletxa recta 35">
            <a:extLst>
              <a:ext uri="{FF2B5EF4-FFF2-40B4-BE49-F238E27FC236}">
                <a16:creationId xmlns:a16="http://schemas.microsoft.com/office/drawing/2014/main" id="{240BC820-17AD-469F-AF05-5561428F2D12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2366102" y="5172022"/>
            <a:ext cx="704" cy="210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QuadreDeText 41">
            <a:extLst>
              <a:ext uri="{FF2B5EF4-FFF2-40B4-BE49-F238E27FC236}">
                <a16:creationId xmlns:a16="http://schemas.microsoft.com/office/drawing/2014/main" id="{E1B23EB5-6B89-40ED-8768-0407779FFED0}"/>
              </a:ext>
            </a:extLst>
          </p:cNvPr>
          <p:cNvSpPr txBox="1"/>
          <p:nvPr/>
        </p:nvSpPr>
        <p:spPr>
          <a:xfrm>
            <a:off x="1628077" y="3796864"/>
            <a:ext cx="1246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 err="1"/>
              <a:t>Biogas</a:t>
            </a:r>
            <a:r>
              <a:rPr lang="ca-ES" sz="1600" dirty="0"/>
              <a:t>     H</a:t>
            </a:r>
            <a:r>
              <a:rPr lang="ca-ES" sz="1600" baseline="-25000" dirty="0"/>
              <a:t>2</a:t>
            </a:r>
            <a:r>
              <a:rPr lang="ca-ES" sz="1600" dirty="0"/>
              <a:t>S</a:t>
            </a:r>
          </a:p>
        </p:txBody>
      </p:sp>
      <p:sp>
        <p:nvSpPr>
          <p:cNvPr id="33" name="QuadreDeText 42">
            <a:extLst>
              <a:ext uri="{FF2B5EF4-FFF2-40B4-BE49-F238E27FC236}">
                <a16:creationId xmlns:a16="http://schemas.microsoft.com/office/drawing/2014/main" id="{81325551-0041-43B1-80AB-8BED63E00F7E}"/>
              </a:ext>
            </a:extLst>
          </p:cNvPr>
          <p:cNvSpPr txBox="1"/>
          <p:nvPr/>
        </p:nvSpPr>
        <p:spPr>
          <a:xfrm>
            <a:off x="144495" y="2933495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600" dirty="0" err="1"/>
              <a:t>Highly</a:t>
            </a:r>
            <a:r>
              <a:rPr lang="ca-ES" sz="1600" dirty="0"/>
              <a:t> </a:t>
            </a:r>
            <a:r>
              <a:rPr lang="ca-ES" sz="1600" dirty="0" err="1"/>
              <a:t>loaded</a:t>
            </a:r>
            <a:endParaRPr lang="ca-ES" sz="1600" dirty="0"/>
          </a:p>
          <a:p>
            <a:pPr algn="ctr"/>
            <a:r>
              <a:rPr lang="ca-ES" sz="1600" dirty="0" err="1"/>
              <a:t>WasteWater</a:t>
            </a:r>
            <a:endParaRPr lang="ca-ES" sz="1600" dirty="0"/>
          </a:p>
        </p:txBody>
      </p:sp>
      <p:sp>
        <p:nvSpPr>
          <p:cNvPr id="34" name="Rectangle 49">
            <a:extLst>
              <a:ext uri="{FF2B5EF4-FFF2-40B4-BE49-F238E27FC236}">
                <a16:creationId xmlns:a16="http://schemas.microsoft.com/office/drawing/2014/main" id="{CCEB483B-7146-43E3-8903-F687CFC57AFB}"/>
              </a:ext>
            </a:extLst>
          </p:cNvPr>
          <p:cNvSpPr/>
          <p:nvPr/>
        </p:nvSpPr>
        <p:spPr>
          <a:xfrm>
            <a:off x="848548" y="4239018"/>
            <a:ext cx="3036516" cy="933004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50">
            <a:extLst>
              <a:ext uri="{FF2B5EF4-FFF2-40B4-BE49-F238E27FC236}">
                <a16:creationId xmlns:a16="http://schemas.microsoft.com/office/drawing/2014/main" id="{B91918AC-67F3-48EB-8678-B46510198E3F}"/>
              </a:ext>
            </a:extLst>
          </p:cNvPr>
          <p:cNvSpPr/>
          <p:nvPr/>
        </p:nvSpPr>
        <p:spPr>
          <a:xfrm>
            <a:off x="2528855" y="4430053"/>
            <a:ext cx="1068558" cy="58477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ca-ES" sz="1600" b="1" kern="0" dirty="0">
                <a:solidFill>
                  <a:prstClr val="black"/>
                </a:solidFill>
              </a:rPr>
              <a:t>Chemical </a:t>
            </a:r>
          </a:p>
          <a:p>
            <a:pPr algn="ctr"/>
            <a:r>
              <a:rPr lang="ca-ES" sz="1600" b="1" kern="0" dirty="0" err="1">
                <a:solidFill>
                  <a:prstClr val="black"/>
                </a:solidFill>
              </a:rPr>
              <a:t>scrubbing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 54">
            <a:extLst>
              <a:ext uri="{FF2B5EF4-FFF2-40B4-BE49-F238E27FC236}">
                <a16:creationId xmlns:a16="http://schemas.microsoft.com/office/drawing/2014/main" id="{BCC87CDD-9A5A-410C-8308-2CF4349D5A49}"/>
              </a:ext>
            </a:extLst>
          </p:cNvPr>
          <p:cNvSpPr/>
          <p:nvPr/>
        </p:nvSpPr>
        <p:spPr>
          <a:xfrm>
            <a:off x="1447078" y="5384254"/>
            <a:ext cx="1804882" cy="974702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56">
            <a:extLst>
              <a:ext uri="{FF2B5EF4-FFF2-40B4-BE49-F238E27FC236}">
                <a16:creationId xmlns:a16="http://schemas.microsoft.com/office/drawing/2014/main" id="{C5C5A379-2B05-48D0-8876-226B557D64AB}"/>
              </a:ext>
            </a:extLst>
          </p:cNvPr>
          <p:cNvSpPr/>
          <p:nvPr/>
        </p:nvSpPr>
        <p:spPr>
          <a:xfrm>
            <a:off x="111982" y="3535759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/>
              <a:t>C + N + S</a:t>
            </a:r>
            <a:endParaRPr lang="es-ES" sz="2400" dirty="0"/>
          </a:p>
        </p:txBody>
      </p:sp>
      <p:sp>
        <p:nvSpPr>
          <p:cNvPr id="38" name="QuadreDeText 60">
            <a:extLst>
              <a:ext uri="{FF2B5EF4-FFF2-40B4-BE49-F238E27FC236}">
                <a16:creationId xmlns:a16="http://schemas.microsoft.com/office/drawing/2014/main" id="{60B18766-B9CB-4824-BAF3-F6555C7C6068}"/>
              </a:ext>
            </a:extLst>
          </p:cNvPr>
          <p:cNvSpPr txBox="1"/>
          <p:nvPr/>
        </p:nvSpPr>
        <p:spPr>
          <a:xfrm>
            <a:off x="1834494" y="2676812"/>
            <a:ext cx="118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400" b="1" dirty="0">
                <a:solidFill>
                  <a:srgbClr val="FF0000"/>
                </a:solidFill>
              </a:rPr>
              <a:t>Performance </a:t>
            </a:r>
          </a:p>
          <a:p>
            <a:pPr algn="ctr"/>
            <a:r>
              <a:rPr lang="ca-ES" sz="1400" b="1" dirty="0" err="1">
                <a:solidFill>
                  <a:srgbClr val="FF0000"/>
                </a:solidFill>
              </a:rPr>
              <a:t>issues</a:t>
            </a:r>
            <a:endParaRPr lang="ca-ES" sz="1200" b="1" dirty="0">
              <a:solidFill>
                <a:srgbClr val="FF0000"/>
              </a:solidFill>
            </a:endParaRPr>
          </a:p>
        </p:txBody>
      </p:sp>
      <p:cxnSp>
        <p:nvCxnSpPr>
          <p:cNvPr id="39" name="Connector de fletxa recta 39">
            <a:extLst>
              <a:ext uri="{FF2B5EF4-FFF2-40B4-BE49-F238E27FC236}">
                <a16:creationId xmlns:a16="http://schemas.microsoft.com/office/drawing/2014/main" id="{ACE14B38-55F9-43C0-BCB5-6837BB487F14}"/>
              </a:ext>
            </a:extLst>
          </p:cNvPr>
          <p:cNvCxnSpPr>
            <a:cxnSpLocks/>
            <a:stCxn id="28" idx="3"/>
            <a:endCxn id="42" idx="1"/>
          </p:cNvCxnSpPr>
          <p:nvPr/>
        </p:nvCxnSpPr>
        <p:spPr>
          <a:xfrm>
            <a:off x="2964610" y="3491597"/>
            <a:ext cx="1006677" cy="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QuadreDeText 40">
            <a:extLst>
              <a:ext uri="{FF2B5EF4-FFF2-40B4-BE49-F238E27FC236}">
                <a16:creationId xmlns:a16="http://schemas.microsoft.com/office/drawing/2014/main" id="{F073ED35-38A8-41DF-A54F-127319B84567}"/>
              </a:ext>
            </a:extLst>
          </p:cNvPr>
          <p:cNvSpPr txBox="1"/>
          <p:nvPr/>
        </p:nvSpPr>
        <p:spPr>
          <a:xfrm>
            <a:off x="2933638" y="3081938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/>
              <a:t>N-</a:t>
            </a:r>
            <a:r>
              <a:rPr lang="ca-ES" sz="1600" dirty="0" err="1"/>
              <a:t>rich</a:t>
            </a:r>
            <a:r>
              <a:rPr lang="ca-ES" sz="1600" dirty="0"/>
              <a:t> WW</a:t>
            </a:r>
          </a:p>
        </p:txBody>
      </p:sp>
      <p:sp>
        <p:nvSpPr>
          <p:cNvPr id="41" name="QuadreDeText 43">
            <a:extLst>
              <a:ext uri="{FF2B5EF4-FFF2-40B4-BE49-F238E27FC236}">
                <a16:creationId xmlns:a16="http://schemas.microsoft.com/office/drawing/2014/main" id="{45F7B549-6CAA-47DD-A1AD-3A9179DFF261}"/>
              </a:ext>
            </a:extLst>
          </p:cNvPr>
          <p:cNvSpPr txBox="1"/>
          <p:nvPr/>
        </p:nvSpPr>
        <p:spPr>
          <a:xfrm>
            <a:off x="4086524" y="3203362"/>
            <a:ext cx="140784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err="1">
                <a:solidFill>
                  <a:schemeClr val="bg1"/>
                </a:solidFill>
              </a:rPr>
              <a:t>Aerated</a:t>
            </a:r>
            <a:r>
              <a:rPr lang="ca-ES" sz="1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a-ES" sz="1600" dirty="0" err="1">
                <a:solidFill>
                  <a:schemeClr val="bg1"/>
                </a:solidFill>
              </a:rPr>
              <a:t>ponds</a:t>
            </a:r>
            <a:endParaRPr lang="ca-ES" sz="1600" dirty="0">
              <a:solidFill>
                <a:schemeClr val="bg1"/>
              </a:solidFill>
            </a:endParaRP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4C2D1108-F89C-4FC2-8320-A61666384C48}"/>
              </a:ext>
            </a:extLst>
          </p:cNvPr>
          <p:cNvSpPr/>
          <p:nvPr/>
        </p:nvSpPr>
        <p:spPr>
          <a:xfrm>
            <a:off x="3971287" y="2967598"/>
            <a:ext cx="1583621" cy="1048341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4" name="Connector de fletxa recta 51">
            <a:extLst>
              <a:ext uri="{FF2B5EF4-FFF2-40B4-BE49-F238E27FC236}">
                <a16:creationId xmlns:a16="http://schemas.microsoft.com/office/drawing/2014/main" id="{FFC42F81-994E-423A-B508-4BA6C24A5FF6}"/>
              </a:ext>
            </a:extLst>
          </p:cNvPr>
          <p:cNvCxnSpPr>
            <a:cxnSpLocks/>
          </p:cNvCxnSpPr>
          <p:nvPr/>
        </p:nvCxnSpPr>
        <p:spPr>
          <a:xfrm>
            <a:off x="5010223" y="2465634"/>
            <a:ext cx="8909" cy="47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QuadreDeText 53">
            <a:extLst>
              <a:ext uri="{FF2B5EF4-FFF2-40B4-BE49-F238E27FC236}">
                <a16:creationId xmlns:a16="http://schemas.microsoft.com/office/drawing/2014/main" id="{0DEA76C4-0FC0-43A8-AF1A-1E6E938602C9}"/>
              </a:ext>
            </a:extLst>
          </p:cNvPr>
          <p:cNvSpPr txBox="1"/>
          <p:nvPr/>
        </p:nvSpPr>
        <p:spPr>
          <a:xfrm>
            <a:off x="1526933" y="5457411"/>
            <a:ext cx="1632798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err="1">
                <a:solidFill>
                  <a:schemeClr val="bg1"/>
                </a:solidFill>
              </a:rPr>
              <a:t>Burning</a:t>
            </a:r>
            <a:endParaRPr lang="ca-ES" sz="1600" dirty="0">
              <a:solidFill>
                <a:schemeClr val="bg1"/>
              </a:solidFill>
            </a:endParaRPr>
          </a:p>
          <a:p>
            <a:pPr algn="ctr"/>
            <a:r>
              <a:rPr lang="ca-ES" sz="1600" dirty="0" err="1">
                <a:solidFill>
                  <a:schemeClr val="bg1"/>
                </a:solidFill>
              </a:rPr>
              <a:t>Electricity</a:t>
            </a:r>
            <a:endParaRPr lang="ca-ES" sz="1600" dirty="0">
              <a:solidFill>
                <a:schemeClr val="bg1"/>
              </a:solidFill>
            </a:endParaRPr>
          </a:p>
          <a:p>
            <a:pPr algn="ctr"/>
            <a:r>
              <a:rPr lang="ca-ES" sz="1600" dirty="0">
                <a:solidFill>
                  <a:schemeClr val="bg1"/>
                </a:solidFill>
              </a:rPr>
              <a:t>PSA to </a:t>
            </a:r>
            <a:r>
              <a:rPr lang="ca-ES" sz="1600" dirty="0" err="1">
                <a:solidFill>
                  <a:schemeClr val="bg1"/>
                </a:solidFill>
              </a:rPr>
              <a:t>methane</a:t>
            </a:r>
            <a:endParaRPr lang="ca-ES" sz="1600" dirty="0">
              <a:solidFill>
                <a:schemeClr val="bg1"/>
              </a:solidFill>
            </a:endParaRPr>
          </a:p>
        </p:txBody>
      </p:sp>
      <p:sp>
        <p:nvSpPr>
          <p:cNvPr id="46" name="QuadreDeText 63">
            <a:extLst>
              <a:ext uri="{FF2B5EF4-FFF2-40B4-BE49-F238E27FC236}">
                <a16:creationId xmlns:a16="http://schemas.microsoft.com/office/drawing/2014/main" id="{F6A6A7F0-8B2E-47DE-A4B7-605945D14FCA}"/>
              </a:ext>
            </a:extLst>
          </p:cNvPr>
          <p:cNvSpPr txBox="1"/>
          <p:nvPr/>
        </p:nvSpPr>
        <p:spPr>
          <a:xfrm>
            <a:off x="4268116" y="451373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600" dirty="0"/>
              <a:t>NO</a:t>
            </a:r>
            <a:r>
              <a:rPr lang="ca-ES" sz="1600" baseline="-25000" dirty="0"/>
              <a:t>2</a:t>
            </a:r>
            <a:r>
              <a:rPr lang="ca-ES" sz="1600" baseline="30000" dirty="0"/>
              <a:t>-</a:t>
            </a:r>
          </a:p>
        </p:txBody>
      </p:sp>
      <p:sp>
        <p:nvSpPr>
          <p:cNvPr id="47" name="Rectangle 64">
            <a:extLst>
              <a:ext uri="{FF2B5EF4-FFF2-40B4-BE49-F238E27FC236}">
                <a16:creationId xmlns:a16="http://schemas.microsoft.com/office/drawing/2014/main" id="{5D351296-9F3B-47AD-938A-9821F58D83BD}"/>
              </a:ext>
            </a:extLst>
          </p:cNvPr>
          <p:cNvSpPr/>
          <p:nvPr/>
        </p:nvSpPr>
        <p:spPr>
          <a:xfrm>
            <a:off x="4738805" y="4513730"/>
            <a:ext cx="564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600" dirty="0"/>
              <a:t>NO</a:t>
            </a:r>
            <a:r>
              <a:rPr lang="ca-ES" sz="1600" baseline="-25000" dirty="0"/>
              <a:t>3</a:t>
            </a:r>
            <a:r>
              <a:rPr lang="ca-ES" sz="1600" baseline="30000" dirty="0"/>
              <a:t>-</a:t>
            </a:r>
          </a:p>
        </p:txBody>
      </p:sp>
      <p:sp>
        <p:nvSpPr>
          <p:cNvPr id="48" name="QuadreDeText 52">
            <a:extLst>
              <a:ext uri="{FF2B5EF4-FFF2-40B4-BE49-F238E27FC236}">
                <a16:creationId xmlns:a16="http://schemas.microsoft.com/office/drawing/2014/main" id="{53BBAC79-5169-4AD7-AD62-F196596B3153}"/>
              </a:ext>
            </a:extLst>
          </p:cNvPr>
          <p:cNvSpPr txBox="1"/>
          <p:nvPr/>
        </p:nvSpPr>
        <p:spPr>
          <a:xfrm>
            <a:off x="4804971" y="213011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>
                <a:solidFill>
                  <a:srgbClr val="FF0000"/>
                </a:solidFill>
              </a:rPr>
              <a:t>O</a:t>
            </a:r>
            <a:r>
              <a:rPr lang="ca-ES" sz="1600" b="1" baseline="-25000" dirty="0">
                <a:solidFill>
                  <a:srgbClr val="FF0000"/>
                </a:solidFill>
              </a:rPr>
              <a:t>2</a:t>
            </a:r>
            <a:endParaRPr lang="ca-ES" sz="1400" b="1" baseline="-25000" dirty="0">
              <a:solidFill>
                <a:srgbClr val="FF0000"/>
              </a:solidFill>
            </a:endParaRPr>
          </a:p>
        </p:txBody>
      </p:sp>
      <p:cxnSp>
        <p:nvCxnSpPr>
          <p:cNvPr id="50" name="Connector de fletxa recta 51">
            <a:extLst>
              <a:ext uri="{FF2B5EF4-FFF2-40B4-BE49-F238E27FC236}">
                <a16:creationId xmlns:a16="http://schemas.microsoft.com/office/drawing/2014/main" id="{30C9C2B1-E60A-4C24-9B5B-65E5E94906F8}"/>
              </a:ext>
            </a:extLst>
          </p:cNvPr>
          <p:cNvCxnSpPr>
            <a:cxnSpLocks/>
          </p:cNvCxnSpPr>
          <p:nvPr/>
        </p:nvCxnSpPr>
        <p:spPr>
          <a:xfrm>
            <a:off x="4763097" y="4007681"/>
            <a:ext cx="8909" cy="47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3CBF9C0-B237-487C-8099-C67F65CEEDF1}"/>
              </a:ext>
            </a:extLst>
          </p:cNvPr>
          <p:cNvCxnSpPr>
            <a:cxnSpLocks/>
          </p:cNvCxnSpPr>
          <p:nvPr/>
        </p:nvCxnSpPr>
        <p:spPr>
          <a:xfrm>
            <a:off x="5865145" y="2416657"/>
            <a:ext cx="0" cy="404628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 de fletxa recta 21">
            <a:extLst>
              <a:ext uri="{FF2B5EF4-FFF2-40B4-BE49-F238E27FC236}">
                <a16:creationId xmlns:a16="http://schemas.microsoft.com/office/drawing/2014/main" id="{EF282216-D4F1-4062-9D11-B0C94695ACE6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6175383" y="2900497"/>
            <a:ext cx="1363256" cy="1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QuadreDeText 26">
            <a:extLst>
              <a:ext uri="{FF2B5EF4-FFF2-40B4-BE49-F238E27FC236}">
                <a16:creationId xmlns:a16="http://schemas.microsoft.com/office/drawing/2014/main" id="{A48CEB98-88BA-42AD-80CB-64EF90571776}"/>
              </a:ext>
            </a:extLst>
          </p:cNvPr>
          <p:cNvSpPr txBox="1"/>
          <p:nvPr/>
        </p:nvSpPr>
        <p:spPr>
          <a:xfrm>
            <a:off x="7538639" y="2608109"/>
            <a:ext cx="113006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err="1">
                <a:solidFill>
                  <a:schemeClr val="bg1"/>
                </a:solidFill>
              </a:rPr>
              <a:t>Anaerobic</a:t>
            </a:r>
            <a:r>
              <a:rPr lang="ca-ES" sz="1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a-ES" sz="1600" dirty="0" err="1">
                <a:solidFill>
                  <a:schemeClr val="bg1"/>
                </a:solidFill>
              </a:rPr>
              <a:t>digestion</a:t>
            </a:r>
            <a:endParaRPr lang="ca-ES" sz="1600" dirty="0">
              <a:solidFill>
                <a:schemeClr val="bg1"/>
              </a:solidFill>
            </a:endParaRPr>
          </a:p>
        </p:txBody>
      </p:sp>
      <p:cxnSp>
        <p:nvCxnSpPr>
          <p:cNvPr id="69" name="Connector de fletxa recta 27">
            <a:extLst>
              <a:ext uri="{FF2B5EF4-FFF2-40B4-BE49-F238E27FC236}">
                <a16:creationId xmlns:a16="http://schemas.microsoft.com/office/drawing/2014/main" id="{D75A91E0-F3EF-4833-B2DB-2D9A782C9E19}"/>
              </a:ext>
            </a:extLst>
          </p:cNvPr>
          <p:cNvCxnSpPr>
            <a:cxnSpLocks/>
          </p:cNvCxnSpPr>
          <p:nvPr/>
        </p:nvCxnSpPr>
        <p:spPr>
          <a:xfrm>
            <a:off x="8077941" y="3214125"/>
            <a:ext cx="0" cy="90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QuadreDeText 42">
            <a:extLst>
              <a:ext uri="{FF2B5EF4-FFF2-40B4-BE49-F238E27FC236}">
                <a16:creationId xmlns:a16="http://schemas.microsoft.com/office/drawing/2014/main" id="{1A071626-BEEB-4094-B42C-9D705565BD94}"/>
              </a:ext>
            </a:extLst>
          </p:cNvPr>
          <p:cNvSpPr txBox="1"/>
          <p:nvPr/>
        </p:nvSpPr>
        <p:spPr>
          <a:xfrm>
            <a:off x="6112570" y="2289845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600" dirty="0" err="1"/>
              <a:t>Highly</a:t>
            </a:r>
            <a:r>
              <a:rPr lang="ca-ES" sz="1600" dirty="0"/>
              <a:t> </a:t>
            </a:r>
            <a:r>
              <a:rPr lang="ca-ES" sz="1600" dirty="0" err="1"/>
              <a:t>loaded</a:t>
            </a:r>
            <a:endParaRPr lang="ca-ES" sz="1600" dirty="0"/>
          </a:p>
          <a:p>
            <a:pPr algn="ctr"/>
            <a:r>
              <a:rPr lang="ca-ES" sz="1600" dirty="0" err="1"/>
              <a:t>WasteWater</a:t>
            </a:r>
            <a:endParaRPr lang="ca-ES" sz="1600" dirty="0"/>
          </a:p>
        </p:txBody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id="{309365C4-788C-4CB9-A2D8-5A16E142D770}"/>
              </a:ext>
            </a:extLst>
          </p:cNvPr>
          <p:cNvSpPr/>
          <p:nvPr/>
        </p:nvSpPr>
        <p:spPr>
          <a:xfrm>
            <a:off x="6069547" y="2892109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/>
              <a:t>C + N + S</a:t>
            </a:r>
            <a:endParaRPr lang="es-ES" sz="2400" dirty="0"/>
          </a:p>
        </p:txBody>
      </p:sp>
      <p:cxnSp>
        <p:nvCxnSpPr>
          <p:cNvPr id="72" name="Connector de fletxa recta 39">
            <a:extLst>
              <a:ext uri="{FF2B5EF4-FFF2-40B4-BE49-F238E27FC236}">
                <a16:creationId xmlns:a16="http://schemas.microsoft.com/office/drawing/2014/main" id="{9F692BFD-7EBB-437E-B7D8-5510D3C09D48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8668699" y="2900497"/>
            <a:ext cx="1006677" cy="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QuadreDeText 26">
            <a:extLst>
              <a:ext uri="{FF2B5EF4-FFF2-40B4-BE49-F238E27FC236}">
                <a16:creationId xmlns:a16="http://schemas.microsoft.com/office/drawing/2014/main" id="{72188169-F9C1-497C-BC33-ACCB8B8011E5}"/>
              </a:ext>
            </a:extLst>
          </p:cNvPr>
          <p:cNvSpPr txBox="1"/>
          <p:nvPr/>
        </p:nvSpPr>
        <p:spPr>
          <a:xfrm>
            <a:off x="9699385" y="2710530"/>
            <a:ext cx="1343482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err="1">
                <a:solidFill>
                  <a:schemeClr val="bg1"/>
                </a:solidFill>
              </a:rPr>
              <a:t>Nitrification</a:t>
            </a:r>
            <a:endParaRPr lang="ca-ES" sz="1600" dirty="0">
              <a:solidFill>
                <a:schemeClr val="bg1"/>
              </a:solidFill>
            </a:endParaRPr>
          </a:p>
        </p:txBody>
      </p:sp>
      <p:sp>
        <p:nvSpPr>
          <p:cNvPr id="76" name="Rectangle 51">
            <a:extLst>
              <a:ext uri="{FF2B5EF4-FFF2-40B4-BE49-F238E27FC236}">
                <a16:creationId xmlns:a16="http://schemas.microsoft.com/office/drawing/2014/main" id="{EAA45AA7-0566-411C-9664-35E7E371E64B}"/>
              </a:ext>
            </a:extLst>
          </p:cNvPr>
          <p:cNvSpPr/>
          <p:nvPr/>
        </p:nvSpPr>
        <p:spPr>
          <a:xfrm>
            <a:off x="6124037" y="22328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ca-ES" dirty="0"/>
          </a:p>
          <a:p>
            <a:pPr algn="ctr"/>
            <a:r>
              <a:rPr lang="ca-ES" dirty="0"/>
              <a:t>C + N</a:t>
            </a:r>
          </a:p>
        </p:txBody>
      </p:sp>
      <p:cxnSp>
        <p:nvCxnSpPr>
          <p:cNvPr id="77" name="Connector de fletxa recta 61">
            <a:extLst>
              <a:ext uri="{FF2B5EF4-FFF2-40B4-BE49-F238E27FC236}">
                <a16:creationId xmlns:a16="http://schemas.microsoft.com/office/drawing/2014/main" id="{C751525B-0EDC-4501-9D2E-CF1DCBD34FF7}"/>
              </a:ext>
            </a:extLst>
          </p:cNvPr>
          <p:cNvCxnSpPr>
            <a:cxnSpLocks/>
          </p:cNvCxnSpPr>
          <p:nvPr/>
        </p:nvCxnSpPr>
        <p:spPr>
          <a:xfrm>
            <a:off x="10366783" y="2221764"/>
            <a:ext cx="8909" cy="47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QuadreDeText 62">
            <a:extLst>
              <a:ext uri="{FF2B5EF4-FFF2-40B4-BE49-F238E27FC236}">
                <a16:creationId xmlns:a16="http://schemas.microsoft.com/office/drawing/2014/main" id="{3D79668F-8A18-4594-AD5E-11FE76349B06}"/>
              </a:ext>
            </a:extLst>
          </p:cNvPr>
          <p:cNvSpPr txBox="1"/>
          <p:nvPr/>
        </p:nvSpPr>
        <p:spPr>
          <a:xfrm>
            <a:off x="10356509" y="1958249"/>
            <a:ext cx="428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solidFill>
                  <a:srgbClr val="FF0000"/>
                </a:solidFill>
              </a:rPr>
              <a:t>O</a:t>
            </a:r>
            <a:r>
              <a:rPr lang="ca-ES" sz="1600" b="1" baseline="-25000" dirty="0">
                <a:solidFill>
                  <a:srgbClr val="FF0000"/>
                </a:solidFill>
              </a:rPr>
              <a:t>2</a:t>
            </a:r>
            <a:endParaRPr lang="ca-ES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79" name="QuadreDeText 28">
            <a:extLst>
              <a:ext uri="{FF2B5EF4-FFF2-40B4-BE49-F238E27FC236}">
                <a16:creationId xmlns:a16="http://schemas.microsoft.com/office/drawing/2014/main" id="{C9C2DEFC-0CD1-4C4D-8F50-F16E74C25204}"/>
              </a:ext>
            </a:extLst>
          </p:cNvPr>
          <p:cNvSpPr txBox="1"/>
          <p:nvPr/>
        </p:nvSpPr>
        <p:spPr>
          <a:xfrm>
            <a:off x="7173281" y="4122740"/>
            <a:ext cx="147366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err="1">
                <a:solidFill>
                  <a:schemeClr val="bg1"/>
                </a:solidFill>
              </a:rPr>
              <a:t>Biogas</a:t>
            </a:r>
            <a:r>
              <a:rPr lang="ca-ES" sz="1600" dirty="0">
                <a:solidFill>
                  <a:schemeClr val="bg1"/>
                </a:solidFill>
              </a:rPr>
              <a:t> </a:t>
            </a:r>
            <a:r>
              <a:rPr lang="ca-ES" sz="1600" dirty="0" err="1">
                <a:solidFill>
                  <a:schemeClr val="bg1"/>
                </a:solidFill>
              </a:rPr>
              <a:t>desulfurization</a:t>
            </a:r>
            <a:endParaRPr lang="ca-ES" sz="1600" dirty="0">
              <a:solidFill>
                <a:schemeClr val="bg1"/>
              </a:solidFill>
            </a:endParaRPr>
          </a:p>
        </p:txBody>
      </p:sp>
      <p:cxnSp>
        <p:nvCxnSpPr>
          <p:cNvPr id="81" name="Connector de fletxa recta 34">
            <a:extLst>
              <a:ext uri="{FF2B5EF4-FFF2-40B4-BE49-F238E27FC236}">
                <a16:creationId xmlns:a16="http://schemas.microsoft.com/office/drawing/2014/main" id="{148D7167-30EA-4691-8351-A51C066C1CB5}"/>
              </a:ext>
            </a:extLst>
          </p:cNvPr>
          <p:cNvCxnSpPr>
            <a:cxnSpLocks/>
          </p:cNvCxnSpPr>
          <p:nvPr/>
        </p:nvCxnSpPr>
        <p:spPr>
          <a:xfrm flipH="1">
            <a:off x="8606832" y="3059402"/>
            <a:ext cx="1723705" cy="1063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de fletxa recta 35">
            <a:extLst>
              <a:ext uri="{FF2B5EF4-FFF2-40B4-BE49-F238E27FC236}">
                <a16:creationId xmlns:a16="http://schemas.microsoft.com/office/drawing/2014/main" id="{AEAABF55-8B28-47F0-925F-F93F1CCFDB41}"/>
              </a:ext>
            </a:extLst>
          </p:cNvPr>
          <p:cNvCxnSpPr/>
          <p:nvPr/>
        </p:nvCxnSpPr>
        <p:spPr>
          <a:xfrm>
            <a:off x="7849003" y="4773536"/>
            <a:ext cx="4314" cy="66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QuadreDeText 41">
            <a:extLst>
              <a:ext uri="{FF2B5EF4-FFF2-40B4-BE49-F238E27FC236}">
                <a16:creationId xmlns:a16="http://schemas.microsoft.com/office/drawing/2014/main" id="{A3C27CE6-6815-4FF1-A33C-6773639C6D9B}"/>
              </a:ext>
            </a:extLst>
          </p:cNvPr>
          <p:cNvSpPr txBox="1"/>
          <p:nvPr/>
        </p:nvSpPr>
        <p:spPr>
          <a:xfrm>
            <a:off x="7330007" y="3466787"/>
            <a:ext cx="12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/>
              <a:t>Biogas</a:t>
            </a:r>
            <a:r>
              <a:rPr lang="ca-ES" dirty="0"/>
              <a:t>  H</a:t>
            </a:r>
            <a:r>
              <a:rPr lang="ca-ES" baseline="-25000" dirty="0"/>
              <a:t>2</a:t>
            </a:r>
            <a:r>
              <a:rPr lang="ca-ES" dirty="0"/>
              <a:t>S</a:t>
            </a:r>
          </a:p>
        </p:txBody>
      </p:sp>
      <p:sp>
        <p:nvSpPr>
          <p:cNvPr id="84" name="QuadreDeText 44">
            <a:extLst>
              <a:ext uri="{FF2B5EF4-FFF2-40B4-BE49-F238E27FC236}">
                <a16:creationId xmlns:a16="http://schemas.microsoft.com/office/drawing/2014/main" id="{B0748491-F881-4056-893F-3E80D427F8C7}"/>
              </a:ext>
            </a:extLst>
          </p:cNvPr>
          <p:cNvSpPr txBox="1"/>
          <p:nvPr/>
        </p:nvSpPr>
        <p:spPr>
          <a:xfrm>
            <a:off x="9722659" y="3318141"/>
            <a:ext cx="61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/>
              <a:t>NO</a:t>
            </a:r>
            <a:r>
              <a:rPr lang="ca-ES" baseline="-25000" dirty="0"/>
              <a:t>2</a:t>
            </a:r>
            <a:r>
              <a:rPr lang="ca-ES" baseline="30000" dirty="0"/>
              <a:t>-</a:t>
            </a:r>
          </a:p>
        </p:txBody>
      </p:sp>
      <p:sp>
        <p:nvSpPr>
          <p:cNvPr id="85" name="Rectangle 49">
            <a:extLst>
              <a:ext uri="{FF2B5EF4-FFF2-40B4-BE49-F238E27FC236}">
                <a16:creationId xmlns:a16="http://schemas.microsoft.com/office/drawing/2014/main" id="{E7DC2529-76B9-4AF0-A579-2653D0B8618C}"/>
              </a:ext>
            </a:extLst>
          </p:cNvPr>
          <p:cNvSpPr/>
          <p:nvPr/>
        </p:nvSpPr>
        <p:spPr>
          <a:xfrm>
            <a:off x="7027195" y="3887170"/>
            <a:ext cx="2717560" cy="1048341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Rectangle 50">
            <a:extLst>
              <a:ext uri="{FF2B5EF4-FFF2-40B4-BE49-F238E27FC236}">
                <a16:creationId xmlns:a16="http://schemas.microsoft.com/office/drawing/2014/main" id="{1A56F4A8-84D5-464F-9D72-055658B3EF2E}"/>
              </a:ext>
            </a:extLst>
          </p:cNvPr>
          <p:cNvSpPr/>
          <p:nvPr/>
        </p:nvSpPr>
        <p:spPr>
          <a:xfrm>
            <a:off x="9944300" y="3975630"/>
            <a:ext cx="1745358" cy="86177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ca-ES" sz="1600" b="1" kern="0" dirty="0" err="1">
                <a:solidFill>
                  <a:prstClr val="black"/>
                </a:solidFill>
              </a:rPr>
              <a:t>Autotrophic</a:t>
            </a:r>
            <a:endParaRPr lang="ca-ES" sz="1600" b="1" kern="0" dirty="0">
              <a:solidFill>
                <a:prstClr val="black"/>
              </a:solidFill>
            </a:endParaRPr>
          </a:p>
          <a:p>
            <a:pPr algn="ctr"/>
            <a:r>
              <a:rPr lang="ca-ES" sz="1600" b="1" kern="0" dirty="0" err="1">
                <a:solidFill>
                  <a:prstClr val="black"/>
                </a:solidFill>
              </a:rPr>
              <a:t>denitrification</a:t>
            </a:r>
            <a:endParaRPr lang="ca-ES" sz="1600" b="1" kern="0" dirty="0">
              <a:solidFill>
                <a:prstClr val="black"/>
              </a:solidFill>
            </a:endParaRPr>
          </a:p>
          <a:p>
            <a:pPr algn="ctr"/>
            <a:r>
              <a:rPr lang="ca-ES" sz="1600" b="1" dirty="0" err="1"/>
              <a:t>Partial</a:t>
            </a:r>
            <a:r>
              <a:rPr lang="ca-ES" sz="1600" b="1" dirty="0"/>
              <a:t> S </a:t>
            </a:r>
            <a:r>
              <a:rPr lang="ca-ES" sz="1600" b="1" dirty="0" err="1"/>
              <a:t>oxidation</a:t>
            </a:r>
            <a:endParaRPr lang="ca-ES" sz="1600" b="1" dirty="0"/>
          </a:p>
        </p:txBody>
      </p:sp>
      <p:sp>
        <p:nvSpPr>
          <p:cNvPr id="87" name="Rectangle 52">
            <a:extLst>
              <a:ext uri="{FF2B5EF4-FFF2-40B4-BE49-F238E27FC236}">
                <a16:creationId xmlns:a16="http://schemas.microsoft.com/office/drawing/2014/main" id="{0CF14770-1213-4D65-B768-450D16EDEE37}"/>
              </a:ext>
            </a:extLst>
          </p:cNvPr>
          <p:cNvSpPr/>
          <p:nvPr/>
        </p:nvSpPr>
        <p:spPr>
          <a:xfrm>
            <a:off x="8329050" y="3978876"/>
            <a:ext cx="17453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a-ES" dirty="0">
              <a:solidFill>
                <a:srgbClr val="FF0000"/>
              </a:solidFill>
            </a:endParaRPr>
          </a:p>
          <a:p>
            <a:pPr algn="ctr"/>
            <a:r>
              <a:rPr lang="ca-ES" sz="1600" b="1" dirty="0">
                <a:solidFill>
                  <a:schemeClr val="accent6"/>
                </a:solidFill>
              </a:rPr>
              <a:t>BIOSULFUR</a:t>
            </a:r>
          </a:p>
        </p:txBody>
      </p:sp>
      <p:sp>
        <p:nvSpPr>
          <p:cNvPr id="88" name="Rectangle 60">
            <a:extLst>
              <a:ext uri="{FF2B5EF4-FFF2-40B4-BE49-F238E27FC236}">
                <a16:creationId xmlns:a16="http://schemas.microsoft.com/office/drawing/2014/main" id="{FE039526-88C8-43BF-A119-A3955358CD8B}"/>
              </a:ext>
            </a:extLst>
          </p:cNvPr>
          <p:cNvSpPr/>
          <p:nvPr/>
        </p:nvSpPr>
        <p:spPr>
          <a:xfrm>
            <a:off x="10070804" y="3109208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/>
              <a:t>NO</a:t>
            </a:r>
            <a:r>
              <a:rPr lang="ca-ES" baseline="-25000" dirty="0"/>
              <a:t>3</a:t>
            </a:r>
            <a:r>
              <a:rPr lang="ca-ES" baseline="30000" dirty="0"/>
              <a:t>-</a:t>
            </a:r>
          </a:p>
        </p:txBody>
      </p:sp>
      <p:sp>
        <p:nvSpPr>
          <p:cNvPr id="92" name="QuadreDeText 36">
            <a:extLst>
              <a:ext uri="{FF2B5EF4-FFF2-40B4-BE49-F238E27FC236}">
                <a16:creationId xmlns:a16="http://schemas.microsoft.com/office/drawing/2014/main" id="{FB843ECB-3050-4544-93DF-B21C05E1985F}"/>
              </a:ext>
            </a:extLst>
          </p:cNvPr>
          <p:cNvSpPr txBox="1"/>
          <p:nvPr/>
        </p:nvSpPr>
        <p:spPr>
          <a:xfrm>
            <a:off x="7446363" y="5459679"/>
            <a:ext cx="97837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solidFill>
                  <a:schemeClr val="bg1"/>
                </a:solidFill>
              </a:rPr>
              <a:t>CO</a:t>
            </a:r>
            <a:r>
              <a:rPr lang="ca-ES" sz="1600" baseline="-25000" dirty="0">
                <a:solidFill>
                  <a:schemeClr val="bg1"/>
                </a:solidFill>
              </a:rPr>
              <a:t>2</a:t>
            </a:r>
            <a:r>
              <a:rPr lang="ca-ES" sz="1600" dirty="0">
                <a:solidFill>
                  <a:schemeClr val="bg1"/>
                </a:solidFill>
              </a:rPr>
              <a:t> </a:t>
            </a:r>
            <a:r>
              <a:rPr lang="ca-ES" sz="1600" dirty="0" err="1">
                <a:solidFill>
                  <a:schemeClr val="bg1"/>
                </a:solidFill>
              </a:rPr>
              <a:t>removal</a:t>
            </a:r>
            <a:endParaRPr lang="ca-ES" sz="1600" dirty="0">
              <a:solidFill>
                <a:schemeClr val="bg1"/>
              </a:solidFill>
            </a:endParaRPr>
          </a:p>
        </p:txBody>
      </p:sp>
      <p:cxnSp>
        <p:nvCxnSpPr>
          <p:cNvPr id="93" name="Connector de fletxa recta 37">
            <a:extLst>
              <a:ext uri="{FF2B5EF4-FFF2-40B4-BE49-F238E27FC236}">
                <a16:creationId xmlns:a16="http://schemas.microsoft.com/office/drawing/2014/main" id="{F30724B5-3E08-4829-A504-21956EA94452}"/>
              </a:ext>
            </a:extLst>
          </p:cNvPr>
          <p:cNvCxnSpPr>
            <a:cxnSpLocks/>
            <a:stCxn id="92" idx="3"/>
          </p:cNvCxnSpPr>
          <p:nvPr/>
        </p:nvCxnSpPr>
        <p:spPr>
          <a:xfrm flipV="1">
            <a:off x="8424734" y="5752066"/>
            <a:ext cx="98195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QuadreDeText 38">
            <a:extLst>
              <a:ext uri="{FF2B5EF4-FFF2-40B4-BE49-F238E27FC236}">
                <a16:creationId xmlns:a16="http://schemas.microsoft.com/office/drawing/2014/main" id="{71539E16-914B-4656-A4B2-DABDE5BD34A3}"/>
              </a:ext>
            </a:extLst>
          </p:cNvPr>
          <p:cNvSpPr txBox="1"/>
          <p:nvPr/>
        </p:nvSpPr>
        <p:spPr>
          <a:xfrm>
            <a:off x="9468684" y="5577706"/>
            <a:ext cx="152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solidFill>
                  <a:schemeClr val="accent6"/>
                </a:solidFill>
              </a:rPr>
              <a:t>BIOMETHANE</a:t>
            </a:r>
            <a:endParaRPr lang="ca-ES" sz="1400" b="1" dirty="0">
              <a:solidFill>
                <a:schemeClr val="accent6"/>
              </a:solidFill>
            </a:endParaRPr>
          </a:p>
        </p:txBody>
      </p:sp>
      <p:cxnSp>
        <p:nvCxnSpPr>
          <p:cNvPr id="95" name="Connector de fletxa recta 39">
            <a:extLst>
              <a:ext uri="{FF2B5EF4-FFF2-40B4-BE49-F238E27FC236}">
                <a16:creationId xmlns:a16="http://schemas.microsoft.com/office/drawing/2014/main" id="{49A5AD75-622A-4709-814A-8CC838B75354}"/>
              </a:ext>
            </a:extLst>
          </p:cNvPr>
          <p:cNvCxnSpPr>
            <a:cxnSpLocks/>
          </p:cNvCxnSpPr>
          <p:nvPr/>
        </p:nvCxnSpPr>
        <p:spPr>
          <a:xfrm>
            <a:off x="6661618" y="5752066"/>
            <a:ext cx="70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4">
            <a:extLst>
              <a:ext uri="{FF2B5EF4-FFF2-40B4-BE49-F238E27FC236}">
                <a16:creationId xmlns:a16="http://schemas.microsoft.com/office/drawing/2014/main" id="{52BB0112-2A56-448C-A69A-958049103594}"/>
              </a:ext>
            </a:extLst>
          </p:cNvPr>
          <p:cNvSpPr/>
          <p:nvPr/>
        </p:nvSpPr>
        <p:spPr>
          <a:xfrm>
            <a:off x="6095999" y="5091310"/>
            <a:ext cx="2749179" cy="1048341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Rectangle 55">
            <a:extLst>
              <a:ext uri="{FF2B5EF4-FFF2-40B4-BE49-F238E27FC236}">
                <a16:creationId xmlns:a16="http://schemas.microsoft.com/office/drawing/2014/main" id="{01F77239-1A7A-44FA-B56E-E04FB0679CA4}"/>
              </a:ext>
            </a:extLst>
          </p:cNvPr>
          <p:cNvSpPr/>
          <p:nvPr/>
        </p:nvSpPr>
        <p:spPr>
          <a:xfrm>
            <a:off x="6438383" y="5333980"/>
            <a:ext cx="446471" cy="33855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a-ES" sz="1600" b="1" kern="0" dirty="0">
                <a:solidFill>
                  <a:prstClr val="black"/>
                </a:solidFill>
              </a:rPr>
              <a:t>H</a:t>
            </a:r>
            <a:r>
              <a:rPr lang="ca-ES" sz="1600" b="1" kern="0" baseline="-25000" dirty="0">
                <a:solidFill>
                  <a:prstClr val="black"/>
                </a:solidFill>
              </a:rPr>
              <a:t>2</a:t>
            </a:r>
            <a:endParaRPr lang="es-ES" b="1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" name="Rectangle 36">
            <a:extLst>
              <a:ext uri="{FF2B5EF4-FFF2-40B4-BE49-F238E27FC236}">
                <a16:creationId xmlns:a16="http://schemas.microsoft.com/office/drawing/2014/main" id="{A51E20A4-CFE4-40B6-A870-95D53D2BDC9A}"/>
              </a:ext>
            </a:extLst>
          </p:cNvPr>
          <p:cNvSpPr/>
          <p:nvPr/>
        </p:nvSpPr>
        <p:spPr>
          <a:xfrm>
            <a:off x="181155" y="475864"/>
            <a:ext cx="8754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accent6"/>
                </a:solidFill>
                <a:latin typeface="Gotham"/>
              </a:rPr>
              <a:t>4. H2020-MSCA-RISE project: RECYCLES</a:t>
            </a:r>
          </a:p>
        </p:txBody>
      </p:sp>
      <p:sp>
        <p:nvSpPr>
          <p:cNvPr id="175" name="Flecha: a la derecha 174">
            <a:extLst>
              <a:ext uri="{FF2B5EF4-FFF2-40B4-BE49-F238E27FC236}">
                <a16:creationId xmlns:a16="http://schemas.microsoft.com/office/drawing/2014/main" id="{797C4F84-6356-4A44-BF0A-A967DBA7D53D}"/>
              </a:ext>
            </a:extLst>
          </p:cNvPr>
          <p:cNvSpPr/>
          <p:nvPr/>
        </p:nvSpPr>
        <p:spPr>
          <a:xfrm>
            <a:off x="5663356" y="4135576"/>
            <a:ext cx="492489" cy="79775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64">
            <a:extLst>
              <a:ext uri="{FF2B5EF4-FFF2-40B4-BE49-F238E27FC236}">
                <a16:creationId xmlns:a16="http://schemas.microsoft.com/office/drawing/2014/main" id="{42F0726D-EBE3-442E-971E-2B295EB089E7}"/>
              </a:ext>
            </a:extLst>
          </p:cNvPr>
          <p:cNvSpPr/>
          <p:nvPr/>
        </p:nvSpPr>
        <p:spPr>
          <a:xfrm>
            <a:off x="5200875" y="4518908"/>
            <a:ext cx="468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600" dirty="0"/>
              <a:t>???</a:t>
            </a:r>
            <a:endParaRPr lang="ca-E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4864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indefinit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/>
      <p:bldP spid="33" grpId="0"/>
      <p:bldP spid="34" grpId="0" animBg="1"/>
      <p:bldP spid="35" grpId="0" animBg="1"/>
      <p:bldP spid="36" grpId="0" animBg="1"/>
      <p:bldP spid="37" grpId="0"/>
      <p:bldP spid="38" grpId="0"/>
      <p:bldP spid="40" grpId="0"/>
      <p:bldP spid="41" grpId="0" animBg="1"/>
      <p:bldP spid="42" grpId="0" animBg="1"/>
      <p:bldP spid="45" grpId="0" animBg="1"/>
      <p:bldP spid="46" grpId="0"/>
      <p:bldP spid="47" grpId="0"/>
      <p:bldP spid="48" grpId="0"/>
      <p:bldP spid="68" grpId="0" animBg="1"/>
      <p:bldP spid="70" grpId="0"/>
      <p:bldP spid="71" grpId="0"/>
      <p:bldP spid="75" grpId="0" animBg="1"/>
      <p:bldP spid="76" grpId="0"/>
      <p:bldP spid="78" grpId="0"/>
      <p:bldP spid="79" grpId="0" animBg="1"/>
      <p:bldP spid="83" grpId="0"/>
      <p:bldP spid="84" grpId="0"/>
      <p:bldP spid="85" grpId="0" animBg="1"/>
      <p:bldP spid="86" grpId="0" animBg="1"/>
      <p:bldP spid="87" grpId="0"/>
      <p:bldP spid="88" grpId="0"/>
      <p:bldP spid="92" grpId="0" animBg="1"/>
      <p:bldP spid="94" grpId="0"/>
      <p:bldP spid="96" grpId="0" animBg="1"/>
      <p:bldP spid="97" grpId="0" animBg="1"/>
      <p:bldP spid="175" grpId="0" animBg="1"/>
      <p:bldP spid="1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llar&#10;&#10;Descripción generada automáticamente">
            <a:extLst>
              <a:ext uri="{FF2B5EF4-FFF2-40B4-BE49-F238E27FC236}">
                <a16:creationId xmlns:a16="http://schemas.microsoft.com/office/drawing/2014/main" id="{2FBBF72E-7230-46CF-AC8A-2930C782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r="60487" b="9776"/>
          <a:stretch/>
        </p:blipFill>
        <p:spPr>
          <a:xfrm>
            <a:off x="8469073" y="-1"/>
            <a:ext cx="3722928" cy="6829425"/>
          </a:xfrm>
          <a:prstGeom prst="rect">
            <a:avLst/>
          </a:prstGeom>
        </p:spPr>
      </p:pic>
      <p:cxnSp>
        <p:nvCxnSpPr>
          <p:cNvPr id="6" name="Connector recte 16">
            <a:extLst>
              <a:ext uri="{FF2B5EF4-FFF2-40B4-BE49-F238E27FC236}">
                <a16:creationId xmlns:a16="http://schemas.microsoft.com/office/drawing/2014/main" id="{0D305A1D-8889-46BF-AF28-FD58829E5C15}"/>
              </a:ext>
            </a:extLst>
          </p:cNvPr>
          <p:cNvCxnSpPr/>
          <p:nvPr/>
        </p:nvCxnSpPr>
        <p:spPr>
          <a:xfrm>
            <a:off x="181155" y="6659592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28">
            <a:extLst>
              <a:ext uri="{FF2B5EF4-FFF2-40B4-BE49-F238E27FC236}">
                <a16:creationId xmlns:a16="http://schemas.microsoft.com/office/drawing/2014/main" id="{C2113728-73BF-4DA1-B3D6-133D01933BF7}"/>
              </a:ext>
            </a:extLst>
          </p:cNvPr>
          <p:cNvCxnSpPr/>
          <p:nvPr/>
        </p:nvCxnSpPr>
        <p:spPr>
          <a:xfrm>
            <a:off x="181155" y="6760233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recte 21">
            <a:extLst>
              <a:ext uri="{FF2B5EF4-FFF2-40B4-BE49-F238E27FC236}">
                <a16:creationId xmlns:a16="http://schemas.microsoft.com/office/drawing/2014/main" id="{7E5E8482-626E-4D56-A5FF-D6B287FEEB7B}"/>
              </a:ext>
            </a:extLst>
          </p:cNvPr>
          <p:cNvCxnSpPr/>
          <p:nvPr/>
        </p:nvCxnSpPr>
        <p:spPr>
          <a:xfrm>
            <a:off x="212605" y="185510"/>
            <a:ext cx="8456942" cy="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22">
            <a:extLst>
              <a:ext uri="{FF2B5EF4-FFF2-40B4-BE49-F238E27FC236}">
                <a16:creationId xmlns:a16="http://schemas.microsoft.com/office/drawing/2014/main" id="{E407DB7F-3125-402E-B477-8E0E454AE2D1}"/>
              </a:ext>
            </a:extLst>
          </p:cNvPr>
          <p:cNvCxnSpPr/>
          <p:nvPr/>
        </p:nvCxnSpPr>
        <p:spPr>
          <a:xfrm>
            <a:off x="212605" y="286152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25">
            <a:extLst>
              <a:ext uri="{FF2B5EF4-FFF2-40B4-BE49-F238E27FC236}">
                <a16:creationId xmlns:a16="http://schemas.microsoft.com/office/drawing/2014/main" id="{09A1499C-5E0E-4827-AD4F-939434D5FA0E}"/>
              </a:ext>
            </a:extLst>
          </p:cNvPr>
          <p:cNvCxnSpPr/>
          <p:nvPr/>
        </p:nvCxnSpPr>
        <p:spPr>
          <a:xfrm>
            <a:off x="212605" y="1174419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AE66EF0-CD6E-40B9-A25D-24B0CB0F8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47" y="323840"/>
            <a:ext cx="900000" cy="864956"/>
          </a:xfrm>
          <a:prstGeom prst="rect">
            <a:avLst/>
          </a:prstGeom>
        </p:spPr>
      </p:pic>
      <p:sp>
        <p:nvSpPr>
          <p:cNvPr id="21" name="Marcador de pie de página 7">
            <a:extLst>
              <a:ext uri="{FF2B5EF4-FFF2-40B4-BE49-F238E27FC236}">
                <a16:creationId xmlns:a16="http://schemas.microsoft.com/office/drawing/2014/main" id="{1D018FFA-1089-484A-B6B1-39F87C2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5095" y="6270200"/>
            <a:ext cx="3648076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5EC23290-AAF9-45CB-A635-230BB93D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423" y="6259842"/>
            <a:ext cx="2743200" cy="365125"/>
          </a:xfrm>
        </p:spPr>
        <p:txBody>
          <a:bodyPr/>
          <a:lstStyle/>
          <a:p>
            <a:fld id="{12488B29-431D-46D8-AE31-8D5BE4E5FA26}" type="slidenum">
              <a:rPr lang="en-GB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fld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Marcador de pie de página 7">
            <a:extLst>
              <a:ext uri="{FF2B5EF4-FFF2-40B4-BE49-F238E27FC236}">
                <a16:creationId xmlns:a16="http://schemas.microsoft.com/office/drawing/2014/main" id="{CDAD2500-72B4-4F98-90F3-D52246988819}"/>
              </a:ext>
            </a:extLst>
          </p:cNvPr>
          <p:cNvSpPr txBox="1">
            <a:spLocks/>
          </p:cNvSpPr>
          <p:nvPr/>
        </p:nvSpPr>
        <p:spPr>
          <a:xfrm>
            <a:off x="181155" y="6249855"/>
            <a:ext cx="3648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17/06/2021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5A20D24-2947-4748-9FC9-BB544F25B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62" y="324796"/>
            <a:ext cx="1246810" cy="8640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05C5AE-A836-4EAF-A63C-AF5E7A5F2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10771156" y="259107"/>
            <a:ext cx="933966" cy="1008000"/>
          </a:xfrm>
          <a:prstGeom prst="rect">
            <a:avLst/>
          </a:prstGeom>
        </p:spPr>
      </p:pic>
      <p:pic>
        <p:nvPicPr>
          <p:cNvPr id="15" name="Picture 4" descr="Resultat d'imatges de logo uab">
            <a:extLst>
              <a:ext uri="{FF2B5EF4-FFF2-40B4-BE49-F238E27FC236}">
                <a16:creationId xmlns:a16="http://schemas.microsoft.com/office/drawing/2014/main" id="{475E0CFE-4352-46A3-B2D0-B00C6F5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5" y="361581"/>
            <a:ext cx="150613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9FCB80-E90E-4B0E-95D1-79AD0FB04433}"/>
              </a:ext>
            </a:extLst>
          </p:cNvPr>
          <p:cNvSpPr txBox="1"/>
          <p:nvPr/>
        </p:nvSpPr>
        <p:spPr>
          <a:xfrm>
            <a:off x="503990" y="1944859"/>
            <a:ext cx="5074196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Research staff Exchange between Prince of </a:t>
            </a:r>
            <a:r>
              <a:rPr lang="en-GB" dirty="0" err="1"/>
              <a:t>Songkla</a:t>
            </a:r>
            <a:r>
              <a:rPr lang="en-GB" dirty="0"/>
              <a:t> University (PSU) and </a:t>
            </a:r>
            <a:r>
              <a:rPr lang="en-GB" dirty="0" err="1"/>
              <a:t>Universitat</a:t>
            </a:r>
            <a:r>
              <a:rPr lang="en-GB" dirty="0"/>
              <a:t> </a:t>
            </a:r>
            <a:r>
              <a:rPr lang="en-GB" dirty="0" err="1"/>
              <a:t>Autònoma</a:t>
            </a:r>
            <a:r>
              <a:rPr lang="en-GB" dirty="0"/>
              <a:t> de Barcelona (UAB) (2021-2025)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PhD thesis co-supervised between PSU and UAB</a:t>
            </a:r>
          </a:p>
          <a:p>
            <a:pPr>
              <a:lnSpc>
                <a:spcPct val="150000"/>
              </a:lnSpc>
            </a:pPr>
            <a:r>
              <a:rPr lang="en-GB" dirty="0"/>
              <a:t>     (2021-2024)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Potential for a bilateral benchmark agreement between both universities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Expertise sharing in environmental engineering for wastewater treatment and resource recovery facilities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263DD4AC-A378-4E9A-9990-91473CAC769D}"/>
              </a:ext>
            </a:extLst>
          </p:cNvPr>
          <p:cNvSpPr/>
          <p:nvPr/>
        </p:nvSpPr>
        <p:spPr>
          <a:xfrm>
            <a:off x="181155" y="475864"/>
            <a:ext cx="8754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accent6"/>
                </a:solidFill>
                <a:latin typeface="Gotham"/>
              </a:rPr>
              <a:t>4. H2020-MSCA-RISE project: RECYCLES</a:t>
            </a: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02CBCDDA-1AFD-4B9B-866E-214D5DD5604C}"/>
              </a:ext>
            </a:extLst>
          </p:cNvPr>
          <p:cNvSpPr/>
          <p:nvPr/>
        </p:nvSpPr>
        <p:spPr>
          <a:xfrm>
            <a:off x="212605" y="1306452"/>
            <a:ext cx="1134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Gotham"/>
              </a:rPr>
              <a:t>Current interaction </a:t>
            </a:r>
            <a:r>
              <a:rPr lang="en-US" sz="2400" b="1" dirty="0" err="1">
                <a:solidFill>
                  <a:schemeClr val="accent6"/>
                </a:solidFill>
                <a:latin typeface="Gotham"/>
              </a:rPr>
              <a:t>Universitat</a:t>
            </a:r>
            <a:r>
              <a:rPr lang="en-US" sz="2400" b="1" dirty="0">
                <a:solidFill>
                  <a:schemeClr val="accent6"/>
                </a:solidFill>
                <a:latin typeface="Gotham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Gotham"/>
              </a:rPr>
              <a:t>Autònoma</a:t>
            </a:r>
            <a:r>
              <a:rPr lang="en-US" sz="2400" b="1" dirty="0">
                <a:solidFill>
                  <a:schemeClr val="accent6"/>
                </a:solidFill>
                <a:latin typeface="Gotham"/>
              </a:rPr>
              <a:t> de Barcelona – Prince of </a:t>
            </a:r>
            <a:r>
              <a:rPr lang="en-US" sz="2400" b="1" dirty="0" err="1">
                <a:solidFill>
                  <a:schemeClr val="accent6"/>
                </a:solidFill>
                <a:latin typeface="Gotham"/>
              </a:rPr>
              <a:t>Songkla</a:t>
            </a:r>
            <a:r>
              <a:rPr lang="en-US" sz="2400" b="1" dirty="0">
                <a:solidFill>
                  <a:schemeClr val="accent6"/>
                </a:solidFill>
                <a:latin typeface="Gotham"/>
              </a:rPr>
              <a:t> University</a:t>
            </a:r>
            <a:endParaRPr lang="en-US" sz="1000" dirty="0">
              <a:solidFill>
                <a:schemeClr val="accent6"/>
              </a:solidFill>
              <a:latin typeface="Gotham"/>
            </a:endParaRPr>
          </a:p>
        </p:txBody>
      </p:sp>
      <p:pic>
        <p:nvPicPr>
          <p:cNvPr id="12" name="Imagen 11" descr="Imagen que contiene interior, cuarto, luz, iluminado&#10;&#10;Descripción generada automáticamente">
            <a:extLst>
              <a:ext uri="{FF2B5EF4-FFF2-40B4-BE49-F238E27FC236}">
                <a16:creationId xmlns:a16="http://schemas.microsoft.com/office/drawing/2014/main" id="{16594F06-A570-4D4B-B5BA-633E673A78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05" y="2158832"/>
            <a:ext cx="537777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llar&#10;&#10;Descripción generada automáticamente">
            <a:extLst>
              <a:ext uri="{FF2B5EF4-FFF2-40B4-BE49-F238E27FC236}">
                <a16:creationId xmlns:a16="http://schemas.microsoft.com/office/drawing/2014/main" id="{2FBBF72E-7230-46CF-AC8A-2930C782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r="60487" b="9776"/>
          <a:stretch/>
        </p:blipFill>
        <p:spPr>
          <a:xfrm>
            <a:off x="8469073" y="-1"/>
            <a:ext cx="3722928" cy="6829425"/>
          </a:xfrm>
          <a:prstGeom prst="rect">
            <a:avLst/>
          </a:prstGeom>
        </p:spPr>
      </p:pic>
      <p:cxnSp>
        <p:nvCxnSpPr>
          <p:cNvPr id="6" name="Connector recte 16">
            <a:extLst>
              <a:ext uri="{FF2B5EF4-FFF2-40B4-BE49-F238E27FC236}">
                <a16:creationId xmlns:a16="http://schemas.microsoft.com/office/drawing/2014/main" id="{0D305A1D-8889-46BF-AF28-FD58829E5C15}"/>
              </a:ext>
            </a:extLst>
          </p:cNvPr>
          <p:cNvCxnSpPr/>
          <p:nvPr/>
        </p:nvCxnSpPr>
        <p:spPr>
          <a:xfrm>
            <a:off x="181155" y="6659592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28">
            <a:extLst>
              <a:ext uri="{FF2B5EF4-FFF2-40B4-BE49-F238E27FC236}">
                <a16:creationId xmlns:a16="http://schemas.microsoft.com/office/drawing/2014/main" id="{C2113728-73BF-4DA1-B3D6-133D01933BF7}"/>
              </a:ext>
            </a:extLst>
          </p:cNvPr>
          <p:cNvCxnSpPr/>
          <p:nvPr/>
        </p:nvCxnSpPr>
        <p:spPr>
          <a:xfrm>
            <a:off x="181155" y="6760233"/>
            <a:ext cx="118301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recte 21">
            <a:extLst>
              <a:ext uri="{FF2B5EF4-FFF2-40B4-BE49-F238E27FC236}">
                <a16:creationId xmlns:a16="http://schemas.microsoft.com/office/drawing/2014/main" id="{7E5E8482-626E-4D56-A5FF-D6B287FEEB7B}"/>
              </a:ext>
            </a:extLst>
          </p:cNvPr>
          <p:cNvCxnSpPr/>
          <p:nvPr/>
        </p:nvCxnSpPr>
        <p:spPr>
          <a:xfrm>
            <a:off x="212605" y="185510"/>
            <a:ext cx="8456942" cy="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22">
            <a:extLst>
              <a:ext uri="{FF2B5EF4-FFF2-40B4-BE49-F238E27FC236}">
                <a16:creationId xmlns:a16="http://schemas.microsoft.com/office/drawing/2014/main" id="{E407DB7F-3125-402E-B477-8E0E454AE2D1}"/>
              </a:ext>
            </a:extLst>
          </p:cNvPr>
          <p:cNvCxnSpPr/>
          <p:nvPr/>
        </p:nvCxnSpPr>
        <p:spPr>
          <a:xfrm>
            <a:off x="212605" y="286152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25">
            <a:extLst>
              <a:ext uri="{FF2B5EF4-FFF2-40B4-BE49-F238E27FC236}">
                <a16:creationId xmlns:a16="http://schemas.microsoft.com/office/drawing/2014/main" id="{09A1499C-5E0E-4827-AD4F-939434D5FA0E}"/>
              </a:ext>
            </a:extLst>
          </p:cNvPr>
          <p:cNvCxnSpPr/>
          <p:nvPr/>
        </p:nvCxnSpPr>
        <p:spPr>
          <a:xfrm>
            <a:off x="212605" y="1174419"/>
            <a:ext cx="8456942" cy="143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AE66EF0-CD6E-40B9-A25D-24B0CB0F8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47" y="323840"/>
            <a:ext cx="900000" cy="864956"/>
          </a:xfrm>
          <a:prstGeom prst="rect">
            <a:avLst/>
          </a:prstGeom>
        </p:spPr>
      </p:pic>
      <p:sp>
        <p:nvSpPr>
          <p:cNvPr id="21" name="Marcador de pie de página 7">
            <a:extLst>
              <a:ext uri="{FF2B5EF4-FFF2-40B4-BE49-F238E27FC236}">
                <a16:creationId xmlns:a16="http://schemas.microsoft.com/office/drawing/2014/main" id="{1D018FFA-1089-484A-B6B1-39F87C2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5095" y="6270200"/>
            <a:ext cx="3648076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GA: 872053</a:t>
            </a:r>
            <a:r>
              <a:rPr lang="en-US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 —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H2020 - MSCA - RISE-2019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5EC23290-AAF9-45CB-A635-230BB93D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423" y="6259842"/>
            <a:ext cx="2743200" cy="365125"/>
          </a:xfrm>
        </p:spPr>
        <p:txBody>
          <a:bodyPr/>
          <a:lstStyle/>
          <a:p>
            <a:fld id="{12488B29-431D-46D8-AE31-8D5BE4E5FA26}" type="slidenum">
              <a:rPr lang="en-GB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fld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Marcador de pie de página 7">
            <a:extLst>
              <a:ext uri="{FF2B5EF4-FFF2-40B4-BE49-F238E27FC236}">
                <a16:creationId xmlns:a16="http://schemas.microsoft.com/office/drawing/2014/main" id="{CDAD2500-72B4-4F98-90F3-D52246988819}"/>
              </a:ext>
            </a:extLst>
          </p:cNvPr>
          <p:cNvSpPr txBox="1">
            <a:spLocks/>
          </p:cNvSpPr>
          <p:nvPr/>
        </p:nvSpPr>
        <p:spPr>
          <a:xfrm>
            <a:off x="181155" y="6249855"/>
            <a:ext cx="3648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17/06/2021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5A20D24-2947-4748-9FC9-BB544F25B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62" y="324796"/>
            <a:ext cx="1246810" cy="8640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05C5AE-A836-4EAF-A63C-AF5E7A5F2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3954" r="64376">
                        <a14:backgroundMark x1="40348" y1="26271" x2="40348" y2="2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r="31821"/>
          <a:stretch/>
        </p:blipFill>
        <p:spPr>
          <a:xfrm>
            <a:off x="10771156" y="259107"/>
            <a:ext cx="933966" cy="1008000"/>
          </a:xfrm>
          <a:prstGeom prst="rect">
            <a:avLst/>
          </a:prstGeom>
        </p:spPr>
      </p:pic>
      <p:pic>
        <p:nvPicPr>
          <p:cNvPr id="15" name="Picture 4" descr="Resultat d'imatges de logo uab">
            <a:extLst>
              <a:ext uri="{FF2B5EF4-FFF2-40B4-BE49-F238E27FC236}">
                <a16:creationId xmlns:a16="http://schemas.microsoft.com/office/drawing/2014/main" id="{475E0CFE-4352-46A3-B2D0-B00C6F5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5" y="361581"/>
            <a:ext cx="150613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6">
            <a:extLst>
              <a:ext uri="{FF2B5EF4-FFF2-40B4-BE49-F238E27FC236}">
                <a16:creationId xmlns:a16="http://schemas.microsoft.com/office/drawing/2014/main" id="{263DD4AC-A378-4E9A-9990-91473CAC769D}"/>
              </a:ext>
            </a:extLst>
          </p:cNvPr>
          <p:cNvSpPr/>
          <p:nvPr/>
        </p:nvSpPr>
        <p:spPr>
          <a:xfrm>
            <a:off x="181155" y="475864"/>
            <a:ext cx="8754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accent6"/>
                </a:solidFill>
                <a:latin typeface="Gotham"/>
              </a:rPr>
              <a:t>5. Interesting future interactions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367A546-3489-425A-BC9D-60085C614ACE}"/>
              </a:ext>
            </a:extLst>
          </p:cNvPr>
          <p:cNvSpPr txBox="1"/>
          <p:nvPr/>
        </p:nvSpPr>
        <p:spPr>
          <a:xfrm>
            <a:off x="365737" y="1470904"/>
            <a:ext cx="9525332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 err="1"/>
              <a:t>Environmental</a:t>
            </a:r>
            <a:r>
              <a:rPr lang="ca-ES" dirty="0"/>
              <a:t> </a:t>
            </a:r>
            <a:r>
              <a:rPr lang="ca-ES" dirty="0" err="1"/>
              <a:t>Engineering</a:t>
            </a:r>
            <a:endParaRPr lang="ca-E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Increased energy recovery through biogas upgrading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Monitoring of odors and off-gases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Engineering urban WWTP to become energy-positive facilities considering resource recovery (fertilizers, added-value chemicals)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Production of bioplastics from waste through environmentally friendly process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of </a:t>
            </a:r>
            <a:r>
              <a:rPr lang="en-US" dirty="0" err="1"/>
              <a:t>bioelectrochemical</a:t>
            </a:r>
            <a:r>
              <a:rPr lang="en-US" dirty="0"/>
              <a:t> systems from energy production (H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7" name="CuadroTexto 22">
            <a:extLst>
              <a:ext uri="{FF2B5EF4-FFF2-40B4-BE49-F238E27FC236}">
                <a16:creationId xmlns:a16="http://schemas.microsoft.com/office/drawing/2014/main" id="{47C2E3D9-9C2C-4A21-BE5A-795147750B94}"/>
              </a:ext>
            </a:extLst>
          </p:cNvPr>
          <p:cNvSpPr txBox="1"/>
          <p:nvPr/>
        </p:nvSpPr>
        <p:spPr>
          <a:xfrm>
            <a:off x="365737" y="4506853"/>
            <a:ext cx="9525332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Industrial </a:t>
            </a:r>
            <a:r>
              <a:rPr lang="ca-ES" dirty="0" err="1"/>
              <a:t>Ecology</a:t>
            </a:r>
            <a:r>
              <a:rPr lang="ca-ES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Promoting urban-rural governance to transform food systems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Reducing CO</a:t>
            </a:r>
            <a:r>
              <a:rPr lang="en-US" baseline="-25000" dirty="0"/>
              <a:t>2</a:t>
            </a:r>
            <a:r>
              <a:rPr lang="en-US" dirty="0"/>
              <a:t> emissions in the construction and agricultural sectors by combining energy sharing and local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24663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90DBDF461CB14085EEFFB82BE3460D" ma:contentTypeVersion="15" ma:contentTypeDescription="Crear nuevo documento." ma:contentTypeScope="" ma:versionID="f8964048caee1c67dbe1fe003464007d">
  <xsd:schema xmlns:xsd="http://www.w3.org/2001/XMLSchema" xmlns:xs="http://www.w3.org/2001/XMLSchema" xmlns:p="http://schemas.microsoft.com/office/2006/metadata/properties" xmlns:ns1="http://schemas.microsoft.com/sharepoint/v3" xmlns:ns3="d7f68532-5f01-4284-a102-8ec6a1338989" xmlns:ns4="6d6a634f-5123-4b00-8fbe-45a973eb9396" targetNamespace="http://schemas.microsoft.com/office/2006/metadata/properties" ma:root="true" ma:fieldsID="5edf89caf62415966d1a662f1cdb6e28" ns1:_="" ns3:_="" ns4:_="">
    <xsd:import namespace="http://schemas.microsoft.com/sharepoint/v3"/>
    <xsd:import namespace="d7f68532-5f01-4284-a102-8ec6a1338989"/>
    <xsd:import namespace="6d6a634f-5123-4b00-8fbe-45a973eb939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Propiedades de la Directiva de cumplimiento unificado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Acción de IU de la Directiva de cumplimiento unificado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68532-5f01-4284-a102-8ec6a13389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a634f-5123-4b00-8fbe-45a973eb93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60DC94-89A5-48D0-9A2B-3479E91154A8}">
  <ds:schemaRefs>
    <ds:schemaRef ds:uri="d7f68532-5f01-4284-a102-8ec6a1338989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6d6a634f-5123-4b00-8fbe-45a973eb939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11262F-85A3-4088-9784-9E2FA555C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7f68532-5f01-4284-a102-8ec6a1338989"/>
    <ds:schemaRef ds:uri="6d6a634f-5123-4b00-8fbe-45a973eb93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88500-0939-4076-A882-19058FB452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3415</TotalTime>
  <Words>875</Words>
  <Application>Microsoft Office PowerPoint</Application>
  <PresentationFormat>Panorámica</PresentationFormat>
  <Paragraphs>187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Gotham</vt:lpstr>
      <vt:lpstr>Roboto</vt:lpstr>
      <vt:lpstr>Tema de Office</vt:lpstr>
      <vt:lpstr>RECYCLES Recovering carbon from contaminated matrices by exploiting the nitrogen and sulphur cycles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Gonzalez Ale</dc:creator>
  <cp:lastModifiedBy>Anabel Gutiérrez Garnacho</cp:lastModifiedBy>
  <cp:revision>63</cp:revision>
  <dcterms:created xsi:type="dcterms:W3CDTF">2020-03-30T08:50:03Z</dcterms:created>
  <dcterms:modified xsi:type="dcterms:W3CDTF">2021-06-16T18:22:18Z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0x0101009B90DBDF461CB14085EEFFB82BE3460D</vt:lpwstr>
  </property>
</Properties>
</file>