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648" r:id="rId2"/>
  </p:sldMasterIdLst>
  <p:notesMasterIdLst>
    <p:notesMasterId r:id="rId48"/>
  </p:notesMasterIdLst>
  <p:handoutMasterIdLst>
    <p:handoutMasterId r:id="rId49"/>
  </p:handoutMasterIdLst>
  <p:sldIdLst>
    <p:sldId id="344" r:id="rId3"/>
    <p:sldId id="275" r:id="rId4"/>
    <p:sldId id="327" r:id="rId5"/>
    <p:sldId id="258" r:id="rId6"/>
    <p:sldId id="285" r:id="rId7"/>
    <p:sldId id="257" r:id="rId8"/>
    <p:sldId id="330" r:id="rId9"/>
    <p:sldId id="261" r:id="rId10"/>
    <p:sldId id="340" r:id="rId11"/>
    <p:sldId id="323" r:id="rId12"/>
    <p:sldId id="349" r:id="rId13"/>
    <p:sldId id="283" r:id="rId14"/>
    <p:sldId id="347" r:id="rId15"/>
    <p:sldId id="334" r:id="rId16"/>
    <p:sldId id="364" r:id="rId17"/>
    <p:sldId id="277" r:id="rId18"/>
    <p:sldId id="352" r:id="rId19"/>
    <p:sldId id="360" r:id="rId20"/>
    <p:sldId id="355" r:id="rId21"/>
    <p:sldId id="362" r:id="rId22"/>
    <p:sldId id="353" r:id="rId23"/>
    <p:sldId id="373" r:id="rId24"/>
    <p:sldId id="356" r:id="rId25"/>
    <p:sldId id="354" r:id="rId26"/>
    <p:sldId id="375" r:id="rId27"/>
    <p:sldId id="272" r:id="rId28"/>
    <p:sldId id="357" r:id="rId29"/>
    <p:sldId id="361" r:id="rId30"/>
    <p:sldId id="376" r:id="rId31"/>
    <p:sldId id="380" r:id="rId32"/>
    <p:sldId id="351" r:id="rId33"/>
    <p:sldId id="267" r:id="rId34"/>
    <p:sldId id="368" r:id="rId35"/>
    <p:sldId id="336" r:id="rId36"/>
    <p:sldId id="329" r:id="rId37"/>
    <p:sldId id="325" r:id="rId38"/>
    <p:sldId id="369" r:id="rId39"/>
    <p:sldId id="377" r:id="rId40"/>
    <p:sldId id="370" r:id="rId41"/>
    <p:sldId id="371" r:id="rId42"/>
    <p:sldId id="328" r:id="rId43"/>
    <p:sldId id="372" r:id="rId44"/>
    <p:sldId id="268" r:id="rId45"/>
    <p:sldId id="345" r:id="rId46"/>
    <p:sldId id="348" r:id="rId47"/>
  </p:sldIdLst>
  <p:sldSz cx="9144000" cy="6858000" type="screen4x3"/>
  <p:notesSz cx="6858000" cy="9144000"/>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CHO ANDRES Laura (RTD-EXT)" initials="SAL(" lastIdx="1" clrIdx="0">
    <p:extLst>
      <p:ext uri="{19B8F6BF-5375-455C-9EA6-DF929625EA0E}">
        <p15:presenceInfo xmlns:p15="http://schemas.microsoft.com/office/powerpoint/2012/main" userId="SANCHO ANDRES Laura (RTD-EXT)" providerId="None"/>
      </p:ext>
    </p:extLst>
  </p:cmAuthor>
  <p:cmAuthor id="2" name="Miroslav Malinovic" initials="MM" lastIdx="1" clrIdx="1">
    <p:extLst>
      <p:ext uri="{19B8F6BF-5375-455C-9EA6-DF929625EA0E}">
        <p15:presenceInfo xmlns:p15="http://schemas.microsoft.com/office/powerpoint/2012/main" userId="Miroslav Malinovic" providerId="None"/>
      </p:ext>
    </p:extLst>
  </p:cmAuthor>
  <p:cmAuthor id="3" name="Miroslav Malinovic" initials="MM [2]" lastIdx="33" clrIdx="2">
    <p:extLst>
      <p:ext uri="{19B8F6BF-5375-455C-9EA6-DF929625EA0E}">
        <p15:presenceInfo xmlns:p15="http://schemas.microsoft.com/office/powerpoint/2012/main" userId="S::miroslav.malinovic@aggf.unibl.org::fbea90be-6299-4302-aa23-257226b9b1d8" providerId="AD"/>
      </p:ext>
    </p:extLst>
  </p:cmAuthor>
  <p:cmAuthor id="4" name="John Baarli" initials="JB" lastIdx="18" clrIdx="3">
    <p:extLst>
      <p:ext uri="{19B8F6BF-5375-455C-9EA6-DF929625EA0E}">
        <p15:presenceInfo xmlns:p15="http://schemas.microsoft.com/office/powerpoint/2012/main" userId="S::bjo_forskningsradet.no#ext#@aggfuniblorg.onmicrosoft.com::ad2feb68-4b5b-44e4-9e4a-a76600f2082c" providerId="AD"/>
      </p:ext>
    </p:extLst>
  </p:cmAuthor>
  <p:cmAuthor id="5" name="John Baarli" initials="JB [2]" lastIdx="1" clrIdx="4">
    <p:extLst>
      <p:ext uri="{19B8F6BF-5375-455C-9EA6-DF929625EA0E}">
        <p15:presenceInfo xmlns:p15="http://schemas.microsoft.com/office/powerpoint/2012/main" userId="S::bjo@forskningsradet.no::40a3ee50-dcb6-4ecf-8b40-04f3e23febd6" providerId="AD"/>
      </p:ext>
    </p:extLst>
  </p:cmAuthor>
  <p:cmAuthor id="6" name="SANCHO Laura (RTD-EXT)" initials="SL(" lastIdx="23" clrIdx="5">
    <p:extLst>
      <p:ext uri="{19B8F6BF-5375-455C-9EA6-DF929625EA0E}">
        <p15:presenceInfo xmlns:p15="http://schemas.microsoft.com/office/powerpoint/2012/main" userId="S-1-5-21-1606980848-2025429265-839522115-11161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20E"/>
    <a:srgbClr val="C23398"/>
    <a:srgbClr val="006B99"/>
    <a:srgbClr val="006195"/>
    <a:srgbClr val="008FB1"/>
    <a:srgbClr val="0F5494"/>
    <a:srgbClr val="3166CF"/>
    <a:srgbClr val="009FBA"/>
    <a:srgbClr val="2D5EC1"/>
    <a:srgbClr val="FFD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BA9BA-6B72-4F79-2BB6-044C173E1186}" v="8" dt="2020-05-26T11:58:38.569"/>
    <p1510:client id="{19D393BB-4434-A9E7-2803-2859BDFD3935}" v="204" dt="2020-06-16T13:33:41.306"/>
    <p1510:client id="{2769DCCB-E71F-DEB3-9667-4B6BABA411FB}" v="42" dt="2020-06-04T07:47:40.725"/>
    <p1510:client id="{33FB1EEC-2E9A-CB59-8AFE-7DEA5F901456}" v="773" dt="2020-08-27T08:36:31.141"/>
    <p1510:client id="{372739AE-3F30-BB24-960C-496FD3E766B6}" v="5" dt="2020-09-07T09:00:30.743"/>
    <p1510:client id="{380B7B45-B7B2-E367-779A-AEDC07223E76}" v="432" dt="2020-09-07T09:02:05.399"/>
    <p1510:client id="{79534908-FE80-4F4E-9E66-36F923C22E7B}" v="67" dt="2020-05-26T12:23:17.990"/>
    <p1510:client id="{7DF1D48D-F617-FD3C-BA4E-FC5DF842F40B}" v="18" dt="2020-08-26T08:00:20.936"/>
    <p1510:client id="{8205F965-D30E-E0B2-D09E-8976136B8E3E}" v="20" dt="2020-09-07T13:21:52.869"/>
    <p1510:client id="{83B6BFEA-71BB-3612-5274-D8030B00DA3C}" v="8" dt="2020-06-04T07:44:10.747"/>
    <p1510:client id="{8EB61E57-14E7-17C1-0E58-B055DDAA5EC9}" v="1" dt="2020-06-01T09:58:04.636"/>
    <p1510:client id="{AB93185D-C2D9-9ADC-3E5F-FF956894890D}" v="193" dt="2020-10-05T08:33:20.821"/>
    <p1510:client id="{C6FA93B7-FD1E-23C8-2392-1267AAF89CF1}" v="515" dt="2020-06-25T08:34:09.149"/>
    <p1510:client id="{D438A29C-570A-C955-9355-2455E7CD401C}" v="286" dt="2020-06-01T09:54:47.887"/>
    <p1510:client id="{DBF1CD1D-A6DE-FAEC-2BCD-48E8E10E3997}" v="103" dt="2020-06-24T08:27:30.326"/>
    <p1510:client id="{DF16C61F-DB0B-CEFB-9A80-8958D6448A09}" v="294" dt="2020-06-16T13:33:10.382"/>
    <p1510:client id="{E3C239CD-18A4-E6C1-CCEF-B98855514579}" v="58" dt="2020-09-02T08:22:58.922"/>
    <p1510:client id="{E8464978-70C5-EED4-5B3D-B8A08785B6E6}" v="105" dt="2020-09-02T08:45:40.447"/>
    <p1510:client id="{FB32A2F3-8B3A-ACFB-E002-3EE870ECAC8B}" v="106" dt="2020-06-25T08:30:30.648"/>
    <p1510:client id="{FBB053D9-B191-76F6-7808-CC6BD8AEC8B7}" v="1039" dt="2020-08-26T08:08:29.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79" autoAdjust="0"/>
  </p:normalViewPr>
  <p:slideViewPr>
    <p:cSldViewPr snapToGrid="0">
      <p:cViewPr varScale="1">
        <p:scale>
          <a:sx n="65" d="100"/>
          <a:sy n="65" d="100"/>
        </p:scale>
        <p:origin x="1320" y="3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NET1.cec.eu.int\homes\102\sanlaur\My%20Documents\Stats\Statistics%20requests%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6025157890412"/>
          <c:y val="3.1798586795232807E-2"/>
          <c:w val="0.89263974842109584"/>
          <c:h val="0.66585808270227442"/>
        </c:manualLayout>
      </c:layout>
      <c:barChart>
        <c:barDir val="col"/>
        <c:grouping val="stacked"/>
        <c:varyColors val="0"/>
        <c:ser>
          <c:idx val="0"/>
          <c:order val="0"/>
          <c:spPr>
            <a:solidFill>
              <a:srgbClr val="024EA2"/>
            </a:solidFill>
            <a:ln>
              <a:noFill/>
            </a:ln>
            <a:effectLst/>
          </c:spPr>
          <c:invertIfNegative val="0"/>
          <c:cat>
            <c:strRef>
              <c:f>Sheet1!$B$8:$T$8</c:f>
              <c:strCache>
                <c:ptCount val="19"/>
                <c:pt idx="0">
                  <c:v>Access to the culture of the host country/language courses</c:v>
                </c:pt>
                <c:pt idx="1">
                  <c:v>Accommodation</c:v>
                </c:pt>
                <c:pt idx="2">
                  <c:v>Banking</c:v>
                </c:pt>
                <c:pt idx="3">
                  <c:v>Career Development</c:v>
                </c:pt>
                <c:pt idx="4">
                  <c:v>Day care, schooling &amp; family related issues</c:v>
                </c:pt>
                <c:pt idx="5">
                  <c:v>Departure conditions/formalities</c:v>
                </c:pt>
                <c:pt idx="6">
                  <c:v>Entry conditions/visas</c:v>
                </c:pt>
                <c:pt idx="7">
                  <c:v>Health insurance</c:v>
                </c:pt>
                <c:pt idx="8">
                  <c:v>Intellectual Property Rights</c:v>
                </c:pt>
                <c:pt idx="9">
                  <c:v>Job opportunities</c:v>
                </c:pt>
                <c:pt idx="10">
                  <c:v>Medical care</c:v>
                </c:pt>
                <c:pt idx="11">
                  <c:v>Pension rights</c:v>
                </c:pt>
                <c:pt idx="12">
                  <c:v>Recognition of diplomas</c:v>
                </c:pt>
                <c:pt idx="13">
                  <c:v>Research funding opportunitie</c:v>
                </c:pt>
                <c:pt idx="14">
                  <c:v>Research Landscape</c:v>
                </c:pt>
                <c:pt idx="15">
                  <c:v>Taxation/salaries</c:v>
                </c:pt>
                <c:pt idx="16">
                  <c:v>Unemployment</c:v>
                </c:pt>
                <c:pt idx="17">
                  <c:v>Work permit</c:v>
                </c:pt>
                <c:pt idx="18">
                  <c:v>Other</c:v>
                </c:pt>
              </c:strCache>
            </c:strRef>
          </c:cat>
          <c:val>
            <c:numRef>
              <c:f>Sheet1!$B$12:$T$12</c:f>
              <c:numCache>
                <c:formatCode>General</c:formatCode>
                <c:ptCount val="19"/>
                <c:pt idx="0">
                  <c:v>18707</c:v>
                </c:pt>
                <c:pt idx="1">
                  <c:v>35514</c:v>
                </c:pt>
                <c:pt idx="2">
                  <c:v>14069</c:v>
                </c:pt>
                <c:pt idx="3">
                  <c:v>12557</c:v>
                </c:pt>
                <c:pt idx="4">
                  <c:v>8298</c:v>
                </c:pt>
                <c:pt idx="5">
                  <c:v>8836</c:v>
                </c:pt>
                <c:pt idx="6">
                  <c:v>68593</c:v>
                </c:pt>
                <c:pt idx="7">
                  <c:v>25690</c:v>
                </c:pt>
                <c:pt idx="8">
                  <c:v>3673</c:v>
                </c:pt>
                <c:pt idx="9">
                  <c:v>9994</c:v>
                </c:pt>
                <c:pt idx="10">
                  <c:v>8228</c:v>
                </c:pt>
                <c:pt idx="11">
                  <c:v>3679</c:v>
                </c:pt>
                <c:pt idx="12">
                  <c:v>6253</c:v>
                </c:pt>
                <c:pt idx="13">
                  <c:v>15570</c:v>
                </c:pt>
                <c:pt idx="14">
                  <c:v>3065</c:v>
                </c:pt>
                <c:pt idx="15">
                  <c:v>20258</c:v>
                </c:pt>
                <c:pt idx="16">
                  <c:v>3272</c:v>
                </c:pt>
                <c:pt idx="17">
                  <c:v>20451</c:v>
                </c:pt>
                <c:pt idx="18">
                  <c:v>27046</c:v>
                </c:pt>
              </c:numCache>
            </c:numRef>
          </c:val>
          <c:extLst>
            <c:ext xmlns:c16="http://schemas.microsoft.com/office/drawing/2014/chart" uri="{C3380CC4-5D6E-409C-BE32-E72D297353CC}">
              <c16:uniqueId val="{00000000-8ACF-4B89-82A4-4032E53C0650}"/>
            </c:ext>
          </c:extLst>
        </c:ser>
        <c:dLbls>
          <c:showLegendKey val="0"/>
          <c:showVal val="0"/>
          <c:showCatName val="0"/>
          <c:showSerName val="0"/>
          <c:showPercent val="0"/>
          <c:showBubbleSize val="0"/>
        </c:dLbls>
        <c:gapWidth val="150"/>
        <c:overlap val="100"/>
        <c:axId val="292740696"/>
        <c:axId val="292745944"/>
      </c:barChart>
      <c:catAx>
        <c:axId val="292740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745944"/>
        <c:crosses val="autoZero"/>
        <c:auto val="1"/>
        <c:lblAlgn val="ctr"/>
        <c:lblOffset val="100"/>
        <c:noMultiLvlLbl val="0"/>
      </c:catAx>
      <c:valAx>
        <c:axId val="292745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740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6" dt="2020-10-20T09:46:08.955" idx="18">
    <p:pos x="10" y="10"/>
    <p:text>Change about RESAVER</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D4E72-AFAB-43E6-BA64-1923DB0F5C1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A2BF2FD8-AFAD-4C54-BA5B-5BACD314A354}">
      <dgm:prSet phldrT="[Text]"/>
      <dgm:spPr>
        <a:solidFill>
          <a:srgbClr val="0070C0"/>
        </a:solidFill>
      </dgm:spPr>
      <dgm:t>
        <a:bodyPr/>
        <a:lstStyle/>
        <a:p>
          <a:r>
            <a:rPr lang="en-US" b="1"/>
            <a:t>EURAXESS Portal </a:t>
          </a:r>
        </a:p>
      </dgm:t>
    </dgm:pt>
    <dgm:pt modelId="{3B329F86-9A98-4C33-879F-ABDA83ECED89}" type="parTrans" cxnId="{199ABB45-1F23-4574-902E-FA8645887A18}">
      <dgm:prSet/>
      <dgm:spPr/>
      <dgm:t>
        <a:bodyPr/>
        <a:lstStyle/>
        <a:p>
          <a:endParaRPr lang="en-US"/>
        </a:p>
      </dgm:t>
    </dgm:pt>
    <dgm:pt modelId="{CA0154EC-AC22-4D0F-B743-8DBE8FEC024E}" type="sibTrans" cxnId="{199ABB45-1F23-4574-902E-FA8645887A18}">
      <dgm:prSet/>
      <dgm:spPr/>
      <dgm:t>
        <a:bodyPr/>
        <a:lstStyle/>
        <a:p>
          <a:endParaRPr lang="en-US"/>
        </a:p>
      </dgm:t>
    </dgm:pt>
    <dgm:pt modelId="{FFDCADAC-BD7D-486E-AEAA-DC97905B56BD}">
      <dgm:prSet phldrT="[Text]"/>
      <dgm:spPr>
        <a:solidFill>
          <a:schemeClr val="accent1">
            <a:lumMod val="50000"/>
          </a:schemeClr>
        </a:solidFill>
      </dgm:spPr>
      <dgm:t>
        <a:bodyPr/>
        <a:lstStyle/>
        <a:p>
          <a:r>
            <a:rPr lang="en-US" b="1"/>
            <a:t>EURAXESS Services Network </a:t>
          </a:r>
        </a:p>
      </dgm:t>
    </dgm:pt>
    <dgm:pt modelId="{88D3CFE5-5775-4471-AA1B-7C8430C56D35}" type="parTrans" cxnId="{FE227CB8-84BB-41D5-B4C3-0E3038E4C7F7}">
      <dgm:prSet/>
      <dgm:spPr/>
      <dgm:t>
        <a:bodyPr/>
        <a:lstStyle/>
        <a:p>
          <a:endParaRPr lang="en-US"/>
        </a:p>
      </dgm:t>
    </dgm:pt>
    <dgm:pt modelId="{F35319EC-30FF-42D0-945D-FB725F966DCF}" type="sibTrans" cxnId="{FE227CB8-84BB-41D5-B4C3-0E3038E4C7F7}">
      <dgm:prSet/>
      <dgm:spPr/>
      <dgm:t>
        <a:bodyPr/>
        <a:lstStyle/>
        <a:p>
          <a:endParaRPr lang="en-US"/>
        </a:p>
      </dgm:t>
    </dgm:pt>
    <dgm:pt modelId="{D3E93DCD-43B9-4F35-A60D-D61DB739498C}">
      <dgm:prSet phldrT="[Text]"/>
      <dgm:spPr>
        <a:solidFill>
          <a:srgbClr val="FEC20E"/>
        </a:solidFill>
      </dgm:spPr>
      <dgm:t>
        <a:bodyPr/>
        <a:lstStyle/>
        <a:p>
          <a:r>
            <a:rPr lang="en-US" b="1"/>
            <a:t>EURAXESS Worldwide</a:t>
          </a:r>
        </a:p>
      </dgm:t>
    </dgm:pt>
    <dgm:pt modelId="{1D305C7D-5233-4BEF-B814-A96CF2CBC2F9}" type="parTrans" cxnId="{EF9BD7EB-D694-4AA0-9FBB-EBB3184B7912}">
      <dgm:prSet/>
      <dgm:spPr/>
      <dgm:t>
        <a:bodyPr/>
        <a:lstStyle/>
        <a:p>
          <a:endParaRPr lang="en-US"/>
        </a:p>
      </dgm:t>
    </dgm:pt>
    <dgm:pt modelId="{142CE878-4BAE-4701-AB03-B3B7109635ED}" type="sibTrans" cxnId="{EF9BD7EB-D694-4AA0-9FBB-EBB3184B7912}">
      <dgm:prSet/>
      <dgm:spPr/>
      <dgm:t>
        <a:bodyPr/>
        <a:lstStyle/>
        <a:p>
          <a:endParaRPr lang="en-US"/>
        </a:p>
      </dgm:t>
    </dgm:pt>
    <dgm:pt modelId="{BEB3588F-475F-46B5-8453-DAFD9E2DAD9E}">
      <dgm:prSet/>
      <dgm:spPr>
        <a:solidFill>
          <a:srgbClr val="C23398"/>
        </a:solidFill>
      </dgm:spPr>
      <dgm:t>
        <a:bodyPr/>
        <a:lstStyle/>
        <a:p>
          <a:r>
            <a:rPr lang="en-US" b="1"/>
            <a:t>EURAXESS</a:t>
          </a:r>
        </a:p>
        <a:p>
          <a:r>
            <a:rPr lang="en-US" b="1"/>
            <a:t>National Portals</a:t>
          </a:r>
        </a:p>
      </dgm:t>
    </dgm:pt>
    <dgm:pt modelId="{48689A49-A0E4-4A29-8CD5-57556E92ADB9}" type="parTrans" cxnId="{6D16E30A-97D7-41A9-9306-7C392F4FFDBC}">
      <dgm:prSet/>
      <dgm:spPr/>
      <dgm:t>
        <a:bodyPr/>
        <a:lstStyle/>
        <a:p>
          <a:endParaRPr lang="en-US"/>
        </a:p>
      </dgm:t>
    </dgm:pt>
    <dgm:pt modelId="{3049A397-E095-470D-85ED-8FF18DFD9FFA}" type="sibTrans" cxnId="{6D16E30A-97D7-41A9-9306-7C392F4FFDBC}">
      <dgm:prSet/>
      <dgm:spPr/>
      <dgm:t>
        <a:bodyPr/>
        <a:lstStyle/>
        <a:p>
          <a:endParaRPr lang="en-US"/>
        </a:p>
      </dgm:t>
    </dgm:pt>
    <dgm:pt modelId="{979712D3-0B19-4B28-B36C-B1D6DE19CA93}" type="pres">
      <dgm:prSet presAssocID="{614D4E72-AFAB-43E6-BA64-1923DB0F5C11}" presName="cycle" presStyleCnt="0">
        <dgm:presLayoutVars>
          <dgm:dir/>
          <dgm:resizeHandles val="exact"/>
        </dgm:presLayoutVars>
      </dgm:prSet>
      <dgm:spPr/>
      <dgm:t>
        <a:bodyPr/>
        <a:lstStyle/>
        <a:p>
          <a:endParaRPr lang="en-US"/>
        </a:p>
      </dgm:t>
    </dgm:pt>
    <dgm:pt modelId="{663FF13B-0D7C-435C-8F76-440912301EB9}" type="pres">
      <dgm:prSet presAssocID="{A2BF2FD8-AFAD-4C54-BA5B-5BACD314A354}" presName="node" presStyleLbl="node1" presStyleIdx="0" presStyleCnt="4" custScaleX="165280">
        <dgm:presLayoutVars>
          <dgm:bulletEnabled val="1"/>
        </dgm:presLayoutVars>
      </dgm:prSet>
      <dgm:spPr/>
      <dgm:t>
        <a:bodyPr/>
        <a:lstStyle/>
        <a:p>
          <a:endParaRPr lang="en-US"/>
        </a:p>
      </dgm:t>
    </dgm:pt>
    <dgm:pt modelId="{EE737EBA-5514-4F0F-9C17-15E3D7837969}" type="pres">
      <dgm:prSet presAssocID="{A2BF2FD8-AFAD-4C54-BA5B-5BACD314A354}" presName="spNode" presStyleCnt="0"/>
      <dgm:spPr/>
    </dgm:pt>
    <dgm:pt modelId="{99F6C564-E4F8-4CC9-A6E0-E714C30B9A1F}" type="pres">
      <dgm:prSet presAssocID="{CA0154EC-AC22-4D0F-B743-8DBE8FEC024E}" presName="sibTrans" presStyleLbl="sibTrans1D1" presStyleIdx="0" presStyleCnt="4"/>
      <dgm:spPr/>
      <dgm:t>
        <a:bodyPr/>
        <a:lstStyle/>
        <a:p>
          <a:endParaRPr lang="en-US"/>
        </a:p>
      </dgm:t>
    </dgm:pt>
    <dgm:pt modelId="{7F694040-E6F0-4788-9BB3-CE98D9E9AA6F}" type="pres">
      <dgm:prSet presAssocID="{BEB3588F-475F-46B5-8453-DAFD9E2DAD9E}" presName="node" presStyleLbl="node1" presStyleIdx="1" presStyleCnt="4" custScaleX="175503" custRadScaleRad="161658" custRadScaleInc="-1464">
        <dgm:presLayoutVars>
          <dgm:bulletEnabled val="1"/>
        </dgm:presLayoutVars>
      </dgm:prSet>
      <dgm:spPr/>
      <dgm:t>
        <a:bodyPr/>
        <a:lstStyle/>
        <a:p>
          <a:endParaRPr lang="en-US"/>
        </a:p>
      </dgm:t>
    </dgm:pt>
    <dgm:pt modelId="{299617EE-D3A8-451D-A40B-F93BC76F98BA}" type="pres">
      <dgm:prSet presAssocID="{BEB3588F-475F-46B5-8453-DAFD9E2DAD9E}" presName="spNode" presStyleCnt="0"/>
      <dgm:spPr/>
    </dgm:pt>
    <dgm:pt modelId="{8061502B-2FA8-4608-BE22-83F4EEDC4C0B}" type="pres">
      <dgm:prSet presAssocID="{3049A397-E095-470D-85ED-8FF18DFD9FFA}" presName="sibTrans" presStyleLbl="sibTrans1D1" presStyleIdx="1" presStyleCnt="4"/>
      <dgm:spPr/>
      <dgm:t>
        <a:bodyPr/>
        <a:lstStyle/>
        <a:p>
          <a:endParaRPr lang="en-US"/>
        </a:p>
      </dgm:t>
    </dgm:pt>
    <dgm:pt modelId="{04EA486C-6726-4CA7-8AA1-F92288E80CF9}" type="pres">
      <dgm:prSet presAssocID="{FFDCADAC-BD7D-486E-AEAA-DC97905B56BD}" presName="node" presStyleLbl="node1" presStyleIdx="2" presStyleCnt="4" custScaleX="155973" custRadScaleRad="113713" custRadScaleInc="674">
        <dgm:presLayoutVars>
          <dgm:bulletEnabled val="1"/>
        </dgm:presLayoutVars>
      </dgm:prSet>
      <dgm:spPr/>
      <dgm:t>
        <a:bodyPr/>
        <a:lstStyle/>
        <a:p>
          <a:endParaRPr lang="en-US"/>
        </a:p>
      </dgm:t>
    </dgm:pt>
    <dgm:pt modelId="{2A223043-750C-4CC2-A327-1BA8395EE4FD}" type="pres">
      <dgm:prSet presAssocID="{FFDCADAC-BD7D-486E-AEAA-DC97905B56BD}" presName="spNode" presStyleCnt="0"/>
      <dgm:spPr/>
    </dgm:pt>
    <dgm:pt modelId="{B464D043-3E39-4CA8-8538-202F4F71B68E}" type="pres">
      <dgm:prSet presAssocID="{F35319EC-30FF-42D0-945D-FB725F966DCF}" presName="sibTrans" presStyleLbl="sibTrans1D1" presStyleIdx="2" presStyleCnt="4"/>
      <dgm:spPr/>
      <dgm:t>
        <a:bodyPr/>
        <a:lstStyle/>
        <a:p>
          <a:endParaRPr lang="en-US"/>
        </a:p>
      </dgm:t>
    </dgm:pt>
    <dgm:pt modelId="{208F553E-FD47-4273-A17B-B95076A77ABB}" type="pres">
      <dgm:prSet presAssocID="{D3E93DCD-43B9-4F35-A60D-D61DB739498C}" presName="node" presStyleLbl="node1" presStyleIdx="3" presStyleCnt="4" custScaleX="159134" custRadScaleRad="138909" custRadScaleInc="-1981">
        <dgm:presLayoutVars>
          <dgm:bulletEnabled val="1"/>
        </dgm:presLayoutVars>
      </dgm:prSet>
      <dgm:spPr/>
      <dgm:t>
        <a:bodyPr/>
        <a:lstStyle/>
        <a:p>
          <a:endParaRPr lang="en-US"/>
        </a:p>
      </dgm:t>
    </dgm:pt>
    <dgm:pt modelId="{641105ED-CC03-4CAC-8503-3B4703B4EB52}" type="pres">
      <dgm:prSet presAssocID="{D3E93DCD-43B9-4F35-A60D-D61DB739498C}" presName="spNode" presStyleCnt="0"/>
      <dgm:spPr/>
    </dgm:pt>
    <dgm:pt modelId="{A71EA1F6-EE7A-4B20-A768-79300D0EA7DE}" type="pres">
      <dgm:prSet presAssocID="{142CE878-4BAE-4701-AB03-B3B7109635ED}" presName="sibTrans" presStyleLbl="sibTrans1D1" presStyleIdx="3" presStyleCnt="4"/>
      <dgm:spPr/>
      <dgm:t>
        <a:bodyPr/>
        <a:lstStyle/>
        <a:p>
          <a:endParaRPr lang="en-US"/>
        </a:p>
      </dgm:t>
    </dgm:pt>
  </dgm:ptLst>
  <dgm:cxnLst>
    <dgm:cxn modelId="{9400F6B0-FB9E-456E-ADB3-8D11D2BD21B7}" type="presOf" srcId="{A2BF2FD8-AFAD-4C54-BA5B-5BACD314A354}" destId="{663FF13B-0D7C-435C-8F76-440912301EB9}" srcOrd="0" destOrd="0" presId="urn:microsoft.com/office/officeart/2005/8/layout/cycle6"/>
    <dgm:cxn modelId="{CE2FFA55-C18C-4698-94FB-DF188E511D70}" type="presOf" srcId="{BEB3588F-475F-46B5-8453-DAFD9E2DAD9E}" destId="{7F694040-E6F0-4788-9BB3-CE98D9E9AA6F}" srcOrd="0" destOrd="0" presId="urn:microsoft.com/office/officeart/2005/8/layout/cycle6"/>
    <dgm:cxn modelId="{FE227CB8-84BB-41D5-B4C3-0E3038E4C7F7}" srcId="{614D4E72-AFAB-43E6-BA64-1923DB0F5C11}" destId="{FFDCADAC-BD7D-486E-AEAA-DC97905B56BD}" srcOrd="2" destOrd="0" parTransId="{88D3CFE5-5775-4471-AA1B-7C8430C56D35}" sibTransId="{F35319EC-30FF-42D0-945D-FB725F966DCF}"/>
    <dgm:cxn modelId="{E4A37F6F-FF81-4B92-9ED8-0D95C742256E}" type="presOf" srcId="{142CE878-4BAE-4701-AB03-B3B7109635ED}" destId="{A71EA1F6-EE7A-4B20-A768-79300D0EA7DE}" srcOrd="0" destOrd="0" presId="urn:microsoft.com/office/officeart/2005/8/layout/cycle6"/>
    <dgm:cxn modelId="{EF9BD7EB-D694-4AA0-9FBB-EBB3184B7912}" srcId="{614D4E72-AFAB-43E6-BA64-1923DB0F5C11}" destId="{D3E93DCD-43B9-4F35-A60D-D61DB739498C}" srcOrd="3" destOrd="0" parTransId="{1D305C7D-5233-4BEF-B814-A96CF2CBC2F9}" sibTransId="{142CE878-4BAE-4701-AB03-B3B7109635ED}"/>
    <dgm:cxn modelId="{6D16E30A-97D7-41A9-9306-7C392F4FFDBC}" srcId="{614D4E72-AFAB-43E6-BA64-1923DB0F5C11}" destId="{BEB3588F-475F-46B5-8453-DAFD9E2DAD9E}" srcOrd="1" destOrd="0" parTransId="{48689A49-A0E4-4A29-8CD5-57556E92ADB9}" sibTransId="{3049A397-E095-470D-85ED-8FF18DFD9FFA}"/>
    <dgm:cxn modelId="{199ABB45-1F23-4574-902E-FA8645887A18}" srcId="{614D4E72-AFAB-43E6-BA64-1923DB0F5C11}" destId="{A2BF2FD8-AFAD-4C54-BA5B-5BACD314A354}" srcOrd="0" destOrd="0" parTransId="{3B329F86-9A98-4C33-879F-ABDA83ECED89}" sibTransId="{CA0154EC-AC22-4D0F-B743-8DBE8FEC024E}"/>
    <dgm:cxn modelId="{10F2E2C7-312F-4573-A515-5290CE1292A3}" type="presOf" srcId="{D3E93DCD-43B9-4F35-A60D-D61DB739498C}" destId="{208F553E-FD47-4273-A17B-B95076A77ABB}" srcOrd="0" destOrd="0" presId="urn:microsoft.com/office/officeart/2005/8/layout/cycle6"/>
    <dgm:cxn modelId="{1B498050-9F6F-4261-9A76-33BF4F8205E0}" type="presOf" srcId="{F35319EC-30FF-42D0-945D-FB725F966DCF}" destId="{B464D043-3E39-4CA8-8538-202F4F71B68E}" srcOrd="0" destOrd="0" presId="urn:microsoft.com/office/officeart/2005/8/layout/cycle6"/>
    <dgm:cxn modelId="{C8C77E8B-6558-4DE1-9B74-D444F31679C0}" type="presOf" srcId="{3049A397-E095-470D-85ED-8FF18DFD9FFA}" destId="{8061502B-2FA8-4608-BE22-83F4EEDC4C0B}" srcOrd="0" destOrd="0" presId="urn:microsoft.com/office/officeart/2005/8/layout/cycle6"/>
    <dgm:cxn modelId="{AB80C199-559D-4596-B83D-023B680F3DDA}" type="presOf" srcId="{FFDCADAC-BD7D-486E-AEAA-DC97905B56BD}" destId="{04EA486C-6726-4CA7-8AA1-F92288E80CF9}" srcOrd="0" destOrd="0" presId="urn:microsoft.com/office/officeart/2005/8/layout/cycle6"/>
    <dgm:cxn modelId="{6A023881-E912-480A-9A54-1E44287D2B1D}" type="presOf" srcId="{CA0154EC-AC22-4D0F-B743-8DBE8FEC024E}" destId="{99F6C564-E4F8-4CC9-A6E0-E714C30B9A1F}" srcOrd="0" destOrd="0" presId="urn:microsoft.com/office/officeart/2005/8/layout/cycle6"/>
    <dgm:cxn modelId="{BA8BE2DC-9513-4B80-8741-D29A25576437}" type="presOf" srcId="{614D4E72-AFAB-43E6-BA64-1923DB0F5C11}" destId="{979712D3-0B19-4B28-B36C-B1D6DE19CA93}" srcOrd="0" destOrd="0" presId="urn:microsoft.com/office/officeart/2005/8/layout/cycle6"/>
    <dgm:cxn modelId="{66B90C0F-FE5D-410F-89CF-56D48EFA2CF9}" type="presParOf" srcId="{979712D3-0B19-4B28-B36C-B1D6DE19CA93}" destId="{663FF13B-0D7C-435C-8F76-440912301EB9}" srcOrd="0" destOrd="0" presId="urn:microsoft.com/office/officeart/2005/8/layout/cycle6"/>
    <dgm:cxn modelId="{8A14E822-90AC-4627-A8CC-FD431DE8F1DB}" type="presParOf" srcId="{979712D3-0B19-4B28-B36C-B1D6DE19CA93}" destId="{EE737EBA-5514-4F0F-9C17-15E3D7837969}" srcOrd="1" destOrd="0" presId="urn:microsoft.com/office/officeart/2005/8/layout/cycle6"/>
    <dgm:cxn modelId="{BA460798-534C-4C31-9FE5-E9D0F6D2BD1D}" type="presParOf" srcId="{979712D3-0B19-4B28-B36C-B1D6DE19CA93}" destId="{99F6C564-E4F8-4CC9-A6E0-E714C30B9A1F}" srcOrd="2" destOrd="0" presId="urn:microsoft.com/office/officeart/2005/8/layout/cycle6"/>
    <dgm:cxn modelId="{F3BA3885-BA7D-471A-B201-B857EA363C37}" type="presParOf" srcId="{979712D3-0B19-4B28-B36C-B1D6DE19CA93}" destId="{7F694040-E6F0-4788-9BB3-CE98D9E9AA6F}" srcOrd="3" destOrd="0" presId="urn:microsoft.com/office/officeart/2005/8/layout/cycle6"/>
    <dgm:cxn modelId="{93E35F62-BB64-42B6-B7C5-D49F6C183C5D}" type="presParOf" srcId="{979712D3-0B19-4B28-B36C-B1D6DE19CA93}" destId="{299617EE-D3A8-451D-A40B-F93BC76F98BA}" srcOrd="4" destOrd="0" presId="urn:microsoft.com/office/officeart/2005/8/layout/cycle6"/>
    <dgm:cxn modelId="{F2C9D57D-EB23-4089-98C9-5B6E286FDE68}" type="presParOf" srcId="{979712D3-0B19-4B28-B36C-B1D6DE19CA93}" destId="{8061502B-2FA8-4608-BE22-83F4EEDC4C0B}" srcOrd="5" destOrd="0" presId="urn:microsoft.com/office/officeart/2005/8/layout/cycle6"/>
    <dgm:cxn modelId="{A4855F61-7C2B-422D-95FB-92FCD96E228D}" type="presParOf" srcId="{979712D3-0B19-4B28-B36C-B1D6DE19CA93}" destId="{04EA486C-6726-4CA7-8AA1-F92288E80CF9}" srcOrd="6" destOrd="0" presId="urn:microsoft.com/office/officeart/2005/8/layout/cycle6"/>
    <dgm:cxn modelId="{68814C66-38C9-47CF-A325-4CE525C39393}" type="presParOf" srcId="{979712D3-0B19-4B28-B36C-B1D6DE19CA93}" destId="{2A223043-750C-4CC2-A327-1BA8395EE4FD}" srcOrd="7" destOrd="0" presId="urn:microsoft.com/office/officeart/2005/8/layout/cycle6"/>
    <dgm:cxn modelId="{C93527F4-2F4D-4C31-B467-8596D9D6F3D7}" type="presParOf" srcId="{979712D3-0B19-4B28-B36C-B1D6DE19CA93}" destId="{B464D043-3E39-4CA8-8538-202F4F71B68E}" srcOrd="8" destOrd="0" presId="urn:microsoft.com/office/officeart/2005/8/layout/cycle6"/>
    <dgm:cxn modelId="{4C9F4D23-CD44-43EC-BB8E-6F1EDACD8594}" type="presParOf" srcId="{979712D3-0B19-4B28-B36C-B1D6DE19CA93}" destId="{208F553E-FD47-4273-A17B-B95076A77ABB}" srcOrd="9" destOrd="0" presId="urn:microsoft.com/office/officeart/2005/8/layout/cycle6"/>
    <dgm:cxn modelId="{A7E2E8BD-CAB7-43B7-A6B4-B8BB97B785E8}" type="presParOf" srcId="{979712D3-0B19-4B28-B36C-B1D6DE19CA93}" destId="{641105ED-CC03-4CAC-8503-3B4703B4EB52}" srcOrd="10" destOrd="0" presId="urn:microsoft.com/office/officeart/2005/8/layout/cycle6"/>
    <dgm:cxn modelId="{F26237C2-2EB0-4AAF-836E-2EF54463CC71}" type="presParOf" srcId="{979712D3-0B19-4B28-B36C-B1D6DE19CA93}" destId="{A71EA1F6-EE7A-4B20-A768-79300D0EA7DE}" srcOrd="11"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594D1-2D2D-4209-BA5B-BF43379F0F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DE385103-89D5-486E-8412-54D9619CD13E}">
      <dgm:prSet phldrT="[Text]"/>
      <dgm:spPr/>
      <dgm:t>
        <a:bodyPr/>
        <a:lstStyle/>
        <a:p>
          <a:r>
            <a:rPr lang="en-US"/>
            <a:t>EU Portal</a:t>
          </a:r>
        </a:p>
      </dgm:t>
    </dgm:pt>
    <dgm:pt modelId="{B8E87A96-63CF-4D3E-8250-1F78C18E2F0D}" type="parTrans" cxnId="{59AAF19B-DCC8-4557-9D27-2455E82CCECC}">
      <dgm:prSet/>
      <dgm:spPr/>
      <dgm:t>
        <a:bodyPr/>
        <a:lstStyle/>
        <a:p>
          <a:endParaRPr lang="en-US"/>
        </a:p>
      </dgm:t>
    </dgm:pt>
    <dgm:pt modelId="{10A19F64-357B-4A3D-A7BE-EDEC4009E560}" type="sibTrans" cxnId="{59AAF19B-DCC8-4557-9D27-2455E82CCECC}">
      <dgm:prSet/>
      <dgm:spPr/>
      <dgm:t>
        <a:bodyPr/>
        <a:lstStyle/>
        <a:p>
          <a:endParaRPr lang="en-US"/>
        </a:p>
      </dgm:t>
    </dgm:pt>
    <dgm:pt modelId="{6D4F6067-D087-4A99-A60F-0A0BCFD5A6D3}">
      <dgm:prSet phldrT="[Text]" custT="1"/>
      <dgm:spPr/>
      <dgm:t>
        <a:bodyPr/>
        <a:lstStyle/>
        <a:p>
          <a:r>
            <a:rPr lang="en-US" sz="1800"/>
            <a:t>Jobs &amp; Funding</a:t>
          </a:r>
        </a:p>
      </dgm:t>
    </dgm:pt>
    <dgm:pt modelId="{468A6E66-AF79-407B-802C-5FC033C68FE1}" type="parTrans" cxnId="{D8AFB3E6-5220-4ED9-A53F-04A9E9ABDA10}">
      <dgm:prSet/>
      <dgm:spPr/>
      <dgm:t>
        <a:bodyPr/>
        <a:lstStyle/>
        <a:p>
          <a:endParaRPr lang="en-US"/>
        </a:p>
      </dgm:t>
    </dgm:pt>
    <dgm:pt modelId="{8E91B539-3F74-4F11-8DE0-49103A802091}" type="sibTrans" cxnId="{D8AFB3E6-5220-4ED9-A53F-04A9E9ABDA10}">
      <dgm:prSet/>
      <dgm:spPr/>
      <dgm:t>
        <a:bodyPr/>
        <a:lstStyle/>
        <a:p>
          <a:endParaRPr lang="en-US"/>
        </a:p>
      </dgm:t>
    </dgm:pt>
    <dgm:pt modelId="{AE4C9EC5-330D-4525-BC95-0F068721A897}">
      <dgm:prSet phldrT="[Text]" custT="1"/>
      <dgm:spPr/>
      <dgm:t>
        <a:bodyPr/>
        <a:lstStyle/>
        <a:p>
          <a:r>
            <a:rPr lang="en-US" sz="1800"/>
            <a:t>Career Development	</a:t>
          </a:r>
        </a:p>
      </dgm:t>
    </dgm:pt>
    <dgm:pt modelId="{3F7D2502-AC44-4033-B8F2-91A31144FF72}" type="parTrans" cxnId="{3627EA9B-6E61-4270-A5A6-CA2F6B6E8EB8}">
      <dgm:prSet/>
      <dgm:spPr/>
      <dgm:t>
        <a:bodyPr/>
        <a:lstStyle/>
        <a:p>
          <a:endParaRPr lang="en-US"/>
        </a:p>
      </dgm:t>
    </dgm:pt>
    <dgm:pt modelId="{C9EEC303-C707-44BB-BBFF-F08FFC9DD8DF}" type="sibTrans" cxnId="{3627EA9B-6E61-4270-A5A6-CA2F6B6E8EB8}">
      <dgm:prSet/>
      <dgm:spPr/>
      <dgm:t>
        <a:bodyPr/>
        <a:lstStyle/>
        <a:p>
          <a:endParaRPr lang="en-US"/>
        </a:p>
      </dgm:t>
    </dgm:pt>
    <dgm:pt modelId="{4045C094-047A-4F9C-92BA-DD323070BFEF}">
      <dgm:prSet phldrT="[Text]"/>
      <dgm:spPr/>
      <dgm:t>
        <a:bodyPr/>
        <a:lstStyle/>
        <a:p>
          <a:r>
            <a:rPr lang="en-US"/>
            <a:t>National Portal</a:t>
          </a:r>
        </a:p>
      </dgm:t>
    </dgm:pt>
    <dgm:pt modelId="{7329535F-AF8C-4273-BC86-E033495E1835}" type="parTrans" cxnId="{05A5A75B-BCF2-44D8-B9C9-8DDD497653F6}">
      <dgm:prSet/>
      <dgm:spPr/>
      <dgm:t>
        <a:bodyPr/>
        <a:lstStyle/>
        <a:p>
          <a:endParaRPr lang="en-US"/>
        </a:p>
      </dgm:t>
    </dgm:pt>
    <dgm:pt modelId="{1C374223-7D21-4DD1-90D6-1379146C97EB}" type="sibTrans" cxnId="{05A5A75B-BCF2-44D8-B9C9-8DDD497653F6}">
      <dgm:prSet/>
      <dgm:spPr/>
      <dgm:t>
        <a:bodyPr/>
        <a:lstStyle/>
        <a:p>
          <a:endParaRPr lang="en-US"/>
        </a:p>
      </dgm:t>
    </dgm:pt>
    <dgm:pt modelId="{ECD763F5-3EDB-4DC0-A6D3-0DF9170C7B52}">
      <dgm:prSet phldrT="[Text]" custT="1"/>
      <dgm:spPr/>
      <dgm:t>
        <a:bodyPr/>
        <a:lstStyle/>
        <a:p>
          <a:r>
            <a:rPr lang="en-US" sz="1800"/>
            <a:t>Jobs &amp; Funding</a:t>
          </a:r>
        </a:p>
      </dgm:t>
    </dgm:pt>
    <dgm:pt modelId="{449841C2-FC58-4D27-962A-C57A70D97C55}" type="parTrans" cxnId="{F7412DF5-4AC3-4083-872A-3BB9DC6B51FA}">
      <dgm:prSet/>
      <dgm:spPr/>
      <dgm:t>
        <a:bodyPr/>
        <a:lstStyle/>
        <a:p>
          <a:endParaRPr lang="en-US"/>
        </a:p>
      </dgm:t>
    </dgm:pt>
    <dgm:pt modelId="{8816DD13-1283-41A7-B8DC-6501EE63B054}" type="sibTrans" cxnId="{F7412DF5-4AC3-4083-872A-3BB9DC6B51FA}">
      <dgm:prSet/>
      <dgm:spPr/>
      <dgm:t>
        <a:bodyPr/>
        <a:lstStyle/>
        <a:p>
          <a:endParaRPr lang="en-US"/>
        </a:p>
      </dgm:t>
    </dgm:pt>
    <dgm:pt modelId="{4CF25AC7-1A56-48FA-BFA8-72187F9EE93F}">
      <dgm:prSet phldrT="[Text]" custT="1"/>
      <dgm:spPr/>
      <dgm:t>
        <a:bodyPr/>
        <a:lstStyle/>
        <a:p>
          <a:r>
            <a:rPr lang="en-US" sz="1800"/>
            <a:t>Information &amp; Assistance</a:t>
          </a:r>
        </a:p>
      </dgm:t>
    </dgm:pt>
    <dgm:pt modelId="{D035630C-02A0-4785-9D5B-23F380FD0B78}" type="parTrans" cxnId="{E957E01E-89FF-460E-88C5-0BFD635E8497}">
      <dgm:prSet/>
      <dgm:spPr/>
      <dgm:t>
        <a:bodyPr/>
        <a:lstStyle/>
        <a:p>
          <a:endParaRPr lang="en-US"/>
        </a:p>
      </dgm:t>
    </dgm:pt>
    <dgm:pt modelId="{6E5502E7-C621-4779-AC7A-78819E6F6A32}" type="sibTrans" cxnId="{E957E01E-89FF-460E-88C5-0BFD635E8497}">
      <dgm:prSet/>
      <dgm:spPr/>
      <dgm:t>
        <a:bodyPr/>
        <a:lstStyle/>
        <a:p>
          <a:endParaRPr lang="en-US"/>
        </a:p>
      </dgm:t>
    </dgm:pt>
    <dgm:pt modelId="{C3118089-0301-45D7-A205-5FE00B006C14}">
      <dgm:prSet custT="1"/>
      <dgm:spPr/>
      <dgm:t>
        <a:bodyPr/>
        <a:lstStyle/>
        <a:p>
          <a:r>
            <a:rPr lang="en-US" sz="1800"/>
            <a:t>My EURAXESS</a:t>
          </a:r>
        </a:p>
      </dgm:t>
    </dgm:pt>
    <dgm:pt modelId="{7C8B2A2F-D91A-407F-8C1D-07EC38FA8371}" type="parTrans" cxnId="{23C90D3F-9393-42AE-AD59-939DD3A0CEB5}">
      <dgm:prSet/>
      <dgm:spPr/>
      <dgm:t>
        <a:bodyPr/>
        <a:lstStyle/>
        <a:p>
          <a:endParaRPr lang="en-US"/>
        </a:p>
      </dgm:t>
    </dgm:pt>
    <dgm:pt modelId="{36C2438C-FFBC-4750-9DBE-BF14D86AF0A9}" type="sibTrans" cxnId="{23C90D3F-9393-42AE-AD59-939DD3A0CEB5}">
      <dgm:prSet/>
      <dgm:spPr/>
      <dgm:t>
        <a:bodyPr/>
        <a:lstStyle/>
        <a:p>
          <a:endParaRPr lang="en-US"/>
        </a:p>
      </dgm:t>
    </dgm:pt>
    <dgm:pt modelId="{36E47ABB-D921-455B-8479-5E6C8ED7BE45}">
      <dgm:prSet custT="1"/>
      <dgm:spPr/>
      <dgm:t>
        <a:bodyPr/>
        <a:lstStyle/>
        <a:p>
          <a:r>
            <a:rPr lang="en-US" sz="1800"/>
            <a:t>Information &amp; Assistance</a:t>
          </a:r>
        </a:p>
      </dgm:t>
    </dgm:pt>
    <dgm:pt modelId="{48ED1F90-6A0C-48CD-9A2A-00ACAF1EE0BC}" type="parTrans" cxnId="{C5763AEE-4B7B-4D91-B49A-DBE666357657}">
      <dgm:prSet/>
      <dgm:spPr/>
      <dgm:t>
        <a:bodyPr/>
        <a:lstStyle/>
        <a:p>
          <a:endParaRPr lang="en-US"/>
        </a:p>
      </dgm:t>
    </dgm:pt>
    <dgm:pt modelId="{4F7433DA-B652-46DE-927C-F8B423638F69}" type="sibTrans" cxnId="{C5763AEE-4B7B-4D91-B49A-DBE666357657}">
      <dgm:prSet/>
      <dgm:spPr/>
      <dgm:t>
        <a:bodyPr/>
        <a:lstStyle/>
        <a:p>
          <a:endParaRPr lang="en-US"/>
        </a:p>
      </dgm:t>
    </dgm:pt>
    <dgm:pt modelId="{4F461242-B200-43E7-BB44-DE74BFF44D19}">
      <dgm:prSet custT="1"/>
      <dgm:spPr/>
      <dgm:t>
        <a:bodyPr/>
        <a:lstStyle/>
        <a:p>
          <a:r>
            <a:rPr lang="en-US" sz="1800"/>
            <a:t>EURAXESS Worldwide</a:t>
          </a:r>
        </a:p>
      </dgm:t>
    </dgm:pt>
    <dgm:pt modelId="{68EE0EFA-AFBB-4EE3-8532-7DBF84F9957B}" type="parTrans" cxnId="{04AF2C7B-0FDF-4EE7-AEEA-D7881C4C261A}">
      <dgm:prSet/>
      <dgm:spPr/>
      <dgm:t>
        <a:bodyPr/>
        <a:lstStyle/>
        <a:p>
          <a:endParaRPr lang="en-US"/>
        </a:p>
      </dgm:t>
    </dgm:pt>
    <dgm:pt modelId="{53AAAE08-A1F8-45C9-B762-EB5AA8CC5766}" type="sibTrans" cxnId="{04AF2C7B-0FDF-4EE7-AEEA-D7881C4C261A}">
      <dgm:prSet/>
      <dgm:spPr/>
      <dgm:t>
        <a:bodyPr/>
        <a:lstStyle/>
        <a:p>
          <a:endParaRPr lang="en-US"/>
        </a:p>
      </dgm:t>
    </dgm:pt>
    <dgm:pt modelId="{01E2D98E-3D3D-4426-8922-61ECBC2C34CA}">
      <dgm:prSet custT="1"/>
      <dgm:spPr/>
      <dgm:t>
        <a:bodyPr/>
        <a:lstStyle/>
        <a:p>
          <a:r>
            <a:rPr lang="en-GB" sz="1800" noProof="0"/>
            <a:t>My EURAXESS</a:t>
          </a:r>
        </a:p>
      </dgm:t>
    </dgm:pt>
    <dgm:pt modelId="{4C53BDBD-5FF3-447D-8411-55F4A9D66F52}" type="parTrans" cxnId="{A5D5649B-315E-486C-987D-4A484251B142}">
      <dgm:prSet/>
      <dgm:spPr/>
      <dgm:t>
        <a:bodyPr/>
        <a:lstStyle/>
        <a:p>
          <a:endParaRPr lang="en-US"/>
        </a:p>
      </dgm:t>
    </dgm:pt>
    <dgm:pt modelId="{0E211AC0-C5A2-4C78-BFB7-55FB65D4B7F8}" type="sibTrans" cxnId="{A5D5649B-315E-486C-987D-4A484251B142}">
      <dgm:prSet/>
      <dgm:spPr/>
      <dgm:t>
        <a:bodyPr/>
        <a:lstStyle/>
        <a:p>
          <a:endParaRPr lang="en-US"/>
        </a:p>
      </dgm:t>
    </dgm:pt>
    <dgm:pt modelId="{3819C3FC-D78D-49CD-BE0A-10AED7DE62F1}">
      <dgm:prSet phldr="0" custT="1"/>
      <dgm:spPr/>
      <dgm:t>
        <a:bodyPr/>
        <a:lstStyle/>
        <a:p>
          <a:pPr rtl="0"/>
          <a:r>
            <a:rPr lang="en-US" sz="1800"/>
            <a:t>Partnering</a:t>
          </a:r>
        </a:p>
      </dgm:t>
    </dgm:pt>
    <dgm:pt modelId="{D6950394-A14B-495B-A982-7279158863BC}" type="parTrans" cxnId="{D14D084A-565D-4912-B9CE-25F9CBC1A2D0}">
      <dgm:prSet/>
      <dgm:spPr/>
      <dgm:t>
        <a:bodyPr/>
        <a:lstStyle/>
        <a:p>
          <a:endParaRPr lang="en-US"/>
        </a:p>
      </dgm:t>
    </dgm:pt>
    <dgm:pt modelId="{4C0A27CD-3654-4CC9-8CDB-D454D5E0B9F0}" type="sibTrans" cxnId="{D14D084A-565D-4912-B9CE-25F9CBC1A2D0}">
      <dgm:prSet/>
      <dgm:spPr/>
      <dgm:t>
        <a:bodyPr/>
        <a:lstStyle/>
        <a:p>
          <a:endParaRPr lang="en-US"/>
        </a:p>
      </dgm:t>
    </dgm:pt>
    <dgm:pt modelId="{6BB049A1-7ABB-4A5C-A26A-B74F88F6C5FD}" type="pres">
      <dgm:prSet presAssocID="{D52594D1-2D2D-4209-BA5B-BF43379F0F97}" presName="layout" presStyleCnt="0">
        <dgm:presLayoutVars>
          <dgm:chMax/>
          <dgm:chPref/>
          <dgm:dir/>
          <dgm:resizeHandles/>
        </dgm:presLayoutVars>
      </dgm:prSet>
      <dgm:spPr/>
      <dgm:t>
        <a:bodyPr/>
        <a:lstStyle/>
        <a:p>
          <a:endParaRPr lang="en-US"/>
        </a:p>
      </dgm:t>
    </dgm:pt>
    <dgm:pt modelId="{CEF70CFF-D06B-4996-B5E9-3E59C6006B72}" type="pres">
      <dgm:prSet presAssocID="{DE385103-89D5-486E-8412-54D9619CD13E}" presName="root" presStyleCnt="0">
        <dgm:presLayoutVars>
          <dgm:chMax/>
          <dgm:chPref/>
        </dgm:presLayoutVars>
      </dgm:prSet>
      <dgm:spPr/>
    </dgm:pt>
    <dgm:pt modelId="{A884CDF4-3A22-4835-AEF9-E2099A6A0074}" type="pres">
      <dgm:prSet presAssocID="{DE385103-89D5-486E-8412-54D9619CD13E}" presName="rootComposite" presStyleCnt="0">
        <dgm:presLayoutVars/>
      </dgm:prSet>
      <dgm:spPr/>
    </dgm:pt>
    <dgm:pt modelId="{F6ECDFB5-D5BF-468B-996E-459F6BBEC768}" type="pres">
      <dgm:prSet presAssocID="{DE385103-89D5-486E-8412-54D9619CD13E}" presName="ParentAccent" presStyleLbl="alignNode1" presStyleIdx="0" presStyleCnt="2" custScaleY="102379" custLinFactNeighborX="-652" custLinFactNeighborY="-1250"/>
      <dgm:spPr>
        <a:noFill/>
      </dgm:spPr>
    </dgm:pt>
    <dgm:pt modelId="{66278B48-B5CA-414D-9346-CD0913CD1588}" type="pres">
      <dgm:prSet presAssocID="{DE385103-89D5-486E-8412-54D9619CD13E}" presName="ParentSmallAccent" presStyleLbl="fgAcc1" presStyleIdx="0" presStyleCnt="2" custLinFactNeighborX="-34979" custLinFactNeighborY="21663"/>
      <dgm:spPr/>
    </dgm:pt>
    <dgm:pt modelId="{44E09B84-64AC-4389-B7C5-4ED662754873}" type="pres">
      <dgm:prSet presAssocID="{DE385103-89D5-486E-8412-54D9619CD13E}" presName="Parent" presStyleLbl="revTx" presStyleIdx="0" presStyleCnt="11">
        <dgm:presLayoutVars>
          <dgm:chMax/>
          <dgm:chPref val="4"/>
          <dgm:bulletEnabled val="1"/>
        </dgm:presLayoutVars>
      </dgm:prSet>
      <dgm:spPr/>
      <dgm:t>
        <a:bodyPr/>
        <a:lstStyle/>
        <a:p>
          <a:endParaRPr lang="en-US"/>
        </a:p>
      </dgm:t>
    </dgm:pt>
    <dgm:pt modelId="{A5A50C40-A496-4A18-A22D-C4E9A8C645B2}" type="pres">
      <dgm:prSet presAssocID="{DE385103-89D5-486E-8412-54D9619CD13E}" presName="childShape" presStyleCnt="0">
        <dgm:presLayoutVars>
          <dgm:chMax val="0"/>
          <dgm:chPref val="0"/>
        </dgm:presLayoutVars>
      </dgm:prSet>
      <dgm:spPr/>
    </dgm:pt>
    <dgm:pt modelId="{FCD2F5F2-6BF1-4239-A9DB-9ABE90C3C31D}" type="pres">
      <dgm:prSet presAssocID="{6D4F6067-D087-4A99-A60F-0A0BCFD5A6D3}" presName="childComposite" presStyleCnt="0">
        <dgm:presLayoutVars>
          <dgm:chMax val="0"/>
          <dgm:chPref val="0"/>
        </dgm:presLayoutVars>
      </dgm:prSet>
      <dgm:spPr/>
    </dgm:pt>
    <dgm:pt modelId="{7E751932-C675-4EC8-ADAE-5B751FB2DD14}" type="pres">
      <dgm:prSet presAssocID="{6D4F6067-D087-4A99-A60F-0A0BCFD5A6D3}" presName="ChildAccent" presStyleLbl="solidFgAcc1" presStyleIdx="0" presStyleCnt="9"/>
      <dgm:spPr/>
    </dgm:pt>
    <dgm:pt modelId="{B6D9292C-42A8-419D-B2E9-0FA0E9EF37BA}" type="pres">
      <dgm:prSet presAssocID="{6D4F6067-D087-4A99-A60F-0A0BCFD5A6D3}" presName="Child" presStyleLbl="revTx" presStyleIdx="1" presStyleCnt="11" custLinFactNeighborX="1521" custLinFactNeighborY="804">
        <dgm:presLayoutVars>
          <dgm:chMax val="0"/>
          <dgm:chPref val="0"/>
          <dgm:bulletEnabled val="1"/>
        </dgm:presLayoutVars>
      </dgm:prSet>
      <dgm:spPr/>
      <dgm:t>
        <a:bodyPr/>
        <a:lstStyle/>
        <a:p>
          <a:endParaRPr lang="en-US"/>
        </a:p>
      </dgm:t>
    </dgm:pt>
    <dgm:pt modelId="{A2606BF8-ED09-4841-B106-A7ABE309A728}" type="pres">
      <dgm:prSet presAssocID="{3819C3FC-D78D-49CD-BE0A-10AED7DE62F1}" presName="childComposite" presStyleCnt="0">
        <dgm:presLayoutVars>
          <dgm:chMax val="0"/>
          <dgm:chPref val="0"/>
        </dgm:presLayoutVars>
      </dgm:prSet>
      <dgm:spPr/>
    </dgm:pt>
    <dgm:pt modelId="{A8FAA30F-7E73-4833-80FE-6B24A7AA98F2}" type="pres">
      <dgm:prSet presAssocID="{3819C3FC-D78D-49CD-BE0A-10AED7DE62F1}" presName="ChildAccent" presStyleLbl="solidFgAcc1" presStyleIdx="1" presStyleCnt="9"/>
      <dgm:spPr/>
    </dgm:pt>
    <dgm:pt modelId="{88AB0C4F-C46C-4FD8-AE93-E5B4611FE4B7}" type="pres">
      <dgm:prSet presAssocID="{3819C3FC-D78D-49CD-BE0A-10AED7DE62F1}" presName="Child" presStyleLbl="revTx" presStyleIdx="2" presStyleCnt="11" custLinFactNeighborX="1257">
        <dgm:presLayoutVars>
          <dgm:chMax val="0"/>
          <dgm:chPref val="0"/>
          <dgm:bulletEnabled val="1"/>
        </dgm:presLayoutVars>
      </dgm:prSet>
      <dgm:spPr/>
      <dgm:t>
        <a:bodyPr/>
        <a:lstStyle/>
        <a:p>
          <a:endParaRPr lang="en-US"/>
        </a:p>
      </dgm:t>
    </dgm:pt>
    <dgm:pt modelId="{CFF3AC9E-B243-4A22-B339-E337379DB0BC}" type="pres">
      <dgm:prSet presAssocID="{AE4C9EC5-330D-4525-BC95-0F068721A897}" presName="childComposite" presStyleCnt="0">
        <dgm:presLayoutVars>
          <dgm:chMax val="0"/>
          <dgm:chPref val="0"/>
        </dgm:presLayoutVars>
      </dgm:prSet>
      <dgm:spPr/>
    </dgm:pt>
    <dgm:pt modelId="{58111EC2-1A64-456A-B575-5EC40B729F46}" type="pres">
      <dgm:prSet presAssocID="{AE4C9EC5-330D-4525-BC95-0F068721A897}" presName="ChildAccent" presStyleLbl="solidFgAcc1" presStyleIdx="2" presStyleCnt="9"/>
      <dgm:spPr/>
    </dgm:pt>
    <dgm:pt modelId="{3206D472-1A5D-4CCD-9F54-F0153954DBE7}" type="pres">
      <dgm:prSet presAssocID="{AE4C9EC5-330D-4525-BC95-0F068721A897}" presName="Child" presStyleLbl="revTx" presStyleIdx="3" presStyleCnt="11" custLinFactNeighborX="1521" custLinFactNeighborY="804">
        <dgm:presLayoutVars>
          <dgm:chMax val="0"/>
          <dgm:chPref val="0"/>
          <dgm:bulletEnabled val="1"/>
        </dgm:presLayoutVars>
      </dgm:prSet>
      <dgm:spPr/>
      <dgm:t>
        <a:bodyPr/>
        <a:lstStyle/>
        <a:p>
          <a:endParaRPr lang="en-US"/>
        </a:p>
      </dgm:t>
    </dgm:pt>
    <dgm:pt modelId="{6E348C30-0102-41BA-97DC-711D933C3AFC}" type="pres">
      <dgm:prSet presAssocID="{36E47ABB-D921-455B-8479-5E6C8ED7BE45}" presName="childComposite" presStyleCnt="0">
        <dgm:presLayoutVars>
          <dgm:chMax val="0"/>
          <dgm:chPref val="0"/>
        </dgm:presLayoutVars>
      </dgm:prSet>
      <dgm:spPr/>
    </dgm:pt>
    <dgm:pt modelId="{4870E8F7-9122-41D4-ADB3-4CF69AC701B6}" type="pres">
      <dgm:prSet presAssocID="{36E47ABB-D921-455B-8479-5E6C8ED7BE45}" presName="ChildAccent" presStyleLbl="solidFgAcc1" presStyleIdx="3" presStyleCnt="9"/>
      <dgm:spPr/>
    </dgm:pt>
    <dgm:pt modelId="{A8B6EDA0-B8A3-4513-87A5-57523C22C25A}" type="pres">
      <dgm:prSet presAssocID="{36E47ABB-D921-455B-8479-5E6C8ED7BE45}" presName="Child" presStyleLbl="revTx" presStyleIdx="4" presStyleCnt="11" custLinFactNeighborX="1521" custLinFactNeighborY="804">
        <dgm:presLayoutVars>
          <dgm:chMax val="0"/>
          <dgm:chPref val="0"/>
          <dgm:bulletEnabled val="1"/>
        </dgm:presLayoutVars>
      </dgm:prSet>
      <dgm:spPr/>
      <dgm:t>
        <a:bodyPr/>
        <a:lstStyle/>
        <a:p>
          <a:endParaRPr lang="en-US"/>
        </a:p>
      </dgm:t>
    </dgm:pt>
    <dgm:pt modelId="{2B98EEF8-F513-4992-8651-223B8A041195}" type="pres">
      <dgm:prSet presAssocID="{4F461242-B200-43E7-BB44-DE74BFF44D19}" presName="childComposite" presStyleCnt="0">
        <dgm:presLayoutVars>
          <dgm:chMax val="0"/>
          <dgm:chPref val="0"/>
        </dgm:presLayoutVars>
      </dgm:prSet>
      <dgm:spPr/>
    </dgm:pt>
    <dgm:pt modelId="{4861C011-B0A0-40D7-8A62-6B102C06934F}" type="pres">
      <dgm:prSet presAssocID="{4F461242-B200-43E7-BB44-DE74BFF44D19}" presName="ChildAccent" presStyleLbl="solidFgAcc1" presStyleIdx="4" presStyleCnt="9"/>
      <dgm:spPr/>
    </dgm:pt>
    <dgm:pt modelId="{3E3764A4-4A73-4C01-9DB2-E446E32E13D3}" type="pres">
      <dgm:prSet presAssocID="{4F461242-B200-43E7-BB44-DE74BFF44D19}" presName="Child" presStyleLbl="revTx" presStyleIdx="5" presStyleCnt="11" custLinFactNeighborX="1207" custLinFactNeighborY="2510">
        <dgm:presLayoutVars>
          <dgm:chMax val="0"/>
          <dgm:chPref val="0"/>
          <dgm:bulletEnabled val="1"/>
        </dgm:presLayoutVars>
      </dgm:prSet>
      <dgm:spPr/>
      <dgm:t>
        <a:bodyPr/>
        <a:lstStyle/>
        <a:p>
          <a:endParaRPr lang="en-US"/>
        </a:p>
      </dgm:t>
    </dgm:pt>
    <dgm:pt modelId="{6670B73E-E184-41B1-AA2A-1C7B18E8F7B3}" type="pres">
      <dgm:prSet presAssocID="{01E2D98E-3D3D-4426-8922-61ECBC2C34CA}" presName="childComposite" presStyleCnt="0">
        <dgm:presLayoutVars>
          <dgm:chMax val="0"/>
          <dgm:chPref val="0"/>
        </dgm:presLayoutVars>
      </dgm:prSet>
      <dgm:spPr/>
    </dgm:pt>
    <dgm:pt modelId="{05C1C18D-A2A2-4177-8296-94B202318667}" type="pres">
      <dgm:prSet presAssocID="{01E2D98E-3D3D-4426-8922-61ECBC2C34CA}" presName="ChildAccent" presStyleLbl="solidFgAcc1" presStyleIdx="5" presStyleCnt="9"/>
      <dgm:spPr/>
    </dgm:pt>
    <dgm:pt modelId="{A36F0A41-91ED-47C3-B0AD-14F3874C859C}" type="pres">
      <dgm:prSet presAssocID="{01E2D98E-3D3D-4426-8922-61ECBC2C34CA}" presName="Child" presStyleLbl="revTx" presStyleIdx="6" presStyleCnt="11" custLinFactNeighborX="893" custLinFactNeighborY="804">
        <dgm:presLayoutVars>
          <dgm:chMax val="0"/>
          <dgm:chPref val="0"/>
          <dgm:bulletEnabled val="1"/>
        </dgm:presLayoutVars>
      </dgm:prSet>
      <dgm:spPr/>
      <dgm:t>
        <a:bodyPr/>
        <a:lstStyle/>
        <a:p>
          <a:endParaRPr lang="en-US"/>
        </a:p>
      </dgm:t>
    </dgm:pt>
    <dgm:pt modelId="{DDE89D03-03F2-4E7B-BD24-63A163017E5D}" type="pres">
      <dgm:prSet presAssocID="{4045C094-047A-4F9C-92BA-DD323070BFEF}" presName="root" presStyleCnt="0">
        <dgm:presLayoutVars>
          <dgm:chMax/>
          <dgm:chPref/>
        </dgm:presLayoutVars>
      </dgm:prSet>
      <dgm:spPr/>
    </dgm:pt>
    <dgm:pt modelId="{80B16AAF-A218-48BE-B9BC-E5D4CA6B407C}" type="pres">
      <dgm:prSet presAssocID="{4045C094-047A-4F9C-92BA-DD323070BFEF}" presName="rootComposite" presStyleCnt="0">
        <dgm:presLayoutVars/>
      </dgm:prSet>
      <dgm:spPr/>
    </dgm:pt>
    <dgm:pt modelId="{43FB7729-DF85-4D47-8662-F9EE397758DB}" type="pres">
      <dgm:prSet presAssocID="{4045C094-047A-4F9C-92BA-DD323070BFEF}" presName="ParentAccent" presStyleLbl="alignNode1" presStyleIdx="1" presStyleCnt="2" custScaleX="98777" custScaleY="114531" custLinFactNeighborX="1092" custLinFactNeighborY="6262"/>
      <dgm:spPr>
        <a:solidFill>
          <a:schemeClr val="bg1"/>
        </a:solidFill>
      </dgm:spPr>
    </dgm:pt>
    <dgm:pt modelId="{20263EA4-C3FB-4673-ABD3-1E9E1441939B}" type="pres">
      <dgm:prSet presAssocID="{4045C094-047A-4F9C-92BA-DD323070BFEF}" presName="ParentSmallAccent" presStyleLbl="fgAcc1" presStyleIdx="1" presStyleCnt="2" custLinFactNeighborX="-18488" custLinFactNeighborY="29956"/>
      <dgm:spPr/>
    </dgm:pt>
    <dgm:pt modelId="{34C335A8-E782-494D-B2D4-7F925591A701}" type="pres">
      <dgm:prSet presAssocID="{4045C094-047A-4F9C-92BA-DD323070BFEF}" presName="Parent" presStyleLbl="revTx" presStyleIdx="7" presStyleCnt="11">
        <dgm:presLayoutVars>
          <dgm:chMax/>
          <dgm:chPref val="4"/>
          <dgm:bulletEnabled val="1"/>
        </dgm:presLayoutVars>
      </dgm:prSet>
      <dgm:spPr/>
      <dgm:t>
        <a:bodyPr/>
        <a:lstStyle/>
        <a:p>
          <a:endParaRPr lang="en-US"/>
        </a:p>
      </dgm:t>
    </dgm:pt>
    <dgm:pt modelId="{4A5CE187-CA01-4638-A863-FC39C6854189}" type="pres">
      <dgm:prSet presAssocID="{4045C094-047A-4F9C-92BA-DD323070BFEF}" presName="childShape" presStyleCnt="0">
        <dgm:presLayoutVars>
          <dgm:chMax val="0"/>
          <dgm:chPref val="0"/>
        </dgm:presLayoutVars>
      </dgm:prSet>
      <dgm:spPr/>
    </dgm:pt>
    <dgm:pt modelId="{53EAADF5-0494-4370-99F2-0C2EE5A0F1D6}" type="pres">
      <dgm:prSet presAssocID="{ECD763F5-3EDB-4DC0-A6D3-0DF9170C7B52}" presName="childComposite" presStyleCnt="0">
        <dgm:presLayoutVars>
          <dgm:chMax val="0"/>
          <dgm:chPref val="0"/>
        </dgm:presLayoutVars>
      </dgm:prSet>
      <dgm:spPr/>
    </dgm:pt>
    <dgm:pt modelId="{D8FF15DE-3459-45C9-9024-1F00C96004F5}" type="pres">
      <dgm:prSet presAssocID="{ECD763F5-3EDB-4DC0-A6D3-0DF9170C7B52}" presName="ChildAccent" presStyleLbl="solidFgAcc1" presStyleIdx="6" presStyleCnt="9" custLinFactNeighborX="47027" custLinFactNeighborY="-3977"/>
      <dgm:spPr/>
    </dgm:pt>
    <dgm:pt modelId="{426D954E-2673-4BBF-9579-92F7484221E8}" type="pres">
      <dgm:prSet presAssocID="{ECD763F5-3EDB-4DC0-A6D3-0DF9170C7B52}" presName="Child" presStyleLbl="revTx" presStyleIdx="8" presStyleCnt="11" custLinFactNeighborX="3758">
        <dgm:presLayoutVars>
          <dgm:chMax val="0"/>
          <dgm:chPref val="0"/>
          <dgm:bulletEnabled val="1"/>
        </dgm:presLayoutVars>
      </dgm:prSet>
      <dgm:spPr/>
      <dgm:t>
        <a:bodyPr/>
        <a:lstStyle/>
        <a:p>
          <a:endParaRPr lang="en-US"/>
        </a:p>
      </dgm:t>
    </dgm:pt>
    <dgm:pt modelId="{4368910B-63F6-42FB-ADE3-C3FEB761D31E}" type="pres">
      <dgm:prSet presAssocID="{4CF25AC7-1A56-48FA-BFA8-72187F9EE93F}" presName="childComposite" presStyleCnt="0">
        <dgm:presLayoutVars>
          <dgm:chMax val="0"/>
          <dgm:chPref val="0"/>
        </dgm:presLayoutVars>
      </dgm:prSet>
      <dgm:spPr/>
    </dgm:pt>
    <dgm:pt modelId="{53BC992F-A821-4A58-B315-21995743F03C}" type="pres">
      <dgm:prSet presAssocID="{4CF25AC7-1A56-48FA-BFA8-72187F9EE93F}" presName="ChildAccent" presStyleLbl="solidFgAcc1" presStyleIdx="7" presStyleCnt="9" custLinFactNeighborX="47027" custLinFactNeighborY="13234"/>
      <dgm:spPr/>
    </dgm:pt>
    <dgm:pt modelId="{0878244F-0A14-401D-AFF4-8523891FDF10}" type="pres">
      <dgm:prSet presAssocID="{4CF25AC7-1A56-48FA-BFA8-72187F9EE93F}" presName="Child" presStyleLbl="revTx" presStyleIdx="9" presStyleCnt="11" custLinFactNeighborX="3758" custLinFactNeighborY="5119">
        <dgm:presLayoutVars>
          <dgm:chMax val="0"/>
          <dgm:chPref val="0"/>
          <dgm:bulletEnabled val="1"/>
        </dgm:presLayoutVars>
      </dgm:prSet>
      <dgm:spPr/>
      <dgm:t>
        <a:bodyPr/>
        <a:lstStyle/>
        <a:p>
          <a:endParaRPr lang="en-US"/>
        </a:p>
      </dgm:t>
    </dgm:pt>
    <dgm:pt modelId="{7AAF29E9-D324-4427-8E4D-D05795E27B53}" type="pres">
      <dgm:prSet presAssocID="{C3118089-0301-45D7-A205-5FE00B006C14}" presName="childComposite" presStyleCnt="0">
        <dgm:presLayoutVars>
          <dgm:chMax val="0"/>
          <dgm:chPref val="0"/>
        </dgm:presLayoutVars>
      </dgm:prSet>
      <dgm:spPr/>
    </dgm:pt>
    <dgm:pt modelId="{4B5A9D31-5D2D-437E-A1CA-51143A9861AF}" type="pres">
      <dgm:prSet presAssocID="{C3118089-0301-45D7-A205-5FE00B006C14}" presName="ChildAccent" presStyleLbl="solidFgAcc1" presStyleIdx="8" presStyleCnt="9" custLinFactNeighborX="42865"/>
      <dgm:spPr/>
    </dgm:pt>
    <dgm:pt modelId="{1F1C8579-067D-4A29-916B-D35A0F01DF2D}" type="pres">
      <dgm:prSet presAssocID="{C3118089-0301-45D7-A205-5FE00B006C14}" presName="Child" presStyleLbl="revTx" presStyleIdx="10" presStyleCnt="11" custLinFactNeighborX="3758" custLinFactNeighborY="10237">
        <dgm:presLayoutVars>
          <dgm:chMax val="0"/>
          <dgm:chPref val="0"/>
          <dgm:bulletEnabled val="1"/>
        </dgm:presLayoutVars>
      </dgm:prSet>
      <dgm:spPr/>
      <dgm:t>
        <a:bodyPr/>
        <a:lstStyle/>
        <a:p>
          <a:endParaRPr lang="en-US"/>
        </a:p>
      </dgm:t>
    </dgm:pt>
  </dgm:ptLst>
  <dgm:cxnLst>
    <dgm:cxn modelId="{59AAF19B-DCC8-4557-9D27-2455E82CCECC}" srcId="{D52594D1-2D2D-4209-BA5B-BF43379F0F97}" destId="{DE385103-89D5-486E-8412-54D9619CD13E}" srcOrd="0" destOrd="0" parTransId="{B8E87A96-63CF-4D3E-8250-1F78C18E2F0D}" sibTransId="{10A19F64-357B-4A3D-A7BE-EDEC4009E560}"/>
    <dgm:cxn modelId="{04AF2C7B-0FDF-4EE7-AEEA-D7881C4C261A}" srcId="{DE385103-89D5-486E-8412-54D9619CD13E}" destId="{4F461242-B200-43E7-BB44-DE74BFF44D19}" srcOrd="4" destOrd="0" parTransId="{68EE0EFA-AFBB-4EE3-8532-7DBF84F9957B}" sibTransId="{53AAAE08-A1F8-45C9-B762-EB5AA8CC5766}"/>
    <dgm:cxn modelId="{E957E01E-89FF-460E-88C5-0BFD635E8497}" srcId="{4045C094-047A-4F9C-92BA-DD323070BFEF}" destId="{4CF25AC7-1A56-48FA-BFA8-72187F9EE93F}" srcOrd="1" destOrd="0" parTransId="{D035630C-02A0-4785-9D5B-23F380FD0B78}" sibTransId="{6E5502E7-C621-4779-AC7A-78819E6F6A32}"/>
    <dgm:cxn modelId="{F7412DF5-4AC3-4083-872A-3BB9DC6B51FA}" srcId="{4045C094-047A-4F9C-92BA-DD323070BFEF}" destId="{ECD763F5-3EDB-4DC0-A6D3-0DF9170C7B52}" srcOrd="0" destOrd="0" parTransId="{449841C2-FC58-4D27-962A-C57A70D97C55}" sibTransId="{8816DD13-1283-41A7-B8DC-6501EE63B054}"/>
    <dgm:cxn modelId="{8500DA28-5158-4535-8FD5-D0074688CC8A}" type="presOf" srcId="{01E2D98E-3D3D-4426-8922-61ECBC2C34CA}" destId="{A36F0A41-91ED-47C3-B0AD-14F3874C859C}" srcOrd="0" destOrd="0" presId="urn:microsoft.com/office/officeart/2008/layout/SquareAccentList"/>
    <dgm:cxn modelId="{7E465777-F255-4542-BA4A-DBCDF1E51F30}" type="presOf" srcId="{ECD763F5-3EDB-4DC0-A6D3-0DF9170C7B52}" destId="{426D954E-2673-4BBF-9579-92F7484221E8}" srcOrd="0" destOrd="0" presId="urn:microsoft.com/office/officeart/2008/layout/SquareAccentList"/>
    <dgm:cxn modelId="{D64257DA-A8EB-451F-8F55-F82E7134FACF}" type="presOf" srcId="{D52594D1-2D2D-4209-BA5B-BF43379F0F97}" destId="{6BB049A1-7ABB-4A5C-A26A-B74F88F6C5FD}" srcOrd="0" destOrd="0" presId="urn:microsoft.com/office/officeart/2008/layout/SquareAccentList"/>
    <dgm:cxn modelId="{DFC0A47D-B922-43AF-AB03-56CB2442498B}" type="presOf" srcId="{3819C3FC-D78D-49CD-BE0A-10AED7DE62F1}" destId="{88AB0C4F-C46C-4FD8-AE93-E5B4611FE4B7}" srcOrd="0" destOrd="0" presId="urn:microsoft.com/office/officeart/2008/layout/SquareAccentList"/>
    <dgm:cxn modelId="{C5763AEE-4B7B-4D91-B49A-DBE666357657}" srcId="{DE385103-89D5-486E-8412-54D9619CD13E}" destId="{36E47ABB-D921-455B-8479-5E6C8ED7BE45}" srcOrd="3" destOrd="0" parTransId="{48ED1F90-6A0C-48CD-9A2A-00ACAF1EE0BC}" sibTransId="{4F7433DA-B652-46DE-927C-F8B423638F69}"/>
    <dgm:cxn modelId="{C13852C6-12F9-4782-BCA7-00ED35A74096}" type="presOf" srcId="{DE385103-89D5-486E-8412-54D9619CD13E}" destId="{44E09B84-64AC-4389-B7C5-4ED662754873}" srcOrd="0" destOrd="0" presId="urn:microsoft.com/office/officeart/2008/layout/SquareAccentList"/>
    <dgm:cxn modelId="{05A5A75B-BCF2-44D8-B9C9-8DDD497653F6}" srcId="{D52594D1-2D2D-4209-BA5B-BF43379F0F97}" destId="{4045C094-047A-4F9C-92BA-DD323070BFEF}" srcOrd="1" destOrd="0" parTransId="{7329535F-AF8C-4273-BC86-E033495E1835}" sibTransId="{1C374223-7D21-4DD1-90D6-1379146C97EB}"/>
    <dgm:cxn modelId="{D8AFB3E6-5220-4ED9-A53F-04A9E9ABDA10}" srcId="{DE385103-89D5-486E-8412-54D9619CD13E}" destId="{6D4F6067-D087-4A99-A60F-0A0BCFD5A6D3}" srcOrd="0" destOrd="0" parTransId="{468A6E66-AF79-407B-802C-5FC033C68FE1}" sibTransId="{8E91B539-3F74-4F11-8DE0-49103A802091}"/>
    <dgm:cxn modelId="{A5D5649B-315E-486C-987D-4A484251B142}" srcId="{DE385103-89D5-486E-8412-54D9619CD13E}" destId="{01E2D98E-3D3D-4426-8922-61ECBC2C34CA}" srcOrd="5" destOrd="0" parTransId="{4C53BDBD-5FF3-447D-8411-55F4A9D66F52}" sibTransId="{0E211AC0-C5A2-4C78-BFB7-55FB65D4B7F8}"/>
    <dgm:cxn modelId="{C1CABEA2-0F38-49D1-8283-7AE144044C9D}" type="presOf" srcId="{AE4C9EC5-330D-4525-BC95-0F068721A897}" destId="{3206D472-1A5D-4CCD-9F54-F0153954DBE7}" srcOrd="0" destOrd="0" presId="urn:microsoft.com/office/officeart/2008/layout/SquareAccentList"/>
    <dgm:cxn modelId="{872CF5D8-48B5-4033-A212-FD85B5CBCD73}" type="presOf" srcId="{36E47ABB-D921-455B-8479-5E6C8ED7BE45}" destId="{A8B6EDA0-B8A3-4513-87A5-57523C22C25A}" srcOrd="0" destOrd="0" presId="urn:microsoft.com/office/officeart/2008/layout/SquareAccentList"/>
    <dgm:cxn modelId="{C774C613-7146-41B6-A0D6-6945375A6FA4}" type="presOf" srcId="{6D4F6067-D087-4A99-A60F-0A0BCFD5A6D3}" destId="{B6D9292C-42A8-419D-B2E9-0FA0E9EF37BA}" srcOrd="0" destOrd="0" presId="urn:microsoft.com/office/officeart/2008/layout/SquareAccentList"/>
    <dgm:cxn modelId="{3627EA9B-6E61-4270-A5A6-CA2F6B6E8EB8}" srcId="{DE385103-89D5-486E-8412-54D9619CD13E}" destId="{AE4C9EC5-330D-4525-BC95-0F068721A897}" srcOrd="2" destOrd="0" parTransId="{3F7D2502-AC44-4033-B8F2-91A31144FF72}" sibTransId="{C9EEC303-C707-44BB-BBFF-F08FFC9DD8DF}"/>
    <dgm:cxn modelId="{46C4FB5C-A85D-408F-839E-8FDAD5E9603A}" type="presOf" srcId="{C3118089-0301-45D7-A205-5FE00B006C14}" destId="{1F1C8579-067D-4A29-916B-D35A0F01DF2D}" srcOrd="0" destOrd="0" presId="urn:microsoft.com/office/officeart/2008/layout/SquareAccentList"/>
    <dgm:cxn modelId="{23C90D3F-9393-42AE-AD59-939DD3A0CEB5}" srcId="{4045C094-047A-4F9C-92BA-DD323070BFEF}" destId="{C3118089-0301-45D7-A205-5FE00B006C14}" srcOrd="2" destOrd="0" parTransId="{7C8B2A2F-D91A-407F-8C1D-07EC38FA8371}" sibTransId="{36C2438C-FFBC-4750-9DBE-BF14D86AF0A9}"/>
    <dgm:cxn modelId="{D14D084A-565D-4912-B9CE-25F9CBC1A2D0}" srcId="{DE385103-89D5-486E-8412-54D9619CD13E}" destId="{3819C3FC-D78D-49CD-BE0A-10AED7DE62F1}" srcOrd="1" destOrd="0" parTransId="{D6950394-A14B-495B-A982-7279158863BC}" sibTransId="{4C0A27CD-3654-4CC9-8CDB-D454D5E0B9F0}"/>
    <dgm:cxn modelId="{175B0485-023D-4A4E-856D-C3CB6E8754ED}" type="presOf" srcId="{4045C094-047A-4F9C-92BA-DD323070BFEF}" destId="{34C335A8-E782-494D-B2D4-7F925591A701}" srcOrd="0" destOrd="0" presId="urn:microsoft.com/office/officeart/2008/layout/SquareAccentList"/>
    <dgm:cxn modelId="{B856080B-738E-4635-9D6C-2E893919C5DE}" type="presOf" srcId="{4F461242-B200-43E7-BB44-DE74BFF44D19}" destId="{3E3764A4-4A73-4C01-9DB2-E446E32E13D3}" srcOrd="0" destOrd="0" presId="urn:microsoft.com/office/officeart/2008/layout/SquareAccentList"/>
    <dgm:cxn modelId="{175C56E3-B534-4B93-AABE-A10CCD1A9677}" type="presOf" srcId="{4CF25AC7-1A56-48FA-BFA8-72187F9EE93F}" destId="{0878244F-0A14-401D-AFF4-8523891FDF10}" srcOrd="0" destOrd="0" presId="urn:microsoft.com/office/officeart/2008/layout/SquareAccentList"/>
    <dgm:cxn modelId="{D2CB62D9-919C-4111-9501-F7AE791FE721}" type="presParOf" srcId="{6BB049A1-7ABB-4A5C-A26A-B74F88F6C5FD}" destId="{CEF70CFF-D06B-4996-B5E9-3E59C6006B72}" srcOrd="0" destOrd="0" presId="urn:microsoft.com/office/officeart/2008/layout/SquareAccentList"/>
    <dgm:cxn modelId="{E4B72EC9-CE92-4191-98AA-B72CC312F73A}" type="presParOf" srcId="{CEF70CFF-D06B-4996-B5E9-3E59C6006B72}" destId="{A884CDF4-3A22-4835-AEF9-E2099A6A0074}" srcOrd="0" destOrd="0" presId="urn:microsoft.com/office/officeart/2008/layout/SquareAccentList"/>
    <dgm:cxn modelId="{E8FAB70D-A23B-49E4-8CEC-6E681C06FC7D}" type="presParOf" srcId="{A884CDF4-3A22-4835-AEF9-E2099A6A0074}" destId="{F6ECDFB5-D5BF-468B-996E-459F6BBEC768}" srcOrd="0" destOrd="0" presId="urn:microsoft.com/office/officeart/2008/layout/SquareAccentList"/>
    <dgm:cxn modelId="{9804C5DD-6899-4221-86AD-A3D60D9DF724}" type="presParOf" srcId="{A884CDF4-3A22-4835-AEF9-E2099A6A0074}" destId="{66278B48-B5CA-414D-9346-CD0913CD1588}" srcOrd="1" destOrd="0" presId="urn:microsoft.com/office/officeart/2008/layout/SquareAccentList"/>
    <dgm:cxn modelId="{98F0E66E-F666-4E76-B215-818E52EE5366}" type="presParOf" srcId="{A884CDF4-3A22-4835-AEF9-E2099A6A0074}" destId="{44E09B84-64AC-4389-B7C5-4ED662754873}" srcOrd="2" destOrd="0" presId="urn:microsoft.com/office/officeart/2008/layout/SquareAccentList"/>
    <dgm:cxn modelId="{8251CC2C-F0BB-4833-8126-6A7BAFE1C8D0}" type="presParOf" srcId="{CEF70CFF-D06B-4996-B5E9-3E59C6006B72}" destId="{A5A50C40-A496-4A18-A22D-C4E9A8C645B2}" srcOrd="1" destOrd="0" presId="urn:microsoft.com/office/officeart/2008/layout/SquareAccentList"/>
    <dgm:cxn modelId="{FA5F0FCF-AA33-4DDE-9A63-5DE97E4F1A72}" type="presParOf" srcId="{A5A50C40-A496-4A18-A22D-C4E9A8C645B2}" destId="{FCD2F5F2-6BF1-4239-A9DB-9ABE90C3C31D}" srcOrd="0" destOrd="0" presId="urn:microsoft.com/office/officeart/2008/layout/SquareAccentList"/>
    <dgm:cxn modelId="{30E6660A-523B-4011-AE39-486E4CC31E8C}" type="presParOf" srcId="{FCD2F5F2-6BF1-4239-A9DB-9ABE90C3C31D}" destId="{7E751932-C675-4EC8-ADAE-5B751FB2DD14}" srcOrd="0" destOrd="0" presId="urn:microsoft.com/office/officeart/2008/layout/SquareAccentList"/>
    <dgm:cxn modelId="{4F86CA81-0B0A-4EE6-BC0D-A3E2FD933654}" type="presParOf" srcId="{FCD2F5F2-6BF1-4239-A9DB-9ABE90C3C31D}" destId="{B6D9292C-42A8-419D-B2E9-0FA0E9EF37BA}" srcOrd="1" destOrd="0" presId="urn:microsoft.com/office/officeart/2008/layout/SquareAccentList"/>
    <dgm:cxn modelId="{458C28EB-863B-425F-87A9-ABD232CE1543}" type="presParOf" srcId="{A5A50C40-A496-4A18-A22D-C4E9A8C645B2}" destId="{A2606BF8-ED09-4841-B106-A7ABE309A728}" srcOrd="1" destOrd="0" presId="urn:microsoft.com/office/officeart/2008/layout/SquareAccentList"/>
    <dgm:cxn modelId="{AE775C6B-4A87-4D17-B566-D0336CE6600D}" type="presParOf" srcId="{A2606BF8-ED09-4841-B106-A7ABE309A728}" destId="{A8FAA30F-7E73-4833-80FE-6B24A7AA98F2}" srcOrd="0" destOrd="0" presId="urn:microsoft.com/office/officeart/2008/layout/SquareAccentList"/>
    <dgm:cxn modelId="{FEBA8C85-E2B6-4FF7-9F26-463CA3E96FEB}" type="presParOf" srcId="{A2606BF8-ED09-4841-B106-A7ABE309A728}" destId="{88AB0C4F-C46C-4FD8-AE93-E5B4611FE4B7}" srcOrd="1" destOrd="0" presId="urn:microsoft.com/office/officeart/2008/layout/SquareAccentList"/>
    <dgm:cxn modelId="{B5DF86A9-17C7-42C4-971B-DCC6CE8D153E}" type="presParOf" srcId="{A5A50C40-A496-4A18-A22D-C4E9A8C645B2}" destId="{CFF3AC9E-B243-4A22-B339-E337379DB0BC}" srcOrd="2" destOrd="0" presId="urn:microsoft.com/office/officeart/2008/layout/SquareAccentList"/>
    <dgm:cxn modelId="{9E2DC625-A9A8-408B-A105-7CA4DC543CB3}" type="presParOf" srcId="{CFF3AC9E-B243-4A22-B339-E337379DB0BC}" destId="{58111EC2-1A64-456A-B575-5EC40B729F46}" srcOrd="0" destOrd="0" presId="urn:microsoft.com/office/officeart/2008/layout/SquareAccentList"/>
    <dgm:cxn modelId="{3F600AFC-2136-430C-9B06-8D8FA2993E89}" type="presParOf" srcId="{CFF3AC9E-B243-4A22-B339-E337379DB0BC}" destId="{3206D472-1A5D-4CCD-9F54-F0153954DBE7}" srcOrd="1" destOrd="0" presId="urn:microsoft.com/office/officeart/2008/layout/SquareAccentList"/>
    <dgm:cxn modelId="{85A45D14-A227-4E00-B605-0B1728A8EEBD}" type="presParOf" srcId="{A5A50C40-A496-4A18-A22D-C4E9A8C645B2}" destId="{6E348C30-0102-41BA-97DC-711D933C3AFC}" srcOrd="3" destOrd="0" presId="urn:microsoft.com/office/officeart/2008/layout/SquareAccentList"/>
    <dgm:cxn modelId="{8DC17751-A5A6-434A-B5B8-169C7EFC1D18}" type="presParOf" srcId="{6E348C30-0102-41BA-97DC-711D933C3AFC}" destId="{4870E8F7-9122-41D4-ADB3-4CF69AC701B6}" srcOrd="0" destOrd="0" presId="urn:microsoft.com/office/officeart/2008/layout/SquareAccentList"/>
    <dgm:cxn modelId="{C0CB6055-53C0-4A7E-9726-02250B9E5B25}" type="presParOf" srcId="{6E348C30-0102-41BA-97DC-711D933C3AFC}" destId="{A8B6EDA0-B8A3-4513-87A5-57523C22C25A}" srcOrd="1" destOrd="0" presId="urn:microsoft.com/office/officeart/2008/layout/SquareAccentList"/>
    <dgm:cxn modelId="{A70DA861-B90E-42C9-81D7-E97122F729E0}" type="presParOf" srcId="{A5A50C40-A496-4A18-A22D-C4E9A8C645B2}" destId="{2B98EEF8-F513-4992-8651-223B8A041195}" srcOrd="4" destOrd="0" presId="urn:microsoft.com/office/officeart/2008/layout/SquareAccentList"/>
    <dgm:cxn modelId="{5E0BC9F1-DD5D-4273-849A-BBC5F7E4F54F}" type="presParOf" srcId="{2B98EEF8-F513-4992-8651-223B8A041195}" destId="{4861C011-B0A0-40D7-8A62-6B102C06934F}" srcOrd="0" destOrd="0" presId="urn:microsoft.com/office/officeart/2008/layout/SquareAccentList"/>
    <dgm:cxn modelId="{82A3A206-A486-41C5-9197-91BD7352DE55}" type="presParOf" srcId="{2B98EEF8-F513-4992-8651-223B8A041195}" destId="{3E3764A4-4A73-4C01-9DB2-E446E32E13D3}" srcOrd="1" destOrd="0" presId="urn:microsoft.com/office/officeart/2008/layout/SquareAccentList"/>
    <dgm:cxn modelId="{692BCE7C-64ED-4323-82F3-5E0064C9216C}" type="presParOf" srcId="{A5A50C40-A496-4A18-A22D-C4E9A8C645B2}" destId="{6670B73E-E184-41B1-AA2A-1C7B18E8F7B3}" srcOrd="5" destOrd="0" presId="urn:microsoft.com/office/officeart/2008/layout/SquareAccentList"/>
    <dgm:cxn modelId="{705136EB-439E-4B28-813C-A8A52AD2E32E}" type="presParOf" srcId="{6670B73E-E184-41B1-AA2A-1C7B18E8F7B3}" destId="{05C1C18D-A2A2-4177-8296-94B202318667}" srcOrd="0" destOrd="0" presId="urn:microsoft.com/office/officeart/2008/layout/SquareAccentList"/>
    <dgm:cxn modelId="{F10D801D-D416-47E2-A5CC-AEA11F77392A}" type="presParOf" srcId="{6670B73E-E184-41B1-AA2A-1C7B18E8F7B3}" destId="{A36F0A41-91ED-47C3-B0AD-14F3874C859C}" srcOrd="1" destOrd="0" presId="urn:microsoft.com/office/officeart/2008/layout/SquareAccentList"/>
    <dgm:cxn modelId="{59B3D777-2711-4B08-89AF-3F19DC7149D4}" type="presParOf" srcId="{6BB049A1-7ABB-4A5C-A26A-B74F88F6C5FD}" destId="{DDE89D03-03F2-4E7B-BD24-63A163017E5D}" srcOrd="1" destOrd="0" presId="urn:microsoft.com/office/officeart/2008/layout/SquareAccentList"/>
    <dgm:cxn modelId="{5082417B-46FA-4AE0-8C81-B4A143B42AAD}" type="presParOf" srcId="{DDE89D03-03F2-4E7B-BD24-63A163017E5D}" destId="{80B16AAF-A218-48BE-B9BC-E5D4CA6B407C}" srcOrd="0" destOrd="0" presId="urn:microsoft.com/office/officeart/2008/layout/SquareAccentList"/>
    <dgm:cxn modelId="{787C7EEF-DA94-4506-B297-A0E429C5C25B}" type="presParOf" srcId="{80B16AAF-A218-48BE-B9BC-E5D4CA6B407C}" destId="{43FB7729-DF85-4D47-8662-F9EE397758DB}" srcOrd="0" destOrd="0" presId="urn:microsoft.com/office/officeart/2008/layout/SquareAccentList"/>
    <dgm:cxn modelId="{70882866-D07C-403E-9AC0-84E2A66EE796}" type="presParOf" srcId="{80B16AAF-A218-48BE-B9BC-E5D4CA6B407C}" destId="{20263EA4-C3FB-4673-ABD3-1E9E1441939B}" srcOrd="1" destOrd="0" presId="urn:microsoft.com/office/officeart/2008/layout/SquareAccentList"/>
    <dgm:cxn modelId="{93E82E68-3E16-46FD-A5A9-91E028EBB33B}" type="presParOf" srcId="{80B16AAF-A218-48BE-B9BC-E5D4CA6B407C}" destId="{34C335A8-E782-494D-B2D4-7F925591A701}" srcOrd="2" destOrd="0" presId="urn:microsoft.com/office/officeart/2008/layout/SquareAccentList"/>
    <dgm:cxn modelId="{BD2A238D-78E4-481D-A757-B3A43C31B064}" type="presParOf" srcId="{DDE89D03-03F2-4E7B-BD24-63A163017E5D}" destId="{4A5CE187-CA01-4638-A863-FC39C6854189}" srcOrd="1" destOrd="0" presId="urn:microsoft.com/office/officeart/2008/layout/SquareAccentList"/>
    <dgm:cxn modelId="{D698FA75-A6A5-48AE-B779-28944191543C}" type="presParOf" srcId="{4A5CE187-CA01-4638-A863-FC39C6854189}" destId="{53EAADF5-0494-4370-99F2-0C2EE5A0F1D6}" srcOrd="0" destOrd="0" presId="urn:microsoft.com/office/officeart/2008/layout/SquareAccentList"/>
    <dgm:cxn modelId="{7C83BFA4-BBDC-478F-9D46-0E91CF79F604}" type="presParOf" srcId="{53EAADF5-0494-4370-99F2-0C2EE5A0F1D6}" destId="{D8FF15DE-3459-45C9-9024-1F00C96004F5}" srcOrd="0" destOrd="0" presId="urn:microsoft.com/office/officeart/2008/layout/SquareAccentList"/>
    <dgm:cxn modelId="{B9E53735-AE42-44A4-8F61-FEAF14D2C7ED}" type="presParOf" srcId="{53EAADF5-0494-4370-99F2-0C2EE5A0F1D6}" destId="{426D954E-2673-4BBF-9579-92F7484221E8}" srcOrd="1" destOrd="0" presId="urn:microsoft.com/office/officeart/2008/layout/SquareAccentList"/>
    <dgm:cxn modelId="{F6E48E1F-971E-4F11-B93F-8B0DB9EC17A7}" type="presParOf" srcId="{4A5CE187-CA01-4638-A863-FC39C6854189}" destId="{4368910B-63F6-42FB-ADE3-C3FEB761D31E}" srcOrd="1" destOrd="0" presId="urn:microsoft.com/office/officeart/2008/layout/SquareAccentList"/>
    <dgm:cxn modelId="{50CE4BAD-CD71-4817-A68C-B2454A1E8D3B}" type="presParOf" srcId="{4368910B-63F6-42FB-ADE3-C3FEB761D31E}" destId="{53BC992F-A821-4A58-B315-21995743F03C}" srcOrd="0" destOrd="0" presId="urn:microsoft.com/office/officeart/2008/layout/SquareAccentList"/>
    <dgm:cxn modelId="{D045F1EC-2FDF-4D31-A320-C622B4F63477}" type="presParOf" srcId="{4368910B-63F6-42FB-ADE3-C3FEB761D31E}" destId="{0878244F-0A14-401D-AFF4-8523891FDF10}" srcOrd="1" destOrd="0" presId="urn:microsoft.com/office/officeart/2008/layout/SquareAccentList"/>
    <dgm:cxn modelId="{1BA69B62-CA46-4397-80E7-FC77C6C529FA}" type="presParOf" srcId="{4A5CE187-CA01-4638-A863-FC39C6854189}" destId="{7AAF29E9-D324-4427-8E4D-D05795E27B53}" srcOrd="2" destOrd="0" presId="urn:microsoft.com/office/officeart/2008/layout/SquareAccentList"/>
    <dgm:cxn modelId="{27A7A10F-42C0-461E-9FDA-8657C3AEFBD2}" type="presParOf" srcId="{7AAF29E9-D324-4427-8E4D-D05795E27B53}" destId="{4B5A9D31-5D2D-437E-A1CA-51143A9861AF}" srcOrd="0" destOrd="0" presId="urn:microsoft.com/office/officeart/2008/layout/SquareAccentList"/>
    <dgm:cxn modelId="{48D27116-DF9D-4112-85DB-9763DC36B420}" type="presParOf" srcId="{7AAF29E9-D324-4427-8E4D-D05795E27B53}" destId="{1F1C8579-067D-4A29-916B-D35A0F01DF2D}"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F13B-0D7C-435C-8F76-440912301EB9}">
      <dsp:nvSpPr>
        <dsp:cNvPr id="0" name=""/>
        <dsp:cNvSpPr/>
      </dsp:nvSpPr>
      <dsp:spPr>
        <a:xfrm>
          <a:off x="2515420" y="718"/>
          <a:ext cx="1824573" cy="71755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t>EURAXESS Portal </a:t>
          </a:r>
        </a:p>
      </dsp:txBody>
      <dsp:txXfrm>
        <a:off x="2550448" y="35746"/>
        <a:ext cx="1754517" cy="647497"/>
      </dsp:txXfrm>
    </dsp:sp>
    <dsp:sp modelId="{99F6C564-E4F8-4CC9-A6E0-E714C30B9A1F}">
      <dsp:nvSpPr>
        <dsp:cNvPr id="0" name=""/>
        <dsp:cNvSpPr/>
      </dsp:nvSpPr>
      <dsp:spPr>
        <a:xfrm>
          <a:off x="2625821" y="700508"/>
          <a:ext cx="2369490" cy="2369490"/>
        </a:xfrm>
        <a:custGeom>
          <a:avLst/>
          <a:gdLst/>
          <a:ahLst/>
          <a:cxnLst/>
          <a:rect l="0" t="0" r="0" b="0"/>
          <a:pathLst>
            <a:path>
              <a:moveTo>
                <a:pt x="1397680" y="19292"/>
              </a:moveTo>
              <a:arcTo wR="1184745" hR="1184745" stAng="16821246" swAng="252821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694040-E6F0-4788-9BB3-CE98D9E9AA6F}">
      <dsp:nvSpPr>
        <dsp:cNvPr id="0" name=""/>
        <dsp:cNvSpPr/>
      </dsp:nvSpPr>
      <dsp:spPr>
        <a:xfrm>
          <a:off x="4374171" y="1170782"/>
          <a:ext cx="1937428" cy="717553"/>
        </a:xfrm>
        <a:prstGeom prst="roundRect">
          <a:avLst/>
        </a:prstGeom>
        <a:solidFill>
          <a:srgbClr val="C233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t>EURAXESS</a:t>
          </a:r>
        </a:p>
        <a:p>
          <a:pPr lvl="0" algn="ctr" defTabSz="622300">
            <a:lnSpc>
              <a:spcPct val="90000"/>
            </a:lnSpc>
            <a:spcBef>
              <a:spcPct val="0"/>
            </a:spcBef>
            <a:spcAft>
              <a:spcPct val="35000"/>
            </a:spcAft>
          </a:pPr>
          <a:r>
            <a:rPr lang="en-US" sz="1400" b="1" kern="1200"/>
            <a:t>National Portals</a:t>
          </a:r>
        </a:p>
      </dsp:txBody>
      <dsp:txXfrm>
        <a:off x="4409199" y="1205810"/>
        <a:ext cx="1867372" cy="647497"/>
      </dsp:txXfrm>
    </dsp:sp>
    <dsp:sp modelId="{8061502B-2FA8-4608-BE22-83F4EEDC4C0B}">
      <dsp:nvSpPr>
        <dsp:cNvPr id="0" name=""/>
        <dsp:cNvSpPr/>
      </dsp:nvSpPr>
      <dsp:spPr>
        <a:xfrm>
          <a:off x="2618398" y="17389"/>
          <a:ext cx="2369490" cy="2369490"/>
        </a:xfrm>
        <a:custGeom>
          <a:avLst/>
          <a:gdLst/>
          <a:ahLst/>
          <a:cxnLst/>
          <a:rect l="0" t="0" r="0" b="0"/>
          <a:pathLst>
            <a:path>
              <a:moveTo>
                <a:pt x="2145231" y="1878348"/>
              </a:moveTo>
              <a:arcTo wR="1184745" hR="1184745" stAng="2150068" swAng="265873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EA486C-6726-4CA7-8AA1-F92288E80CF9}">
      <dsp:nvSpPr>
        <dsp:cNvPr id="0" name=""/>
        <dsp:cNvSpPr/>
      </dsp:nvSpPr>
      <dsp:spPr>
        <a:xfrm>
          <a:off x="2562037" y="2370927"/>
          <a:ext cx="1721831" cy="717553"/>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t>EURAXESS Services Network </a:t>
          </a:r>
        </a:p>
      </dsp:txBody>
      <dsp:txXfrm>
        <a:off x="2597065" y="2405955"/>
        <a:ext cx="1651775" cy="647497"/>
      </dsp:txXfrm>
    </dsp:sp>
    <dsp:sp modelId="{B464D043-3E39-4CA8-8538-202F4F71B68E}">
      <dsp:nvSpPr>
        <dsp:cNvPr id="0" name=""/>
        <dsp:cNvSpPr/>
      </dsp:nvSpPr>
      <dsp:spPr>
        <a:xfrm>
          <a:off x="2066939" y="49079"/>
          <a:ext cx="2369490" cy="2369490"/>
        </a:xfrm>
        <a:custGeom>
          <a:avLst/>
          <a:gdLst/>
          <a:ahLst/>
          <a:cxnLst/>
          <a:rect l="0" t="0" r="0" b="0"/>
          <a:pathLst>
            <a:path>
              <a:moveTo>
                <a:pt x="844699" y="2319641"/>
              </a:moveTo>
              <a:arcTo wR="1184745" hR="1184745" stAng="6400777" swAng="22528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8F553E-FD47-4273-A17B-B95076A77ABB}">
      <dsp:nvSpPr>
        <dsp:cNvPr id="0" name=""/>
        <dsp:cNvSpPr/>
      </dsp:nvSpPr>
      <dsp:spPr>
        <a:xfrm>
          <a:off x="903714" y="1202533"/>
          <a:ext cx="1756726" cy="717553"/>
        </a:xfrm>
        <a:prstGeom prst="roundRect">
          <a:avLst/>
        </a:prstGeom>
        <a:solidFill>
          <a:srgbClr val="FEC20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t>EURAXESS Worldwide</a:t>
          </a:r>
        </a:p>
      </dsp:txBody>
      <dsp:txXfrm>
        <a:off x="938742" y="1237561"/>
        <a:ext cx="1686670" cy="647497"/>
      </dsp:txXfrm>
    </dsp:sp>
    <dsp:sp modelId="{A71EA1F6-EE7A-4B20-A768-79300D0EA7DE}">
      <dsp:nvSpPr>
        <dsp:cNvPr id="0" name=""/>
        <dsp:cNvSpPr/>
      </dsp:nvSpPr>
      <dsp:spPr>
        <a:xfrm>
          <a:off x="2075584" y="673139"/>
          <a:ext cx="2369490" cy="2369490"/>
        </a:xfrm>
        <a:custGeom>
          <a:avLst/>
          <a:gdLst/>
          <a:ahLst/>
          <a:cxnLst/>
          <a:rect l="0" t="0" r="0" b="0"/>
          <a:pathLst>
            <a:path>
              <a:moveTo>
                <a:pt x="202327" y="522569"/>
              </a:moveTo>
              <a:arcTo wR="1184745" hR="1184745" stAng="12838860" swAng="23853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CDFB5-D5BF-468B-996E-459F6BBEC768}">
      <dsp:nvSpPr>
        <dsp:cNvPr id="0" name=""/>
        <dsp:cNvSpPr/>
      </dsp:nvSpPr>
      <dsp:spPr>
        <a:xfrm>
          <a:off x="252661" y="639663"/>
          <a:ext cx="3068318" cy="369566"/>
        </a:xfrm>
        <a:prstGeom prst="rect">
          <a:avLst/>
        </a:pr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278B48-B5CA-414D-9346-CD0913CD1588}">
      <dsp:nvSpPr>
        <dsp:cNvPr id="0" name=""/>
        <dsp:cNvSpPr/>
      </dsp:nvSpPr>
      <dsp:spPr>
        <a:xfrm>
          <a:off x="193820" y="832868"/>
          <a:ext cx="225409" cy="22540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09B84-64AC-4389-B7C5-4ED662754873}">
      <dsp:nvSpPr>
        <dsp:cNvPr id="0" name=""/>
        <dsp:cNvSpPr/>
      </dsp:nvSpPr>
      <dsp:spPr>
        <a:xfrm>
          <a:off x="272666" y="0"/>
          <a:ext cx="3068318" cy="64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5" tIns="44450" rIns="66675" bIns="44450" numCol="1" spcCol="1270" anchor="ctr" anchorCtr="0">
          <a:noAutofit/>
        </a:bodyPr>
        <a:lstStyle/>
        <a:p>
          <a:pPr lvl="0" algn="l" defTabSz="1555750">
            <a:lnSpc>
              <a:spcPct val="90000"/>
            </a:lnSpc>
            <a:spcBef>
              <a:spcPct val="0"/>
            </a:spcBef>
            <a:spcAft>
              <a:spcPct val="35000"/>
            </a:spcAft>
          </a:pPr>
          <a:r>
            <a:rPr lang="en-US" sz="3500" kern="1200"/>
            <a:t>EU Portal</a:t>
          </a:r>
        </a:p>
      </dsp:txBody>
      <dsp:txXfrm>
        <a:off x="272666" y="0"/>
        <a:ext cx="3068318" cy="648469"/>
      </dsp:txXfrm>
    </dsp:sp>
    <dsp:sp modelId="{7E751932-C675-4EC8-ADAE-5B751FB2DD14}">
      <dsp:nvSpPr>
        <dsp:cNvPr id="0" name=""/>
        <dsp:cNvSpPr/>
      </dsp:nvSpPr>
      <dsp:spPr>
        <a:xfrm>
          <a:off x="272666" y="1313755"/>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D9292C-42A8-419D-B2E9-0FA0E9EF37BA}">
      <dsp:nvSpPr>
        <dsp:cNvPr id="0" name=""/>
        <dsp:cNvSpPr/>
      </dsp:nvSpPr>
      <dsp:spPr>
        <a:xfrm>
          <a:off x="530851" y="1167973"/>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Jobs &amp; Funding</a:t>
          </a:r>
        </a:p>
      </dsp:txBody>
      <dsp:txXfrm>
        <a:off x="530851" y="1167973"/>
        <a:ext cx="2853536" cy="525417"/>
      </dsp:txXfrm>
    </dsp:sp>
    <dsp:sp modelId="{A8FAA30F-7E73-4833-80FE-6B24A7AA98F2}">
      <dsp:nvSpPr>
        <dsp:cNvPr id="0" name=""/>
        <dsp:cNvSpPr/>
      </dsp:nvSpPr>
      <dsp:spPr>
        <a:xfrm>
          <a:off x="272666" y="1839173"/>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B0C4F-C46C-4FD8-AE93-E5B4611FE4B7}">
      <dsp:nvSpPr>
        <dsp:cNvPr id="0" name=""/>
        <dsp:cNvSpPr/>
      </dsp:nvSpPr>
      <dsp:spPr>
        <a:xfrm>
          <a:off x="523317" y="1689166"/>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rtl="0">
            <a:lnSpc>
              <a:spcPct val="90000"/>
            </a:lnSpc>
            <a:spcBef>
              <a:spcPct val="0"/>
            </a:spcBef>
            <a:spcAft>
              <a:spcPct val="35000"/>
            </a:spcAft>
          </a:pPr>
          <a:r>
            <a:rPr lang="en-US" sz="1800" kern="1200"/>
            <a:t>Partnering</a:t>
          </a:r>
        </a:p>
      </dsp:txBody>
      <dsp:txXfrm>
        <a:off x="523317" y="1689166"/>
        <a:ext cx="2853536" cy="525417"/>
      </dsp:txXfrm>
    </dsp:sp>
    <dsp:sp modelId="{58111EC2-1A64-456A-B575-5EC40B729F46}">
      <dsp:nvSpPr>
        <dsp:cNvPr id="0" name=""/>
        <dsp:cNvSpPr/>
      </dsp:nvSpPr>
      <dsp:spPr>
        <a:xfrm>
          <a:off x="272666" y="2364590"/>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6D472-1A5D-4CCD-9F54-F0153954DBE7}">
      <dsp:nvSpPr>
        <dsp:cNvPr id="0" name=""/>
        <dsp:cNvSpPr/>
      </dsp:nvSpPr>
      <dsp:spPr>
        <a:xfrm>
          <a:off x="530851" y="2218808"/>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Career Development	</a:t>
          </a:r>
        </a:p>
      </dsp:txBody>
      <dsp:txXfrm>
        <a:off x="530851" y="2218808"/>
        <a:ext cx="2853536" cy="525417"/>
      </dsp:txXfrm>
    </dsp:sp>
    <dsp:sp modelId="{4870E8F7-9122-41D4-ADB3-4CF69AC701B6}">
      <dsp:nvSpPr>
        <dsp:cNvPr id="0" name=""/>
        <dsp:cNvSpPr/>
      </dsp:nvSpPr>
      <dsp:spPr>
        <a:xfrm>
          <a:off x="272666" y="2890008"/>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6EDA0-B8A3-4513-87A5-57523C22C25A}">
      <dsp:nvSpPr>
        <dsp:cNvPr id="0" name=""/>
        <dsp:cNvSpPr/>
      </dsp:nvSpPr>
      <dsp:spPr>
        <a:xfrm>
          <a:off x="530851" y="2744226"/>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Information &amp; Assistance</a:t>
          </a:r>
        </a:p>
      </dsp:txBody>
      <dsp:txXfrm>
        <a:off x="530851" y="2744226"/>
        <a:ext cx="2853536" cy="525417"/>
      </dsp:txXfrm>
    </dsp:sp>
    <dsp:sp modelId="{4861C011-B0A0-40D7-8A62-6B102C06934F}">
      <dsp:nvSpPr>
        <dsp:cNvPr id="0" name=""/>
        <dsp:cNvSpPr/>
      </dsp:nvSpPr>
      <dsp:spPr>
        <a:xfrm>
          <a:off x="272666" y="3415426"/>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764A4-4A73-4C01-9DB2-E446E32E13D3}">
      <dsp:nvSpPr>
        <dsp:cNvPr id="0" name=""/>
        <dsp:cNvSpPr/>
      </dsp:nvSpPr>
      <dsp:spPr>
        <a:xfrm>
          <a:off x="521891" y="3278607"/>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EURAXESS Worldwide</a:t>
          </a:r>
        </a:p>
      </dsp:txBody>
      <dsp:txXfrm>
        <a:off x="521891" y="3278607"/>
        <a:ext cx="2853536" cy="525417"/>
      </dsp:txXfrm>
    </dsp:sp>
    <dsp:sp modelId="{05C1C18D-A2A2-4177-8296-94B202318667}">
      <dsp:nvSpPr>
        <dsp:cNvPr id="0" name=""/>
        <dsp:cNvSpPr/>
      </dsp:nvSpPr>
      <dsp:spPr>
        <a:xfrm>
          <a:off x="272666" y="3940844"/>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6F0A41-91ED-47C3-B0AD-14F3874C859C}">
      <dsp:nvSpPr>
        <dsp:cNvPr id="0" name=""/>
        <dsp:cNvSpPr/>
      </dsp:nvSpPr>
      <dsp:spPr>
        <a:xfrm>
          <a:off x="512931" y="3795061"/>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GB" sz="1800" kern="1200" noProof="0"/>
            <a:t>My EURAXESS</a:t>
          </a:r>
        </a:p>
      </dsp:txBody>
      <dsp:txXfrm>
        <a:off x="512931" y="3795061"/>
        <a:ext cx="2853536" cy="525417"/>
      </dsp:txXfrm>
    </dsp:sp>
    <dsp:sp modelId="{43FB7729-DF85-4D47-8662-F9EE397758DB}">
      <dsp:nvSpPr>
        <dsp:cNvPr id="0" name=""/>
        <dsp:cNvSpPr/>
      </dsp:nvSpPr>
      <dsp:spPr>
        <a:xfrm>
          <a:off x="3546669" y="644847"/>
          <a:ext cx="3030792" cy="413432"/>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263EA4-C3FB-4673-ABD3-1E9E1441939B}">
      <dsp:nvSpPr>
        <dsp:cNvPr id="0" name=""/>
        <dsp:cNvSpPr/>
      </dsp:nvSpPr>
      <dsp:spPr>
        <a:xfrm>
          <a:off x="3452727" y="851562"/>
          <a:ext cx="225409" cy="22540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C335A8-E782-494D-B2D4-7F925591A701}">
      <dsp:nvSpPr>
        <dsp:cNvPr id="0" name=""/>
        <dsp:cNvSpPr/>
      </dsp:nvSpPr>
      <dsp:spPr>
        <a:xfrm>
          <a:off x="3494400" y="0"/>
          <a:ext cx="3068318" cy="64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5" tIns="44450" rIns="66675" bIns="44450" numCol="1" spcCol="1270" anchor="ctr" anchorCtr="0">
          <a:noAutofit/>
        </a:bodyPr>
        <a:lstStyle/>
        <a:p>
          <a:pPr lvl="0" algn="l" defTabSz="1555750">
            <a:lnSpc>
              <a:spcPct val="90000"/>
            </a:lnSpc>
            <a:spcBef>
              <a:spcPct val="0"/>
            </a:spcBef>
            <a:spcAft>
              <a:spcPct val="35000"/>
            </a:spcAft>
          </a:pPr>
          <a:r>
            <a:rPr lang="en-US" sz="3500" kern="1200"/>
            <a:t>National Portal</a:t>
          </a:r>
        </a:p>
      </dsp:txBody>
      <dsp:txXfrm>
        <a:off x="3494400" y="0"/>
        <a:ext cx="3068318" cy="648469"/>
      </dsp:txXfrm>
    </dsp:sp>
    <dsp:sp modelId="{D8FF15DE-3459-45C9-9024-1F00C96004F5}">
      <dsp:nvSpPr>
        <dsp:cNvPr id="0" name=""/>
        <dsp:cNvSpPr/>
      </dsp:nvSpPr>
      <dsp:spPr>
        <a:xfrm>
          <a:off x="3600401" y="1326724"/>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6D954E-2673-4BBF-9579-92F7484221E8}">
      <dsp:nvSpPr>
        <dsp:cNvPr id="0" name=""/>
        <dsp:cNvSpPr/>
      </dsp:nvSpPr>
      <dsp:spPr>
        <a:xfrm>
          <a:off x="3816419" y="1185681"/>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Jobs &amp; Funding</a:t>
          </a:r>
        </a:p>
      </dsp:txBody>
      <dsp:txXfrm>
        <a:off x="3816419" y="1185681"/>
        <a:ext cx="2853536" cy="525417"/>
      </dsp:txXfrm>
    </dsp:sp>
    <dsp:sp modelId="{53BC992F-A821-4A58-B315-21995743F03C}">
      <dsp:nvSpPr>
        <dsp:cNvPr id="0" name=""/>
        <dsp:cNvSpPr/>
      </dsp:nvSpPr>
      <dsp:spPr>
        <a:xfrm>
          <a:off x="3600401" y="1890936"/>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78244F-0A14-401D-AFF4-8523891FDF10}">
      <dsp:nvSpPr>
        <dsp:cNvPr id="0" name=""/>
        <dsp:cNvSpPr/>
      </dsp:nvSpPr>
      <dsp:spPr>
        <a:xfrm>
          <a:off x="3816419" y="1737995"/>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Information &amp; Assistance</a:t>
          </a:r>
        </a:p>
      </dsp:txBody>
      <dsp:txXfrm>
        <a:off x="3816419" y="1737995"/>
        <a:ext cx="2853536" cy="525417"/>
      </dsp:txXfrm>
    </dsp:sp>
    <dsp:sp modelId="{4B5A9D31-5D2D-437E-A1CA-51143A9861AF}">
      <dsp:nvSpPr>
        <dsp:cNvPr id="0" name=""/>
        <dsp:cNvSpPr/>
      </dsp:nvSpPr>
      <dsp:spPr>
        <a:xfrm>
          <a:off x="3591020" y="2386523"/>
          <a:ext cx="225404" cy="2254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C8579-067D-4A29-916B-D35A0F01DF2D}">
      <dsp:nvSpPr>
        <dsp:cNvPr id="0" name=""/>
        <dsp:cNvSpPr/>
      </dsp:nvSpPr>
      <dsp:spPr>
        <a:xfrm>
          <a:off x="3816419" y="2290304"/>
          <a:ext cx="2853536" cy="52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a:t>My EURAXESS</a:t>
          </a:r>
        </a:p>
      </dsp:txBody>
      <dsp:txXfrm>
        <a:off x="3816419" y="2290304"/>
        <a:ext cx="2853536" cy="52541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CBC8185-6371-481A-B14C-F4EA82DDEA36}" type="slidenum">
              <a:rPr lang="nb-NO" smtClean="0"/>
              <a:t>3</a:t>
            </a:fld>
            <a:endParaRPr lang="nb-NO"/>
          </a:p>
        </p:txBody>
      </p:sp>
    </p:spTree>
    <p:extLst>
      <p:ext uri="{BB962C8B-B14F-4D97-AF65-F5344CB8AC3E}">
        <p14:creationId xmlns:p14="http://schemas.microsoft.com/office/powerpoint/2010/main" val="380869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CBC8185-6371-481A-B14C-F4EA82DDEA36}" type="slidenum">
              <a:rPr lang="nb-NO" smtClean="0"/>
              <a:t>4</a:t>
            </a:fld>
            <a:endParaRPr lang="nb-NO"/>
          </a:p>
        </p:txBody>
      </p:sp>
    </p:spTree>
    <p:extLst>
      <p:ext uri="{BB962C8B-B14F-4D97-AF65-F5344CB8AC3E}">
        <p14:creationId xmlns:p14="http://schemas.microsoft.com/office/powerpoint/2010/main" val="291458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3CBC8185-6371-481A-B14C-F4EA82DDEA36}" type="slidenum">
              <a:rPr lang="nb-NO" smtClean="0"/>
              <a:t>6</a:t>
            </a:fld>
            <a:endParaRPr lang="nb-NO"/>
          </a:p>
        </p:txBody>
      </p:sp>
    </p:spTree>
    <p:extLst>
      <p:ext uri="{BB962C8B-B14F-4D97-AF65-F5344CB8AC3E}">
        <p14:creationId xmlns:p14="http://schemas.microsoft.com/office/powerpoint/2010/main" val="198460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Arial"/>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103558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cs typeface="Arial"/>
            </a:endParaRPr>
          </a:p>
        </p:txBody>
      </p:sp>
      <p:sp>
        <p:nvSpPr>
          <p:cNvPr id="4" name="Slide Number Placeholder 3"/>
          <p:cNvSpPr>
            <a:spLocks noGrp="1"/>
          </p:cNvSpPr>
          <p:nvPr>
            <p:ph type="sldNum" sz="quarter" idx="5"/>
          </p:nvPr>
        </p:nvSpPr>
        <p:spPr/>
        <p:txBody>
          <a:bodyPr/>
          <a:lstStyle/>
          <a:p>
            <a:fld id="{3CBC8185-6371-481A-B14C-F4EA82DDEA36}" type="slidenum">
              <a:rPr lang="nb-NO" smtClean="0"/>
              <a:t>18</a:t>
            </a:fld>
            <a:endParaRPr lang="nb-NO"/>
          </a:p>
        </p:txBody>
      </p:sp>
    </p:spTree>
    <p:extLst>
      <p:ext uri="{BB962C8B-B14F-4D97-AF65-F5344CB8AC3E}">
        <p14:creationId xmlns:p14="http://schemas.microsoft.com/office/powerpoint/2010/main" val="288614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latin typeface="Arial"/>
              <a:cs typeface="Arial"/>
            </a:endParaRPr>
          </a:p>
        </p:txBody>
      </p:sp>
      <p:sp>
        <p:nvSpPr>
          <p:cNvPr id="4" name="Slide Number Placeholder 3"/>
          <p:cNvSpPr>
            <a:spLocks noGrp="1"/>
          </p:cNvSpPr>
          <p:nvPr>
            <p:ph type="sldNum" sz="quarter" idx="5"/>
          </p:nvPr>
        </p:nvSpPr>
        <p:spPr/>
        <p:txBody>
          <a:bodyPr/>
          <a:lstStyle/>
          <a:p>
            <a:fld id="{3CBC8185-6371-481A-B14C-F4EA82DDEA36}" type="slidenum">
              <a:rPr lang="nb-NO" smtClean="0"/>
              <a:t>26</a:t>
            </a:fld>
            <a:endParaRPr lang="nb-NO"/>
          </a:p>
        </p:txBody>
      </p:sp>
    </p:spTree>
    <p:extLst>
      <p:ext uri="{BB962C8B-B14F-4D97-AF65-F5344CB8AC3E}">
        <p14:creationId xmlns:p14="http://schemas.microsoft.com/office/powerpoint/2010/main" val="267811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This has ot be </a:t>
            </a:r>
            <a:r>
              <a:rPr lang="nb-NO" err="1"/>
              <a:t>adapted</a:t>
            </a:r>
            <a:r>
              <a:rPr lang="nb-NO"/>
              <a:t> </a:t>
            </a:r>
            <a:r>
              <a:rPr lang="nb-NO" err="1"/>
              <a:t>nationally</a:t>
            </a:r>
            <a:endParaRPr lang="nb-NO"/>
          </a:p>
        </p:txBody>
      </p:sp>
      <p:sp>
        <p:nvSpPr>
          <p:cNvPr id="4" name="Slide Number Placeholder 3"/>
          <p:cNvSpPr>
            <a:spLocks noGrp="1"/>
          </p:cNvSpPr>
          <p:nvPr>
            <p:ph type="sldNum" sz="quarter" idx="5"/>
          </p:nvPr>
        </p:nvSpPr>
        <p:spPr/>
        <p:txBody>
          <a:bodyPr/>
          <a:lstStyle/>
          <a:p>
            <a:fld id="{3CBC8185-6371-481A-B14C-F4EA82DDEA36}" type="slidenum">
              <a:rPr lang="nb-NO" smtClean="0"/>
              <a:t>36</a:t>
            </a:fld>
            <a:endParaRPr lang="nb-NO"/>
          </a:p>
        </p:txBody>
      </p:sp>
    </p:spTree>
    <p:extLst>
      <p:ext uri="{BB962C8B-B14F-4D97-AF65-F5344CB8AC3E}">
        <p14:creationId xmlns:p14="http://schemas.microsoft.com/office/powerpoint/2010/main" val="128321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CBC8185-6371-481A-B14C-F4EA82DDEA36}" type="slidenum">
              <a:rPr lang="nb-NO" smtClean="0"/>
              <a:t>45</a:t>
            </a:fld>
            <a:endParaRPr lang="nb-NO"/>
          </a:p>
        </p:txBody>
      </p:sp>
    </p:spTree>
    <p:extLst>
      <p:ext uri="{BB962C8B-B14F-4D97-AF65-F5344CB8AC3E}">
        <p14:creationId xmlns:p14="http://schemas.microsoft.com/office/powerpoint/2010/main" val="323206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ERCL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7088" y="1784350"/>
            <a:ext cx="6553200" cy="4706938"/>
          </a:xfrm>
          <a:prstGeom prst="rect">
            <a:avLst/>
          </a:prstGeom>
          <a:noFill/>
          <a:ln w="9525">
            <a:noFill/>
            <a:miter lim="800000"/>
            <a:headEnd/>
            <a:tailEnd/>
          </a:ln>
        </p:spPr>
      </p:pic>
      <p:pic>
        <p:nvPicPr>
          <p:cNvPr id="5" name="Picture 5" descr="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338" y="5848350"/>
            <a:ext cx="2073275" cy="893763"/>
          </a:xfrm>
          <a:prstGeom prst="rect">
            <a:avLst/>
          </a:prstGeom>
          <a:noFill/>
          <a:ln w="9525">
            <a:noFill/>
            <a:miter lim="800000"/>
            <a:headEnd/>
            <a:tailEnd/>
          </a:ln>
        </p:spPr>
      </p:pic>
      <p:sp>
        <p:nvSpPr>
          <p:cNvPr id="6" name="Line 6"/>
          <p:cNvSpPr>
            <a:spLocks noChangeShapeType="1"/>
          </p:cNvSpPr>
          <p:nvPr/>
        </p:nvSpPr>
        <p:spPr bwMode="auto">
          <a:xfrm flipH="1">
            <a:off x="2771775" y="1628775"/>
            <a:ext cx="5832475" cy="0"/>
          </a:xfrm>
          <a:prstGeom prst="line">
            <a:avLst/>
          </a:prstGeom>
          <a:noFill/>
          <a:ln w="12700">
            <a:solidFill>
              <a:srgbClr val="2B679F"/>
            </a:solidFill>
            <a:round/>
            <a:headEnd/>
            <a:tailEnd/>
          </a:ln>
          <a:effectLst/>
        </p:spPr>
        <p:txBody>
          <a:bodyPr/>
          <a:lstStyle/>
          <a:p>
            <a:pPr algn="ctr">
              <a:defRPr/>
            </a:pPr>
            <a:endParaRPr lang="en-GB" sz="1800" b="0">
              <a:solidFill>
                <a:srgbClr val="000000"/>
              </a:solidFill>
              <a:latin typeface="Arial" charset="0"/>
            </a:endParaRPr>
          </a:p>
        </p:txBody>
      </p:sp>
      <p:sp>
        <p:nvSpPr>
          <p:cNvPr id="5123" name="Rectangle 3"/>
          <p:cNvSpPr>
            <a:spLocks noGrp="1" noChangeArrowheads="1"/>
          </p:cNvSpPr>
          <p:nvPr>
            <p:ph type="ctrTitle"/>
          </p:nvPr>
        </p:nvSpPr>
        <p:spPr>
          <a:xfrm>
            <a:off x="2700338" y="981075"/>
            <a:ext cx="5616575" cy="935038"/>
          </a:xfrm>
        </p:spPr>
        <p:txBody>
          <a:bodyPr/>
          <a:lstStyle>
            <a:lvl1pPr algn="l">
              <a:defRPr sz="2000"/>
            </a:lvl1pPr>
          </a:lstStyle>
          <a:p>
            <a:r>
              <a:rPr lang="en-GB"/>
              <a:t>Click to edit Master title style</a:t>
            </a:r>
          </a:p>
        </p:txBody>
      </p:sp>
      <p:sp>
        <p:nvSpPr>
          <p:cNvPr id="5124" name="Rectangle 4"/>
          <p:cNvSpPr>
            <a:spLocks noGrp="1" noChangeArrowheads="1"/>
          </p:cNvSpPr>
          <p:nvPr>
            <p:ph type="subTitle" idx="1"/>
          </p:nvPr>
        </p:nvSpPr>
        <p:spPr>
          <a:xfrm>
            <a:off x="2738438" y="1773238"/>
            <a:ext cx="5721350" cy="504825"/>
          </a:xfrm>
        </p:spPr>
        <p:txBody>
          <a:bodyPr/>
          <a:lstStyle>
            <a:lvl1pPr marL="0" indent="0">
              <a:buFont typeface="Arial" charset="0"/>
              <a:buNone/>
              <a:defRPr sz="1800"/>
            </a:lvl1pPr>
          </a:lstStyle>
          <a:p>
            <a:r>
              <a:rPr lang="en-GB"/>
              <a:t>Click to edit Master subtitle style</a:t>
            </a:r>
          </a:p>
        </p:txBody>
      </p:sp>
    </p:spTree>
    <p:extLst>
      <p:ext uri="{BB962C8B-B14F-4D97-AF65-F5344CB8AC3E}">
        <p14:creationId xmlns:p14="http://schemas.microsoft.com/office/powerpoint/2010/main" val="116931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639931" y="2005163"/>
            <a:ext cx="7355124" cy="1413349"/>
          </a:xfrm>
          <a:prstGeom prst="rect">
            <a:avLst/>
          </a:prstGeom>
          <a:noFill/>
          <a:ln w="0" cmpd="sng">
            <a:noFill/>
            <a:prstDash val="solid"/>
          </a:ln>
        </p:spPr>
        <p:txBody>
          <a:bodyPr vert="horz" lIns="0" tIns="0" rIns="0" bIns="0" anchor="t"/>
          <a:lstStyle>
            <a:lvl1pPr marL="1788813" marR="0" indent="0" algn="l">
              <a:lnSpc>
                <a:spcPts val="2566"/>
              </a:lnSpc>
              <a:spcBef>
                <a:spcPts val="314"/>
              </a:spcBef>
              <a:spcAft>
                <a:spcPts val="5715"/>
              </a:spcAft>
              <a:defRPr/>
            </a:lvl1pPr>
          </a:lstStyle>
          <a:p>
            <a:pPr marL="0" marR="0" indent="0" algn="l">
              <a:lnSpc>
                <a:spcPts val="3900"/>
              </a:lnSpc>
              <a:spcAft>
                <a:spcPts val="0"/>
              </a:spcAft>
            </a:pPr>
            <a:r>
              <a:rPr lang="en-US" sz="4111" b="1" spc="42">
                <a:solidFill>
                  <a:srgbClr val="00679A"/>
                </a:solidFill>
                <a:latin typeface="Arial" panose="02020603050405020304" pitchFamily="2"/>
              </a:rPr>
              <a:t>The EURAXESS network: </a:t>
            </a:r>
          </a:p>
          <a:p>
            <a:pPr marL="2788920" marR="0" indent="0" algn="l">
              <a:lnSpc>
                <a:spcPts val="4000"/>
              </a:lnSpc>
              <a:spcBef>
                <a:spcPts val="490"/>
              </a:spcBef>
              <a:spcAft>
                <a:spcPts val="8910"/>
              </a:spcAft>
            </a:pPr>
            <a:r>
              <a:rPr lang="en-US" sz="4111" b="1" spc="145">
                <a:solidFill>
                  <a:srgbClr val="00679A"/>
                </a:solidFill>
                <a:latin typeface="Arial" panose="02020603050405020304" pitchFamily="2"/>
              </a:rPr>
              <a:t>what we do </a:t>
            </a:r>
          </a:p>
        </p:txBody>
      </p:sp>
      <p:sp>
        <p:nvSpPr>
          <p:cNvPr id="5" name="Text Placeholder 4"/>
          <p:cNvSpPr>
            <a:spLocks noGrp="1"/>
          </p:cNvSpPr>
          <p:nvPr>
            <p:ph type="body" idx="10"/>
          </p:nvPr>
        </p:nvSpPr>
        <p:spPr>
          <a:xfrm>
            <a:off x="1639931" y="3418512"/>
            <a:ext cx="7355124" cy="3439692"/>
          </a:xfrm>
          <a:prstGeom prst="rect">
            <a:avLst/>
          </a:prstGeom>
          <a:noFill/>
          <a:ln w="0" cmpd="sng">
            <a:noFill/>
            <a:prstDash val="solid"/>
          </a:ln>
        </p:spPr>
        <p:txBody>
          <a:bodyPr vert="horz" lIns="0" tIns="0" rIns="0" bIns="0" anchor="t"/>
          <a:lstStyle>
            <a:lvl1pPr marL="0" marR="0" indent="0" algn="r">
              <a:lnSpc>
                <a:spcPts val="898"/>
              </a:lnSpc>
              <a:spcBef>
                <a:spcPts val="3666"/>
              </a:spcBef>
              <a:spcAft>
                <a:spcPts val="840"/>
              </a:spcAft>
              <a:buFont typeface="Symbol"/>
              <a:buChar char="·"/>
              <a:defRPr/>
            </a:lvl1pPr>
          </a:lstStyle>
          <a:p>
            <a:pPr marL="1554480" marR="777240" indent="274320" algn="just">
              <a:lnSpc>
                <a:spcPts val="1500"/>
              </a:lnSpc>
              <a:spcAft>
                <a:spcPts val="0"/>
              </a:spcAft>
              <a:buFont typeface="Symbol"/>
              <a:buChar char="·"/>
            </a:pPr>
            <a:r>
              <a:rPr lang="en-US" sz="1269" spc="0">
                <a:solidFill>
                  <a:srgbClr val="6C6D6F"/>
                </a:solidFill>
                <a:latin typeface="Arial" panose="02020603050405020304" pitchFamily="2"/>
              </a:rPr>
              <a:t>EURAXESS is a network of offices providing information and </a:t>
            </a:r>
            <a:r>
              <a:rPr lang="en-US" sz="1209" spc="0">
                <a:solidFill>
                  <a:srgbClr val="6C6D6F"/>
                </a:solidFill>
                <a:latin typeface="Tahoma" panose="02020603050405020304" pitchFamily="2"/>
              </a:rPr>
              <a:t>advice for national and international researchers who already live or work in Europe, who are looking for an opportunity to </a:t>
            </a:r>
            <a:r>
              <a:rPr lang="en-US" sz="1269" spc="0">
                <a:solidFill>
                  <a:srgbClr val="6C6D6F"/>
                </a:solidFill>
                <a:latin typeface="Arial" panose="02020603050405020304" pitchFamily="2"/>
              </a:rPr>
              <a:t>conduct a scientific career or who are interested in moving to </a:t>
            </a:r>
            <a:r>
              <a:rPr lang="en-US" sz="1209" spc="0">
                <a:solidFill>
                  <a:srgbClr val="6C6D6F"/>
                </a:solidFill>
                <a:latin typeface="Tahoma" panose="02020603050405020304" pitchFamily="2"/>
              </a:rPr>
              <a:t>another country to do so. </a:t>
            </a:r>
          </a:p>
          <a:p>
            <a:pPr marL="1554480" marR="777240" indent="274320" algn="just">
              <a:lnSpc>
                <a:spcPts val="1500"/>
              </a:lnSpc>
              <a:spcBef>
                <a:spcPts val="560"/>
              </a:spcBef>
              <a:spcAft>
                <a:spcPts val="0"/>
              </a:spcAft>
              <a:buFont typeface="Symbol"/>
              <a:buChar char="·"/>
            </a:pPr>
            <a:r>
              <a:rPr lang="en-US" sz="1209" spc="0">
                <a:solidFill>
                  <a:srgbClr val="6C6D6F"/>
                </a:solidFill>
                <a:latin typeface="Tahoma" panose="02020603050405020304" pitchFamily="2"/>
              </a:rPr>
              <a:t>The EURAXESS network consists of 500 centres in 40 different European and associated countries to support and assist researchers wherever needed. </a:t>
            </a:r>
          </a:p>
          <a:p>
            <a:pPr marL="1554480" marR="777240" indent="274320" algn="just">
              <a:lnSpc>
                <a:spcPts val="1500"/>
              </a:lnSpc>
              <a:spcBef>
                <a:spcPts val="565"/>
              </a:spcBef>
              <a:spcAft>
                <a:spcPts val="0"/>
              </a:spcAft>
              <a:buFont typeface="Symbol"/>
              <a:buChar char="·"/>
            </a:pPr>
            <a:r>
              <a:rPr lang="en-US" sz="1209" spc="0">
                <a:solidFill>
                  <a:srgbClr val="6C6D6F"/>
                </a:solidFill>
                <a:latin typeface="Tahoma" panose="02020603050405020304" pitchFamily="2"/>
              </a:rPr>
              <a:t>EURAXESS services contain practical information concerning professional and daily life as well as information on job and funding opportunities. EURAXESS helps researchers to plan and organize their move to a foreign country and provides assistance in all matters related to mobility and career development. </a:t>
            </a:r>
          </a:p>
          <a:p>
            <a:pPr marL="1554480" marR="777240" indent="274320" algn="just">
              <a:lnSpc>
                <a:spcPts val="1500"/>
              </a:lnSpc>
              <a:spcBef>
                <a:spcPts val="595"/>
              </a:spcBef>
              <a:spcAft>
                <a:spcPts val="0"/>
              </a:spcAft>
              <a:buFont typeface="Symbol"/>
              <a:buChar char="·"/>
            </a:pPr>
            <a:r>
              <a:rPr lang="en-US" sz="1209" spc="0">
                <a:solidFill>
                  <a:srgbClr val="6C6D6F"/>
                </a:solidFill>
                <a:latin typeface="Tahoma" panose="02020603050405020304" pitchFamily="2"/>
              </a:rPr>
              <a:t>EURAXESS Jobs offers a platform for talents with thousands of job opportunities in research and innovation in any sector </a:t>
            </a:r>
            <a:r>
              <a:rPr lang="en-US" sz="1269" spc="0">
                <a:solidFill>
                  <a:srgbClr val="6C6D6F"/>
                </a:solidFill>
                <a:latin typeface="Arial" panose="02020603050405020304" pitchFamily="2"/>
              </a:rPr>
              <a:t>and scientific field all over Europe. </a:t>
            </a:r>
          </a:p>
          <a:p>
            <a:pPr marL="1554480" marR="777240" indent="274320" algn="just">
              <a:lnSpc>
                <a:spcPts val="1500"/>
              </a:lnSpc>
              <a:spcBef>
                <a:spcPts val="545"/>
              </a:spcBef>
              <a:spcAft>
                <a:spcPts val="0"/>
              </a:spcAft>
              <a:buFont typeface="Symbol"/>
              <a:buChar char="·"/>
            </a:pPr>
            <a:r>
              <a:rPr lang="en-US" sz="1209" spc="0">
                <a:solidFill>
                  <a:srgbClr val="6C6D6F"/>
                </a:solidFill>
                <a:latin typeface="Tahoma" panose="02020603050405020304" pitchFamily="2"/>
              </a:rPr>
              <a:t>EURAXESS Worldwide is a network supporting researchers working outside of Europe who wish to connect or stay connected </a:t>
            </a:r>
            <a:r>
              <a:rPr lang="en-US" sz="1269" spc="0">
                <a:solidFill>
                  <a:srgbClr val="6C6D6F"/>
                </a:solidFill>
                <a:latin typeface="Arial" panose="02020603050405020304" pitchFamily="2"/>
              </a:rPr>
              <a:t>with Europe. The EURAXESS officers in the outposts advise and </a:t>
            </a:r>
            <a:r>
              <a:rPr lang="en-US" sz="1209" spc="0">
                <a:solidFill>
                  <a:srgbClr val="6C6D6F"/>
                </a:solidFill>
                <a:latin typeface="Tahoma" panose="02020603050405020304" pitchFamily="2"/>
              </a:rPr>
              <a:t>help networking within the respective regions: </a:t>
            </a:r>
          </a:p>
          <a:p>
            <a:pPr marL="1554480" marR="0" indent="0" algn="l">
              <a:lnSpc>
                <a:spcPts val="1300"/>
              </a:lnSpc>
              <a:spcBef>
                <a:spcPts val="245"/>
              </a:spcBef>
              <a:spcAft>
                <a:spcPts val="0"/>
              </a:spcAft>
            </a:pPr>
            <a:r>
              <a:rPr lang="en-US" sz="1209" spc="55">
                <a:solidFill>
                  <a:srgbClr val="6C6D6F"/>
                </a:solidFill>
                <a:latin typeface="Tahoma" panose="02020603050405020304" pitchFamily="2"/>
              </a:rPr>
              <a:t>ASEAN, Brazil, China, India, Japan, North America. </a:t>
            </a:r>
          </a:p>
          <a:p>
            <a:pPr marL="0" marR="0" indent="0" algn="r">
              <a:lnSpc>
                <a:spcPts val="1400"/>
              </a:lnSpc>
              <a:spcBef>
                <a:spcPts val="5715"/>
              </a:spcBef>
              <a:spcAft>
                <a:spcPts val="1310"/>
              </a:spcAft>
            </a:pPr>
            <a:r>
              <a:rPr lang="en-US" sz="1451" spc="0">
                <a:solidFill>
                  <a:srgbClr val="9BA0A5"/>
                </a:solidFill>
                <a:latin typeface="Arial" panose="02020603050405020304" pitchFamily="2"/>
              </a:rPr>
              <a:t>3 </a:t>
            </a:r>
          </a:p>
        </p:txBody>
      </p:sp>
    </p:spTree>
    <p:extLst>
      <p:ext uri="{BB962C8B-B14F-4D97-AF65-F5344CB8AC3E}">
        <p14:creationId xmlns:p14="http://schemas.microsoft.com/office/powerpoint/2010/main" val="337286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902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p:cNvSpPr>
          <p:nvPr userDrawn="1"/>
        </p:nvSpPr>
        <p:spPr bwMode="auto">
          <a:xfrm>
            <a:off x="1295400" y="609600"/>
            <a:ext cx="6858000" cy="990600"/>
          </a:xfrm>
          <a:prstGeom prst="rect">
            <a:avLst/>
          </a:prstGeom>
          <a:noFill/>
          <a:ln w="9525">
            <a:noFill/>
            <a:miter lim="800000"/>
            <a:headEnd/>
            <a:tailEnd/>
          </a:ln>
        </p:spPr>
        <p:txBody>
          <a:bodyPr anchor="ctr"/>
          <a:lstStyle/>
          <a:p>
            <a:pPr>
              <a:defRPr/>
            </a:pPr>
            <a:endParaRPr lang="en-GB" sz="2000" b="0">
              <a:solidFill>
                <a:srgbClr val="FF0000"/>
              </a:solidFill>
              <a:latin typeface="Arial" charset="0"/>
              <a:ea typeface="ＭＳ Ｐゴシック" charset="-128"/>
              <a:cs typeface="ＭＳ Ｐゴシック" charset="-128"/>
            </a:endParaRPr>
          </a:p>
        </p:txBody>
      </p:sp>
      <p:sp>
        <p:nvSpPr>
          <p:cNvPr id="3" name="Title 1"/>
          <p:cNvSpPr>
            <a:spLocks noGrp="1"/>
          </p:cNvSpPr>
          <p:nvPr>
            <p:ph type="title"/>
          </p:nvPr>
        </p:nvSpPr>
        <p:spPr>
          <a:xfrm>
            <a:off x="1219200" y="533400"/>
            <a:ext cx="7467600" cy="1066800"/>
          </a:xfrm>
        </p:spPr>
        <p:txBody>
          <a:bodyPr/>
          <a:lstStyle/>
          <a:p>
            <a:r>
              <a:rPr lang="en-US"/>
              <a:t>Click to edit Master title style</a:t>
            </a:r>
            <a:endParaRPr lang="en-GB"/>
          </a:p>
        </p:txBody>
      </p:sp>
      <p:sp>
        <p:nvSpPr>
          <p:cNvPr id="5" name="Rectangle 3"/>
          <p:cNvSpPr>
            <a:spLocks noGrp="1" noChangeArrowheads="1"/>
          </p:cNvSpPr>
          <p:nvPr>
            <p:ph idx="1"/>
          </p:nvPr>
        </p:nvSpPr>
        <p:spPr bwMode="auto">
          <a:xfrm>
            <a:off x="1219200" y="1905000"/>
            <a:ext cx="7467600" cy="4221163"/>
          </a:xfrm>
          <a:prstGeom prst="rect">
            <a:avLst/>
          </a:prstGeom>
          <a:noFill/>
          <a:ln w="9525">
            <a:noFill/>
            <a:miter lim="800000"/>
            <a:headEnd/>
            <a:tailEnd/>
          </a:ln>
        </p:spPr>
        <p:txBody>
          <a:bodyPr/>
          <a:lstStyle/>
          <a:p>
            <a:pPr lvl="0"/>
            <a:r>
              <a:rPr lang="en-GB"/>
              <a:t>Click to edit Master text styles</a:t>
            </a:r>
          </a:p>
        </p:txBody>
      </p:sp>
    </p:spTree>
    <p:extLst>
      <p:ext uri="{BB962C8B-B14F-4D97-AF65-F5344CB8AC3E}">
        <p14:creationId xmlns:p14="http://schemas.microsoft.com/office/powerpoint/2010/main" val="149805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2791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7607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03742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340768"/>
            <a:ext cx="9144000" cy="5517232"/>
          </a:xfrm>
          <a:prstGeom prst="rect">
            <a:avLst/>
          </a:prstGeom>
          <a:solidFill>
            <a:srgbClr val="006195"/>
          </a:solidFill>
          <a:ln w="73025" algn="ctr">
            <a:no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EC20E"/>
                </a:solidFill>
              </a:defRPr>
            </a:lvl1pPr>
          </a:lstStyle>
          <a:p>
            <a:r>
              <a:rPr lang="en-GB"/>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a:p>
        </p:txBody>
      </p:sp>
      <p:sp>
        <p:nvSpPr>
          <p:cNvPr id="10" name="AutoShape 2" descr="Image result for euraxess"/>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Image result for euraxess"/>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euraxess"/>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544" y="142101"/>
            <a:ext cx="3762456" cy="9866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
        <p:nvSpPr>
          <p:cNvPr id="3" name="AutoShape 2" descr="Image result for unibl"/>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unibl"/>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533400"/>
            <a:ext cx="7467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1219200" y="1905000"/>
            <a:ext cx="7467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p:txBody>
      </p:sp>
    </p:spTree>
    <p:extLst>
      <p:ext uri="{BB962C8B-B14F-4D97-AF65-F5344CB8AC3E}">
        <p14:creationId xmlns:p14="http://schemas.microsoft.com/office/powerpoint/2010/main" val="35238819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Lst>
  <p:transition spd="med">
    <p:circle/>
  </p:transition>
  <p:txStyles>
    <p:title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p:titleStyle>
    <p:bodyStyle>
      <a:lvl1pPr marL="342900" indent="-342900" algn="l" rtl="0" eaLnBrk="0" fontAlgn="base" hangingPunct="0">
        <a:spcBef>
          <a:spcPct val="20000"/>
        </a:spcBef>
        <a:spcAft>
          <a:spcPct val="0"/>
        </a:spcAft>
        <a:buSzPct val="150000"/>
        <a:buFont typeface="Arial" charset="0"/>
        <a:buBlip>
          <a:blip r:embed="rId8"/>
        </a:buBlip>
        <a:defRPr sz="2000">
          <a:solidFill>
            <a:srgbClr val="2B679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600">
          <a:solidFill>
            <a:srgbClr val="2B679F"/>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000">
          <a:solidFill>
            <a:srgbClr val="2B679F"/>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a:solidFill>
            <a:srgbClr val="2B679F"/>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a:solidFill>
            <a:srgbClr val="2B679F"/>
          </a:solidFill>
          <a:latin typeface="+mn-lt"/>
          <a:ea typeface="ＭＳ Ｐゴシック" charset="-128"/>
          <a:cs typeface="ＭＳ Ｐゴシック"/>
        </a:defRPr>
      </a:lvl5pPr>
      <a:lvl6pPr marL="2514600" indent="-228600" algn="l" rtl="0" fontAlgn="base">
        <a:spcBef>
          <a:spcPct val="20000"/>
        </a:spcBef>
        <a:spcAft>
          <a:spcPct val="0"/>
        </a:spcAft>
        <a:buChar char="»"/>
        <a:defRPr>
          <a:solidFill>
            <a:srgbClr val="2B679F"/>
          </a:solidFill>
          <a:latin typeface="+mn-lt"/>
        </a:defRPr>
      </a:lvl6pPr>
      <a:lvl7pPr marL="2971800" indent="-228600" algn="l" rtl="0" fontAlgn="base">
        <a:spcBef>
          <a:spcPct val="20000"/>
        </a:spcBef>
        <a:spcAft>
          <a:spcPct val="0"/>
        </a:spcAft>
        <a:buChar char="»"/>
        <a:defRPr>
          <a:solidFill>
            <a:srgbClr val="2B679F"/>
          </a:solidFill>
          <a:latin typeface="+mn-lt"/>
        </a:defRPr>
      </a:lvl7pPr>
      <a:lvl8pPr marL="3429000" indent="-228600" algn="l" rtl="0" fontAlgn="base">
        <a:spcBef>
          <a:spcPct val="20000"/>
        </a:spcBef>
        <a:spcAft>
          <a:spcPct val="0"/>
        </a:spcAft>
        <a:buChar char="»"/>
        <a:defRPr>
          <a:solidFill>
            <a:srgbClr val="2B679F"/>
          </a:solidFill>
          <a:latin typeface="+mn-lt"/>
        </a:defRPr>
      </a:lvl8pPr>
      <a:lvl9pPr marL="3886200" indent="-228600" algn="l" rtl="0" fontAlgn="base">
        <a:spcBef>
          <a:spcPct val="20000"/>
        </a:spcBef>
        <a:spcAft>
          <a:spcPct val="0"/>
        </a:spcAft>
        <a:buChar char="»"/>
        <a:defRPr>
          <a:solidFill>
            <a:srgbClr val="2B679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a:t>Et dolor fragum</a:t>
            </a:r>
            <a:endParaRPr lang="en-GB"/>
          </a:p>
          <a:p>
            <a:pPr lvl="1"/>
            <a:r>
              <a:rPr lang="en-GB"/>
              <a:t>Et </a:t>
            </a:r>
            <a:r>
              <a:rPr lang="en-GB" err="1"/>
              <a:t>dolor</a:t>
            </a:r>
            <a:r>
              <a:rPr lang="en-GB"/>
              <a:t> </a:t>
            </a:r>
            <a:r>
              <a:rPr lang="en-GB" err="1"/>
              <a:t>fragum</a:t>
            </a:r>
            <a:endParaRPr lang="en-GB"/>
          </a:p>
          <a:p>
            <a:pPr lvl="2"/>
            <a:r>
              <a:rPr lang="en-GB"/>
              <a:t>- Et </a:t>
            </a:r>
            <a:r>
              <a:rPr lang="en-GB" err="1"/>
              <a:t>dolor</a:t>
            </a:r>
            <a:r>
              <a:rPr lang="en-GB"/>
              <a:t> </a:t>
            </a:r>
            <a:r>
              <a:rPr lang="en-GB" err="1"/>
              <a:t>fragum</a:t>
            </a:r>
            <a:endParaRPr lang="en-GB"/>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5" r:id="rId12"/>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hyperlink" Target="mailto:support@euraxess.org" TargetMode="External"/><Relationship Id="rId3" Type="http://schemas.openxmlformats.org/officeDocument/2006/relationships/image" Target="../media/image67.jpeg"/><Relationship Id="rId7" Type="http://schemas.openxmlformats.org/officeDocument/2006/relationships/hyperlink" Target="mailto:RTD-CHARTER@ec.europa.e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RTD-RMP@ec.europa.eu" TargetMode="External"/><Relationship Id="rId5" Type="http://schemas.openxmlformats.org/officeDocument/2006/relationships/hyperlink" Target="https://www.youtube.com/channel/UCYDwulgU3SrBgjsTuR_4RDg"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3D9069-5C4E-4740-8504-D7AAF8459F5C}"/>
              </a:ext>
            </a:extLst>
          </p:cNvPr>
          <p:cNvSpPr/>
          <p:nvPr/>
        </p:nvSpPr>
        <p:spPr bwMode="auto">
          <a:xfrm flipV="1">
            <a:off x="-3491" y="1600200"/>
            <a:ext cx="9147491" cy="5262208"/>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Title 1">
            <a:extLst>
              <a:ext uri="{FF2B5EF4-FFF2-40B4-BE49-F238E27FC236}">
                <a16:creationId xmlns:a16="http://schemas.microsoft.com/office/drawing/2014/main" id="{0C35F958-835B-40C2-AE77-BF9E6A7D9C51}"/>
              </a:ext>
            </a:extLst>
          </p:cNvPr>
          <p:cNvSpPr txBox="1">
            <a:spLocks/>
          </p:cNvSpPr>
          <p:nvPr/>
        </p:nvSpPr>
        <p:spPr bwMode="auto">
          <a:xfrm>
            <a:off x="4224969" y="2210907"/>
            <a:ext cx="4536504" cy="7598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5400" kern="0">
                <a:solidFill>
                  <a:srgbClr val="FFC000"/>
                </a:solidFill>
              </a:rPr>
              <a:t>EURAXESS</a:t>
            </a:r>
            <a:endParaRPr lang="en-GB" sz="5400" kern="0">
              <a:ea typeface="Verdana"/>
            </a:endParaRPr>
          </a:p>
        </p:txBody>
      </p:sp>
      <p:pic>
        <p:nvPicPr>
          <p:cNvPr id="22" name="Picture 22" descr="A picture containing drawing&#10;&#10;Description generated with very high confidence">
            <a:extLst>
              <a:ext uri="{FF2B5EF4-FFF2-40B4-BE49-F238E27FC236}">
                <a16:creationId xmlns:a16="http://schemas.microsoft.com/office/drawing/2014/main" id="{33B2B955-1E01-4F1B-B3BC-C54800FD67E9}"/>
              </a:ext>
            </a:extLst>
          </p:cNvPr>
          <p:cNvPicPr>
            <a:picLocks noChangeAspect="1"/>
          </p:cNvPicPr>
          <p:nvPr/>
        </p:nvPicPr>
        <p:blipFill>
          <a:blip r:embed="rId2"/>
          <a:stretch>
            <a:fillRect/>
          </a:stretch>
        </p:blipFill>
        <p:spPr>
          <a:xfrm>
            <a:off x="187036" y="157628"/>
            <a:ext cx="4651348" cy="1224488"/>
          </a:xfrm>
          <a:prstGeom prst="rect">
            <a:avLst/>
          </a:prstGeom>
        </p:spPr>
      </p:pic>
      <p:sp>
        <p:nvSpPr>
          <p:cNvPr id="24" name="TextBox 23">
            <a:extLst>
              <a:ext uri="{FF2B5EF4-FFF2-40B4-BE49-F238E27FC236}">
                <a16:creationId xmlns:a16="http://schemas.microsoft.com/office/drawing/2014/main" id="{AD94664E-5394-4F04-BB5D-F26A6CD8FC60}"/>
              </a:ext>
            </a:extLst>
          </p:cNvPr>
          <p:cNvSpPr txBox="1"/>
          <p:nvPr/>
        </p:nvSpPr>
        <p:spPr>
          <a:xfrm>
            <a:off x="4277276" y="3039813"/>
            <a:ext cx="4286751" cy="49244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GB" sz="2600">
                <a:solidFill>
                  <a:srgbClr val="FFC000"/>
                </a:solidFill>
              </a:rPr>
              <a:t>researchers in motion</a:t>
            </a:r>
            <a:r>
              <a:rPr lang="en-US" sz="2600">
                <a:ea typeface="Verdana"/>
              </a:rPr>
              <a:t>​</a:t>
            </a:r>
            <a:endParaRPr lang="en-US" sz="2600"/>
          </a:p>
        </p:txBody>
      </p:sp>
      <p:sp>
        <p:nvSpPr>
          <p:cNvPr id="4" name="TextBox 3">
            <a:extLst>
              <a:ext uri="{FF2B5EF4-FFF2-40B4-BE49-F238E27FC236}">
                <a16:creationId xmlns:a16="http://schemas.microsoft.com/office/drawing/2014/main" id="{2D167494-6A46-4C5F-90D8-5B4EB503D781}"/>
              </a:ext>
            </a:extLst>
          </p:cNvPr>
          <p:cNvSpPr txBox="1"/>
          <p:nvPr/>
        </p:nvSpPr>
        <p:spPr>
          <a:xfrm>
            <a:off x="520639" y="4031673"/>
            <a:ext cx="701339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2000">
                <a:solidFill>
                  <a:schemeClr val="bg1"/>
                </a:solidFill>
                <a:latin typeface="Verdana"/>
                <a:ea typeface="Verdana"/>
              </a:rPr>
              <a:t>Event</a:t>
            </a:r>
            <a:endParaRPr lang="en-US" sz="2000" b="0">
              <a:solidFill>
                <a:schemeClr val="bg1"/>
              </a:solidFill>
              <a:latin typeface="Verdana"/>
              <a:ea typeface="Verdana"/>
            </a:endParaRPr>
          </a:p>
          <a:p>
            <a:pPr>
              <a:spcBef>
                <a:spcPct val="20000"/>
              </a:spcBef>
            </a:pPr>
            <a:r>
              <a:rPr lang="en-US" sz="2000">
                <a:solidFill>
                  <a:schemeClr val="bg1"/>
                </a:solidFill>
                <a:latin typeface="Verdana"/>
                <a:ea typeface="Verdana"/>
              </a:rPr>
              <a:t>Event</a:t>
            </a:r>
            <a:endParaRPr lang="en-US" sz="2000" b="0">
              <a:solidFill>
                <a:schemeClr val="bg1"/>
              </a:solidFill>
              <a:latin typeface="Verdana"/>
              <a:ea typeface="Verdana"/>
            </a:endParaRPr>
          </a:p>
          <a:p>
            <a:pPr>
              <a:spcBef>
                <a:spcPct val="20000"/>
              </a:spcBef>
            </a:pPr>
            <a:r>
              <a:rPr lang="en-US" sz="2000">
                <a:solidFill>
                  <a:schemeClr val="bg1"/>
                </a:solidFill>
                <a:latin typeface="Verdana"/>
                <a:ea typeface="Verdana"/>
              </a:rPr>
              <a:t>Event</a:t>
            </a:r>
            <a:endParaRPr lang="en-US" sz="2000" b="0">
              <a:solidFill>
                <a:schemeClr val="bg1"/>
              </a:solidFill>
              <a:latin typeface="Verdana"/>
              <a:ea typeface="Verdana"/>
            </a:endParaRPr>
          </a:p>
          <a:p>
            <a:pPr>
              <a:spcBef>
                <a:spcPct val="20000"/>
              </a:spcBef>
            </a:pPr>
            <a:endParaRPr lang="en-US" sz="2000" b="0">
              <a:latin typeface="Verdana"/>
              <a:ea typeface="Verdana"/>
            </a:endParaRPr>
          </a:p>
          <a:p>
            <a:pPr>
              <a:spcBef>
                <a:spcPct val="20000"/>
              </a:spcBef>
            </a:pPr>
            <a:r>
              <a:rPr lang="en-US" sz="2000">
                <a:solidFill>
                  <a:schemeClr val="bg1"/>
                </a:solidFill>
                <a:latin typeface="Verdana"/>
                <a:ea typeface="Verdana"/>
              </a:rPr>
              <a:t>Site</a:t>
            </a:r>
            <a:endParaRPr lang="en-US" sz="2000" b="0">
              <a:solidFill>
                <a:schemeClr val="bg1"/>
              </a:solidFill>
              <a:latin typeface="Verdana"/>
              <a:ea typeface="Verdana"/>
            </a:endParaRPr>
          </a:p>
          <a:p>
            <a:pPr>
              <a:spcBef>
                <a:spcPct val="20000"/>
              </a:spcBef>
            </a:pPr>
            <a:endParaRPr lang="en-US" sz="2000" b="0">
              <a:latin typeface="Verdana"/>
              <a:ea typeface="Verdana"/>
            </a:endParaRPr>
          </a:p>
          <a:p>
            <a:pPr algn="l">
              <a:spcBef>
                <a:spcPct val="20000"/>
              </a:spcBef>
            </a:pPr>
            <a:r>
              <a:rPr lang="en-US" sz="2000">
                <a:solidFill>
                  <a:schemeClr val="bg1"/>
                </a:solidFill>
                <a:latin typeface="Verdana"/>
                <a:ea typeface="Verdana"/>
              </a:rPr>
              <a:t>Presenter</a:t>
            </a:r>
            <a:endParaRPr lang="en-US" sz="2000" b="0">
              <a:solidFill>
                <a:srgbClr val="0F5494"/>
              </a:solidFill>
              <a:latin typeface="Verdana"/>
              <a:ea typeface="Verdana"/>
            </a:endParaRPr>
          </a:p>
        </p:txBody>
      </p:sp>
    </p:spTree>
    <p:extLst>
      <p:ext uri="{BB962C8B-B14F-4D97-AF65-F5344CB8AC3E}">
        <p14:creationId xmlns:p14="http://schemas.microsoft.com/office/powerpoint/2010/main" val="3953431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EABDAB-2580-467E-8A7B-415E223DCEFD}"/>
              </a:ext>
            </a:extLst>
          </p:cNvPr>
          <p:cNvGrpSpPr/>
          <p:nvPr/>
        </p:nvGrpSpPr>
        <p:grpSpPr>
          <a:xfrm>
            <a:off x="0" y="533400"/>
            <a:ext cx="9144000" cy="1066800"/>
            <a:chOff x="0" y="533400"/>
            <a:chExt cx="9144000" cy="1066800"/>
          </a:xfrm>
        </p:grpSpPr>
        <p:grpSp>
          <p:nvGrpSpPr>
            <p:cNvPr id="9" name="Group 8">
              <a:extLst>
                <a:ext uri="{FF2B5EF4-FFF2-40B4-BE49-F238E27FC236}">
                  <a16:creationId xmlns:a16="http://schemas.microsoft.com/office/drawing/2014/main" id="{8D714101-D4FD-4976-BBC8-26E8A95DB3D4}"/>
                </a:ext>
              </a:extLst>
            </p:cNvPr>
            <p:cNvGrpSpPr/>
            <p:nvPr/>
          </p:nvGrpSpPr>
          <p:grpSpPr>
            <a:xfrm>
              <a:off x="0" y="533400"/>
              <a:ext cx="9144000" cy="1066800"/>
              <a:chOff x="0" y="533400"/>
              <a:chExt cx="9144000" cy="1066800"/>
            </a:xfrm>
          </p:grpSpPr>
          <p:sp>
            <p:nvSpPr>
              <p:cNvPr id="11" name="Rectangle 10">
                <a:extLst>
                  <a:ext uri="{FF2B5EF4-FFF2-40B4-BE49-F238E27FC236}">
                    <a16:creationId xmlns:a16="http://schemas.microsoft.com/office/drawing/2014/main" id="{5CD1AFCB-1285-49DF-B8C9-3D92533E40DB}"/>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D9FF146E-6C3F-4BDD-A6DE-0F9119FDC3F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10" name="Picture 9">
              <a:extLst>
                <a:ext uri="{FF2B5EF4-FFF2-40B4-BE49-F238E27FC236}">
                  <a16:creationId xmlns:a16="http://schemas.microsoft.com/office/drawing/2014/main" id="{3012725A-01FC-40B5-ACA3-805C934DBA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p:cNvSpPr>
            <a:spLocks noGrp="1"/>
          </p:cNvSpPr>
          <p:nvPr>
            <p:ph type="title"/>
          </p:nvPr>
        </p:nvSpPr>
        <p:spPr/>
        <p:txBody>
          <a:bodyPr/>
          <a:lstStyle/>
          <a:p>
            <a:r>
              <a:rPr lang="nb-NO" b="1"/>
              <a:t>EURAXESS Portal</a:t>
            </a:r>
            <a:endParaRPr lang="en-GB"/>
          </a:p>
        </p:txBody>
      </p:sp>
      <p:graphicFrame>
        <p:nvGraphicFramePr>
          <p:cNvPr id="17" name="Diagram 16"/>
          <p:cNvGraphicFramePr/>
          <p:nvPr>
            <p:extLst>
              <p:ext uri="{D42A27DB-BD31-4B8C-83A1-F6EECF244321}">
                <p14:modId xmlns:p14="http://schemas.microsoft.com/office/powerpoint/2010/main" val="318372580"/>
              </p:ext>
            </p:extLst>
          </p:nvPr>
        </p:nvGraphicFramePr>
        <p:xfrm>
          <a:off x="971600" y="2353437"/>
          <a:ext cx="6835386"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p:cNvSpPr txBox="1"/>
          <p:nvPr/>
        </p:nvSpPr>
        <p:spPr>
          <a:xfrm>
            <a:off x="1387148" y="2976088"/>
            <a:ext cx="225696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charset="0"/>
                <a:ea typeface="+mn-ea"/>
                <a:cs typeface="+mn-cs"/>
              </a:rPr>
              <a:t>In English</a:t>
            </a:r>
          </a:p>
        </p:txBody>
      </p:sp>
      <p:sp>
        <p:nvSpPr>
          <p:cNvPr id="21" name="TextBox 20"/>
          <p:cNvSpPr txBox="1"/>
          <p:nvPr/>
        </p:nvSpPr>
        <p:spPr>
          <a:xfrm>
            <a:off x="4788024" y="3030777"/>
            <a:ext cx="251490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charset="0"/>
                <a:ea typeface="+mn-ea"/>
                <a:cs typeface="+mn-cs"/>
              </a:rPr>
              <a:t>In English + </a:t>
            </a:r>
            <a:r>
              <a:rPr kumimoji="0" lang="en-GB" sz="1800" b="0" i="0" u="none" strike="noStrike" kern="1200" cap="none" spc="0" normalizeH="0" baseline="0" noProof="0">
                <a:ln>
                  <a:noFill/>
                </a:ln>
                <a:solidFill>
                  <a:srgbClr val="000000"/>
                </a:solidFill>
                <a:effectLst/>
                <a:uLnTx/>
                <a:uFillTx/>
                <a:latin typeface="Arial" charset="0"/>
                <a:ea typeface="+mn-ea"/>
                <a:cs typeface="+mn-cs"/>
              </a:rPr>
              <a:t>other</a:t>
            </a:r>
          </a:p>
        </p:txBody>
      </p:sp>
      <p:sp>
        <p:nvSpPr>
          <p:cNvPr id="7" name="TextBox 6">
            <a:extLst>
              <a:ext uri="{FF2B5EF4-FFF2-40B4-BE49-F238E27FC236}">
                <a16:creationId xmlns:a16="http://schemas.microsoft.com/office/drawing/2014/main" id="{0673DB8B-D9E2-4E8C-B761-11F647EDD70B}"/>
              </a:ext>
            </a:extLst>
          </p:cNvPr>
          <p:cNvSpPr txBox="1"/>
          <p:nvPr/>
        </p:nvSpPr>
        <p:spPr>
          <a:xfrm>
            <a:off x="976640" y="1817182"/>
            <a:ext cx="6581380" cy="369332"/>
          </a:xfrm>
          <a:prstGeom prst="rect">
            <a:avLst/>
          </a:prstGeom>
          <a:solidFill>
            <a:srgbClr val="FFC000"/>
          </a:solidFill>
        </p:spPr>
        <p:txBody>
          <a:bodyPr wrap="square" lIns="91440" tIns="45720" rIns="91440" bIns="45720" rtlCol="0" anchor="t">
            <a:spAutoFit/>
          </a:bodyPr>
          <a:lstStyle/>
          <a:p>
            <a:pPr algn="ctr">
              <a:defRPr/>
            </a:pPr>
            <a:r>
              <a:rPr lang="fr-BE" sz="1800">
                <a:solidFill>
                  <a:srgbClr val="000000"/>
                </a:solidFill>
                <a:latin typeface="Calibri"/>
                <a:cs typeface="Calibri"/>
              </a:rPr>
              <a:t>Main EU Portal and </a:t>
            </a:r>
            <a:r>
              <a:rPr kumimoji="0" lang="fr-BE" sz="1800" b="1" i="0" u="none" strike="noStrike" kern="1200" cap="none" spc="0" normalizeH="0" baseline="0" noProof="0">
                <a:ln>
                  <a:noFill/>
                </a:ln>
                <a:solidFill>
                  <a:srgbClr val="000000"/>
                </a:solidFill>
                <a:effectLst/>
                <a:uLnTx/>
                <a:uFillTx/>
                <a:latin typeface="Calibri"/>
                <a:cs typeface="Calibri"/>
              </a:rPr>
              <a:t>country </a:t>
            </a:r>
            <a:r>
              <a:rPr kumimoji="0" lang="fr-BE" sz="1800" b="1" i="0" u="none" strike="noStrike" kern="1200" cap="none" spc="0" normalizeH="0" baseline="0" noProof="0" err="1">
                <a:ln>
                  <a:noFill/>
                </a:ln>
                <a:solidFill>
                  <a:srgbClr val="000000"/>
                </a:solidFill>
                <a:effectLst/>
                <a:uLnTx/>
                <a:uFillTx/>
                <a:latin typeface="Calibri"/>
                <a:cs typeface="Calibri"/>
              </a:rPr>
              <a:t>specific</a:t>
            </a:r>
            <a:r>
              <a:rPr lang="fr-BE" sz="1800">
                <a:solidFill>
                  <a:srgbClr val="000000"/>
                </a:solidFill>
                <a:latin typeface="Calibri"/>
                <a:cs typeface="Calibri"/>
              </a:rPr>
              <a:t> National </a:t>
            </a:r>
            <a:r>
              <a:rPr lang="fr-BE" sz="1800" err="1">
                <a:solidFill>
                  <a:srgbClr val="000000"/>
                </a:solidFill>
                <a:latin typeface="Calibri"/>
                <a:cs typeface="Calibri"/>
              </a:rPr>
              <a:t>Portals</a:t>
            </a:r>
            <a:r>
              <a:rPr lang="fr-BE" sz="1800">
                <a:solidFill>
                  <a:srgbClr val="000000"/>
                </a:solidFill>
                <a:latin typeface="Calibri"/>
                <a:cs typeface="Calibri"/>
              </a:rPr>
              <a:t> </a:t>
            </a:r>
            <a:endParaRPr lang="fr-BE" sz="1800" b="1"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89588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453A045-345D-4F0A-92B3-D620077D0B9D}"/>
              </a:ext>
            </a:extLst>
          </p:cNvPr>
          <p:cNvGrpSpPr/>
          <p:nvPr/>
        </p:nvGrpSpPr>
        <p:grpSpPr>
          <a:xfrm>
            <a:off x="0" y="533400"/>
            <a:ext cx="9144000" cy="1066800"/>
            <a:chOff x="0" y="533400"/>
            <a:chExt cx="9144000" cy="1066800"/>
          </a:xfrm>
        </p:grpSpPr>
        <p:grpSp>
          <p:nvGrpSpPr>
            <p:cNvPr id="12" name="Group 11">
              <a:extLst>
                <a:ext uri="{FF2B5EF4-FFF2-40B4-BE49-F238E27FC236}">
                  <a16:creationId xmlns:a16="http://schemas.microsoft.com/office/drawing/2014/main" id="{363E2F64-70F7-4FEC-9923-D29080D0E5A2}"/>
                </a:ext>
              </a:extLst>
            </p:cNvPr>
            <p:cNvGrpSpPr/>
            <p:nvPr/>
          </p:nvGrpSpPr>
          <p:grpSpPr>
            <a:xfrm>
              <a:off x="0" y="533400"/>
              <a:ext cx="9144000" cy="1066800"/>
              <a:chOff x="0" y="533400"/>
              <a:chExt cx="9144000" cy="1066800"/>
            </a:xfrm>
          </p:grpSpPr>
          <p:sp>
            <p:nvSpPr>
              <p:cNvPr id="14" name="Rectangle 13">
                <a:extLst>
                  <a:ext uri="{FF2B5EF4-FFF2-40B4-BE49-F238E27FC236}">
                    <a16:creationId xmlns:a16="http://schemas.microsoft.com/office/drawing/2014/main" id="{C2AC5F1D-4BA5-4A68-A874-9394402B159C}"/>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D88D7F9C-9BAE-4366-898E-A7E87F313683}"/>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13" name="Picture 12">
              <a:extLst>
                <a:ext uri="{FF2B5EF4-FFF2-40B4-BE49-F238E27FC236}">
                  <a16:creationId xmlns:a16="http://schemas.microsoft.com/office/drawing/2014/main" id="{AD949290-BE83-4D43-BEC6-0016D13176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8" name="Title 1">
            <a:extLst>
              <a:ext uri="{FF2B5EF4-FFF2-40B4-BE49-F238E27FC236}">
                <a16:creationId xmlns:a16="http://schemas.microsoft.com/office/drawing/2014/main" id="{3E086B8F-384A-4DAE-831D-5BF61889B3A0}"/>
              </a:ext>
            </a:extLst>
          </p:cNvPr>
          <p:cNvSpPr>
            <a:spLocks noGrp="1"/>
          </p:cNvSpPr>
          <p:nvPr>
            <p:ph type="title"/>
          </p:nvPr>
        </p:nvSpPr>
        <p:spPr>
          <a:xfrm>
            <a:off x="1219200" y="533400"/>
            <a:ext cx="6161112" cy="1066800"/>
          </a:xfrm>
        </p:spPr>
        <p:txBody>
          <a:bodyPr/>
          <a:lstStyle/>
          <a:p>
            <a:r>
              <a:rPr lang="en-GB" sz="2500" dirty="0" err="1" smtClean="0">
                <a:solidFill>
                  <a:schemeClr val="bg1"/>
                </a:solidFill>
              </a:rPr>
              <a:t>Frontpage</a:t>
            </a:r>
            <a:r>
              <a:rPr lang="nb-NO" sz="2500" dirty="0" smtClean="0">
                <a:solidFill>
                  <a:schemeClr val="bg1"/>
                </a:solidFill>
              </a:rPr>
              <a:t> </a:t>
            </a:r>
            <a:r>
              <a:rPr lang="nb-NO" sz="2500" dirty="0">
                <a:solidFill>
                  <a:schemeClr val="bg1"/>
                </a:solidFill>
              </a:rPr>
              <a:t>EU Portal</a:t>
            </a:r>
            <a:endParaRPr lang="en-US" dirty="0">
              <a:solidFill>
                <a:schemeClr val="bg1"/>
              </a:solidFill>
            </a:endParaRPr>
          </a:p>
        </p:txBody>
      </p:sp>
      <p:pic>
        <p:nvPicPr>
          <p:cNvPr id="2" name="Picture 2" descr="A screenshot of a social media post&#10;&#10;Description automatically generated">
            <a:extLst>
              <a:ext uri="{FF2B5EF4-FFF2-40B4-BE49-F238E27FC236}">
                <a16:creationId xmlns:a16="http://schemas.microsoft.com/office/drawing/2014/main" id="{F3CEE7ED-1284-48AB-A7FA-0A6B4DEF12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0"/>
          <a:stretch/>
        </p:blipFill>
        <p:spPr>
          <a:xfrm>
            <a:off x="-157122" y="2001925"/>
            <a:ext cx="9305153" cy="4913428"/>
          </a:xfrm>
          <a:prstGeom prst="rect">
            <a:avLst/>
          </a:prstGeom>
        </p:spPr>
      </p:pic>
    </p:spTree>
    <p:extLst>
      <p:ext uri="{BB962C8B-B14F-4D97-AF65-F5344CB8AC3E}">
        <p14:creationId xmlns:p14="http://schemas.microsoft.com/office/powerpoint/2010/main" val="4096869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2AED9E-203E-4526-B342-C4D3887D84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72816"/>
            <a:ext cx="9144000" cy="6466245"/>
          </a:xfrm>
          <a:prstGeom prst="rect">
            <a:avLst/>
          </a:prstGeom>
        </p:spPr>
      </p:pic>
      <p:sp>
        <p:nvSpPr>
          <p:cNvPr id="11" name="Rectangle 10">
            <a:extLst>
              <a:ext uri="{FF2B5EF4-FFF2-40B4-BE49-F238E27FC236}">
                <a16:creationId xmlns:a16="http://schemas.microsoft.com/office/drawing/2014/main" id="{BE055802-F7D8-4C2A-B1FA-9299F8244ED2}"/>
              </a:ext>
            </a:extLst>
          </p:cNvPr>
          <p:cNvSpPr/>
          <p:nvPr/>
        </p:nvSpPr>
        <p:spPr bwMode="auto">
          <a:xfrm>
            <a:off x="988368" y="2344731"/>
            <a:ext cx="5959896" cy="2794428"/>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FE500595-96BA-4A62-B98F-F2AD9A78C4D0}"/>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7D533A14-5A2E-49F6-ADAE-31ACB2ACE553}"/>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9AC2E855-B69B-48F2-AF6A-02A4CA2922DE}"/>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DC08E782-D645-4393-A5BE-22B66EBCF603}"/>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BFBDC520-F126-4A60-BEBA-D0721F44B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724B9210-E000-4EA9-9166-2E62CF17BEC1}"/>
              </a:ext>
            </a:extLst>
          </p:cNvPr>
          <p:cNvSpPr>
            <a:spLocks noGrp="1"/>
          </p:cNvSpPr>
          <p:nvPr>
            <p:ph type="title"/>
          </p:nvPr>
        </p:nvSpPr>
        <p:spPr/>
        <p:txBody>
          <a:bodyPr/>
          <a:lstStyle/>
          <a:p>
            <a:r>
              <a:rPr lang="en-GB" b="1" dirty="0" smtClean="0"/>
              <a:t>EURAXESS jobs, funding &amp; hosting </a:t>
            </a:r>
            <a:endParaRPr lang="en-GB" b="1" dirty="0"/>
          </a:p>
        </p:txBody>
      </p:sp>
      <p:sp>
        <p:nvSpPr>
          <p:cNvPr id="3" name="Content Placeholder 2">
            <a:extLst>
              <a:ext uri="{FF2B5EF4-FFF2-40B4-BE49-F238E27FC236}">
                <a16:creationId xmlns:a16="http://schemas.microsoft.com/office/drawing/2014/main" id="{70628748-57FB-4843-91A9-C76085A0599F}"/>
              </a:ext>
            </a:extLst>
          </p:cNvPr>
          <p:cNvSpPr>
            <a:spLocks noGrp="1"/>
          </p:cNvSpPr>
          <p:nvPr>
            <p:ph idx="1"/>
          </p:nvPr>
        </p:nvSpPr>
        <p:spPr>
          <a:xfrm>
            <a:off x="1219200" y="2492896"/>
            <a:ext cx="5585048" cy="2846034"/>
          </a:xfrm>
        </p:spPr>
        <p:txBody>
          <a:bodyPr/>
          <a:lstStyle/>
          <a:p>
            <a:r>
              <a:rPr lang="nb-NO" dirty="0">
                <a:latin typeface="+mj-lt"/>
                <a:ea typeface="ＭＳ Ｐゴシック"/>
                <a:cs typeface="Arial"/>
              </a:rPr>
              <a:t>Jobs + </a:t>
            </a:r>
            <a:r>
              <a:rPr lang="en-GB" dirty="0" smtClean="0">
                <a:latin typeface="+mj-lt"/>
                <a:ea typeface="ＭＳ Ｐゴシック"/>
                <a:cs typeface="Arial"/>
              </a:rPr>
              <a:t>funding</a:t>
            </a:r>
            <a:r>
              <a:rPr lang="nb-NO" dirty="0">
                <a:latin typeface="+mj-lt"/>
                <a:ea typeface="ＭＳ Ｐゴシック"/>
                <a:cs typeface="Arial"/>
              </a:rPr>
              <a:t> and hosting database</a:t>
            </a:r>
            <a:endParaRPr lang="en-US" dirty="0">
              <a:ea typeface="+mn-lt"/>
              <a:cs typeface="+mn-lt"/>
            </a:endParaRPr>
          </a:p>
          <a:p>
            <a:r>
              <a:rPr lang="en-US" dirty="0">
                <a:latin typeface="+mj-lt"/>
                <a:ea typeface="ＭＳ Ｐゴシック"/>
                <a:cs typeface="Arial"/>
              </a:rPr>
              <a:t>80,000+ job vacancies listed annually - </a:t>
            </a:r>
            <a:r>
              <a:rPr lang="en-US" dirty="0" smtClean="0">
                <a:latin typeface="+mj-lt"/>
                <a:ea typeface="ＭＳ Ｐゴシック"/>
                <a:cs typeface="Arial"/>
              </a:rPr>
              <a:t>v</a:t>
            </a:r>
            <a:r>
              <a:rPr lang="en-GB" dirty="0" err="1" smtClean="0">
                <a:latin typeface="+mj-lt"/>
                <a:ea typeface="ＭＳ Ｐゴシック"/>
                <a:cs typeface="Arial"/>
              </a:rPr>
              <a:t>acancies</a:t>
            </a:r>
            <a:r>
              <a:rPr lang="nb-NO" dirty="0">
                <a:latin typeface="+mj-lt"/>
                <a:ea typeface="ＭＳ Ｐゴシック"/>
                <a:cs typeface="Arial"/>
              </a:rPr>
              <a:t> </a:t>
            </a:r>
            <a:r>
              <a:rPr lang="en-GB" dirty="0" smtClean="0">
                <a:latin typeface="+mj-lt"/>
                <a:ea typeface="ＭＳ Ｐゴシック"/>
                <a:cs typeface="Arial"/>
              </a:rPr>
              <a:t>within</a:t>
            </a:r>
            <a:r>
              <a:rPr lang="nb-NO" dirty="0">
                <a:latin typeface="+mj-lt"/>
                <a:ea typeface="ＭＳ Ｐゴシック"/>
                <a:cs typeface="Arial"/>
              </a:rPr>
              <a:t> </a:t>
            </a:r>
            <a:r>
              <a:rPr lang="en-GB" dirty="0" smtClean="0">
                <a:latin typeface="+mj-lt"/>
                <a:ea typeface="ＭＳ Ｐゴシック"/>
                <a:cs typeface="Arial"/>
              </a:rPr>
              <a:t>academia</a:t>
            </a:r>
            <a:r>
              <a:rPr lang="nb-NO" dirty="0">
                <a:latin typeface="+mj-lt"/>
                <a:ea typeface="ＭＳ Ｐゴシック"/>
                <a:cs typeface="Arial"/>
              </a:rPr>
              <a:t> </a:t>
            </a:r>
            <a:r>
              <a:rPr lang="nb-NO" dirty="0" smtClean="0">
                <a:latin typeface="+mj-lt"/>
                <a:ea typeface="ＭＳ Ｐゴシック"/>
                <a:cs typeface="Arial"/>
              </a:rPr>
              <a:t>and</a:t>
            </a:r>
            <a:r>
              <a:rPr lang="nb-NO" dirty="0">
                <a:latin typeface="+mj-lt"/>
                <a:ea typeface="ＭＳ Ｐゴシック"/>
                <a:cs typeface="Arial"/>
              </a:rPr>
              <a:t> </a:t>
            </a:r>
            <a:r>
              <a:rPr lang="en-GB" dirty="0" smtClean="0">
                <a:latin typeface="+mj-lt"/>
                <a:ea typeface="ＭＳ Ｐゴシック"/>
                <a:cs typeface="Arial"/>
              </a:rPr>
              <a:t>industry</a:t>
            </a:r>
            <a:endParaRPr lang="en-GB" dirty="0" smtClean="0"/>
          </a:p>
          <a:p>
            <a:r>
              <a:rPr lang="en-US" dirty="0" smtClean="0">
                <a:latin typeface="+mj-lt"/>
                <a:ea typeface="ＭＳ Ｐゴシック"/>
                <a:cs typeface="Arial"/>
              </a:rPr>
              <a:t>300</a:t>
            </a:r>
            <a:r>
              <a:rPr lang="en-US" dirty="0">
                <a:latin typeface="+mj-lt"/>
                <a:ea typeface="ＭＳ Ｐゴシック"/>
                <a:cs typeface="Arial"/>
              </a:rPr>
              <a:t>+ funding offers at EU and national level, travel grants and fellowships </a:t>
            </a:r>
            <a:endParaRPr lang="en-US" dirty="0">
              <a:latin typeface="+mj-lt"/>
              <a:cs typeface="Arial" panose="020B0604020202020204" pitchFamily="34" charset="0"/>
            </a:endParaRPr>
          </a:p>
          <a:p>
            <a:r>
              <a:rPr lang="en-US" dirty="0">
                <a:latin typeface="+mj-lt"/>
                <a:ea typeface="ＭＳ Ｐゴシック"/>
                <a:cs typeface="Arial"/>
              </a:rPr>
              <a:t>800+ hosting posts</a:t>
            </a:r>
          </a:p>
          <a:p>
            <a:r>
              <a:rPr lang="en-US" dirty="0" smtClean="0">
                <a:solidFill>
                  <a:srgbClr val="006195"/>
                </a:solidFill>
                <a:latin typeface="+mj-lt"/>
                <a:ea typeface="ＭＳ Ｐゴシック"/>
                <a:cs typeface="Arial"/>
              </a:rPr>
              <a:t>17,500</a:t>
            </a:r>
            <a:r>
              <a:rPr lang="en-US" dirty="0">
                <a:solidFill>
                  <a:srgbClr val="006195"/>
                </a:solidFill>
                <a:latin typeface="+mj-lt"/>
                <a:ea typeface="ＭＳ Ｐゴシック"/>
                <a:cs typeface="Arial"/>
              </a:rPr>
              <a:t>+ registered </a:t>
            </a:r>
            <a:r>
              <a:rPr lang="en-US" dirty="0" smtClean="0">
                <a:solidFill>
                  <a:srgbClr val="006195"/>
                </a:solidFill>
                <a:latin typeface="+mj-lt"/>
                <a:ea typeface="ＭＳ Ｐゴシック"/>
                <a:cs typeface="Arial"/>
              </a:rPr>
              <a:t>organizations</a:t>
            </a:r>
            <a:endParaRPr lang="en-GB" b="1" kern="1200" dirty="0">
              <a:solidFill>
                <a:srgbClr val="37709F"/>
              </a:solidFill>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294754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6E32EC-CE7C-486D-8EB3-990B5C2F6574}"/>
              </a:ext>
            </a:extLst>
          </p:cNvPr>
          <p:cNvSpPr>
            <a:spLocks noGrp="1"/>
          </p:cNvSpPr>
          <p:nvPr>
            <p:ph idx="1"/>
          </p:nvPr>
        </p:nvSpPr>
        <p:spPr>
          <a:xfrm>
            <a:off x="1110137" y="1791103"/>
            <a:ext cx="7467600" cy="4538359"/>
          </a:xfrm>
        </p:spPr>
        <p:txBody>
          <a:bodyPr/>
          <a:lstStyle/>
          <a:p>
            <a:r>
              <a:rPr lang="en-GB" sz="1600" b="1" dirty="0">
                <a:ea typeface="+mn-lt"/>
                <a:cs typeface="+mn-lt"/>
              </a:rPr>
              <a:t>EURAXESS is </a:t>
            </a:r>
            <a:r>
              <a:rPr lang="en-GB" sz="1600" b="1" dirty="0" smtClean="0">
                <a:ea typeface="+mn-lt"/>
                <a:cs typeface="+mn-lt"/>
              </a:rPr>
              <a:t>a facilitator and your link with funders and recruiters.</a:t>
            </a:r>
            <a:endParaRPr lang="en-GB" sz="1600" b="1" dirty="0">
              <a:ea typeface="+mn-lt"/>
              <a:cs typeface="+mn-lt"/>
            </a:endParaRPr>
          </a:p>
          <a:p>
            <a:r>
              <a:rPr lang="en-GB" sz="1600" dirty="0" smtClean="0">
                <a:ea typeface="+mn-lt"/>
                <a:cs typeface="+mn-lt"/>
              </a:rPr>
              <a:t>Any </a:t>
            </a:r>
            <a:r>
              <a:rPr lang="en-GB" sz="1600" dirty="0">
                <a:ea typeface="+mn-lt"/>
                <a:cs typeface="+mn-lt"/>
              </a:rPr>
              <a:t>registered EURAXESS member can apply free of charge to the offers published in the jobs, funding and hosting data base. EURAXESS member organisations can also publish vacancies free of charge. </a:t>
            </a:r>
            <a:r>
              <a:rPr lang="en-GB" sz="1600" b="1" dirty="0">
                <a:ea typeface="+mn-lt"/>
                <a:cs typeface="+mn-lt"/>
              </a:rPr>
              <a:t>The responsibility for the advertisements published on this website lies entirely with the employer. The application is handled uniquely by the employer, who is also fully responsible for the recruitment and selection processes. </a:t>
            </a:r>
            <a:r>
              <a:rPr lang="en-GB" sz="1600" dirty="0">
                <a:ea typeface="+mn-lt"/>
                <a:cs typeface="+mn-lt"/>
              </a:rPr>
              <a:t>All hiring and compensation for work performed by the applicant is handled directly between the employee and the employer. EURAXESS does not perform any background checks on the EURAXESS members applying for jobs, nor on employers posting job opportunities. Employers and applicants are encouraged to request reference information from each other as needed to establish qualifications, credentials and overall fit between the employer and the applicant</a:t>
            </a:r>
            <a:r>
              <a:rPr lang="en-GB" sz="1600" dirty="0" smtClean="0">
                <a:ea typeface="+mn-lt"/>
                <a:cs typeface="+mn-lt"/>
              </a:rPr>
              <a:t>.</a:t>
            </a:r>
            <a:endParaRPr lang="en-GB" sz="1600" dirty="0" smtClean="0"/>
          </a:p>
          <a:p>
            <a:r>
              <a:rPr lang="en-GB" sz="1600" dirty="0">
                <a:ea typeface="+mn-lt"/>
                <a:cs typeface="+mn-lt"/>
              </a:rPr>
              <a:t>The European Commission is committed to personal data protection. Any personal data is processed in line with the Regulation (EC)45/2001. All personal information processed by the Directorate-General for Research and Innovation is treated accordingly.</a:t>
            </a:r>
            <a:endParaRPr lang="en-GB" sz="1600" dirty="0"/>
          </a:p>
          <a:p>
            <a:endParaRPr lang="en-GB" sz="1600" dirty="0"/>
          </a:p>
        </p:txBody>
      </p:sp>
      <p:grpSp>
        <p:nvGrpSpPr>
          <p:cNvPr id="9" name="Group 8">
            <a:extLst>
              <a:ext uri="{FF2B5EF4-FFF2-40B4-BE49-F238E27FC236}">
                <a16:creationId xmlns:a16="http://schemas.microsoft.com/office/drawing/2014/main" id="{46F0BC9A-9FCE-4C19-B509-5AC633EFE7A8}"/>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8DDC3EA8-DDEC-458F-86C4-3DDD969DB495}"/>
                </a:ext>
              </a:extLst>
            </p:cNvPr>
            <p:cNvGrpSpPr/>
            <p:nvPr/>
          </p:nvGrpSpPr>
          <p:grpSpPr>
            <a:xfrm>
              <a:off x="0" y="533400"/>
              <a:ext cx="9144000" cy="1066800"/>
              <a:chOff x="0" y="533400"/>
              <a:chExt cx="9144000" cy="1066800"/>
            </a:xfrm>
          </p:grpSpPr>
          <p:sp>
            <p:nvSpPr>
              <p:cNvPr id="8" name="Rectangle 7">
                <a:extLst>
                  <a:ext uri="{FF2B5EF4-FFF2-40B4-BE49-F238E27FC236}">
                    <a16:creationId xmlns:a16="http://schemas.microsoft.com/office/drawing/2014/main" id="{9522FA31-1A7B-4FB3-9C1E-4DB00D44349A}"/>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FE706221-2032-4BA5-B694-3414BE3EC6B4}"/>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F1639F7A-FC9A-4E4B-9C82-33D2937F4B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C3546C1C-A123-4562-9E0E-0813FBD1C39C}"/>
              </a:ext>
            </a:extLst>
          </p:cNvPr>
          <p:cNvSpPr>
            <a:spLocks noGrp="1"/>
          </p:cNvSpPr>
          <p:nvPr>
            <p:ph type="title"/>
          </p:nvPr>
        </p:nvSpPr>
        <p:spPr/>
        <p:txBody>
          <a:bodyPr/>
          <a:lstStyle/>
          <a:p>
            <a:r>
              <a:rPr lang="en-GB">
                <a:ea typeface="+mj-lt"/>
                <a:cs typeface="+mj-lt"/>
              </a:rPr>
              <a:t>Funder or Recruiter? None</a:t>
            </a:r>
            <a:endParaRPr lang="en-US" err="1"/>
          </a:p>
        </p:txBody>
      </p:sp>
    </p:spTree>
    <p:extLst>
      <p:ext uri="{BB962C8B-B14F-4D97-AF65-F5344CB8AC3E}">
        <p14:creationId xmlns:p14="http://schemas.microsoft.com/office/powerpoint/2010/main" val="75536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B733CC-345C-48CA-BFA6-A39F7334B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57345"/>
            <a:ext cx="9144000" cy="5562392"/>
          </a:xfrm>
          <a:prstGeom prst="rect">
            <a:avLst/>
          </a:prstGeom>
        </p:spPr>
      </p:pic>
      <p:sp>
        <p:nvSpPr>
          <p:cNvPr id="11" name="Rectangle 10">
            <a:extLst>
              <a:ext uri="{FF2B5EF4-FFF2-40B4-BE49-F238E27FC236}">
                <a16:creationId xmlns:a16="http://schemas.microsoft.com/office/drawing/2014/main" id="{319626F0-057D-4ECF-8055-068C937B3D16}"/>
              </a:ext>
            </a:extLst>
          </p:cNvPr>
          <p:cNvSpPr/>
          <p:nvPr/>
        </p:nvSpPr>
        <p:spPr bwMode="auto">
          <a:xfrm>
            <a:off x="988368" y="2060848"/>
            <a:ext cx="6391944" cy="367440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F3971A1A-6CF2-416A-A067-4046279D4C31}"/>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53C62484-E252-4455-8986-32704617CC5F}"/>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FAA95C5B-2814-4947-AD23-614DDE0970A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4A648811-D6D8-47F7-8ABE-5AF58D96F1C2}"/>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E84FD2CC-AB53-4446-9C56-40B648E96D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87FC7CA8-65F8-4731-958B-877390444278}"/>
              </a:ext>
            </a:extLst>
          </p:cNvPr>
          <p:cNvSpPr>
            <a:spLocks noGrp="1"/>
          </p:cNvSpPr>
          <p:nvPr>
            <p:ph type="title"/>
          </p:nvPr>
        </p:nvSpPr>
        <p:spPr/>
        <p:txBody>
          <a:bodyPr/>
          <a:lstStyle/>
          <a:p>
            <a:r>
              <a:rPr lang="nb-NO" b="1" dirty="0"/>
              <a:t>EURAXESS </a:t>
            </a:r>
            <a:r>
              <a:rPr lang="en-GB" b="1" dirty="0" smtClean="0"/>
              <a:t>contributions</a:t>
            </a:r>
            <a:endParaRPr lang="en-GB" b="1" dirty="0"/>
          </a:p>
        </p:txBody>
      </p:sp>
      <p:sp>
        <p:nvSpPr>
          <p:cNvPr id="3" name="Content Placeholder 2">
            <a:extLst>
              <a:ext uri="{FF2B5EF4-FFF2-40B4-BE49-F238E27FC236}">
                <a16:creationId xmlns:a16="http://schemas.microsoft.com/office/drawing/2014/main" id="{1853E722-93F6-4DD8-9A7F-90E62F65D5A5}"/>
              </a:ext>
            </a:extLst>
          </p:cNvPr>
          <p:cNvSpPr>
            <a:spLocks noGrp="1"/>
          </p:cNvSpPr>
          <p:nvPr>
            <p:ph idx="1"/>
          </p:nvPr>
        </p:nvSpPr>
        <p:spPr>
          <a:xfrm>
            <a:off x="1219200" y="2208019"/>
            <a:ext cx="5873080" cy="3386946"/>
          </a:xfrm>
        </p:spPr>
        <p:txBody>
          <a:bodyPr/>
          <a:lstStyle/>
          <a:p>
            <a:r>
              <a:rPr lang="en-US" sz="1900" dirty="0" smtClean="0">
                <a:ea typeface="ＭＳ Ｐゴシック"/>
              </a:rPr>
              <a:t>EURAXESS contributes to an open transparent merit-based recruitment and to the implementation of the </a:t>
            </a:r>
            <a:r>
              <a:rPr lang="en-US" sz="1900" b="1" dirty="0" smtClean="0">
                <a:ea typeface="ＭＳ Ｐゴシック"/>
              </a:rPr>
              <a:t>Charter &amp; Code </a:t>
            </a:r>
            <a:r>
              <a:rPr lang="en-US" sz="1900" dirty="0" smtClean="0">
                <a:ea typeface="ＭＳ Ｐゴシック"/>
              </a:rPr>
              <a:t>principles</a:t>
            </a:r>
          </a:p>
          <a:p>
            <a:r>
              <a:rPr lang="en-US" sz="1900" dirty="0" smtClean="0">
                <a:ea typeface="ＭＳ Ｐゴシック"/>
              </a:rPr>
              <a:t>EURAXESS hosts the </a:t>
            </a:r>
            <a:r>
              <a:rPr lang="en-US" sz="1900" dirty="0">
                <a:ea typeface="ＭＳ Ｐゴシック"/>
              </a:rPr>
              <a:t>'Human Resources Strategy for Researchers' </a:t>
            </a:r>
            <a:r>
              <a:rPr lang="en-US" sz="1900" b="1" dirty="0" smtClean="0">
                <a:ea typeface="ＭＳ Ｐゴシック"/>
              </a:rPr>
              <a:t>(HRS4R) </a:t>
            </a:r>
            <a:r>
              <a:rPr lang="en-US" sz="1900" dirty="0" smtClean="0">
                <a:ea typeface="ＭＳ Ｐゴシック"/>
              </a:rPr>
              <a:t>e-tool. </a:t>
            </a:r>
            <a:r>
              <a:rPr lang="en-GB" sz="1900" dirty="0" smtClean="0">
                <a:ea typeface="ＭＳ Ｐゴシック"/>
              </a:rPr>
              <a:t>Organisations</a:t>
            </a:r>
            <a:r>
              <a:rPr lang="en-US" sz="1900" dirty="0" smtClean="0">
                <a:ea typeface="ＭＳ Ｐゴシック"/>
              </a:rPr>
              <a:t> aligning their HR practices to the Charter &amp; Code are recognized with the emblem.</a:t>
            </a:r>
          </a:p>
          <a:p>
            <a:r>
              <a:rPr lang="en-US" sz="1900" dirty="0" smtClean="0">
                <a:ea typeface="ＭＳ Ｐゴシック"/>
              </a:rPr>
              <a:t>EURAXESS and</a:t>
            </a:r>
            <a:r>
              <a:rPr lang="en-US" sz="1900" b="1" dirty="0" smtClean="0">
                <a:ea typeface="ＭＳ Ｐゴシック"/>
              </a:rPr>
              <a:t> RESAVER</a:t>
            </a:r>
            <a:r>
              <a:rPr lang="en-US" sz="1900" dirty="0">
                <a:ea typeface="ＭＳ Ｐゴシック"/>
              </a:rPr>
              <a:t> </a:t>
            </a:r>
            <a:r>
              <a:rPr lang="en-US" sz="1900" dirty="0" smtClean="0">
                <a:ea typeface="ＭＳ Ｐゴシック"/>
              </a:rPr>
              <a:t>contribute to researchers’ mobility and to remove barriers across the European Union. RESAVER is a pension plan that moves with you.</a:t>
            </a:r>
            <a:endParaRPr lang="en-GB" sz="1900" dirty="0">
              <a:ea typeface="ＭＳ Ｐゴシック"/>
            </a:endParaRPr>
          </a:p>
        </p:txBody>
      </p:sp>
    </p:spTree>
    <p:extLst>
      <p:ext uri="{BB962C8B-B14F-4D97-AF65-F5344CB8AC3E}">
        <p14:creationId xmlns:p14="http://schemas.microsoft.com/office/powerpoint/2010/main" val="87105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4092839"/>
            <a:ext cx="9144000" cy="2761128"/>
          </a:xfrm>
        </p:spPr>
      </p:pic>
      <p:sp>
        <p:nvSpPr>
          <p:cNvPr id="4" name="Text Placeholder 3"/>
          <p:cNvSpPr>
            <a:spLocks noGrp="1"/>
          </p:cNvSpPr>
          <p:nvPr>
            <p:ph type="body" sz="quarter" idx="14"/>
          </p:nvPr>
        </p:nvSpPr>
        <p:spPr>
          <a:xfrm>
            <a:off x="1007986" y="2299421"/>
            <a:ext cx="7886700" cy="1526381"/>
          </a:xfrm>
        </p:spPr>
        <p:txBody>
          <a:bodyPr/>
          <a:lstStyle/>
          <a:p>
            <a:r>
              <a:rPr lang="en-GB">
                <a:ea typeface="ＭＳ Ｐゴシック"/>
              </a:rPr>
              <a:t>Promote your profile </a:t>
            </a:r>
            <a:endParaRPr lang="en-GB"/>
          </a:p>
          <a:p>
            <a:r>
              <a:rPr lang="en-GB">
                <a:ea typeface="ＭＳ Ｐゴシック"/>
              </a:rPr>
              <a:t>Find collaboration opportunities</a:t>
            </a:r>
          </a:p>
          <a:p>
            <a:r>
              <a:rPr lang="en-GB">
                <a:ea typeface="ＭＳ Ｐゴシック"/>
              </a:rPr>
              <a:t>Get spotted by organisations, universities and businesses </a:t>
            </a:r>
            <a:endParaRPr lang="en-GB"/>
          </a:p>
          <a:p>
            <a:endParaRPr lang="en-GB"/>
          </a:p>
        </p:txBody>
      </p:sp>
      <p:grpSp>
        <p:nvGrpSpPr>
          <p:cNvPr id="2" name="Group 1">
            <a:extLst>
              <a:ext uri="{FF2B5EF4-FFF2-40B4-BE49-F238E27FC236}">
                <a16:creationId xmlns:a16="http://schemas.microsoft.com/office/drawing/2014/main" id="{EA644334-A903-480C-8633-00855D491F67}"/>
              </a:ext>
            </a:extLst>
          </p:cNvPr>
          <p:cNvGrpSpPr/>
          <p:nvPr/>
        </p:nvGrpSpPr>
        <p:grpSpPr>
          <a:xfrm>
            <a:off x="0" y="533400"/>
            <a:ext cx="9144000" cy="1066800"/>
            <a:chOff x="0" y="533400"/>
            <a:chExt cx="9144000" cy="1066800"/>
          </a:xfrm>
        </p:grpSpPr>
        <p:grpSp>
          <p:nvGrpSpPr>
            <p:cNvPr id="7" name="Group 6">
              <a:extLst>
                <a:ext uri="{FF2B5EF4-FFF2-40B4-BE49-F238E27FC236}">
                  <a16:creationId xmlns:a16="http://schemas.microsoft.com/office/drawing/2014/main" id="{5E3DABBB-8D72-4B3B-805D-36DD555ABD34}"/>
                </a:ext>
              </a:extLst>
            </p:cNvPr>
            <p:cNvGrpSpPr/>
            <p:nvPr/>
          </p:nvGrpSpPr>
          <p:grpSpPr>
            <a:xfrm>
              <a:off x="0" y="533400"/>
              <a:ext cx="9144000" cy="1066800"/>
              <a:chOff x="0" y="533400"/>
              <a:chExt cx="9144000" cy="1066800"/>
            </a:xfrm>
          </p:grpSpPr>
          <p:sp>
            <p:nvSpPr>
              <p:cNvPr id="9" name="Rectangle 8">
                <a:extLst>
                  <a:ext uri="{FF2B5EF4-FFF2-40B4-BE49-F238E27FC236}">
                    <a16:creationId xmlns:a16="http://schemas.microsoft.com/office/drawing/2014/main" id="{0EBBBAB9-2076-4E25-AA80-519CA5B32E23}"/>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420AAEB5-2A80-4CAD-BB87-D7231E2B3A0C}"/>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8" name="Picture 7">
              <a:extLst>
                <a:ext uri="{FF2B5EF4-FFF2-40B4-BE49-F238E27FC236}">
                  <a16:creationId xmlns:a16="http://schemas.microsoft.com/office/drawing/2014/main" id="{CE8BC695-C162-460B-981A-5C0676A38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6" name="Title 1">
            <a:extLst>
              <a:ext uri="{FF2B5EF4-FFF2-40B4-BE49-F238E27FC236}">
                <a16:creationId xmlns:a16="http://schemas.microsoft.com/office/drawing/2014/main" id="{69AF3AF5-0E5F-480F-9091-8AC652C31D18}"/>
              </a:ext>
            </a:extLst>
          </p:cNvPr>
          <p:cNvSpPr txBox="1">
            <a:spLocks/>
          </p:cNvSpPr>
          <p:nvPr/>
        </p:nvSpPr>
        <p:spPr bwMode="auto">
          <a:xfrm>
            <a:off x="1219200" y="533400"/>
            <a:ext cx="7467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nb-NO" kern="0" dirty="0"/>
              <a:t>Partnering </a:t>
            </a:r>
            <a:r>
              <a:rPr lang="en-GB" kern="0" dirty="0" smtClean="0"/>
              <a:t>tool</a:t>
            </a:r>
            <a:endParaRPr lang="en-GB" dirty="0"/>
          </a:p>
        </p:txBody>
      </p:sp>
    </p:spTree>
    <p:extLst>
      <p:ext uri="{BB962C8B-B14F-4D97-AF65-F5344CB8AC3E}">
        <p14:creationId xmlns:p14="http://schemas.microsoft.com/office/powerpoint/2010/main" val="116932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lose up of text on a white background&#10;&#10;Description generated with high confidence">
            <a:extLst>
              <a:ext uri="{FF2B5EF4-FFF2-40B4-BE49-F238E27FC236}">
                <a16:creationId xmlns:a16="http://schemas.microsoft.com/office/drawing/2014/main" id="{E1B1E425-C0C5-4A26-89BE-BAD9DFFF27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6" y="1717409"/>
            <a:ext cx="9135907" cy="6053093"/>
          </a:xfrm>
          <a:prstGeom prst="rect">
            <a:avLst/>
          </a:prstGeom>
        </p:spPr>
      </p:pic>
      <p:grpSp>
        <p:nvGrpSpPr>
          <p:cNvPr id="4" name="Group 3">
            <a:extLst>
              <a:ext uri="{FF2B5EF4-FFF2-40B4-BE49-F238E27FC236}">
                <a16:creationId xmlns:a16="http://schemas.microsoft.com/office/drawing/2014/main" id="{61E35BCE-CCD2-44EF-AC11-5E5B8CF16A6A}"/>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B81C9C7E-6EDA-4D57-8B94-4228E98D19F4}"/>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EA551FDF-DD57-4742-8F2E-43AAA170F7C0}"/>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736AFCDB-BDED-4759-9D7E-05D5E6B09987}"/>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E5315E39-6786-4B24-BB53-7D32107B6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1D0663D8-B58E-4E4C-A3E4-0F221C695F5C}"/>
              </a:ext>
            </a:extLst>
          </p:cNvPr>
          <p:cNvSpPr>
            <a:spLocks noGrp="1"/>
          </p:cNvSpPr>
          <p:nvPr>
            <p:ph type="title"/>
          </p:nvPr>
        </p:nvSpPr>
        <p:spPr>
          <a:xfrm>
            <a:off x="1219200" y="533400"/>
            <a:ext cx="8465368" cy="1066800"/>
          </a:xfrm>
        </p:spPr>
        <p:txBody>
          <a:bodyPr/>
          <a:lstStyle/>
          <a:p>
            <a:r>
              <a:rPr lang="en-US" b="1"/>
              <a:t>What's it in for you?</a:t>
            </a:r>
          </a:p>
        </p:txBody>
      </p:sp>
      <p:sp>
        <p:nvSpPr>
          <p:cNvPr id="12" name="Rectangle 11">
            <a:extLst>
              <a:ext uri="{FF2B5EF4-FFF2-40B4-BE49-F238E27FC236}">
                <a16:creationId xmlns:a16="http://schemas.microsoft.com/office/drawing/2014/main" id="{B8F16C15-C268-4044-AC21-85F72236AE1B}"/>
              </a:ext>
            </a:extLst>
          </p:cNvPr>
          <p:cNvSpPr/>
          <p:nvPr/>
        </p:nvSpPr>
        <p:spPr bwMode="auto">
          <a:xfrm>
            <a:off x="1215585" y="1905846"/>
            <a:ext cx="6551028" cy="2793475"/>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Content Placeholder 2">
            <a:extLst>
              <a:ext uri="{FF2B5EF4-FFF2-40B4-BE49-F238E27FC236}">
                <a16:creationId xmlns:a16="http://schemas.microsoft.com/office/drawing/2014/main" id="{7CE8518E-750B-4597-BF3D-C1A1FF655C10}"/>
              </a:ext>
            </a:extLst>
          </p:cNvPr>
          <p:cNvSpPr>
            <a:spLocks noGrp="1"/>
          </p:cNvSpPr>
          <p:nvPr>
            <p:ph idx="1"/>
          </p:nvPr>
        </p:nvSpPr>
        <p:spPr>
          <a:xfrm>
            <a:off x="1299060" y="2014809"/>
            <a:ext cx="5952479" cy="1141515"/>
          </a:xfrm>
        </p:spPr>
        <p:txBody>
          <a:bodyPr/>
          <a:lstStyle/>
          <a:p>
            <a:pPr marL="0" indent="0">
              <a:buNone/>
            </a:pPr>
            <a:r>
              <a:rPr lang="en-US" b="1" dirty="0" smtClean="0">
                <a:ea typeface="+mn-lt"/>
                <a:cs typeface="+mn-lt"/>
              </a:rPr>
              <a:t>60,000</a:t>
            </a:r>
            <a:r>
              <a:rPr lang="en-US" b="1" dirty="0">
                <a:ea typeface="+mn-lt"/>
                <a:cs typeface="+mn-lt"/>
              </a:rPr>
              <a:t>+ registered researchers</a:t>
            </a:r>
            <a:endParaRPr lang="en-US" b="1" dirty="0"/>
          </a:p>
          <a:p>
            <a:pPr marL="0" indent="0">
              <a:buNone/>
            </a:pPr>
            <a:r>
              <a:rPr lang="en-US" altLang="en-US" dirty="0">
                <a:ea typeface="ＭＳ Ｐゴシック"/>
              </a:rPr>
              <a:t>Individual members: researchers, talent hunters, representatives of institutional members, </a:t>
            </a:r>
            <a:r>
              <a:rPr lang="en-US" altLang="en-US" dirty="0" smtClean="0">
                <a:ea typeface="ＭＳ Ｐゴシック"/>
              </a:rPr>
              <a:t>entrepreneurs</a:t>
            </a:r>
          </a:p>
          <a:p>
            <a:pPr marL="0" indent="0">
              <a:buNone/>
            </a:pPr>
            <a:r>
              <a:rPr lang="en-US" altLang="en-US" b="1" dirty="0" smtClean="0">
                <a:ea typeface="ＭＳ Ｐゴシック"/>
              </a:rPr>
              <a:t>17,500</a:t>
            </a:r>
            <a:r>
              <a:rPr lang="en-US" b="1" dirty="0" smtClean="0">
                <a:ea typeface="+mn-lt"/>
                <a:cs typeface="+mn-lt"/>
              </a:rPr>
              <a:t>+ registered </a:t>
            </a:r>
            <a:r>
              <a:rPr lang="en-US" b="1" dirty="0" err="1" smtClean="0">
                <a:ea typeface="+mn-lt"/>
                <a:cs typeface="+mn-lt"/>
              </a:rPr>
              <a:t>organisations</a:t>
            </a:r>
            <a:endParaRPr lang="en-GB" b="1" dirty="0" smtClean="0">
              <a:ea typeface="+mn-lt"/>
              <a:cs typeface="+mn-lt"/>
            </a:endParaRPr>
          </a:p>
          <a:p>
            <a:pPr marL="0" indent="0">
              <a:buNone/>
            </a:pPr>
            <a:r>
              <a:rPr lang="en-GB" altLang="en-US" dirty="0" smtClean="0">
                <a:ea typeface="ＭＳ Ｐゴシック"/>
              </a:rPr>
              <a:t>Find organisations a</a:t>
            </a:r>
            <a:r>
              <a:rPr lang="en-US" altLang="en-US" dirty="0" smtClean="0">
                <a:ea typeface="ＭＳ Ｐゴシック"/>
              </a:rPr>
              <a:t>round Europe, see their profile, awards or emblems and their recruitment policy</a:t>
            </a:r>
            <a:endParaRPr lang="en-US" altLang="en-US" dirty="0">
              <a:ea typeface="ＭＳ Ｐゴシック"/>
            </a:endParaRPr>
          </a:p>
          <a:p>
            <a:pPr marL="0" indent="0">
              <a:buNone/>
            </a:pPr>
            <a:endParaRPr lang="en-US" altLang="en-US" dirty="0">
              <a:ea typeface="ＭＳ Ｐゴシック"/>
            </a:endParaRPr>
          </a:p>
          <a:p>
            <a:pPr marL="0" indent="0">
              <a:buNone/>
            </a:pPr>
            <a:endParaRPr lang="en-GB" dirty="0">
              <a:cs typeface="Arial"/>
            </a:endParaRPr>
          </a:p>
        </p:txBody>
      </p:sp>
    </p:spTree>
    <p:extLst>
      <p:ext uri="{BB962C8B-B14F-4D97-AF65-F5344CB8AC3E}">
        <p14:creationId xmlns:p14="http://schemas.microsoft.com/office/powerpoint/2010/main" val="2401954729"/>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42BFA6-41CB-4C27-A99A-A89DEC7F9AEC}"/>
              </a:ext>
            </a:extLst>
          </p:cNvPr>
          <p:cNvSpPr/>
          <p:nvPr/>
        </p:nvSpPr>
        <p:spPr>
          <a:xfrm>
            <a:off x="1010231" y="1823809"/>
            <a:ext cx="3709508" cy="489086"/>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pic>
        <p:nvPicPr>
          <p:cNvPr id="5" name="Picture 5" descr="A screenshot of a social media post&#10;&#10;Description generated with very high confidence">
            <a:extLst>
              <a:ext uri="{FF2B5EF4-FFF2-40B4-BE49-F238E27FC236}">
                <a16:creationId xmlns:a16="http://schemas.microsoft.com/office/drawing/2014/main" id="{40ABF270-2F58-44CC-8DAE-55C916BF6A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3" y="2857991"/>
            <a:ext cx="5787627" cy="3997062"/>
          </a:xfrm>
          <a:prstGeom prst="rect">
            <a:avLst/>
          </a:prstGeom>
        </p:spPr>
      </p:pic>
      <p:grpSp>
        <p:nvGrpSpPr>
          <p:cNvPr id="12" name="Group 11">
            <a:extLst>
              <a:ext uri="{FF2B5EF4-FFF2-40B4-BE49-F238E27FC236}">
                <a16:creationId xmlns:a16="http://schemas.microsoft.com/office/drawing/2014/main" id="{3AC228DC-71D3-4068-A6E1-99D397A30847}"/>
              </a:ext>
            </a:extLst>
          </p:cNvPr>
          <p:cNvGrpSpPr/>
          <p:nvPr/>
        </p:nvGrpSpPr>
        <p:grpSpPr>
          <a:xfrm>
            <a:off x="0" y="533400"/>
            <a:ext cx="9144000" cy="1066800"/>
            <a:chOff x="0" y="533400"/>
            <a:chExt cx="9144000" cy="1066800"/>
          </a:xfrm>
        </p:grpSpPr>
        <p:grpSp>
          <p:nvGrpSpPr>
            <p:cNvPr id="8" name="Group 7">
              <a:extLst>
                <a:ext uri="{FF2B5EF4-FFF2-40B4-BE49-F238E27FC236}">
                  <a16:creationId xmlns:a16="http://schemas.microsoft.com/office/drawing/2014/main" id="{42C2CFCA-C489-41DB-A6AE-4C521C162AEB}"/>
                </a:ext>
              </a:extLst>
            </p:cNvPr>
            <p:cNvGrpSpPr/>
            <p:nvPr/>
          </p:nvGrpSpPr>
          <p:grpSpPr>
            <a:xfrm>
              <a:off x="0" y="533400"/>
              <a:ext cx="9144000" cy="1066800"/>
              <a:chOff x="0" y="533400"/>
              <a:chExt cx="9144000" cy="1066800"/>
            </a:xfrm>
          </p:grpSpPr>
          <p:sp>
            <p:nvSpPr>
              <p:cNvPr id="10" name="Rectangle 9">
                <a:extLst>
                  <a:ext uri="{FF2B5EF4-FFF2-40B4-BE49-F238E27FC236}">
                    <a16:creationId xmlns:a16="http://schemas.microsoft.com/office/drawing/2014/main" id="{4E96D358-2FB5-4D10-B084-125B5CFAD282}"/>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F10E8B0-F74A-4C1C-B1B4-D62758587932}"/>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9" name="Picture 8">
              <a:extLst>
                <a:ext uri="{FF2B5EF4-FFF2-40B4-BE49-F238E27FC236}">
                  <a16:creationId xmlns:a16="http://schemas.microsoft.com/office/drawing/2014/main" id="{DFF79601-EE0E-479A-9CF1-6D1FAC9B7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4" name="Title 1">
            <a:extLst>
              <a:ext uri="{FF2B5EF4-FFF2-40B4-BE49-F238E27FC236}">
                <a16:creationId xmlns:a16="http://schemas.microsoft.com/office/drawing/2014/main" id="{8DA22E39-1DD8-4E71-A468-99D45AE97AF2}"/>
              </a:ext>
            </a:extLst>
          </p:cNvPr>
          <p:cNvSpPr txBox="1">
            <a:spLocks/>
          </p:cNvSpPr>
          <p:nvPr/>
        </p:nvSpPr>
        <p:spPr bwMode="auto">
          <a:xfrm>
            <a:off x="1219200" y="533400"/>
            <a:ext cx="7467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GB" kern="0" dirty="0" smtClean="0"/>
              <a:t>Registration</a:t>
            </a:r>
            <a:endParaRPr lang="en-GB" dirty="0"/>
          </a:p>
        </p:txBody>
      </p:sp>
      <p:pic>
        <p:nvPicPr>
          <p:cNvPr id="4" name="Picture 4" descr="A screenshot of a social media post&#10;&#10;Description generated with very high confidence">
            <a:extLst>
              <a:ext uri="{FF2B5EF4-FFF2-40B4-BE49-F238E27FC236}">
                <a16:creationId xmlns:a16="http://schemas.microsoft.com/office/drawing/2014/main" id="{8AD52EEB-D818-42C5-87AB-6C66B0633966}"/>
              </a:ext>
            </a:extLst>
          </p:cNvPr>
          <p:cNvPicPr>
            <a:picLocks noGrp="1" noChangeAspect="1"/>
          </p:cNvPicPr>
          <p:nvPr>
            <p:ph idx="1"/>
          </p:nvPr>
        </p:nvPicPr>
        <p:blipFill>
          <a:blip r:embed="rId4"/>
          <a:stretch>
            <a:fillRect/>
          </a:stretch>
        </p:blipFill>
        <p:spPr>
          <a:xfrm>
            <a:off x="5827070" y="4319"/>
            <a:ext cx="3315704" cy="6856148"/>
          </a:xfrm>
        </p:spPr>
      </p:pic>
      <p:sp>
        <p:nvSpPr>
          <p:cNvPr id="15" name="TextBox 14">
            <a:extLst>
              <a:ext uri="{FF2B5EF4-FFF2-40B4-BE49-F238E27FC236}">
                <a16:creationId xmlns:a16="http://schemas.microsoft.com/office/drawing/2014/main" id="{3DDF3BD2-8B2C-4E7E-9F0F-7872027D9AFF}"/>
              </a:ext>
            </a:extLst>
          </p:cNvPr>
          <p:cNvSpPr txBox="1"/>
          <p:nvPr/>
        </p:nvSpPr>
        <p:spPr>
          <a:xfrm>
            <a:off x="994261" y="1822811"/>
            <a:ext cx="36199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bg1"/>
                </a:solidFill>
                <a:latin typeface="Arial"/>
              </a:rPr>
              <a:t>How to register an account?</a:t>
            </a:r>
            <a:endParaRPr lang="en-US" sz="2000">
              <a:solidFill>
                <a:schemeClr val="bg1"/>
              </a:solidFill>
              <a:ea typeface="Verdana"/>
              <a:cs typeface="Verdana"/>
            </a:endParaRPr>
          </a:p>
        </p:txBody>
      </p:sp>
    </p:spTree>
    <p:extLst>
      <p:ext uri="{BB962C8B-B14F-4D97-AF65-F5344CB8AC3E}">
        <p14:creationId xmlns:p14="http://schemas.microsoft.com/office/powerpoint/2010/main" val="240518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8EF103-342B-4095-9763-53018A69F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5980"/>
            <a:ext cx="9144000" cy="6096000"/>
          </a:xfrm>
          <a:prstGeom prst="rect">
            <a:avLst/>
          </a:prstGeom>
        </p:spPr>
      </p:pic>
      <p:sp>
        <p:nvSpPr>
          <p:cNvPr id="11" name="Rectangle 10">
            <a:extLst>
              <a:ext uri="{FF2B5EF4-FFF2-40B4-BE49-F238E27FC236}">
                <a16:creationId xmlns:a16="http://schemas.microsoft.com/office/drawing/2014/main" id="{35318EE9-1AEF-4060-9BA3-8CD843A35B6D}"/>
              </a:ext>
            </a:extLst>
          </p:cNvPr>
          <p:cNvSpPr/>
          <p:nvPr/>
        </p:nvSpPr>
        <p:spPr bwMode="auto">
          <a:xfrm>
            <a:off x="887506" y="2344730"/>
            <a:ext cx="3924498" cy="3652657"/>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2CC781E3-610C-4196-8E38-5986803EF4EB}"/>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73611AD3-73D9-4DCB-9A76-EF595EBC106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5CDD9EB0-42EE-49AD-9DB4-F74C2864EBB3}"/>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116C2517-8C8C-463B-89AD-89D3E6716465}"/>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BCE28010-7E97-402C-94C5-6AB32A929A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25C42F86-359C-4E60-BFD8-888B5F4BD154}"/>
              </a:ext>
            </a:extLst>
          </p:cNvPr>
          <p:cNvSpPr>
            <a:spLocks noGrp="1"/>
          </p:cNvSpPr>
          <p:nvPr>
            <p:ph type="title"/>
          </p:nvPr>
        </p:nvSpPr>
        <p:spPr/>
        <p:txBody>
          <a:bodyPr/>
          <a:lstStyle/>
          <a:p>
            <a:r>
              <a:rPr lang="en-GB" b="1" dirty="0" smtClean="0">
                <a:ea typeface="+mj-lt"/>
                <a:cs typeface="+mj-lt"/>
              </a:rPr>
              <a:t>Enable your Researcher Profile</a:t>
            </a:r>
            <a:endParaRPr lang="en-US" dirty="0"/>
          </a:p>
        </p:txBody>
      </p:sp>
      <p:sp>
        <p:nvSpPr>
          <p:cNvPr id="3" name="Content Placeholder 2">
            <a:extLst>
              <a:ext uri="{FF2B5EF4-FFF2-40B4-BE49-F238E27FC236}">
                <a16:creationId xmlns:a16="http://schemas.microsoft.com/office/drawing/2014/main" id="{3B2F8FF2-9B49-4480-985C-1B36454E239E}"/>
              </a:ext>
            </a:extLst>
          </p:cNvPr>
          <p:cNvSpPr>
            <a:spLocks noGrp="1"/>
          </p:cNvSpPr>
          <p:nvPr>
            <p:ph idx="1"/>
          </p:nvPr>
        </p:nvSpPr>
        <p:spPr>
          <a:xfrm>
            <a:off x="560353" y="2492896"/>
            <a:ext cx="4252164" cy="3788162"/>
          </a:xfrm>
        </p:spPr>
        <p:txBody>
          <a:bodyPr>
            <a:normAutofit fontScale="70000" lnSpcReduction="20000"/>
          </a:bodyPr>
          <a:lstStyle/>
          <a:p>
            <a:pPr lvl="1"/>
            <a:r>
              <a:rPr lang="en-GB" dirty="0" smtClean="0">
                <a:ea typeface="ＭＳ Ｐゴシック"/>
                <a:cs typeface="Arial"/>
              </a:rPr>
              <a:t>Declare your field </a:t>
            </a:r>
            <a:r>
              <a:rPr lang="en-GB" dirty="0">
                <a:ea typeface="ＭＳ Ｐゴシック"/>
                <a:cs typeface="Arial"/>
              </a:rPr>
              <a:t>of expertise,  years of experience and publications</a:t>
            </a:r>
          </a:p>
          <a:p>
            <a:pPr lvl="1"/>
            <a:r>
              <a:rPr lang="en-GB" dirty="0">
                <a:ea typeface="ＭＳ Ｐゴシック"/>
                <a:cs typeface="Arial"/>
              </a:rPr>
              <a:t>Get notified when vacancies match your profile</a:t>
            </a:r>
            <a:endParaRPr lang="en-US" dirty="0">
              <a:ea typeface="ＭＳ Ｐゴシック"/>
              <a:cs typeface="+mn-lt"/>
            </a:endParaRPr>
          </a:p>
          <a:p>
            <a:pPr lvl="1"/>
            <a:r>
              <a:rPr lang="en-GB" dirty="0" smtClean="0">
                <a:ea typeface="ＭＳ Ｐゴシック"/>
                <a:cs typeface="Arial"/>
              </a:rPr>
              <a:t>Upload </a:t>
            </a:r>
            <a:r>
              <a:rPr lang="en-GB" dirty="0">
                <a:ea typeface="ＭＳ Ｐゴシック"/>
                <a:cs typeface="Arial"/>
              </a:rPr>
              <a:t>your CV from Europass</a:t>
            </a:r>
            <a:endParaRPr lang="en-GB" dirty="0">
              <a:ea typeface="ＭＳ Ｐゴシック"/>
              <a:cs typeface="+mn-lt"/>
            </a:endParaRPr>
          </a:p>
          <a:p>
            <a:pPr lvl="1"/>
            <a:r>
              <a:rPr lang="en-GB" dirty="0" smtClean="0">
                <a:ea typeface="ＭＳ Ｐゴシック"/>
                <a:cs typeface="Arial"/>
              </a:rPr>
              <a:t>Upload the </a:t>
            </a:r>
            <a:r>
              <a:rPr lang="en-GB" dirty="0">
                <a:ea typeface="ＭＳ Ｐゴシック"/>
                <a:cs typeface="Arial"/>
              </a:rPr>
              <a:t>Seal of </a:t>
            </a:r>
            <a:r>
              <a:rPr lang="en-GB" dirty="0" smtClean="0">
                <a:ea typeface="ＭＳ Ｐゴシック"/>
                <a:cs typeface="Arial"/>
              </a:rPr>
              <a:t>Excellence and other awards</a:t>
            </a:r>
            <a:endParaRPr lang="en-US" dirty="0">
              <a:ea typeface="ＭＳ Ｐゴシック"/>
              <a:cs typeface="+mn-lt"/>
            </a:endParaRPr>
          </a:p>
          <a:p>
            <a:pPr lvl="1"/>
            <a:r>
              <a:rPr lang="en-GB" dirty="0">
                <a:ea typeface="ＭＳ Ｐゴシック"/>
                <a:cs typeface="Arial"/>
              </a:rPr>
              <a:t>Make your profile visible in the Partnering </a:t>
            </a:r>
            <a:r>
              <a:rPr lang="en-GB" dirty="0" smtClean="0">
                <a:ea typeface="ＭＳ Ｐゴシック"/>
                <a:cs typeface="Arial"/>
              </a:rPr>
              <a:t>tool</a:t>
            </a:r>
          </a:p>
          <a:p>
            <a:pPr lvl="1"/>
            <a:r>
              <a:rPr lang="en-GB" dirty="0">
                <a:ea typeface="ＭＳ Ｐゴシック"/>
                <a:cs typeface="Arial"/>
              </a:rPr>
              <a:t>Get spotted by </a:t>
            </a:r>
            <a:br>
              <a:rPr lang="en-GB" dirty="0">
                <a:ea typeface="ＭＳ Ｐゴシック"/>
                <a:cs typeface="Arial"/>
              </a:rPr>
            </a:br>
            <a:r>
              <a:rPr lang="en-GB" dirty="0">
                <a:ea typeface="ＭＳ Ｐゴシック"/>
                <a:cs typeface="Arial"/>
              </a:rPr>
              <a:t>potential </a:t>
            </a:r>
            <a:r>
              <a:rPr lang="en-GB" dirty="0" smtClean="0">
                <a:ea typeface="ＭＳ Ｐゴシック"/>
                <a:cs typeface="Arial"/>
              </a:rPr>
              <a:t>employers</a:t>
            </a:r>
            <a:endParaRPr lang="en-US" dirty="0">
              <a:ea typeface="ＭＳ Ｐゴシック"/>
              <a:cs typeface="+mn-lt"/>
            </a:endParaRPr>
          </a:p>
          <a:p>
            <a:pPr lvl="1"/>
            <a:r>
              <a:rPr lang="en-GB" dirty="0">
                <a:ea typeface="ＭＳ Ｐゴシック"/>
                <a:cs typeface="Arial"/>
              </a:rPr>
              <a:t>Participate in the Science4Refugees initiative</a:t>
            </a:r>
            <a:endParaRPr lang="en-GB" dirty="0">
              <a:ea typeface="ＭＳ Ｐゴシック"/>
            </a:endParaRPr>
          </a:p>
        </p:txBody>
      </p:sp>
      <p:pic>
        <p:nvPicPr>
          <p:cNvPr id="9" name="Picture 11" descr="A close up of a piece of paper&#10;&#10;Description automatically generated">
            <a:extLst>
              <a:ext uri="{FF2B5EF4-FFF2-40B4-BE49-F238E27FC236}">
                <a16:creationId xmlns:a16="http://schemas.microsoft.com/office/drawing/2014/main" id="{23906B72-F5D7-4351-A47E-2B001CF254F2}"/>
              </a:ext>
            </a:extLst>
          </p:cNvPr>
          <p:cNvPicPr>
            <a:picLocks noChangeAspect="1"/>
          </p:cNvPicPr>
          <p:nvPr/>
        </p:nvPicPr>
        <p:blipFill>
          <a:blip r:embed="rId5"/>
          <a:stretch>
            <a:fillRect/>
          </a:stretch>
        </p:blipFill>
        <p:spPr>
          <a:xfrm>
            <a:off x="886927" y="6136430"/>
            <a:ext cx="2348931" cy="1579633"/>
          </a:xfrm>
          <a:prstGeom prst="rect">
            <a:avLst/>
          </a:prstGeom>
        </p:spPr>
      </p:pic>
      <p:pic>
        <p:nvPicPr>
          <p:cNvPr id="12" name="Picture 12" descr="A screenshot of a social media post&#10;&#10;Description automatically generated">
            <a:extLst>
              <a:ext uri="{FF2B5EF4-FFF2-40B4-BE49-F238E27FC236}">
                <a16:creationId xmlns:a16="http://schemas.microsoft.com/office/drawing/2014/main" id="{B37D4227-B215-4DCA-967B-5CC2FD6812B0}"/>
              </a:ext>
            </a:extLst>
          </p:cNvPr>
          <p:cNvPicPr>
            <a:picLocks noChangeAspect="1"/>
          </p:cNvPicPr>
          <p:nvPr/>
        </p:nvPicPr>
        <p:blipFill>
          <a:blip r:embed="rId6"/>
          <a:stretch>
            <a:fillRect/>
          </a:stretch>
        </p:blipFill>
        <p:spPr>
          <a:xfrm>
            <a:off x="4693789" y="1600200"/>
            <a:ext cx="4450211" cy="5563503"/>
          </a:xfrm>
          <a:prstGeom prst="rect">
            <a:avLst/>
          </a:prstGeom>
        </p:spPr>
      </p:pic>
    </p:spTree>
    <p:extLst>
      <p:ext uri="{BB962C8B-B14F-4D97-AF65-F5344CB8AC3E}">
        <p14:creationId xmlns:p14="http://schemas.microsoft.com/office/powerpoint/2010/main" val="382753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D739DA-3D9B-42D8-9C7C-FC8982938851}"/>
              </a:ext>
            </a:extLst>
          </p:cNvPr>
          <p:cNvSpPr txBox="1"/>
          <p:nvPr/>
        </p:nvSpPr>
        <p:spPr>
          <a:xfrm>
            <a:off x="1962566" y="1253806"/>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FFFFFF"/>
                </a:solidFill>
                <a:latin typeface="Arial"/>
              </a:rPr>
              <a:t>Connect with other researchers &amp; entrepreneurs</a:t>
            </a:r>
            <a:endParaRPr lang="en-US" sz="2000">
              <a:solidFill>
                <a:srgbClr val="FFFFFF"/>
              </a:solidFill>
              <a:ea typeface="Verdana"/>
              <a:cs typeface="Verdana"/>
            </a:endParaRPr>
          </a:p>
        </p:txBody>
      </p:sp>
      <p:pic>
        <p:nvPicPr>
          <p:cNvPr id="6" name="Picture 6" descr="A screenshot of a computer screen&#10;&#10;Description automatically generated">
            <a:extLst>
              <a:ext uri="{FF2B5EF4-FFF2-40B4-BE49-F238E27FC236}">
                <a16:creationId xmlns:a16="http://schemas.microsoft.com/office/drawing/2014/main" id="{E25EA678-C989-4219-BAFE-FB4DCEF01FC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66"/>
          <a:stretch/>
        </p:blipFill>
        <p:spPr>
          <a:xfrm>
            <a:off x="2263" y="-1327"/>
            <a:ext cx="9139904" cy="6420410"/>
          </a:xfrm>
        </p:spPr>
      </p:pic>
    </p:spTree>
    <p:extLst>
      <p:ext uri="{BB962C8B-B14F-4D97-AF65-F5344CB8AC3E}">
        <p14:creationId xmlns:p14="http://schemas.microsoft.com/office/powerpoint/2010/main" val="220845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049460-B372-4BA2-88D1-EBD19A460E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81898"/>
            <a:ext cx="9144000" cy="6858000"/>
          </a:xfrm>
          <a:prstGeom prst="rect">
            <a:avLst/>
          </a:prstGeom>
        </p:spPr>
      </p:pic>
      <p:sp>
        <p:nvSpPr>
          <p:cNvPr id="13" name="Rectangle 12">
            <a:extLst>
              <a:ext uri="{FF2B5EF4-FFF2-40B4-BE49-F238E27FC236}">
                <a16:creationId xmlns:a16="http://schemas.microsoft.com/office/drawing/2014/main" id="{6B3C6524-7EFC-4FDD-BD42-A322F5A102C1}"/>
              </a:ext>
            </a:extLst>
          </p:cNvPr>
          <p:cNvSpPr/>
          <p:nvPr/>
        </p:nvSpPr>
        <p:spPr bwMode="auto">
          <a:xfrm>
            <a:off x="988368" y="2344731"/>
            <a:ext cx="4310599" cy="315387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10" name="Group 9">
            <a:extLst>
              <a:ext uri="{FF2B5EF4-FFF2-40B4-BE49-F238E27FC236}">
                <a16:creationId xmlns:a16="http://schemas.microsoft.com/office/drawing/2014/main" id="{AC3E7119-DED9-49AE-AAFF-6B2B914C0FD6}"/>
              </a:ext>
            </a:extLst>
          </p:cNvPr>
          <p:cNvGrpSpPr/>
          <p:nvPr/>
        </p:nvGrpSpPr>
        <p:grpSpPr>
          <a:xfrm>
            <a:off x="0" y="533400"/>
            <a:ext cx="9144000" cy="1066800"/>
            <a:chOff x="0" y="533400"/>
            <a:chExt cx="9144000" cy="1066800"/>
          </a:xfrm>
        </p:grpSpPr>
        <p:grpSp>
          <p:nvGrpSpPr>
            <p:cNvPr id="2" name="Group 1">
              <a:extLst>
                <a:ext uri="{FF2B5EF4-FFF2-40B4-BE49-F238E27FC236}">
                  <a16:creationId xmlns:a16="http://schemas.microsoft.com/office/drawing/2014/main" id="{3C70C9AE-FCD5-4CC0-88D7-475F3C8C490F}"/>
                </a:ext>
              </a:extLst>
            </p:cNvPr>
            <p:cNvGrpSpPr/>
            <p:nvPr/>
          </p:nvGrpSpPr>
          <p:grpSpPr>
            <a:xfrm>
              <a:off x="0" y="533400"/>
              <a:ext cx="9144000" cy="1066800"/>
              <a:chOff x="0" y="533400"/>
              <a:chExt cx="9144000" cy="1066800"/>
            </a:xfrm>
          </p:grpSpPr>
          <p:sp>
            <p:nvSpPr>
              <p:cNvPr id="8" name="Rectangle 7">
                <a:extLst>
                  <a:ext uri="{FF2B5EF4-FFF2-40B4-BE49-F238E27FC236}">
                    <a16:creationId xmlns:a16="http://schemas.microsoft.com/office/drawing/2014/main" id="{4E9C9E39-A701-405E-A59E-09A4AF27758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A92684A9-43BB-4E7A-8B68-4D4F9CEE9258}"/>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CB895DF0-02CA-4211-887D-FBB856A69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5" name="Text Placeholder 7"/>
          <p:cNvSpPr txBox="1">
            <a:spLocks/>
          </p:cNvSpPr>
          <p:nvPr/>
        </p:nvSpPr>
        <p:spPr bwMode="auto">
          <a:xfrm>
            <a:off x="1188639" y="2470781"/>
            <a:ext cx="4720952" cy="4788450"/>
          </a:xfrm>
          <a:prstGeom prst="rect">
            <a:avLst/>
          </a:prstGeom>
          <a:noFill/>
          <a:ln w="0" cmpd="sng">
            <a:noFill/>
            <a:prstDash val="solid"/>
            <a:miter lim="800000"/>
            <a:headEnd/>
            <a:tailEnd/>
          </a:ln>
          <a:effectLst/>
        </p:spPr>
        <p:txBody>
          <a:bodyPr vert="horz" wrap="square" lIns="0" tIns="0" rIns="0" bIns="0" numCol="1" anchor="t" anchorCtr="0" compatLnSpc="1">
            <a:prstTxWarp prst="textNoShape">
              <a:avLst/>
            </a:prstTxWarp>
            <a:normAutofit/>
          </a:bodyPr>
          <a:lstStyle>
            <a:defPPr>
              <a:defRPr lang="en-GB"/>
            </a:defPPr>
            <a:lvl1pPr algn="l" rtl="0" fontAlgn="base">
              <a:spcBef>
                <a:spcPct val="0"/>
              </a:spcBef>
              <a:spcAft>
                <a:spcPct val="0"/>
              </a:spcAft>
              <a:defRPr sz="1400" b="0" kern="1200" dirty="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marL="285750" indent="-285750">
              <a:lnSpc>
                <a:spcPct val="110000"/>
              </a:lnSpc>
              <a:buFont typeface="Wingdings"/>
              <a:buChar char="Ø"/>
            </a:pPr>
            <a:r>
              <a:rPr lang="sr-Latn-RS" sz="2400" spc="19" dirty="0">
                <a:solidFill>
                  <a:srgbClr val="006195"/>
                </a:solidFill>
                <a:latin typeface="+mn-lt"/>
                <a:ea typeface="ＭＳ Ｐゴシック"/>
              </a:rPr>
              <a:t>The </a:t>
            </a:r>
            <a:r>
              <a:rPr lang="en-GB" sz="2400" b="1" spc="19" dirty="0" smtClean="0">
                <a:solidFill>
                  <a:srgbClr val="006195"/>
                </a:solidFill>
                <a:latin typeface="+mn-lt"/>
                <a:ea typeface="ＭＳ Ｐゴシック"/>
              </a:rPr>
              <a:t>Initiative</a:t>
            </a:r>
            <a:endParaRPr lang="en-GB" sz="2400" b="1" spc="19" dirty="0" smtClean="0">
              <a:solidFill>
                <a:srgbClr val="006195"/>
              </a:solidFill>
              <a:latin typeface="+mn-lt"/>
              <a:ea typeface="ＭＳ Ｐゴシック"/>
              <a:cs typeface="Arial"/>
            </a:endParaRPr>
          </a:p>
          <a:p>
            <a:pPr marL="285750" indent="-285750">
              <a:lnSpc>
                <a:spcPct val="110000"/>
              </a:lnSpc>
              <a:buFont typeface="Wingdings"/>
              <a:buChar char="Ø"/>
            </a:pPr>
            <a:endParaRPr lang="en-US" sz="1800" dirty="0">
              <a:solidFill>
                <a:srgbClr val="006195"/>
              </a:solidFill>
              <a:latin typeface="Arial"/>
              <a:cs typeface="Arial"/>
            </a:endParaRPr>
          </a:p>
          <a:p>
            <a:pPr marL="285750" indent="-285750">
              <a:lnSpc>
                <a:spcPct val="110000"/>
              </a:lnSpc>
              <a:buFont typeface="Wingdings"/>
              <a:buChar char="Ø"/>
            </a:pPr>
            <a:r>
              <a:rPr lang="en-US" sz="2400" dirty="0">
                <a:solidFill>
                  <a:srgbClr val="006195"/>
                </a:solidFill>
                <a:latin typeface="Arial"/>
                <a:cs typeface="Arial"/>
              </a:rPr>
              <a:t>The </a:t>
            </a:r>
            <a:r>
              <a:rPr lang="en-US" sz="2400" b="1" dirty="0">
                <a:solidFill>
                  <a:srgbClr val="006195"/>
                </a:solidFill>
                <a:latin typeface="Arial"/>
                <a:cs typeface="Arial"/>
              </a:rPr>
              <a:t>Instruments</a:t>
            </a:r>
            <a:endParaRPr lang="sr-Latn-RS" sz="1800" b="1" spc="19" dirty="0">
              <a:solidFill>
                <a:srgbClr val="006195"/>
              </a:solidFill>
              <a:latin typeface="Arial"/>
              <a:cs typeface="Arial"/>
            </a:endParaRPr>
          </a:p>
          <a:p>
            <a:pPr marL="742950" lvl="1" indent="-285750">
              <a:lnSpc>
                <a:spcPct val="110000"/>
              </a:lnSpc>
              <a:buFont typeface="Arial"/>
              <a:buChar char="•"/>
            </a:pPr>
            <a:r>
              <a:rPr lang="en-US" sz="1800" dirty="0">
                <a:solidFill>
                  <a:srgbClr val="006195"/>
                </a:solidFill>
                <a:latin typeface="Arial"/>
                <a:cs typeface="Arial"/>
              </a:rPr>
              <a:t>The Portal</a:t>
            </a:r>
          </a:p>
          <a:p>
            <a:pPr marL="742950" lvl="1" indent="-285750">
              <a:lnSpc>
                <a:spcPct val="110000"/>
              </a:lnSpc>
              <a:buFont typeface="Arial"/>
              <a:buChar char="•"/>
            </a:pPr>
            <a:r>
              <a:rPr lang="en-US" sz="1800" dirty="0">
                <a:solidFill>
                  <a:srgbClr val="006195"/>
                </a:solidFill>
                <a:latin typeface="Arial"/>
                <a:cs typeface="Arial"/>
              </a:rPr>
              <a:t>National Portals</a:t>
            </a:r>
          </a:p>
          <a:p>
            <a:pPr marL="742950" lvl="1" indent="-285750">
              <a:lnSpc>
                <a:spcPct val="110000"/>
              </a:lnSpc>
              <a:buFont typeface="Arial"/>
              <a:buChar char="•"/>
            </a:pPr>
            <a:r>
              <a:rPr lang="en-US" sz="1800" dirty="0">
                <a:solidFill>
                  <a:srgbClr val="006195"/>
                </a:solidFill>
                <a:latin typeface="Arial"/>
                <a:cs typeface="Arial"/>
              </a:rPr>
              <a:t>EURAXESS Service Network</a:t>
            </a:r>
          </a:p>
          <a:p>
            <a:pPr marL="742950" lvl="1" indent="-285750">
              <a:lnSpc>
                <a:spcPct val="110000"/>
              </a:lnSpc>
              <a:buFont typeface="Arial"/>
              <a:buChar char="•"/>
            </a:pPr>
            <a:r>
              <a:rPr lang="en-US" sz="1800" dirty="0">
                <a:solidFill>
                  <a:srgbClr val="006195"/>
                </a:solidFill>
                <a:latin typeface="Arial"/>
                <a:cs typeface="Arial"/>
              </a:rPr>
              <a:t>Worldwide</a:t>
            </a:r>
          </a:p>
          <a:p>
            <a:pPr marL="285750" indent="-285750">
              <a:lnSpc>
                <a:spcPct val="110000"/>
              </a:lnSpc>
              <a:buFont typeface="Arial"/>
              <a:buChar char="•"/>
            </a:pPr>
            <a:endParaRPr lang="en-US" sz="1800" b="1" dirty="0">
              <a:solidFill>
                <a:srgbClr val="006195"/>
              </a:solidFill>
              <a:latin typeface="Arial"/>
              <a:cs typeface="Arial"/>
            </a:endParaRPr>
          </a:p>
          <a:p>
            <a:pPr marL="285750" indent="-285750">
              <a:lnSpc>
                <a:spcPct val="110000"/>
              </a:lnSpc>
              <a:spcBef>
                <a:spcPts val="94"/>
              </a:spcBef>
              <a:buFont typeface="Wingdings"/>
              <a:buChar char="Ø"/>
            </a:pPr>
            <a:r>
              <a:rPr lang="en-US" sz="2400" b="1" dirty="0">
                <a:solidFill>
                  <a:srgbClr val="006195"/>
                </a:solidFill>
                <a:latin typeface="Arial"/>
                <a:cs typeface="Arial"/>
              </a:rPr>
              <a:t>Get in touch</a:t>
            </a:r>
          </a:p>
          <a:p>
            <a:pPr>
              <a:lnSpc>
                <a:spcPct val="110000"/>
              </a:lnSpc>
              <a:spcBef>
                <a:spcPts val="94"/>
              </a:spcBef>
            </a:pPr>
            <a:endParaRPr lang="en-US" sz="1600" spc="66" dirty="0">
              <a:solidFill>
                <a:srgbClr val="006195"/>
              </a:solidFill>
              <a:latin typeface="Arial" panose="020B0604020202020204" pitchFamily="34" charset="0"/>
              <a:cs typeface="Arial" panose="020B0604020202020204" pitchFamily="34" charset="0"/>
            </a:endParaRPr>
          </a:p>
        </p:txBody>
      </p:sp>
      <p:sp>
        <p:nvSpPr>
          <p:cNvPr id="18" name="Text Placeholder 10"/>
          <p:cNvSpPr txBox="1">
            <a:spLocks/>
          </p:cNvSpPr>
          <p:nvPr/>
        </p:nvSpPr>
        <p:spPr bwMode="auto">
          <a:xfrm>
            <a:off x="5364088" y="6489258"/>
            <a:ext cx="3660292" cy="682265"/>
          </a:xfrm>
          <a:prstGeom prst="rect">
            <a:avLst/>
          </a:prstGeom>
          <a:noFill/>
          <a:ln w="0" cmpd="sng">
            <a:noFill/>
            <a:prstDash val="solid"/>
            <a:miter lim="800000"/>
            <a:headEnd/>
            <a:tailEnd/>
          </a:ln>
          <a:effectLst/>
        </p:spPr>
        <p:txBody>
          <a:bodyPr vert="horz" wrap="square" lIns="0" tIns="0" rIns="0" bIns="0" numCol="1" anchor="t" anchorCtr="0" compatLnSpc="1">
            <a:prstTxWarp prst="textNoShape">
              <a:avLst/>
            </a:prstTxWarp>
            <a:normAutofit fontScale="95000"/>
          </a:bodyPr>
          <a:lstStyle>
            <a:defPPr>
              <a:defRPr lang="en-GB"/>
            </a:defPPr>
            <a:lvl1pPr algn="l" rtl="0" fontAlgn="base">
              <a:spcBef>
                <a:spcPct val="0"/>
              </a:spcBef>
              <a:spcAft>
                <a:spcPct val="0"/>
              </a:spcAft>
              <a:defRPr sz="1400" b="0" kern="1200" dirty="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lnSpc>
                <a:spcPts val="2639"/>
              </a:lnSpc>
            </a:pPr>
            <a:endParaRPr lang="en-US" sz="1600">
              <a:solidFill>
                <a:srgbClr val="006195"/>
              </a:solidFill>
              <a:latin typeface="Arial" panose="020B0604020202020204" pitchFamily="34" charset="0"/>
              <a:cs typeface="Arial" panose="020B0604020202020204" pitchFamily="34" charset="0"/>
            </a:endParaRPr>
          </a:p>
        </p:txBody>
      </p:sp>
      <p:sp>
        <p:nvSpPr>
          <p:cNvPr id="19" name="Text Placeholder 11"/>
          <p:cNvSpPr txBox="1">
            <a:spLocks/>
          </p:cNvSpPr>
          <p:nvPr/>
        </p:nvSpPr>
        <p:spPr bwMode="auto">
          <a:xfrm>
            <a:off x="5364088" y="7580883"/>
            <a:ext cx="3556157" cy="682265"/>
          </a:xfrm>
          <a:prstGeom prst="rect">
            <a:avLst/>
          </a:prstGeom>
          <a:noFill/>
          <a:ln w="0" cmpd="sng">
            <a:noFill/>
            <a:prstDash val="solid"/>
            <a:miter lim="800000"/>
            <a:headEnd/>
            <a:tailEnd/>
          </a:ln>
          <a:effectLst/>
        </p:spPr>
        <p:txBody>
          <a:bodyPr vert="horz" wrap="square" lIns="0" tIns="0" rIns="0" bIns="0" numCol="1" anchor="t" anchorCtr="0" compatLnSpc="1">
            <a:prstTxWarp prst="textNoShape">
              <a:avLst/>
            </a:prstTxWarp>
            <a:normAutofit fontScale="95000"/>
          </a:bodyPr>
          <a:lstStyle>
            <a:defPPr>
              <a:defRPr lang="en-GB"/>
            </a:defPPr>
            <a:lvl1pPr algn="l" rtl="0" fontAlgn="base">
              <a:spcBef>
                <a:spcPct val="0"/>
              </a:spcBef>
              <a:spcAft>
                <a:spcPct val="0"/>
              </a:spcAft>
              <a:defRPr sz="1400" b="0" kern="1200" dirty="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marL="1378915">
              <a:lnSpc>
                <a:spcPts val="2639"/>
              </a:lnSpc>
            </a:pPr>
            <a:endParaRPr lang="en-US" sz="1600">
              <a:solidFill>
                <a:srgbClr val="006195"/>
              </a:solidFill>
              <a:latin typeface="Arial" panose="020B0604020202020204" pitchFamily="34" charset="0"/>
              <a:cs typeface="Arial" panose="020B0604020202020204" pitchFamily="34" charset="0"/>
            </a:endParaRPr>
          </a:p>
        </p:txBody>
      </p:sp>
      <p:sp>
        <p:nvSpPr>
          <p:cNvPr id="20" name="Text Placeholder 12"/>
          <p:cNvSpPr txBox="1">
            <a:spLocks/>
          </p:cNvSpPr>
          <p:nvPr/>
        </p:nvSpPr>
        <p:spPr bwMode="auto">
          <a:xfrm>
            <a:off x="5364088" y="8816141"/>
            <a:ext cx="3636353" cy="682265"/>
          </a:xfrm>
          <a:prstGeom prst="rect">
            <a:avLst/>
          </a:prstGeom>
          <a:noFill/>
          <a:ln w="0" cmpd="sng">
            <a:noFill/>
            <a:prstDash val="solid"/>
            <a:miter lim="800000"/>
            <a:headEnd/>
            <a:tailEnd/>
          </a:ln>
          <a:effectLst/>
        </p:spPr>
        <p:txBody>
          <a:bodyPr vert="horz" wrap="square" lIns="0" tIns="0" rIns="0" bIns="0" numCol="1" anchor="t" anchorCtr="0" compatLnSpc="1">
            <a:prstTxWarp prst="textNoShape">
              <a:avLst/>
            </a:prstTxWarp>
            <a:normAutofit fontScale="95000"/>
          </a:bodyPr>
          <a:lstStyle>
            <a:defPPr>
              <a:defRPr lang="en-GB"/>
            </a:defPPr>
            <a:lvl1pPr algn="l" rtl="0" fontAlgn="base">
              <a:spcBef>
                <a:spcPct val="0"/>
              </a:spcBef>
              <a:spcAft>
                <a:spcPct val="0"/>
              </a:spcAft>
              <a:defRPr sz="1400" b="0" kern="1200" dirty="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lnSpc>
                <a:spcPts val="2639"/>
              </a:lnSpc>
            </a:pPr>
            <a:endParaRPr lang="en-US" sz="1600" spc="123">
              <a:solidFill>
                <a:srgbClr val="006195"/>
              </a:solidFill>
              <a:latin typeface="Arial" panose="020B0604020202020204" pitchFamily="34" charset="0"/>
              <a:cs typeface="Arial" panose="020B0604020202020204" pitchFamily="34" charset="0"/>
            </a:endParaRPr>
          </a:p>
        </p:txBody>
      </p:sp>
      <p:sp>
        <p:nvSpPr>
          <p:cNvPr id="21" name="Text Placeholder 13"/>
          <p:cNvSpPr txBox="1">
            <a:spLocks/>
          </p:cNvSpPr>
          <p:nvPr/>
        </p:nvSpPr>
        <p:spPr bwMode="auto">
          <a:xfrm>
            <a:off x="5364088" y="9710266"/>
            <a:ext cx="3509476" cy="682265"/>
          </a:xfrm>
          <a:prstGeom prst="rect">
            <a:avLst/>
          </a:prstGeom>
          <a:noFill/>
          <a:ln w="0" cmpd="sng">
            <a:noFill/>
            <a:prstDash val="solid"/>
            <a:miter lim="800000"/>
            <a:headEnd/>
            <a:tailEnd/>
          </a:ln>
          <a:effectLst/>
        </p:spPr>
        <p:txBody>
          <a:bodyPr vert="horz" wrap="square" lIns="0" tIns="0" rIns="0" bIns="0" numCol="1" anchor="t" anchorCtr="0" compatLnSpc="1">
            <a:prstTxWarp prst="textNoShape">
              <a:avLst/>
            </a:prstTxWarp>
            <a:normAutofit fontScale="95000"/>
          </a:bodyPr>
          <a:lstStyle>
            <a:defPPr>
              <a:defRPr lang="en-GB"/>
            </a:defPPr>
            <a:lvl1pPr algn="l" rtl="0" fontAlgn="base">
              <a:spcBef>
                <a:spcPct val="0"/>
              </a:spcBef>
              <a:spcAft>
                <a:spcPct val="0"/>
              </a:spcAft>
              <a:defRPr sz="1400" b="0" kern="1200" dirty="0">
                <a:solidFill>
                  <a:schemeClr val="bg1"/>
                </a:solidFill>
                <a:latin typeface="+mj-lt"/>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marL="861822">
              <a:lnSpc>
                <a:spcPts val="2639"/>
              </a:lnSpc>
            </a:pPr>
            <a:endParaRPr lang="en-US" sz="1600">
              <a:solidFill>
                <a:srgbClr val="006195"/>
              </a:solidFill>
              <a:latin typeface="Arial" panose="020B0604020202020204" pitchFamily="34" charset="0"/>
              <a:cs typeface="Arial" panose="020B0604020202020204" pitchFamily="34" charset="0"/>
            </a:endParaRPr>
          </a:p>
        </p:txBody>
      </p:sp>
      <p:sp>
        <p:nvSpPr>
          <p:cNvPr id="7" name="Tittel 1">
            <a:extLst>
              <a:ext uri="{FF2B5EF4-FFF2-40B4-BE49-F238E27FC236}">
                <a16:creationId xmlns:a16="http://schemas.microsoft.com/office/drawing/2014/main" id="{D3F7E048-3C8E-4331-9D96-C094AB424EA2}"/>
              </a:ext>
            </a:extLst>
          </p:cNvPr>
          <p:cNvSpPr txBox="1">
            <a:spLocks/>
          </p:cNvSpPr>
          <p:nvPr/>
        </p:nvSpPr>
        <p:spPr bwMode="auto">
          <a:xfrm>
            <a:off x="1187624" y="620688"/>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GB" sz="2000" kern="0">
                <a:latin typeface="Arial"/>
                <a:cs typeface="Arial"/>
              </a:rPr>
              <a:t>THE OUTLINE</a:t>
            </a:r>
            <a:endParaRPr lang="en-GB" sz="2000" b="1" ker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216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50B956E9-DE02-4062-9C3D-69FE5A092910}"/>
              </a:ext>
            </a:extLst>
          </p:cNvPr>
          <p:cNvPicPr>
            <a:picLocks noGrp="1" noChangeAspect="1"/>
          </p:cNvPicPr>
          <p:nvPr>
            <p:ph idx="1"/>
          </p:nvPr>
        </p:nvPicPr>
        <p:blipFill>
          <a:blip r:embed="rId2"/>
          <a:stretch>
            <a:fillRect/>
          </a:stretch>
        </p:blipFill>
        <p:spPr>
          <a:xfrm>
            <a:off x="-2159" y="1596765"/>
            <a:ext cx="9148670" cy="6306085"/>
          </a:xfrm>
        </p:spPr>
      </p:pic>
      <p:grpSp>
        <p:nvGrpSpPr>
          <p:cNvPr id="2" name="Group 1">
            <a:extLst>
              <a:ext uri="{FF2B5EF4-FFF2-40B4-BE49-F238E27FC236}">
                <a16:creationId xmlns:a16="http://schemas.microsoft.com/office/drawing/2014/main" id="{39226607-BEED-43E0-AE53-E487CDFBF694}"/>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8B07F60E-C078-4774-BE68-9FF28DA4581D}"/>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984D4F82-DA31-4C32-A519-C97BB612088C}"/>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D320F1EA-E037-4CE2-B48F-43F52BC06BB5}"/>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2F782CB-D4FD-45BF-8DB7-5B1589B04B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0" name="Title 1">
            <a:extLst>
              <a:ext uri="{FF2B5EF4-FFF2-40B4-BE49-F238E27FC236}">
                <a16:creationId xmlns:a16="http://schemas.microsoft.com/office/drawing/2014/main" id="{3D570B57-8E2E-4EAB-9E99-4CCDE235C950}"/>
              </a:ext>
            </a:extLst>
          </p:cNvPr>
          <p:cNvSpPr>
            <a:spLocks noGrp="1"/>
          </p:cNvSpPr>
          <p:nvPr>
            <p:ph type="title"/>
          </p:nvPr>
        </p:nvSpPr>
        <p:spPr>
          <a:xfrm>
            <a:off x="1219200" y="533400"/>
            <a:ext cx="8465368" cy="1066800"/>
          </a:xfrm>
        </p:spPr>
        <p:txBody>
          <a:bodyPr/>
          <a:lstStyle/>
          <a:p>
            <a:r>
              <a:rPr lang="en-US" b="1"/>
              <a:t>Science4Refugees</a:t>
            </a:r>
            <a:endParaRPr lang="en-US"/>
          </a:p>
        </p:txBody>
      </p:sp>
    </p:spTree>
    <p:extLst>
      <p:ext uri="{BB962C8B-B14F-4D97-AF65-F5344CB8AC3E}">
        <p14:creationId xmlns:p14="http://schemas.microsoft.com/office/powerpoint/2010/main" val="247506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49BEDC-7100-4889-919C-DF6B250D1913}"/>
              </a:ext>
            </a:extLst>
          </p:cNvPr>
          <p:cNvSpPr/>
          <p:nvPr/>
        </p:nvSpPr>
        <p:spPr>
          <a:xfrm>
            <a:off x="327609" y="6008364"/>
            <a:ext cx="8622558" cy="422920"/>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pic>
        <p:nvPicPr>
          <p:cNvPr id="4" name="Picture 4" descr="A screenshot of a social media post&#10;&#10;Description generated with very high confidence">
            <a:extLst>
              <a:ext uri="{FF2B5EF4-FFF2-40B4-BE49-F238E27FC236}">
                <a16:creationId xmlns:a16="http://schemas.microsoft.com/office/drawing/2014/main" id="{045CD32B-5881-4B7E-A099-BC642C4E66C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40"/>
          <a:stretch/>
        </p:blipFill>
        <p:spPr>
          <a:xfrm>
            <a:off x="-704" y="7"/>
            <a:ext cx="9156427" cy="5131707"/>
          </a:xfrm>
        </p:spPr>
      </p:pic>
      <p:sp>
        <p:nvSpPr>
          <p:cNvPr id="2" name="TextBox 1">
            <a:extLst>
              <a:ext uri="{FF2B5EF4-FFF2-40B4-BE49-F238E27FC236}">
                <a16:creationId xmlns:a16="http://schemas.microsoft.com/office/drawing/2014/main" id="{6D785F0B-684C-44AF-9B66-A724028BD578}"/>
              </a:ext>
            </a:extLst>
          </p:cNvPr>
          <p:cNvSpPr txBox="1"/>
          <p:nvPr/>
        </p:nvSpPr>
        <p:spPr>
          <a:xfrm>
            <a:off x="327609" y="5346645"/>
            <a:ext cx="87064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smtClean="0">
                <a:solidFill>
                  <a:srgbClr val="C23398"/>
                </a:solidFill>
                <a:latin typeface="Arial"/>
                <a:cs typeface="Arial"/>
              </a:rPr>
              <a:t>80,000 </a:t>
            </a:r>
            <a:r>
              <a:rPr lang="en-US" sz="2000" dirty="0">
                <a:solidFill>
                  <a:srgbClr val="C23398"/>
                </a:solidFill>
                <a:latin typeface="Arial"/>
                <a:cs typeface="Arial"/>
              </a:rPr>
              <a:t>research positions </a:t>
            </a:r>
            <a:r>
              <a:rPr lang="en-US" sz="2000" dirty="0" smtClean="0">
                <a:solidFill>
                  <a:srgbClr val="C23398"/>
                </a:solidFill>
                <a:latin typeface="Arial"/>
                <a:cs typeface="Arial"/>
              </a:rPr>
              <a:t>published in 2019</a:t>
            </a:r>
            <a:endParaRPr lang="en-GB" sz="2000" dirty="0" smtClean="0">
              <a:solidFill>
                <a:srgbClr val="006B99"/>
              </a:solidFill>
              <a:latin typeface="Arial"/>
              <a:ea typeface="Verdana"/>
              <a:cs typeface="Arial"/>
            </a:endParaRPr>
          </a:p>
          <a:p>
            <a:endParaRPr lang="en-GB" sz="2000" dirty="0" smtClean="0">
              <a:solidFill>
                <a:schemeClr val="bg1"/>
              </a:solidFill>
              <a:latin typeface="Arial"/>
              <a:ea typeface="Verdana"/>
              <a:cs typeface="Arial"/>
            </a:endParaRPr>
          </a:p>
          <a:p>
            <a:r>
              <a:rPr lang="en-GB" sz="2000" dirty="0" smtClean="0">
                <a:solidFill>
                  <a:schemeClr val="bg1"/>
                </a:solidFill>
                <a:latin typeface="Arial"/>
                <a:ea typeface="Verdana"/>
                <a:cs typeface="Arial"/>
              </a:rPr>
              <a:t>Browse</a:t>
            </a:r>
            <a:r>
              <a:rPr lang="en-GB" sz="2000" dirty="0">
                <a:solidFill>
                  <a:schemeClr val="bg1"/>
                </a:solidFill>
                <a:latin typeface="Arial"/>
                <a:ea typeface="Verdana"/>
                <a:cs typeface="Arial"/>
              </a:rPr>
              <a:t>, get automated notifications on updated vacancies and apply</a:t>
            </a:r>
            <a:endParaRPr lang="en-US" sz="2000" dirty="0">
              <a:solidFill>
                <a:schemeClr val="bg1"/>
              </a:solidFill>
              <a:latin typeface="Verdana"/>
              <a:ea typeface="Verdana"/>
              <a:cs typeface="Verdana"/>
            </a:endParaRPr>
          </a:p>
        </p:txBody>
      </p:sp>
    </p:spTree>
    <p:extLst>
      <p:ext uri="{BB962C8B-B14F-4D97-AF65-F5344CB8AC3E}">
        <p14:creationId xmlns:p14="http://schemas.microsoft.com/office/powerpoint/2010/main" val="296254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4753F-5CB0-48E4-B387-D174663B101A}"/>
              </a:ext>
            </a:extLst>
          </p:cNvPr>
          <p:cNvSpPr/>
          <p:nvPr/>
        </p:nvSpPr>
        <p:spPr>
          <a:xfrm>
            <a:off x="706242" y="498414"/>
            <a:ext cx="6798039" cy="508037"/>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pic>
        <p:nvPicPr>
          <p:cNvPr id="8" name="Picture 7"/>
          <p:cNvPicPr>
            <a:picLocks noChangeAspect="1"/>
          </p:cNvPicPr>
          <p:nvPr/>
        </p:nvPicPr>
        <p:blipFill>
          <a:blip r:embed="rId2"/>
          <a:stretch>
            <a:fillRect/>
          </a:stretch>
        </p:blipFill>
        <p:spPr>
          <a:xfrm>
            <a:off x="304800" y="1606460"/>
            <a:ext cx="5755341" cy="939796"/>
          </a:xfrm>
          <a:prstGeom prst="rect">
            <a:avLst/>
          </a:prstGeom>
        </p:spPr>
      </p:pic>
      <p:sp>
        <p:nvSpPr>
          <p:cNvPr id="5" name="Title 4"/>
          <p:cNvSpPr>
            <a:spLocks noGrp="1"/>
          </p:cNvSpPr>
          <p:nvPr>
            <p:ph type="title"/>
          </p:nvPr>
        </p:nvSpPr>
        <p:spPr>
          <a:xfrm>
            <a:off x="688327" y="210816"/>
            <a:ext cx="7467600" cy="1066800"/>
          </a:xfrm>
        </p:spPr>
        <p:txBody>
          <a:bodyPr/>
          <a:lstStyle/>
          <a:p>
            <a:r>
              <a:rPr lang="en-GB"/>
              <a:t>Customised job information for registered users</a:t>
            </a:r>
            <a:endParaRPr lang="es-ES"/>
          </a:p>
        </p:txBody>
      </p:sp>
      <p:sp>
        <p:nvSpPr>
          <p:cNvPr id="9" name="Rectangle 8"/>
          <p:cNvSpPr/>
          <p:nvPr/>
        </p:nvSpPr>
        <p:spPr bwMode="auto">
          <a:xfrm>
            <a:off x="5862914" y="2868040"/>
            <a:ext cx="2707341" cy="687411"/>
          </a:xfrm>
          <a:prstGeom prst="rect">
            <a:avLst/>
          </a:prstGeom>
          <a:solidFill>
            <a:schemeClr val="bg1"/>
          </a:solidFill>
          <a:ln w="28575" cap="flat" cmpd="sng" algn="ctr">
            <a:solidFill>
              <a:srgbClr val="0061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err="1">
                <a:ln>
                  <a:noFill/>
                </a:ln>
                <a:solidFill>
                  <a:srgbClr val="C23398"/>
                </a:solidFill>
                <a:effectLst/>
                <a:latin typeface="Arial"/>
                <a:cs typeface="Arial"/>
              </a:rPr>
              <a:t>Save</a:t>
            </a:r>
            <a:r>
              <a:rPr kumimoji="0" lang="es-ES" sz="1400" b="0" i="0" u="none" strike="noStrike" cap="none" normalizeH="0" baseline="0">
                <a:ln>
                  <a:noFill/>
                </a:ln>
                <a:solidFill>
                  <a:srgbClr val="C23398"/>
                </a:solidFill>
                <a:effectLst/>
                <a:latin typeface="Arial"/>
                <a:cs typeface="Arial"/>
              </a:rPr>
              <a:t> </a:t>
            </a:r>
            <a:r>
              <a:rPr kumimoji="0" lang="es-ES" sz="1400" b="0" i="0" u="none" strike="noStrike" cap="none" normalizeH="0" baseline="0" err="1">
                <a:ln>
                  <a:noFill/>
                </a:ln>
                <a:solidFill>
                  <a:srgbClr val="C23398"/>
                </a:solidFill>
                <a:effectLst/>
                <a:latin typeface="Arial"/>
                <a:cs typeface="Arial"/>
              </a:rPr>
              <a:t>your</a:t>
            </a:r>
            <a:r>
              <a:rPr kumimoji="0" lang="es-ES" sz="1400" b="0" i="0" u="none" strike="noStrike" cap="none" normalizeH="0" baseline="0">
                <a:ln>
                  <a:noFill/>
                </a:ln>
                <a:solidFill>
                  <a:srgbClr val="C23398"/>
                </a:solidFill>
                <a:effectLst/>
                <a:latin typeface="Arial"/>
                <a:cs typeface="Arial"/>
              </a:rPr>
              <a:t> </a:t>
            </a:r>
            <a:r>
              <a:rPr kumimoji="0" lang="es-ES" sz="1400" b="0" i="0" u="none" strike="noStrike" cap="none" normalizeH="0" baseline="0" err="1">
                <a:ln>
                  <a:noFill/>
                </a:ln>
                <a:solidFill>
                  <a:srgbClr val="C23398"/>
                </a:solidFill>
                <a:effectLst/>
                <a:latin typeface="Arial"/>
                <a:cs typeface="Arial"/>
              </a:rPr>
              <a:t>favourite</a:t>
            </a:r>
            <a:r>
              <a:rPr kumimoji="0" lang="es-ES" sz="1400" b="0" i="0" u="none" strike="noStrike" cap="none" normalizeH="0" baseline="0">
                <a:ln>
                  <a:noFill/>
                </a:ln>
                <a:solidFill>
                  <a:srgbClr val="C23398"/>
                </a:solidFill>
                <a:effectLst/>
                <a:latin typeface="Arial"/>
                <a:cs typeface="Arial"/>
              </a:rPr>
              <a:t> </a:t>
            </a:r>
            <a:r>
              <a:rPr kumimoji="0" lang="es-ES" sz="1400" b="0" i="0" u="none" strike="noStrike" cap="none" normalizeH="0" baseline="0" err="1">
                <a:ln>
                  <a:noFill/>
                </a:ln>
                <a:solidFill>
                  <a:srgbClr val="C23398"/>
                </a:solidFill>
                <a:effectLst/>
                <a:latin typeface="Arial"/>
                <a:cs typeface="Arial"/>
              </a:rPr>
              <a:t>job</a:t>
            </a:r>
            <a:r>
              <a:rPr kumimoji="0" lang="es-ES" sz="1400" b="0" i="0" u="none" strike="noStrike" cap="none" normalizeH="0" baseline="0">
                <a:ln>
                  <a:noFill/>
                </a:ln>
                <a:solidFill>
                  <a:srgbClr val="C23398"/>
                </a:solidFill>
                <a:effectLst/>
                <a:latin typeface="Arial"/>
                <a:cs typeface="Arial"/>
              </a:rPr>
              <a:t> </a:t>
            </a:r>
            <a:r>
              <a:rPr kumimoji="0" lang="es-ES" sz="1400" b="0" i="0" u="none" strike="noStrike" cap="none" normalizeH="0" baseline="0" err="1">
                <a:ln>
                  <a:noFill/>
                </a:ln>
                <a:solidFill>
                  <a:srgbClr val="C23398"/>
                </a:solidFill>
                <a:effectLst/>
                <a:latin typeface="Arial"/>
                <a:cs typeface="Arial"/>
              </a:rPr>
              <a:t>offers</a:t>
            </a:r>
            <a:r>
              <a:rPr kumimoji="0" lang="es-ES" sz="1400" b="0" i="0" u="none" strike="noStrike" cap="none" normalizeH="0" baseline="0">
                <a:ln>
                  <a:noFill/>
                </a:ln>
                <a:solidFill>
                  <a:srgbClr val="C23398"/>
                </a:solidFill>
                <a:effectLst/>
                <a:latin typeface="Arial"/>
                <a:cs typeface="Arial"/>
              </a:rPr>
              <a:t> and</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access</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them</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from</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your</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research</a:t>
            </a:r>
            <a:r>
              <a:rPr kumimoji="0" lang="es-ES" sz="1400" b="0" i="0" u="none" strike="noStrike" cap="none" normalizeH="0">
                <a:ln>
                  <a:noFill/>
                </a:ln>
                <a:solidFill>
                  <a:srgbClr val="C23398"/>
                </a:solidFill>
                <a:effectLst/>
                <a:latin typeface="Arial"/>
                <a:cs typeface="Arial"/>
              </a:rPr>
              <a:t> </a:t>
            </a:r>
            <a:r>
              <a:rPr kumimoji="0" lang="es-ES" sz="1400" b="0" i="0" u="none" strike="noStrike" cap="none" normalizeH="0" err="1">
                <a:ln>
                  <a:noFill/>
                </a:ln>
                <a:solidFill>
                  <a:srgbClr val="C23398"/>
                </a:solidFill>
                <a:effectLst/>
                <a:latin typeface="Arial"/>
                <a:cs typeface="Arial"/>
              </a:rPr>
              <a:t>profile</a:t>
            </a:r>
            <a:endParaRPr lang="es-ES" sz="1400" b="0" i="0" u="none" strike="noStrike" cap="none" normalizeH="0" baseline="0">
              <a:ln>
                <a:noFill/>
              </a:ln>
              <a:solidFill>
                <a:srgbClr val="C23398"/>
              </a:solidFill>
              <a:effectLst/>
              <a:latin typeface="Arial"/>
              <a:cs typeface="Arial"/>
            </a:endParaRPr>
          </a:p>
        </p:txBody>
      </p:sp>
      <p:sp>
        <p:nvSpPr>
          <p:cNvPr id="10" name="Rectangle 9"/>
          <p:cNvSpPr/>
          <p:nvPr/>
        </p:nvSpPr>
        <p:spPr bwMode="auto">
          <a:xfrm>
            <a:off x="5862913" y="4456410"/>
            <a:ext cx="2707341" cy="562871"/>
          </a:xfrm>
          <a:prstGeom prst="rect">
            <a:avLst/>
          </a:prstGeom>
          <a:noFill/>
          <a:ln w="28575" cap="flat" cmpd="sng" algn="ctr">
            <a:solidFill>
              <a:srgbClr val="0061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s-ES" sz="1400" b="0" err="1">
                <a:solidFill>
                  <a:srgbClr val="C23398"/>
                </a:solidFill>
                <a:latin typeface="Arial"/>
                <a:cs typeface="Arial"/>
              </a:rPr>
              <a:t>Get</a:t>
            </a:r>
            <a:r>
              <a:rPr lang="es-ES" sz="1400" b="0">
                <a:solidFill>
                  <a:srgbClr val="C23398"/>
                </a:solidFill>
                <a:latin typeface="Arial"/>
                <a:cs typeface="Arial"/>
              </a:rPr>
              <a:t> </a:t>
            </a:r>
            <a:r>
              <a:rPr lang="es-ES" sz="1400" b="0" err="1">
                <a:solidFill>
                  <a:srgbClr val="C23398"/>
                </a:solidFill>
                <a:latin typeface="Arial"/>
                <a:cs typeface="Arial"/>
              </a:rPr>
              <a:t>notifications</a:t>
            </a:r>
            <a:r>
              <a:rPr lang="es-ES" sz="1400" b="0">
                <a:solidFill>
                  <a:srgbClr val="C23398"/>
                </a:solidFill>
                <a:latin typeface="Arial"/>
                <a:cs typeface="Arial"/>
              </a:rPr>
              <a:t> </a:t>
            </a:r>
            <a:r>
              <a:rPr lang="es-ES" sz="1400" b="0" err="1">
                <a:solidFill>
                  <a:srgbClr val="C23398"/>
                </a:solidFill>
                <a:latin typeface="Arial"/>
                <a:cs typeface="Arial"/>
              </a:rPr>
              <a:t>based</a:t>
            </a:r>
            <a:r>
              <a:rPr lang="es-ES" sz="1400" b="0">
                <a:solidFill>
                  <a:srgbClr val="C23398"/>
                </a:solidFill>
                <a:latin typeface="Arial"/>
                <a:cs typeface="Arial"/>
              </a:rPr>
              <a:t> </a:t>
            </a:r>
            <a:r>
              <a:rPr lang="es-ES" sz="1400" b="0" err="1">
                <a:solidFill>
                  <a:srgbClr val="C23398"/>
                </a:solidFill>
                <a:latin typeface="Arial"/>
                <a:cs typeface="Arial"/>
              </a:rPr>
              <a:t>on</a:t>
            </a:r>
            <a:r>
              <a:rPr lang="es-ES" sz="1400" b="0">
                <a:solidFill>
                  <a:srgbClr val="C23398"/>
                </a:solidFill>
                <a:latin typeface="Arial"/>
                <a:cs typeface="Arial"/>
              </a:rPr>
              <a:t> </a:t>
            </a:r>
            <a:r>
              <a:rPr lang="es-ES" sz="1400" b="0" err="1">
                <a:solidFill>
                  <a:srgbClr val="C23398"/>
                </a:solidFill>
                <a:latin typeface="Arial"/>
                <a:cs typeface="Arial"/>
              </a:rPr>
              <a:t>your</a:t>
            </a:r>
            <a:r>
              <a:rPr lang="es-ES" sz="1400" b="0">
                <a:solidFill>
                  <a:srgbClr val="C23398"/>
                </a:solidFill>
                <a:latin typeface="Arial"/>
                <a:cs typeface="Arial"/>
              </a:rPr>
              <a:t> </a:t>
            </a:r>
            <a:r>
              <a:rPr lang="es-ES" sz="1400" b="0" err="1">
                <a:solidFill>
                  <a:srgbClr val="C23398"/>
                </a:solidFill>
                <a:latin typeface="Arial"/>
                <a:cs typeface="Arial"/>
              </a:rPr>
              <a:t>researcher</a:t>
            </a:r>
            <a:r>
              <a:rPr lang="es-ES" sz="1400" b="0">
                <a:solidFill>
                  <a:srgbClr val="C23398"/>
                </a:solidFill>
                <a:latin typeface="Arial"/>
                <a:cs typeface="Arial"/>
              </a:rPr>
              <a:t> </a:t>
            </a:r>
            <a:r>
              <a:rPr lang="es-ES" sz="1400" b="0" err="1">
                <a:solidFill>
                  <a:srgbClr val="C23398"/>
                </a:solidFill>
                <a:latin typeface="Arial"/>
                <a:cs typeface="Arial"/>
              </a:rPr>
              <a:t>profile</a:t>
            </a:r>
            <a:endParaRPr lang="es-ES" sz="1400" b="0">
              <a:solidFill>
                <a:srgbClr val="C23398"/>
              </a:solidFill>
              <a:latin typeface="Arial"/>
              <a:cs typeface="Aria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743201"/>
            <a:ext cx="4706632" cy="937091"/>
          </a:xfrm>
          <a:prstGeom prst="rect">
            <a:avLst/>
          </a:prstGeom>
        </p:spPr>
      </p:pic>
      <p:sp>
        <p:nvSpPr>
          <p:cNvPr id="12" name="Rectangle 11"/>
          <p:cNvSpPr/>
          <p:nvPr/>
        </p:nvSpPr>
        <p:spPr bwMode="auto">
          <a:xfrm>
            <a:off x="5862915" y="1793151"/>
            <a:ext cx="2707341" cy="753105"/>
          </a:xfrm>
          <a:prstGeom prst="rect">
            <a:avLst/>
          </a:prstGeom>
          <a:solidFill>
            <a:schemeClr val="bg1"/>
          </a:solidFill>
          <a:ln w="28575" cap="flat" cmpd="sng" algn="ctr">
            <a:solidFill>
              <a:srgbClr val="0061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a:ln>
                  <a:noFill/>
                </a:ln>
                <a:solidFill>
                  <a:srgbClr val="C23398"/>
                </a:solidFill>
                <a:effectLst/>
                <a:latin typeface="Arial"/>
                <a:cs typeface="Arial"/>
              </a:rPr>
              <a:t>Save</a:t>
            </a:r>
            <a:r>
              <a:rPr kumimoji="0" lang="es-ES" sz="1400" b="0" i="0" u="none" strike="noStrike" cap="none" normalizeH="0" baseline="0" dirty="0">
                <a:ln>
                  <a:noFill/>
                </a:ln>
                <a:solidFill>
                  <a:srgbClr val="C23398"/>
                </a:solidFill>
                <a:effectLst/>
                <a:latin typeface="Arial"/>
                <a:cs typeface="Arial"/>
              </a:rPr>
              <a:t> </a:t>
            </a:r>
            <a:r>
              <a:rPr kumimoji="0" lang="es-ES" sz="1400" b="0" i="0" u="none" strike="noStrike" cap="none" normalizeH="0" baseline="0" dirty="0" err="1">
                <a:ln>
                  <a:noFill/>
                </a:ln>
                <a:solidFill>
                  <a:srgbClr val="C23398"/>
                </a:solidFill>
                <a:effectLst/>
                <a:latin typeface="Arial"/>
                <a:cs typeface="Arial"/>
              </a:rPr>
              <a:t>your</a:t>
            </a:r>
            <a:r>
              <a:rPr kumimoji="0" lang="es-ES" sz="1400" b="0" i="0" u="none" strike="noStrike" cap="none" normalizeH="0" baseline="0" dirty="0">
                <a:ln>
                  <a:noFill/>
                </a:ln>
                <a:solidFill>
                  <a:srgbClr val="C23398"/>
                </a:solidFill>
                <a:effectLst/>
                <a:latin typeface="Arial"/>
                <a:cs typeface="Arial"/>
              </a:rPr>
              <a:t> </a:t>
            </a:r>
            <a:r>
              <a:rPr kumimoji="0" lang="es-ES" sz="1400" b="0" i="0" u="none" strike="noStrike" cap="none" normalizeH="0" baseline="0" dirty="0" err="1">
                <a:ln>
                  <a:noFill/>
                </a:ln>
                <a:solidFill>
                  <a:srgbClr val="C23398"/>
                </a:solidFill>
                <a:effectLst/>
                <a:latin typeface="Arial"/>
                <a:cs typeface="Arial"/>
              </a:rPr>
              <a:t>job</a:t>
            </a:r>
            <a:r>
              <a:rPr kumimoji="0" lang="es-ES" sz="1400" b="0" i="0" u="none" strike="noStrike" cap="none" normalizeH="0" dirty="0">
                <a:ln>
                  <a:noFill/>
                </a:ln>
                <a:solidFill>
                  <a:srgbClr val="C23398"/>
                </a:solidFill>
                <a:effectLst/>
                <a:latin typeface="Arial"/>
                <a:cs typeface="Arial"/>
              </a:rPr>
              <a:t> </a:t>
            </a:r>
            <a:r>
              <a:rPr kumimoji="0" lang="es-ES" sz="1400" b="0" i="0" u="none" strike="noStrike" cap="none" normalizeH="0" dirty="0" err="1" smtClean="0">
                <a:ln>
                  <a:noFill/>
                </a:ln>
                <a:solidFill>
                  <a:srgbClr val="C23398"/>
                </a:solidFill>
                <a:effectLst/>
                <a:latin typeface="Arial"/>
                <a:cs typeface="Arial"/>
              </a:rPr>
              <a:t>searches</a:t>
            </a:r>
            <a:r>
              <a:rPr kumimoji="0" lang="es-ES" sz="1400" b="0" i="0" u="none" strike="noStrike" cap="none" normalizeH="0" dirty="0" smtClean="0">
                <a:ln>
                  <a:noFill/>
                </a:ln>
                <a:solidFill>
                  <a:srgbClr val="C23398"/>
                </a:solidFill>
                <a:effectLst/>
                <a:latin typeface="Arial"/>
                <a:cs typeface="Arial"/>
              </a:rPr>
              <a:t> </a:t>
            </a:r>
            <a:r>
              <a:rPr kumimoji="0" lang="es-ES" sz="1400" b="0" i="0" u="none" strike="noStrike" cap="none" normalizeH="0" dirty="0">
                <a:ln>
                  <a:noFill/>
                </a:ln>
                <a:solidFill>
                  <a:srgbClr val="C23398"/>
                </a:solidFill>
                <a:effectLst/>
                <a:latin typeface="Arial"/>
                <a:cs typeface="Arial"/>
              </a:rPr>
              <a:t>and </a:t>
            </a:r>
            <a:r>
              <a:rPr kumimoji="0" lang="es-ES" sz="1400" b="0" i="0" u="none" strike="noStrike" cap="none" normalizeH="0" dirty="0" err="1">
                <a:ln>
                  <a:noFill/>
                </a:ln>
                <a:solidFill>
                  <a:srgbClr val="C23398"/>
                </a:solidFill>
                <a:effectLst/>
                <a:latin typeface="Arial"/>
                <a:cs typeface="Arial"/>
              </a:rPr>
              <a:t>get</a:t>
            </a:r>
            <a:r>
              <a:rPr kumimoji="0" lang="es-ES" sz="1400" b="0" i="0" u="none" strike="noStrike" cap="none" normalizeH="0" dirty="0">
                <a:ln>
                  <a:noFill/>
                </a:ln>
                <a:solidFill>
                  <a:srgbClr val="C23398"/>
                </a:solidFill>
                <a:effectLst/>
                <a:latin typeface="Arial"/>
                <a:cs typeface="Arial"/>
              </a:rPr>
              <a:t> </a:t>
            </a:r>
            <a:r>
              <a:rPr kumimoji="0" lang="es-ES" sz="1400" b="0" i="0" u="none" strike="noStrike" cap="none" normalizeH="0" dirty="0" err="1">
                <a:ln>
                  <a:noFill/>
                </a:ln>
                <a:solidFill>
                  <a:srgbClr val="C23398"/>
                </a:solidFill>
                <a:effectLst/>
                <a:latin typeface="Arial"/>
                <a:cs typeface="Arial"/>
              </a:rPr>
              <a:t>notified</a:t>
            </a:r>
            <a:r>
              <a:rPr kumimoji="0" lang="es-ES" sz="1400" b="0" i="0" u="none" strike="noStrike" cap="none" normalizeH="0" dirty="0">
                <a:ln>
                  <a:noFill/>
                </a:ln>
                <a:solidFill>
                  <a:srgbClr val="C23398"/>
                </a:solidFill>
                <a:effectLst/>
                <a:latin typeface="Arial"/>
                <a:cs typeface="Arial"/>
              </a:rPr>
              <a:t> </a:t>
            </a:r>
            <a:r>
              <a:rPr kumimoji="0" lang="es-ES" sz="1400" b="0" i="0" u="none" strike="noStrike" cap="none" normalizeH="0" dirty="0" err="1">
                <a:ln>
                  <a:noFill/>
                </a:ln>
                <a:solidFill>
                  <a:srgbClr val="C23398"/>
                </a:solidFill>
                <a:effectLst/>
                <a:latin typeface="Arial"/>
                <a:cs typeface="Arial"/>
              </a:rPr>
              <a:t>everytime</a:t>
            </a:r>
            <a:r>
              <a:rPr kumimoji="0" lang="es-ES" sz="1400" b="0" i="0" u="none" strike="noStrike" cap="none" normalizeH="0" dirty="0">
                <a:ln>
                  <a:noFill/>
                </a:ln>
                <a:solidFill>
                  <a:srgbClr val="C23398"/>
                </a:solidFill>
                <a:effectLst/>
                <a:latin typeface="Arial"/>
                <a:cs typeface="Arial"/>
              </a:rPr>
              <a:t> a new </a:t>
            </a:r>
            <a:r>
              <a:rPr kumimoji="0" lang="es-ES" sz="1400" b="0" i="0" u="none" strike="noStrike" cap="none" normalizeH="0" dirty="0" err="1">
                <a:ln>
                  <a:noFill/>
                </a:ln>
                <a:solidFill>
                  <a:srgbClr val="C23398"/>
                </a:solidFill>
                <a:effectLst/>
                <a:latin typeface="Arial"/>
                <a:cs typeface="Arial"/>
              </a:rPr>
              <a:t>job</a:t>
            </a:r>
            <a:r>
              <a:rPr kumimoji="0" lang="es-ES" sz="1400" b="0" i="0" u="none" strike="noStrike" cap="none" normalizeH="0" dirty="0">
                <a:ln>
                  <a:noFill/>
                </a:ln>
                <a:solidFill>
                  <a:srgbClr val="C23398"/>
                </a:solidFill>
                <a:effectLst/>
                <a:latin typeface="Arial"/>
                <a:cs typeface="Arial"/>
              </a:rPr>
              <a:t> </a:t>
            </a:r>
            <a:r>
              <a:rPr kumimoji="0" lang="es-ES" sz="1400" b="0" i="0" u="none" strike="noStrike" cap="none" normalizeH="0" dirty="0" err="1">
                <a:ln>
                  <a:noFill/>
                </a:ln>
                <a:solidFill>
                  <a:srgbClr val="C23398"/>
                </a:solidFill>
                <a:effectLst/>
                <a:latin typeface="Arial"/>
                <a:cs typeface="Arial"/>
              </a:rPr>
              <a:t>is</a:t>
            </a:r>
            <a:r>
              <a:rPr kumimoji="0" lang="es-ES" sz="1400" b="0" i="0" u="none" strike="noStrike" cap="none" normalizeH="0" dirty="0">
                <a:ln>
                  <a:noFill/>
                </a:ln>
                <a:solidFill>
                  <a:srgbClr val="C23398"/>
                </a:solidFill>
                <a:effectLst/>
                <a:latin typeface="Arial"/>
                <a:cs typeface="Arial"/>
              </a:rPr>
              <a:t> </a:t>
            </a:r>
            <a:r>
              <a:rPr kumimoji="0" lang="es-ES" sz="1400" b="0" i="0" u="none" strike="noStrike" cap="none" normalizeH="0" dirty="0" err="1">
                <a:ln>
                  <a:noFill/>
                </a:ln>
                <a:solidFill>
                  <a:srgbClr val="C23398"/>
                </a:solidFill>
                <a:effectLst/>
                <a:latin typeface="Arial"/>
                <a:cs typeface="Arial"/>
              </a:rPr>
              <a:t>posted</a:t>
            </a:r>
            <a:endParaRPr lang="es-ES" sz="1400" b="0" i="0" u="none" strike="noStrike" cap="none" normalizeH="0" baseline="0" dirty="0">
              <a:ln>
                <a:noFill/>
              </a:ln>
              <a:solidFill>
                <a:srgbClr val="C23398"/>
              </a:solidFill>
              <a:effectLst/>
              <a:latin typeface="Arial"/>
              <a:cs typeface="Arial"/>
            </a:endParaRPr>
          </a:p>
        </p:txBody>
      </p:sp>
      <p:pic>
        <p:nvPicPr>
          <p:cNvPr id="14" name="Picture 13"/>
          <p:cNvPicPr>
            <a:picLocks noChangeAspect="1"/>
          </p:cNvPicPr>
          <p:nvPr/>
        </p:nvPicPr>
        <p:blipFill>
          <a:blip r:embed="rId4"/>
          <a:stretch>
            <a:fillRect/>
          </a:stretch>
        </p:blipFill>
        <p:spPr>
          <a:xfrm>
            <a:off x="304800" y="4094909"/>
            <a:ext cx="5210175" cy="1285875"/>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5584960"/>
            <a:ext cx="4359649" cy="892880"/>
          </a:xfrm>
          <a:prstGeom prst="rect">
            <a:avLst/>
          </a:prstGeom>
        </p:spPr>
      </p:pic>
      <p:sp>
        <p:nvSpPr>
          <p:cNvPr id="17" name="Rectangle 16"/>
          <p:cNvSpPr/>
          <p:nvPr/>
        </p:nvSpPr>
        <p:spPr bwMode="auto">
          <a:xfrm>
            <a:off x="5862913" y="5749964"/>
            <a:ext cx="2707341" cy="562871"/>
          </a:xfrm>
          <a:prstGeom prst="rect">
            <a:avLst/>
          </a:prstGeom>
          <a:noFill/>
          <a:ln w="28575" cap="flat" cmpd="sng" algn="ctr">
            <a:solidFill>
              <a:srgbClr val="0061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s-ES" sz="1400" b="0" err="1">
                <a:solidFill>
                  <a:srgbClr val="C23398"/>
                </a:solidFill>
                <a:latin typeface="Arial"/>
                <a:cs typeface="Arial"/>
              </a:rPr>
              <a:t>Get</a:t>
            </a:r>
            <a:r>
              <a:rPr lang="es-ES" sz="1400" b="0">
                <a:solidFill>
                  <a:srgbClr val="C23398"/>
                </a:solidFill>
                <a:latin typeface="Arial"/>
                <a:cs typeface="Arial"/>
              </a:rPr>
              <a:t> </a:t>
            </a:r>
            <a:r>
              <a:rPr lang="es-ES" sz="1400" b="0" err="1">
                <a:solidFill>
                  <a:srgbClr val="C23398"/>
                </a:solidFill>
                <a:latin typeface="Arial"/>
                <a:cs typeface="Arial"/>
              </a:rPr>
              <a:t>notified</a:t>
            </a:r>
            <a:r>
              <a:rPr lang="es-ES" sz="1400" b="0">
                <a:solidFill>
                  <a:srgbClr val="C23398"/>
                </a:solidFill>
                <a:latin typeface="Arial"/>
                <a:cs typeface="Arial"/>
              </a:rPr>
              <a:t> 6 </a:t>
            </a:r>
            <a:r>
              <a:rPr lang="es-ES" sz="1400" b="0" err="1">
                <a:solidFill>
                  <a:srgbClr val="C23398"/>
                </a:solidFill>
                <a:latin typeface="Arial"/>
                <a:cs typeface="Arial"/>
              </a:rPr>
              <a:t>months</a:t>
            </a:r>
            <a:r>
              <a:rPr lang="es-ES" sz="1400" b="0">
                <a:solidFill>
                  <a:srgbClr val="C23398"/>
                </a:solidFill>
                <a:latin typeface="Arial"/>
                <a:cs typeface="Arial"/>
              </a:rPr>
              <a:t> after </a:t>
            </a:r>
            <a:r>
              <a:rPr lang="es-ES" sz="1400" b="0" err="1">
                <a:solidFill>
                  <a:srgbClr val="C23398"/>
                </a:solidFill>
                <a:latin typeface="Arial"/>
                <a:cs typeface="Arial"/>
              </a:rPr>
              <a:t>your</a:t>
            </a:r>
            <a:r>
              <a:rPr lang="es-ES" sz="1400" b="0">
                <a:solidFill>
                  <a:srgbClr val="C23398"/>
                </a:solidFill>
                <a:latin typeface="Arial"/>
                <a:cs typeface="Arial"/>
              </a:rPr>
              <a:t> </a:t>
            </a:r>
            <a:r>
              <a:rPr lang="es-ES" sz="1400" b="0" err="1">
                <a:solidFill>
                  <a:srgbClr val="C23398"/>
                </a:solidFill>
                <a:latin typeface="Arial"/>
                <a:cs typeface="Arial"/>
              </a:rPr>
              <a:t>last</a:t>
            </a:r>
            <a:r>
              <a:rPr lang="es-ES" sz="1400" b="0">
                <a:solidFill>
                  <a:srgbClr val="C23398"/>
                </a:solidFill>
                <a:latin typeface="Arial"/>
                <a:cs typeface="Arial"/>
              </a:rPr>
              <a:t> </a:t>
            </a:r>
            <a:r>
              <a:rPr lang="es-ES" sz="1400" b="0" err="1">
                <a:solidFill>
                  <a:srgbClr val="C23398"/>
                </a:solidFill>
                <a:latin typeface="Arial"/>
                <a:cs typeface="Arial"/>
              </a:rPr>
              <a:t>profile</a:t>
            </a:r>
            <a:r>
              <a:rPr lang="es-ES" sz="1400" b="0">
                <a:solidFill>
                  <a:srgbClr val="C23398"/>
                </a:solidFill>
                <a:latin typeface="Arial"/>
                <a:cs typeface="Arial"/>
              </a:rPr>
              <a:t> </a:t>
            </a:r>
            <a:r>
              <a:rPr lang="es-ES" sz="1400" b="0" err="1">
                <a:solidFill>
                  <a:srgbClr val="C23398"/>
                </a:solidFill>
                <a:latin typeface="Arial"/>
                <a:cs typeface="Arial"/>
              </a:rPr>
              <a:t>update</a:t>
            </a:r>
            <a:endParaRPr lang="es-ES" sz="1400" b="0">
              <a:solidFill>
                <a:srgbClr val="C23398"/>
              </a:solidFill>
              <a:latin typeface="Arial"/>
              <a:cs typeface="Arial"/>
            </a:endParaRPr>
          </a:p>
        </p:txBody>
      </p:sp>
    </p:spTree>
    <p:extLst>
      <p:ext uri="{BB962C8B-B14F-4D97-AF65-F5344CB8AC3E}">
        <p14:creationId xmlns:p14="http://schemas.microsoft.com/office/powerpoint/2010/main" val="77937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omputer screen&#10;&#10;Description automatically generated">
            <a:extLst>
              <a:ext uri="{FF2B5EF4-FFF2-40B4-BE49-F238E27FC236}">
                <a16:creationId xmlns:a16="http://schemas.microsoft.com/office/drawing/2014/main" id="{477E5052-AB56-459F-BF69-A9AAED46735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77"/>
          <a:stretch/>
        </p:blipFill>
        <p:spPr>
          <a:xfrm>
            <a:off x="1331" y="-1326"/>
            <a:ext cx="9361204" cy="6873050"/>
          </a:xfrm>
        </p:spPr>
      </p:pic>
      <p:sp>
        <p:nvSpPr>
          <p:cNvPr id="2" name="Rectangle 1">
            <a:extLst>
              <a:ext uri="{FF2B5EF4-FFF2-40B4-BE49-F238E27FC236}">
                <a16:creationId xmlns:a16="http://schemas.microsoft.com/office/drawing/2014/main" id="{15186451-F8EC-4121-9451-4AC9BFD3EA7F}"/>
              </a:ext>
            </a:extLst>
          </p:cNvPr>
          <p:cNvSpPr/>
          <p:nvPr/>
        </p:nvSpPr>
        <p:spPr>
          <a:xfrm>
            <a:off x="6834667" y="3477510"/>
            <a:ext cx="2396273" cy="1675354"/>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7" name="TextBox 6">
            <a:extLst>
              <a:ext uri="{FF2B5EF4-FFF2-40B4-BE49-F238E27FC236}">
                <a16:creationId xmlns:a16="http://schemas.microsoft.com/office/drawing/2014/main" id="{B2E385FD-DA45-458D-BD72-DF93DCCE2A9A}"/>
              </a:ext>
            </a:extLst>
          </p:cNvPr>
          <p:cNvSpPr txBox="1"/>
          <p:nvPr/>
        </p:nvSpPr>
        <p:spPr>
          <a:xfrm>
            <a:off x="6889317" y="3526372"/>
            <a:ext cx="225331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bg1"/>
                </a:solidFill>
                <a:latin typeface="Arial"/>
              </a:rPr>
              <a:t>Browse, get automated notifications on updated funding opportunities </a:t>
            </a:r>
            <a:endParaRPr lang="en-US" sz="2000">
              <a:solidFill>
                <a:schemeClr val="bg1"/>
              </a:solidFill>
              <a:ea typeface="Verdana"/>
              <a:cs typeface="Verdana"/>
            </a:endParaRPr>
          </a:p>
        </p:txBody>
      </p:sp>
    </p:spTree>
    <p:extLst>
      <p:ext uri="{BB962C8B-B14F-4D97-AF65-F5344CB8AC3E}">
        <p14:creationId xmlns:p14="http://schemas.microsoft.com/office/powerpoint/2010/main" val="157050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A47E9E84-41EB-4E0B-8A22-4F7296011CB3}"/>
              </a:ext>
            </a:extLst>
          </p:cNvPr>
          <p:cNvPicPr>
            <a:picLocks noGrp="1" noChangeAspect="1"/>
          </p:cNvPicPr>
          <p:nvPr>
            <p:ph idx="1"/>
          </p:nvPr>
        </p:nvPicPr>
        <p:blipFill>
          <a:blip r:embed="rId2"/>
          <a:stretch>
            <a:fillRect/>
          </a:stretch>
        </p:blipFill>
        <p:spPr>
          <a:xfrm>
            <a:off x="1527" y="-3293"/>
            <a:ext cx="9142354" cy="6124484"/>
          </a:xfrm>
        </p:spPr>
      </p:pic>
      <p:sp>
        <p:nvSpPr>
          <p:cNvPr id="2" name="Rectangle 1">
            <a:extLst>
              <a:ext uri="{FF2B5EF4-FFF2-40B4-BE49-F238E27FC236}">
                <a16:creationId xmlns:a16="http://schemas.microsoft.com/office/drawing/2014/main" id="{193B95F4-265C-46E7-A52D-3F8CEA6F15E0}"/>
              </a:ext>
            </a:extLst>
          </p:cNvPr>
          <p:cNvSpPr/>
          <p:nvPr/>
        </p:nvSpPr>
        <p:spPr>
          <a:xfrm>
            <a:off x="5618710" y="4498914"/>
            <a:ext cx="2992094" cy="1383526"/>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3" name="TextBox 2">
            <a:extLst>
              <a:ext uri="{FF2B5EF4-FFF2-40B4-BE49-F238E27FC236}">
                <a16:creationId xmlns:a16="http://schemas.microsoft.com/office/drawing/2014/main" id="{70913DD3-0B24-41E4-9902-F75D6AC6D7B0}"/>
              </a:ext>
            </a:extLst>
          </p:cNvPr>
          <p:cNvSpPr txBox="1"/>
          <p:nvPr/>
        </p:nvSpPr>
        <p:spPr>
          <a:xfrm>
            <a:off x="5612668" y="4499139"/>
            <a:ext cx="348143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bg1"/>
                </a:solidFill>
                <a:latin typeface="Arial"/>
              </a:rPr>
              <a:t>Browse, get automated notifications on updated hosting opportunities</a:t>
            </a:r>
            <a:endParaRPr lang="en-GB" sz="2000">
              <a:solidFill>
                <a:schemeClr val="bg1"/>
              </a:solidFill>
              <a:latin typeface="Arial"/>
              <a:ea typeface="Verdana"/>
              <a:cs typeface="Arial"/>
            </a:endParaRPr>
          </a:p>
        </p:txBody>
      </p:sp>
    </p:spTree>
    <p:extLst>
      <p:ext uri="{BB962C8B-B14F-4D97-AF65-F5344CB8AC3E}">
        <p14:creationId xmlns:p14="http://schemas.microsoft.com/office/powerpoint/2010/main" val="37431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automatically generated">
            <a:extLst>
              <a:ext uri="{FF2B5EF4-FFF2-40B4-BE49-F238E27FC236}">
                <a16:creationId xmlns:a16="http://schemas.microsoft.com/office/drawing/2014/main" id="{A4C6BAB9-42E4-4DF0-8648-26CFAFF8FA2D}"/>
              </a:ext>
            </a:extLst>
          </p:cNvPr>
          <p:cNvPicPr>
            <a:picLocks noGrp="1" noChangeAspect="1"/>
          </p:cNvPicPr>
          <p:nvPr>
            <p:ph idx="1"/>
          </p:nvPr>
        </p:nvPicPr>
        <p:blipFill>
          <a:blip r:embed="rId2"/>
          <a:stretch>
            <a:fillRect/>
          </a:stretch>
        </p:blipFill>
        <p:spPr>
          <a:xfrm>
            <a:off x="-3334" y="-2443"/>
            <a:ext cx="9151030" cy="7647167"/>
          </a:xfrm>
        </p:spPr>
      </p:pic>
    </p:spTree>
    <p:extLst>
      <p:ext uri="{BB962C8B-B14F-4D97-AF65-F5344CB8AC3E}">
        <p14:creationId xmlns:p14="http://schemas.microsoft.com/office/powerpoint/2010/main" val="1877145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person, outdoor, watercraft, water&#10;&#10;Description generated with very high confidence">
            <a:extLst>
              <a:ext uri="{FF2B5EF4-FFF2-40B4-BE49-F238E27FC236}">
                <a16:creationId xmlns:a16="http://schemas.microsoft.com/office/drawing/2014/main" id="{59C52171-1811-44FD-B7D7-1BD452E80F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 r="-110"/>
          <a:stretch/>
        </p:blipFill>
        <p:spPr>
          <a:xfrm>
            <a:off x="0" y="1755972"/>
            <a:ext cx="9210778" cy="5100341"/>
          </a:xfrm>
          <a:prstGeom prst="rect">
            <a:avLst/>
          </a:prstGeom>
        </p:spPr>
      </p:pic>
      <p:sp>
        <p:nvSpPr>
          <p:cNvPr id="12" name="Rectangle 11">
            <a:extLst>
              <a:ext uri="{FF2B5EF4-FFF2-40B4-BE49-F238E27FC236}">
                <a16:creationId xmlns:a16="http://schemas.microsoft.com/office/drawing/2014/main" id="{B40E35C7-EE4E-4D21-B601-310D2E24196A}"/>
              </a:ext>
            </a:extLst>
          </p:cNvPr>
          <p:cNvSpPr/>
          <p:nvPr/>
        </p:nvSpPr>
        <p:spPr bwMode="auto">
          <a:xfrm>
            <a:off x="1511994" y="1861245"/>
            <a:ext cx="5795544" cy="288116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456B4CE2-71EE-4634-8334-7B40FEEB9CED}"/>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6CA4D43B-2C4E-41D9-9E31-BB0F84C5B98B}"/>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FD4CB1C3-A525-4602-BC58-81240DA813ED}"/>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0897FBDD-9F53-41FF-AB39-F9A88B133DA0}"/>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148CC2BF-015C-4ED1-8617-81CCC080E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5DBECB12-6234-4303-919B-33E65B33B24B}"/>
              </a:ext>
            </a:extLst>
          </p:cNvPr>
          <p:cNvSpPr>
            <a:spLocks noGrp="1"/>
          </p:cNvSpPr>
          <p:nvPr>
            <p:ph type="title"/>
          </p:nvPr>
        </p:nvSpPr>
        <p:spPr/>
        <p:txBody>
          <a:bodyPr/>
          <a:lstStyle/>
          <a:p>
            <a:r>
              <a:rPr lang="en-GB" b="1"/>
              <a:t>Career development</a:t>
            </a:r>
          </a:p>
        </p:txBody>
      </p:sp>
      <p:sp>
        <p:nvSpPr>
          <p:cNvPr id="3" name="Content Placeholder 2">
            <a:extLst>
              <a:ext uri="{FF2B5EF4-FFF2-40B4-BE49-F238E27FC236}">
                <a16:creationId xmlns:a16="http://schemas.microsoft.com/office/drawing/2014/main" id="{F181C249-DF03-40E5-8F01-3284212BE961}"/>
              </a:ext>
            </a:extLst>
          </p:cNvPr>
          <p:cNvSpPr>
            <a:spLocks noGrp="1"/>
          </p:cNvSpPr>
          <p:nvPr>
            <p:ph idx="1"/>
          </p:nvPr>
        </p:nvSpPr>
        <p:spPr>
          <a:xfrm>
            <a:off x="1617083" y="1935077"/>
            <a:ext cx="5585366" cy="2733500"/>
          </a:xfrm>
        </p:spPr>
        <p:txBody>
          <a:bodyPr>
            <a:normAutofit fontScale="92500" lnSpcReduction="20000"/>
          </a:bodyPr>
          <a:lstStyle/>
          <a:p>
            <a:pPr marL="0" indent="0">
              <a:buNone/>
            </a:pPr>
            <a:r>
              <a:rPr lang="en-GB" sz="2600" dirty="0">
                <a:ea typeface="ＭＳ Ｐゴシック"/>
              </a:rPr>
              <a:t>Supporting your career within academia </a:t>
            </a:r>
            <a:r>
              <a:rPr lang="en-GB" sz="2600" dirty="0" smtClean="0">
                <a:ea typeface="ＭＳ Ｐゴシック"/>
              </a:rPr>
              <a:t>and industry</a:t>
            </a:r>
            <a:endParaRPr lang="en-GB" sz="2600" dirty="0">
              <a:ea typeface="ＭＳ Ｐゴシック"/>
            </a:endParaRPr>
          </a:p>
          <a:p>
            <a:pPr marL="0" indent="0">
              <a:buNone/>
            </a:pPr>
            <a:endParaRPr lang="en-GB" sz="1200" dirty="0">
              <a:ea typeface="ＭＳ Ｐゴシック"/>
            </a:endParaRPr>
          </a:p>
          <a:p>
            <a:r>
              <a:rPr lang="en-GB" dirty="0">
                <a:ea typeface="ＭＳ Ｐゴシック"/>
              </a:rPr>
              <a:t>Relevant information is available</a:t>
            </a:r>
          </a:p>
          <a:p>
            <a:r>
              <a:rPr lang="en-GB" dirty="0">
                <a:ea typeface="ＭＳ Ｐゴシック"/>
              </a:rPr>
              <a:t>Training resources:</a:t>
            </a:r>
          </a:p>
          <a:p>
            <a:pPr lvl="1"/>
            <a:r>
              <a:rPr lang="en-GB" sz="1800" dirty="0">
                <a:effectLst/>
                <a:ea typeface="ＭＳ Ｐゴシック"/>
              </a:rPr>
              <a:t>Career Orientation tool</a:t>
            </a:r>
          </a:p>
          <a:p>
            <a:pPr lvl="1"/>
            <a:r>
              <a:rPr lang="en-GB" sz="1800" dirty="0">
                <a:effectLst/>
                <a:ea typeface="ＭＳ Ｐゴシック"/>
              </a:rPr>
              <a:t>Industry Career Development </a:t>
            </a:r>
            <a:r>
              <a:rPr lang="en-GB" sz="1800" dirty="0" smtClean="0">
                <a:effectLst/>
                <a:ea typeface="ＭＳ Ｐゴシック"/>
              </a:rPr>
              <a:t>Module</a:t>
            </a:r>
          </a:p>
          <a:p>
            <a:pPr lvl="1"/>
            <a:r>
              <a:rPr lang="en-GB" sz="1800" dirty="0" smtClean="0">
                <a:ea typeface="ＭＳ Ｐゴシック"/>
              </a:rPr>
              <a:t>And more</a:t>
            </a:r>
            <a:endParaRPr lang="en-GB" sz="1800" dirty="0">
              <a:effectLst/>
              <a:ea typeface="ＭＳ Ｐゴシック"/>
            </a:endParaRPr>
          </a:p>
          <a:p>
            <a:r>
              <a:rPr lang="en-GB" dirty="0" smtClean="0">
                <a:ea typeface="ＭＳ Ｐゴシック"/>
              </a:rPr>
              <a:t>Counselling </a:t>
            </a:r>
            <a:r>
              <a:rPr lang="en-GB" dirty="0">
                <a:ea typeface="ＭＳ Ｐゴシック"/>
              </a:rPr>
              <a:t>in more than 84 CD information service centres and CD centres</a:t>
            </a:r>
          </a:p>
          <a:p>
            <a:endParaRPr lang="en-GB" dirty="0"/>
          </a:p>
          <a:p>
            <a:endParaRPr lang="nb-NO" dirty="0"/>
          </a:p>
        </p:txBody>
      </p:sp>
    </p:spTree>
    <p:extLst>
      <p:ext uri="{BB962C8B-B14F-4D97-AF65-F5344CB8AC3E}">
        <p14:creationId xmlns:p14="http://schemas.microsoft.com/office/powerpoint/2010/main" val="2762789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550A3B14-9365-48B6-A79A-E20E5CEA7083}"/>
              </a:ext>
            </a:extLst>
          </p:cNvPr>
          <p:cNvPicPr>
            <a:picLocks noGrp="1" noChangeAspect="1"/>
          </p:cNvPicPr>
          <p:nvPr>
            <p:ph idx="1"/>
          </p:nvPr>
        </p:nvPicPr>
        <p:blipFill>
          <a:blip r:embed="rId2"/>
          <a:stretch>
            <a:fillRect/>
          </a:stretch>
        </p:blipFill>
        <p:spPr>
          <a:xfrm>
            <a:off x="-578" y="1515"/>
            <a:ext cx="9363820" cy="6852313"/>
          </a:xfrm>
        </p:spPr>
      </p:pic>
    </p:spTree>
    <p:extLst>
      <p:ext uri="{BB962C8B-B14F-4D97-AF65-F5344CB8AC3E}">
        <p14:creationId xmlns:p14="http://schemas.microsoft.com/office/powerpoint/2010/main" val="3790780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s-ES"/>
          </a:p>
        </p:txBody>
      </p:sp>
      <p:pic>
        <p:nvPicPr>
          <p:cNvPr id="3" name="Picture 2"/>
          <p:cNvPicPr>
            <a:picLocks noChangeAspect="1"/>
          </p:cNvPicPr>
          <p:nvPr/>
        </p:nvPicPr>
        <p:blipFill>
          <a:blip r:embed="rId2"/>
          <a:stretch>
            <a:fillRect/>
          </a:stretch>
        </p:blipFill>
        <p:spPr>
          <a:xfrm>
            <a:off x="0" y="0"/>
            <a:ext cx="9091904" cy="6633087"/>
          </a:xfrm>
          <a:prstGeom prst="rect">
            <a:avLst/>
          </a:prstGeom>
        </p:spPr>
      </p:pic>
    </p:spTree>
    <p:extLst>
      <p:ext uri="{BB962C8B-B14F-4D97-AF65-F5344CB8AC3E}">
        <p14:creationId xmlns:p14="http://schemas.microsoft.com/office/powerpoint/2010/main" val="5199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D206-232A-4D6D-A48A-9AB2BEA243CB}"/>
              </a:ext>
            </a:extLst>
          </p:cNvPr>
          <p:cNvSpPr>
            <a:spLocks noGrp="1"/>
          </p:cNvSpPr>
          <p:nvPr>
            <p:ph type="title"/>
          </p:nvPr>
        </p:nvSpPr>
        <p:spPr/>
        <p:txBody>
          <a:bodyPr/>
          <a:lstStyle/>
          <a:p>
            <a:endParaRPr lang="en-GB"/>
          </a:p>
        </p:txBody>
      </p:sp>
      <p:pic>
        <p:nvPicPr>
          <p:cNvPr id="4" name="Picture 4" descr="A screenshot of a cell phone&#10;&#10;Description automatically generated">
            <a:extLst>
              <a:ext uri="{FF2B5EF4-FFF2-40B4-BE49-F238E27FC236}">
                <a16:creationId xmlns:a16="http://schemas.microsoft.com/office/drawing/2014/main" id="{6325DE90-E81C-480F-B498-A45392468136}"/>
              </a:ext>
            </a:extLst>
          </p:cNvPr>
          <p:cNvPicPr>
            <a:picLocks noGrp="1" noChangeAspect="1"/>
          </p:cNvPicPr>
          <p:nvPr>
            <p:ph idx="1"/>
          </p:nvPr>
        </p:nvPicPr>
        <p:blipFill>
          <a:blip r:embed="rId2"/>
          <a:stretch>
            <a:fillRect/>
          </a:stretch>
        </p:blipFill>
        <p:spPr>
          <a:xfrm>
            <a:off x="1883842" y="1683152"/>
            <a:ext cx="5043685" cy="5283959"/>
          </a:xfrm>
        </p:spPr>
      </p:pic>
      <p:grpSp>
        <p:nvGrpSpPr>
          <p:cNvPr id="10" name="Group 9">
            <a:extLst>
              <a:ext uri="{FF2B5EF4-FFF2-40B4-BE49-F238E27FC236}">
                <a16:creationId xmlns:a16="http://schemas.microsoft.com/office/drawing/2014/main" id="{659B33FC-3EBC-45F7-87D0-2E7C6078C8AB}"/>
              </a:ext>
            </a:extLst>
          </p:cNvPr>
          <p:cNvGrpSpPr/>
          <p:nvPr/>
        </p:nvGrpSpPr>
        <p:grpSpPr>
          <a:xfrm>
            <a:off x="0" y="533400"/>
            <a:ext cx="9144000" cy="1066800"/>
            <a:chOff x="0" y="533400"/>
            <a:chExt cx="9144000" cy="1066800"/>
          </a:xfrm>
        </p:grpSpPr>
        <p:grpSp>
          <p:nvGrpSpPr>
            <p:cNvPr id="6" name="Group 5">
              <a:extLst>
                <a:ext uri="{FF2B5EF4-FFF2-40B4-BE49-F238E27FC236}">
                  <a16:creationId xmlns:a16="http://schemas.microsoft.com/office/drawing/2014/main" id="{91C03A29-EB38-491A-9523-C4EAEC7EFA0A}"/>
                </a:ext>
              </a:extLst>
            </p:cNvPr>
            <p:cNvGrpSpPr/>
            <p:nvPr/>
          </p:nvGrpSpPr>
          <p:grpSpPr>
            <a:xfrm>
              <a:off x="0" y="533400"/>
              <a:ext cx="9144000" cy="1066800"/>
              <a:chOff x="0" y="533400"/>
              <a:chExt cx="9144000" cy="1066800"/>
            </a:xfrm>
          </p:grpSpPr>
          <p:sp>
            <p:nvSpPr>
              <p:cNvPr id="8" name="Rectangle 7">
                <a:extLst>
                  <a:ext uri="{FF2B5EF4-FFF2-40B4-BE49-F238E27FC236}">
                    <a16:creationId xmlns:a16="http://schemas.microsoft.com/office/drawing/2014/main" id="{6496270A-2629-477C-ADC6-1FA19E2C6384}"/>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E77B4671-31BB-4EB4-8C95-2F33BE9A9EF0}"/>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7" name="Picture 6">
              <a:extLst>
                <a:ext uri="{FF2B5EF4-FFF2-40B4-BE49-F238E27FC236}">
                  <a16:creationId xmlns:a16="http://schemas.microsoft.com/office/drawing/2014/main" id="{C7EADFC9-C35B-4556-90E9-75808237E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2" name="Title 1">
            <a:extLst>
              <a:ext uri="{FF2B5EF4-FFF2-40B4-BE49-F238E27FC236}">
                <a16:creationId xmlns:a16="http://schemas.microsoft.com/office/drawing/2014/main" id="{2EADA097-EAC7-4031-8CC1-93488B081749}"/>
              </a:ext>
            </a:extLst>
          </p:cNvPr>
          <p:cNvSpPr txBox="1">
            <a:spLocks/>
          </p:cNvSpPr>
          <p:nvPr/>
        </p:nvSpPr>
        <p:spPr bwMode="auto">
          <a:xfrm>
            <a:off x="1371600" y="685800"/>
            <a:ext cx="7467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GB" kern="0"/>
              <a:t>Training resources</a:t>
            </a:r>
            <a:endParaRPr lang="en-US"/>
          </a:p>
        </p:txBody>
      </p:sp>
    </p:spTree>
    <p:extLst>
      <p:ext uri="{BB962C8B-B14F-4D97-AF65-F5344CB8AC3E}">
        <p14:creationId xmlns:p14="http://schemas.microsoft.com/office/powerpoint/2010/main" val="22956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FD9150-3FC5-453D-8620-73F6AD0DE055}"/>
              </a:ext>
            </a:extLst>
          </p:cNvPr>
          <p:cNvSpPr/>
          <p:nvPr/>
        </p:nvSpPr>
        <p:spPr bwMode="auto">
          <a:xfrm>
            <a:off x="988368" y="2006997"/>
            <a:ext cx="6247928" cy="459035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8418A709-F744-40D5-9B0E-2CB61384A75F}"/>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0B293116-5481-468A-A94C-D35C42603C45}"/>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5C002FF2-91F0-4E03-96E9-3DE9F4889BC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A40CA0C6-6DD2-48B3-8647-DF7838B47C8B}"/>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EB023B6A-66ED-48B3-A28A-7CA964B051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B87A4F4-BE74-45BA-8715-48867D275DEE}"/>
              </a:ext>
            </a:extLst>
          </p:cNvPr>
          <p:cNvSpPr>
            <a:spLocks noGrp="1"/>
          </p:cNvSpPr>
          <p:nvPr>
            <p:ph type="title"/>
          </p:nvPr>
        </p:nvSpPr>
        <p:spPr/>
        <p:txBody>
          <a:bodyPr/>
          <a:lstStyle/>
          <a:p>
            <a:r>
              <a:rPr lang="nb-NO" b="1"/>
              <a:t>THE INITIATIVE</a:t>
            </a:r>
          </a:p>
        </p:txBody>
      </p:sp>
      <p:pic>
        <p:nvPicPr>
          <p:cNvPr id="14" name="Content Placeholder 13" descr="A picture containing building, bus, outdoor, photo&#10;&#10;Description automatically generated">
            <a:extLst>
              <a:ext uri="{FF2B5EF4-FFF2-40B4-BE49-F238E27FC236}">
                <a16:creationId xmlns:a16="http://schemas.microsoft.com/office/drawing/2014/main" id="{7830E6C0-5178-48CB-900A-B37130698665}"/>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436" y="1713555"/>
            <a:ext cx="9141574" cy="6095351"/>
          </a:xfrm>
        </p:spPr>
      </p:pic>
    </p:spTree>
    <p:extLst>
      <p:ext uri="{BB962C8B-B14F-4D97-AF65-F5344CB8AC3E}">
        <p14:creationId xmlns:p14="http://schemas.microsoft.com/office/powerpoint/2010/main" val="284917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116E52-2FF4-457D-8CC1-1CEDF36CB4F9}"/>
              </a:ext>
            </a:extLst>
          </p:cNvPr>
          <p:cNvGrpSpPr/>
          <p:nvPr/>
        </p:nvGrpSpPr>
        <p:grpSpPr>
          <a:xfrm>
            <a:off x="0" y="533400"/>
            <a:ext cx="9144000" cy="1066800"/>
            <a:chOff x="0" y="533400"/>
            <a:chExt cx="9144000" cy="1066800"/>
          </a:xfrm>
        </p:grpSpPr>
        <p:grpSp>
          <p:nvGrpSpPr>
            <p:cNvPr id="6" name="Group 5">
              <a:extLst>
                <a:ext uri="{FF2B5EF4-FFF2-40B4-BE49-F238E27FC236}">
                  <a16:creationId xmlns:a16="http://schemas.microsoft.com/office/drawing/2014/main" id="{59882085-0700-467A-ABF8-61D6B239FA42}"/>
                </a:ext>
              </a:extLst>
            </p:cNvPr>
            <p:cNvGrpSpPr/>
            <p:nvPr/>
          </p:nvGrpSpPr>
          <p:grpSpPr>
            <a:xfrm>
              <a:off x="0" y="533400"/>
              <a:ext cx="9144000" cy="1066800"/>
              <a:chOff x="0" y="533400"/>
              <a:chExt cx="9144000" cy="1066800"/>
            </a:xfrm>
          </p:grpSpPr>
          <p:sp>
            <p:nvSpPr>
              <p:cNvPr id="8" name="Rectangle 7">
                <a:extLst>
                  <a:ext uri="{FF2B5EF4-FFF2-40B4-BE49-F238E27FC236}">
                    <a16:creationId xmlns:a16="http://schemas.microsoft.com/office/drawing/2014/main" id="{C0F5E11A-F3E2-4828-B908-5DD8D09DEEF6}"/>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0C79D2A8-2F45-4A18-9EAE-307EA6B2010E}"/>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7" name="Picture 6">
              <a:extLst>
                <a:ext uri="{FF2B5EF4-FFF2-40B4-BE49-F238E27FC236}">
                  <a16:creationId xmlns:a16="http://schemas.microsoft.com/office/drawing/2014/main" id="{2B28AF72-7DE0-4FAA-A3B8-1FBC64B5F1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2" name="Title 1">
            <a:extLst>
              <a:ext uri="{FF2B5EF4-FFF2-40B4-BE49-F238E27FC236}">
                <a16:creationId xmlns:a16="http://schemas.microsoft.com/office/drawing/2014/main" id="{F7A6D91B-486E-46E4-B28D-767604C9A0E7}"/>
              </a:ext>
            </a:extLst>
          </p:cNvPr>
          <p:cNvSpPr>
            <a:spLocks noGrp="1"/>
          </p:cNvSpPr>
          <p:nvPr>
            <p:ph type="title"/>
          </p:nvPr>
        </p:nvSpPr>
        <p:spPr>
          <a:xfrm>
            <a:off x="1219200" y="533400"/>
            <a:ext cx="7467600" cy="1066800"/>
          </a:xfrm>
        </p:spPr>
        <p:txBody>
          <a:bodyPr/>
          <a:lstStyle/>
          <a:p>
            <a:r>
              <a:rPr lang="nb-NO" b="1"/>
              <a:t>National portals</a:t>
            </a:r>
          </a:p>
        </p:txBody>
      </p:sp>
      <p:pic>
        <p:nvPicPr>
          <p:cNvPr id="5" name="Picture 10" descr="A desk with a computer on a table&#10;&#10;Description automatically generated">
            <a:extLst>
              <a:ext uri="{FF2B5EF4-FFF2-40B4-BE49-F238E27FC236}">
                <a16:creationId xmlns:a16="http://schemas.microsoft.com/office/drawing/2014/main" id="{F0E033A1-0E5D-4A70-880D-3D7397E2B806}"/>
              </a:ext>
            </a:extLst>
          </p:cNvPr>
          <p:cNvPicPr>
            <a:picLocks noChangeAspect="1"/>
          </p:cNvPicPr>
          <p:nvPr/>
        </p:nvPicPr>
        <p:blipFill>
          <a:blip r:embed="rId3"/>
          <a:stretch>
            <a:fillRect/>
          </a:stretch>
        </p:blipFill>
        <p:spPr>
          <a:xfrm>
            <a:off x="-4375" y="1804746"/>
            <a:ext cx="9152749" cy="6125148"/>
          </a:xfrm>
          <a:prstGeom prst="rect">
            <a:avLst/>
          </a:prstGeom>
        </p:spPr>
      </p:pic>
    </p:spTree>
    <p:extLst>
      <p:ext uri="{BB962C8B-B14F-4D97-AF65-F5344CB8AC3E}">
        <p14:creationId xmlns:p14="http://schemas.microsoft.com/office/powerpoint/2010/main" val="3006977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8234569A-B75E-4EFC-9CE3-A222A8C7752B}"/>
              </a:ext>
            </a:extLst>
          </p:cNvPr>
          <p:cNvPicPr>
            <a:picLocks noChangeAspect="1"/>
          </p:cNvPicPr>
          <p:nvPr/>
        </p:nvPicPr>
        <p:blipFill>
          <a:blip r:embed="rId2"/>
          <a:stretch>
            <a:fillRect/>
          </a:stretch>
        </p:blipFill>
        <p:spPr>
          <a:xfrm>
            <a:off x="-1547" y="1513241"/>
            <a:ext cx="9152758" cy="5592796"/>
          </a:xfrm>
          <a:prstGeom prst="rect">
            <a:avLst/>
          </a:prstGeom>
        </p:spPr>
      </p:pic>
      <p:grpSp>
        <p:nvGrpSpPr>
          <p:cNvPr id="8" name="Group 7">
            <a:extLst>
              <a:ext uri="{FF2B5EF4-FFF2-40B4-BE49-F238E27FC236}">
                <a16:creationId xmlns:a16="http://schemas.microsoft.com/office/drawing/2014/main" id="{07DC77AD-041A-4A01-92DF-616C3EFB24D5}"/>
              </a:ext>
            </a:extLst>
          </p:cNvPr>
          <p:cNvGrpSpPr/>
          <p:nvPr/>
        </p:nvGrpSpPr>
        <p:grpSpPr>
          <a:xfrm>
            <a:off x="0" y="533400"/>
            <a:ext cx="9144000" cy="1066800"/>
            <a:chOff x="0" y="533400"/>
            <a:chExt cx="9144000" cy="1066800"/>
          </a:xfrm>
        </p:grpSpPr>
        <p:grpSp>
          <p:nvGrpSpPr>
            <p:cNvPr id="4" name="Group 3">
              <a:extLst>
                <a:ext uri="{FF2B5EF4-FFF2-40B4-BE49-F238E27FC236}">
                  <a16:creationId xmlns:a16="http://schemas.microsoft.com/office/drawing/2014/main" id="{0BCFF8FE-6374-4E9B-8DB7-4A3AD99BE8AE}"/>
                </a:ext>
              </a:extLst>
            </p:cNvPr>
            <p:cNvGrpSpPr/>
            <p:nvPr/>
          </p:nvGrpSpPr>
          <p:grpSpPr>
            <a:xfrm>
              <a:off x="0" y="533400"/>
              <a:ext cx="9144000" cy="1066800"/>
              <a:chOff x="0" y="533400"/>
              <a:chExt cx="9144000" cy="1066800"/>
            </a:xfrm>
          </p:grpSpPr>
          <p:sp>
            <p:nvSpPr>
              <p:cNvPr id="6" name="Rectangle 5">
                <a:extLst>
                  <a:ext uri="{FF2B5EF4-FFF2-40B4-BE49-F238E27FC236}">
                    <a16:creationId xmlns:a16="http://schemas.microsoft.com/office/drawing/2014/main" id="{6C5E827B-116C-4350-89A7-D8E536E9ADC5}"/>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FD745E26-10A1-4F29-8AC3-0D967B2C653E}"/>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5" name="Picture 4">
              <a:extLst>
                <a:ext uri="{FF2B5EF4-FFF2-40B4-BE49-F238E27FC236}">
                  <a16:creationId xmlns:a16="http://schemas.microsoft.com/office/drawing/2014/main" id="{5F519BE4-64E0-48CF-9DCD-553FA9676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0" name="Title 1">
            <a:extLst>
              <a:ext uri="{FF2B5EF4-FFF2-40B4-BE49-F238E27FC236}">
                <a16:creationId xmlns:a16="http://schemas.microsoft.com/office/drawing/2014/main" id="{DE0858D9-7DA6-4E04-8BDE-D6154F5273AD}"/>
              </a:ext>
            </a:extLst>
          </p:cNvPr>
          <p:cNvSpPr>
            <a:spLocks noGrp="1"/>
          </p:cNvSpPr>
          <p:nvPr>
            <p:ph type="title"/>
          </p:nvPr>
        </p:nvSpPr>
        <p:spPr>
          <a:xfrm>
            <a:off x="1219200" y="533400"/>
            <a:ext cx="7467600" cy="1066800"/>
          </a:xfrm>
        </p:spPr>
        <p:txBody>
          <a:bodyPr/>
          <a:lstStyle/>
          <a:p>
            <a:r>
              <a:rPr lang="nb-NO" b="1"/>
              <a:t>EURAXESS Portal</a:t>
            </a:r>
            <a:endParaRPr lang="en-GB"/>
          </a:p>
        </p:txBody>
      </p:sp>
    </p:spTree>
    <p:extLst>
      <p:ext uri="{BB962C8B-B14F-4D97-AF65-F5344CB8AC3E}">
        <p14:creationId xmlns:p14="http://schemas.microsoft.com/office/powerpoint/2010/main" val="3829213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E27B0A-161E-4E5A-93C7-667E632EAD96}"/>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B83B9BA-5CCB-413A-80C6-400A758520E9}"/>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142C8B0F-08A2-42DF-948D-93D5E6377505}"/>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F995A26-50E8-48CE-87C6-F1617504CF8F}"/>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A00B7497-716D-430E-B6F3-96D4BD1D09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F868DA96-9412-4A20-A502-64A40DA2B977}"/>
              </a:ext>
            </a:extLst>
          </p:cNvPr>
          <p:cNvSpPr>
            <a:spLocks noGrp="1"/>
          </p:cNvSpPr>
          <p:nvPr>
            <p:ph type="title"/>
          </p:nvPr>
        </p:nvSpPr>
        <p:spPr/>
        <p:txBody>
          <a:bodyPr/>
          <a:lstStyle/>
          <a:p>
            <a:r>
              <a:rPr lang="nb-NO" b="1" dirty="0" smtClean="0"/>
              <a:t>National portals</a:t>
            </a:r>
            <a:endParaRPr lang="nb-NO" b="1" dirty="0"/>
          </a:p>
        </p:txBody>
      </p:sp>
      <p:sp>
        <p:nvSpPr>
          <p:cNvPr id="3" name="Content Placeholder 2">
            <a:extLst>
              <a:ext uri="{FF2B5EF4-FFF2-40B4-BE49-F238E27FC236}">
                <a16:creationId xmlns:a16="http://schemas.microsoft.com/office/drawing/2014/main" id="{41B58A63-AACA-4DDA-86F2-F210846DFCA0}"/>
              </a:ext>
            </a:extLst>
          </p:cNvPr>
          <p:cNvSpPr>
            <a:spLocks noGrp="1"/>
          </p:cNvSpPr>
          <p:nvPr>
            <p:ph idx="1"/>
          </p:nvPr>
        </p:nvSpPr>
        <p:spPr>
          <a:xfrm>
            <a:off x="935422" y="1612166"/>
            <a:ext cx="8089270" cy="4221163"/>
          </a:xfrm>
        </p:spPr>
        <p:txBody>
          <a:bodyPr/>
          <a:lstStyle/>
          <a:p>
            <a:pPr marL="0" indent="0">
              <a:buNone/>
            </a:pPr>
            <a:r>
              <a:rPr lang="en-GB" sz="1800" b="1" dirty="0" smtClean="0">
                <a:solidFill>
                  <a:srgbClr val="C23398"/>
                </a:solidFill>
                <a:ea typeface="ＭＳ Ｐゴシック"/>
              </a:rPr>
              <a:t>42 </a:t>
            </a:r>
            <a:r>
              <a:rPr lang="en-GB" sz="1800" b="1" dirty="0">
                <a:solidFill>
                  <a:srgbClr val="C23398"/>
                </a:solidFill>
                <a:ea typeface="ＭＳ Ｐゴシック"/>
              </a:rPr>
              <a:t>national portals with </a:t>
            </a:r>
            <a:r>
              <a:rPr lang="en-GB" sz="1800" b="1" dirty="0" smtClean="0">
                <a:solidFill>
                  <a:srgbClr val="C23398"/>
                </a:solidFill>
                <a:ea typeface="ＭＳ Ｐゴシック"/>
              </a:rPr>
              <a:t>country-specific </a:t>
            </a:r>
            <a:r>
              <a:rPr lang="en-GB" sz="1800" b="1" dirty="0">
                <a:solidFill>
                  <a:srgbClr val="C23398"/>
                </a:solidFill>
                <a:ea typeface="ＭＳ Ｐゴシック"/>
              </a:rPr>
              <a:t>information for researchers</a:t>
            </a:r>
          </a:p>
        </p:txBody>
      </p:sp>
      <p:sp>
        <p:nvSpPr>
          <p:cNvPr id="12" name="Rectangle 11">
            <a:extLst>
              <a:ext uri="{FF2B5EF4-FFF2-40B4-BE49-F238E27FC236}">
                <a16:creationId xmlns:a16="http://schemas.microsoft.com/office/drawing/2014/main" id="{7E816357-489F-4121-8C20-44C15EA19453}"/>
              </a:ext>
            </a:extLst>
          </p:cNvPr>
          <p:cNvSpPr/>
          <p:nvPr/>
        </p:nvSpPr>
        <p:spPr>
          <a:xfrm>
            <a:off x="2590601" y="1911748"/>
            <a:ext cx="4319485" cy="400110"/>
          </a:xfrm>
          <a:prstGeom prst="rect">
            <a:avLst/>
          </a:prstGeom>
          <a:solidFill>
            <a:srgbClr val="FFC000"/>
          </a:solidFill>
        </p:spPr>
        <p:txBody>
          <a:bodyPr wrap="square" lIns="91440" tIns="45720" rIns="91440" bIns="45720" anchor="t">
            <a:spAutoFit/>
          </a:bodyPr>
          <a:ls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defTabSz="685800" fontAlgn="auto">
              <a:spcBef>
                <a:spcPts val="0"/>
              </a:spcBef>
              <a:spcAft>
                <a:spcPts val="0"/>
              </a:spcAft>
            </a:pPr>
            <a:r>
              <a:rPr lang="en-US" sz="2000" dirty="0">
                <a:solidFill>
                  <a:schemeClr val="bg1"/>
                </a:solidFill>
                <a:latin typeface="Calibri"/>
                <a:cs typeface="Calibri"/>
              </a:rPr>
              <a:t>All </a:t>
            </a:r>
            <a:r>
              <a:rPr lang="en-US" sz="2000" dirty="0" smtClean="0">
                <a:solidFill>
                  <a:schemeClr val="bg1"/>
                </a:solidFill>
                <a:latin typeface="Calibri"/>
                <a:cs typeface="Calibri"/>
              </a:rPr>
              <a:t>portals have the same look and feel</a:t>
            </a:r>
            <a:endParaRPr lang="fr-BE" sz="2000" dirty="0">
              <a:solidFill>
                <a:schemeClr val="bg1"/>
              </a:solidFill>
              <a:latin typeface="Calibri"/>
              <a:cs typeface="Calibri"/>
            </a:endParaRPr>
          </a:p>
        </p:txBody>
      </p:sp>
      <p:pic>
        <p:nvPicPr>
          <p:cNvPr id="9" name="Picture 8"/>
          <p:cNvPicPr>
            <a:picLocks noChangeAspect="1"/>
          </p:cNvPicPr>
          <p:nvPr/>
        </p:nvPicPr>
        <p:blipFill>
          <a:blip r:embed="rId3"/>
          <a:stretch>
            <a:fillRect/>
          </a:stretch>
        </p:blipFill>
        <p:spPr>
          <a:xfrm>
            <a:off x="720922" y="2311858"/>
            <a:ext cx="7771842" cy="4563698"/>
          </a:xfrm>
          <a:prstGeom prst="rect">
            <a:avLst/>
          </a:prstGeom>
        </p:spPr>
      </p:pic>
    </p:spTree>
    <p:extLst>
      <p:ext uri="{BB962C8B-B14F-4D97-AF65-F5344CB8AC3E}">
        <p14:creationId xmlns:p14="http://schemas.microsoft.com/office/powerpoint/2010/main" val="387924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182171-089B-461A-944B-2BA5FC8709A7}"/>
              </a:ext>
            </a:extLst>
          </p:cNvPr>
          <p:cNvPicPr>
            <a:picLocks noChangeAspect="1"/>
          </p:cNvPicPr>
          <p:nvPr/>
        </p:nvPicPr>
        <p:blipFill>
          <a:blip r:embed="rId2"/>
          <a:stretch>
            <a:fillRect/>
          </a:stretch>
        </p:blipFill>
        <p:spPr>
          <a:xfrm>
            <a:off x="-738" y="1782420"/>
            <a:ext cx="9142698" cy="5077188"/>
          </a:xfrm>
          <a:prstGeom prst="rect">
            <a:avLst/>
          </a:prstGeom>
        </p:spPr>
      </p:pic>
      <p:grpSp>
        <p:nvGrpSpPr>
          <p:cNvPr id="2" name="Group 1">
            <a:extLst>
              <a:ext uri="{FF2B5EF4-FFF2-40B4-BE49-F238E27FC236}">
                <a16:creationId xmlns:a16="http://schemas.microsoft.com/office/drawing/2014/main" id="{99088E17-7FBE-4DF0-AAC4-63F9741278C8}"/>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B19885F6-F3FF-424E-8DE4-1ABE3102DE48}"/>
                </a:ext>
              </a:extLst>
            </p:cNvPr>
            <p:cNvGrpSpPr/>
            <p:nvPr/>
          </p:nvGrpSpPr>
          <p:grpSpPr>
            <a:xfrm>
              <a:off x="0" y="533400"/>
              <a:ext cx="9144000" cy="1066800"/>
              <a:chOff x="0" y="533400"/>
              <a:chExt cx="9144000" cy="1066800"/>
            </a:xfrm>
          </p:grpSpPr>
          <p:sp>
            <p:nvSpPr>
              <p:cNvPr id="8" name="Rectangle 7">
                <a:extLst>
                  <a:ext uri="{FF2B5EF4-FFF2-40B4-BE49-F238E27FC236}">
                    <a16:creationId xmlns:a16="http://schemas.microsoft.com/office/drawing/2014/main" id="{4404D047-9146-4B78-BA5E-9EFDF3EE7733}"/>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C2BCC24F-5FA9-487E-A9BA-6546026FCC25}"/>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7" name="Picture 6">
              <a:extLst>
                <a:ext uri="{FF2B5EF4-FFF2-40B4-BE49-F238E27FC236}">
                  <a16:creationId xmlns:a16="http://schemas.microsoft.com/office/drawing/2014/main" id="{3E0BDD4B-ED63-4B25-9403-35C66D8D4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11" name="Title 1">
            <a:extLst>
              <a:ext uri="{FF2B5EF4-FFF2-40B4-BE49-F238E27FC236}">
                <a16:creationId xmlns:a16="http://schemas.microsoft.com/office/drawing/2014/main" id="{E7485E46-5E57-4C1F-A937-93ADB3EC31B7}"/>
              </a:ext>
            </a:extLst>
          </p:cNvPr>
          <p:cNvSpPr txBox="1">
            <a:spLocks/>
          </p:cNvSpPr>
          <p:nvPr/>
        </p:nvSpPr>
        <p:spPr>
          <a:xfrm>
            <a:off x="1219200" y="861709"/>
            <a:ext cx="7467600" cy="483140"/>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US" kern="0">
                <a:ea typeface="+mj-lt"/>
                <a:cs typeface="+mj-lt"/>
              </a:rPr>
              <a:t>Country-specific information</a:t>
            </a:r>
            <a:endParaRPr lang="nb-NO" b="0" kern="0">
              <a:ea typeface="+mj-lt"/>
              <a:cs typeface="+mj-lt"/>
            </a:endParaRPr>
          </a:p>
        </p:txBody>
      </p:sp>
    </p:spTree>
    <p:extLst>
      <p:ext uri="{BB962C8B-B14F-4D97-AF65-F5344CB8AC3E}">
        <p14:creationId xmlns:p14="http://schemas.microsoft.com/office/powerpoint/2010/main" val="2341514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E27B0A-161E-4E5A-93C7-667E632EAD96}"/>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B83B9BA-5CCB-413A-80C6-400A758520E9}"/>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142C8B0F-08A2-42DF-948D-93D5E6377505}"/>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F995A26-50E8-48CE-87C6-F1617504CF8F}"/>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A00B7497-716D-430E-B6F3-96D4BD1D09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F868DA96-9412-4A20-A502-64A40DA2B977}"/>
              </a:ext>
            </a:extLst>
          </p:cNvPr>
          <p:cNvSpPr>
            <a:spLocks noGrp="1"/>
          </p:cNvSpPr>
          <p:nvPr>
            <p:ph type="title"/>
          </p:nvPr>
        </p:nvSpPr>
        <p:spPr/>
        <p:txBody>
          <a:bodyPr/>
          <a:lstStyle/>
          <a:p>
            <a:r>
              <a:rPr lang="nb-NO"/>
              <a:t>EURAXESS [country] </a:t>
            </a:r>
            <a:r>
              <a:rPr lang="nb-NO" err="1"/>
              <a:t>national</a:t>
            </a:r>
            <a:r>
              <a:rPr lang="nb-NO"/>
              <a:t> portal</a:t>
            </a:r>
          </a:p>
        </p:txBody>
      </p:sp>
      <p:sp>
        <p:nvSpPr>
          <p:cNvPr id="3" name="Content Placeholder 2">
            <a:extLst>
              <a:ext uri="{FF2B5EF4-FFF2-40B4-BE49-F238E27FC236}">
                <a16:creationId xmlns:a16="http://schemas.microsoft.com/office/drawing/2014/main" id="{41B58A63-AACA-4DDA-86F2-F210846DFCA0}"/>
              </a:ext>
            </a:extLst>
          </p:cNvPr>
          <p:cNvSpPr>
            <a:spLocks noGrp="1"/>
          </p:cNvSpPr>
          <p:nvPr>
            <p:ph idx="1"/>
          </p:nvPr>
        </p:nvSpPr>
        <p:spPr>
          <a:xfrm>
            <a:off x="950259" y="1830014"/>
            <a:ext cx="3586327" cy="4245612"/>
          </a:xfrm>
        </p:spPr>
        <p:txBody>
          <a:bodyPr/>
          <a:lstStyle/>
          <a:p>
            <a:r>
              <a:rPr lang="en-GB">
                <a:ea typeface="ＭＳ Ｐゴシック"/>
              </a:rPr>
              <a:t>Topics you want to present from your national portal</a:t>
            </a:r>
          </a:p>
          <a:p>
            <a:r>
              <a:rPr lang="en-GB">
                <a:ea typeface="ＭＳ Ｐゴシック"/>
              </a:rPr>
              <a:t>Job &amp; Funding</a:t>
            </a:r>
            <a:endParaRPr lang="en-GB"/>
          </a:p>
          <a:p>
            <a:r>
              <a:rPr lang="en-GB">
                <a:ea typeface="ＭＳ Ｐゴシック"/>
              </a:rPr>
              <a:t>Information &amp; assistance</a:t>
            </a:r>
            <a:endParaRPr lang="en-GB"/>
          </a:p>
          <a:p>
            <a:r>
              <a:rPr lang="en-GB">
                <a:ea typeface="ＭＳ Ｐゴシック"/>
              </a:rPr>
              <a:t>Research in ….</a:t>
            </a:r>
          </a:p>
          <a:p>
            <a:r>
              <a:rPr lang="en-GB">
                <a:ea typeface="ＭＳ Ｐゴシック"/>
              </a:rPr>
              <a:t>Network ...</a:t>
            </a:r>
            <a:endParaRPr lang="en-GB"/>
          </a:p>
          <a:p>
            <a:r>
              <a:rPr lang="en-GB">
                <a:ea typeface="ＭＳ Ｐゴシック"/>
              </a:rPr>
              <a:t>Etc</a:t>
            </a:r>
            <a:endParaRPr lang="en-GB"/>
          </a:p>
        </p:txBody>
      </p:sp>
      <p:pic>
        <p:nvPicPr>
          <p:cNvPr id="9" name="Picture 9" descr="A screenshot of a cell phone&#10;&#10;Description generated with very high confidence">
            <a:extLst>
              <a:ext uri="{FF2B5EF4-FFF2-40B4-BE49-F238E27FC236}">
                <a16:creationId xmlns:a16="http://schemas.microsoft.com/office/drawing/2014/main" id="{455E7381-C949-47A9-B5C2-30B463076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229" y="1852281"/>
            <a:ext cx="4326285" cy="1386984"/>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581C45FB-42CD-4E39-841D-801343DBC7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6229" y="3485955"/>
            <a:ext cx="4448531" cy="2514377"/>
          </a:xfrm>
          <a:prstGeom prst="rect">
            <a:avLst/>
          </a:prstGeom>
        </p:spPr>
      </p:pic>
    </p:spTree>
    <p:extLst>
      <p:ext uri="{BB962C8B-B14F-4D97-AF65-F5344CB8AC3E}">
        <p14:creationId xmlns:p14="http://schemas.microsoft.com/office/powerpoint/2010/main" val="361633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53D6C5-61B1-4BB2-8FFE-0D4B96B2CEA1}"/>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5E965D72-FEDA-478F-B602-B6CF091D6DC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3209E1DC-09FE-42C7-9F24-B2463497D2BB}"/>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ADF4B8E-AE43-4D60-AC65-60FD6D5A83F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11F6475-793D-463C-B08B-2F101CF16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F298E33-6099-4124-B2CA-96034FCC176E}"/>
              </a:ext>
            </a:extLst>
          </p:cNvPr>
          <p:cNvSpPr>
            <a:spLocks noGrp="1"/>
          </p:cNvSpPr>
          <p:nvPr>
            <p:ph type="title"/>
          </p:nvPr>
        </p:nvSpPr>
        <p:spPr>
          <a:xfrm>
            <a:off x="1219200" y="533400"/>
            <a:ext cx="6161112" cy="1066800"/>
          </a:xfrm>
        </p:spPr>
        <p:txBody>
          <a:bodyPr/>
          <a:lstStyle/>
          <a:p>
            <a:r>
              <a:rPr lang="nb-NO" b="1"/>
              <a:t>The </a:t>
            </a:r>
            <a:r>
              <a:rPr lang="nb-NO" b="1" err="1"/>
              <a:t>network</a:t>
            </a:r>
            <a:endParaRPr lang="en-GB" b="1"/>
          </a:p>
        </p:txBody>
      </p:sp>
      <p:pic>
        <p:nvPicPr>
          <p:cNvPr id="9" name="Picture 8" descr="A picture containing scaffolding, sitting, large, white&#10;&#10;Description automatically generated">
            <a:extLst>
              <a:ext uri="{FF2B5EF4-FFF2-40B4-BE49-F238E27FC236}">
                <a16:creationId xmlns:a16="http://schemas.microsoft.com/office/drawing/2014/main" id="{292F5E47-1300-46C7-ADB8-99893CA6DF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6" y="1710745"/>
            <a:ext cx="9136190" cy="6091883"/>
          </a:xfrm>
          <a:prstGeom prst="rect">
            <a:avLst/>
          </a:prstGeom>
        </p:spPr>
      </p:pic>
    </p:spTree>
    <p:extLst>
      <p:ext uri="{BB962C8B-B14F-4D97-AF65-F5344CB8AC3E}">
        <p14:creationId xmlns:p14="http://schemas.microsoft.com/office/powerpoint/2010/main" val="2260190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grass, outdoor, person, holding&#10;&#10;Description generated with very high confidence">
            <a:extLst>
              <a:ext uri="{FF2B5EF4-FFF2-40B4-BE49-F238E27FC236}">
                <a16:creationId xmlns:a16="http://schemas.microsoft.com/office/drawing/2014/main" id="{D54DF9CB-ABC7-491B-BACA-97B80B175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78"/>
          <a:stretch/>
        </p:blipFill>
        <p:spPr>
          <a:xfrm>
            <a:off x="0" y="1771741"/>
            <a:ext cx="9156133" cy="5163473"/>
          </a:xfrm>
          <a:prstGeom prst="rect">
            <a:avLst/>
          </a:prstGeom>
        </p:spPr>
      </p:pic>
      <p:sp>
        <p:nvSpPr>
          <p:cNvPr id="12" name="Rectangle 11">
            <a:extLst>
              <a:ext uri="{FF2B5EF4-FFF2-40B4-BE49-F238E27FC236}">
                <a16:creationId xmlns:a16="http://schemas.microsoft.com/office/drawing/2014/main" id="{35F1F802-E359-4D3B-AD8F-B5E07DAE75C3}"/>
              </a:ext>
            </a:extLst>
          </p:cNvPr>
          <p:cNvSpPr/>
          <p:nvPr/>
        </p:nvSpPr>
        <p:spPr bwMode="auto">
          <a:xfrm>
            <a:off x="1089518" y="1905847"/>
            <a:ext cx="7292570" cy="2267487"/>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03E9FF34-46FD-4F30-AE04-4FF67DA69DB3}"/>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B86F705A-72EE-4837-AC6F-6E1157B01EDA}"/>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2AC2FC08-0EAF-4A98-A271-0E037A295B5C}"/>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61979D15-10A6-4EFD-BB8B-E7F20142A871}"/>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0BB1918F-93A4-4A28-B89D-BEB47C18D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AD9E860B-AA3D-4891-892F-109A4AB2EB1F}"/>
              </a:ext>
            </a:extLst>
          </p:cNvPr>
          <p:cNvSpPr>
            <a:spLocks noGrp="1"/>
          </p:cNvSpPr>
          <p:nvPr>
            <p:ph type="title"/>
          </p:nvPr>
        </p:nvSpPr>
        <p:spPr/>
        <p:txBody>
          <a:bodyPr/>
          <a:lstStyle/>
          <a:p>
            <a:r>
              <a:rPr lang="nb-NO" b="1"/>
              <a:t>EURAXESS Centres</a:t>
            </a:r>
          </a:p>
        </p:txBody>
      </p:sp>
      <p:sp>
        <p:nvSpPr>
          <p:cNvPr id="3" name="Content Placeholder 2">
            <a:extLst>
              <a:ext uri="{FF2B5EF4-FFF2-40B4-BE49-F238E27FC236}">
                <a16:creationId xmlns:a16="http://schemas.microsoft.com/office/drawing/2014/main" id="{0BE0819A-782F-4858-B25A-E24E7DAD1215}"/>
              </a:ext>
            </a:extLst>
          </p:cNvPr>
          <p:cNvSpPr>
            <a:spLocks noGrp="1"/>
          </p:cNvSpPr>
          <p:nvPr>
            <p:ph idx="1"/>
          </p:nvPr>
        </p:nvSpPr>
        <p:spPr>
          <a:xfrm>
            <a:off x="1219200" y="2076956"/>
            <a:ext cx="6769662" cy="1881615"/>
          </a:xfrm>
        </p:spPr>
        <p:txBody>
          <a:bodyPr/>
          <a:lstStyle/>
          <a:p>
            <a:r>
              <a:rPr lang="en-GB" dirty="0">
                <a:ea typeface="ＭＳ Ｐゴシック"/>
              </a:rPr>
              <a:t>EURAXESS Centres in 42 countries</a:t>
            </a:r>
            <a:r>
              <a:rPr lang="en-US" dirty="0">
                <a:ea typeface="ＭＳ Ｐゴシック"/>
              </a:rPr>
              <a:t> (member states and associated countries)</a:t>
            </a:r>
          </a:p>
          <a:p>
            <a:r>
              <a:rPr lang="en-GB" dirty="0" smtClean="0">
                <a:ea typeface="ＭＳ Ｐゴシック"/>
                <a:cs typeface="+mn-lt"/>
              </a:rPr>
              <a:t>Services </a:t>
            </a:r>
            <a:r>
              <a:rPr lang="en-GB" dirty="0">
                <a:ea typeface="ＭＳ Ｐゴシック"/>
                <a:cs typeface="+mn-lt"/>
              </a:rPr>
              <a:t>provides towards the researchers and to some extend trailing spouses and </a:t>
            </a:r>
            <a:r>
              <a:rPr lang="en-GB" dirty="0" smtClean="0">
                <a:ea typeface="ＭＳ Ｐゴシック"/>
                <a:cs typeface="+mn-lt"/>
              </a:rPr>
              <a:t>kids</a:t>
            </a:r>
          </a:p>
          <a:p>
            <a:r>
              <a:rPr lang="en-GB" dirty="0" smtClean="0">
                <a:ea typeface="ＭＳ Ｐゴシック"/>
                <a:cs typeface="+mn-lt"/>
              </a:rPr>
              <a:t>Personalised and tailored information provided free of charge</a:t>
            </a:r>
            <a:endParaRPr lang="nb-NO" dirty="0"/>
          </a:p>
        </p:txBody>
      </p:sp>
    </p:spTree>
    <p:extLst>
      <p:ext uri="{BB962C8B-B14F-4D97-AF65-F5344CB8AC3E}">
        <p14:creationId xmlns:p14="http://schemas.microsoft.com/office/powerpoint/2010/main" val="3025635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88556" y="4269241"/>
            <a:ext cx="184731" cy="553998"/>
          </a:xfrm>
          <a:prstGeom prst="rect">
            <a:avLst/>
          </a:prstGeom>
        </p:spPr>
        <p:txBody>
          <a:bodyPr wrap="none" lIns="91440" tIns="45720" rIns="91440" bIns="45720" anchor="t">
            <a:spAutoFit/>
          </a:bodyPr>
          <a:lstStyle/>
          <a:p>
            <a:pPr defTabSz="685800" fontAlgn="auto">
              <a:spcBef>
                <a:spcPts val="0"/>
              </a:spcBef>
              <a:spcAft>
                <a:spcPts val="0"/>
              </a:spcAft>
            </a:pPr>
            <a:endParaRPr lang="en-GB" sz="3000">
              <a:solidFill>
                <a:srgbClr val="024B9C"/>
              </a:solidFill>
              <a:latin typeface="Arial"/>
              <a:cs typeface="Arial"/>
            </a:endParaRPr>
          </a:p>
        </p:txBody>
      </p:sp>
      <p:pic>
        <p:nvPicPr>
          <p:cNvPr id="2" name="Picture 1"/>
          <p:cNvPicPr>
            <a:picLocks noChangeAspect="1"/>
          </p:cNvPicPr>
          <p:nvPr/>
        </p:nvPicPr>
        <p:blipFill>
          <a:blip r:embed="rId2"/>
          <a:stretch>
            <a:fillRect/>
          </a:stretch>
        </p:blipFill>
        <p:spPr>
          <a:xfrm>
            <a:off x="995314" y="3997915"/>
            <a:ext cx="6848705" cy="2859559"/>
          </a:xfrm>
          <a:prstGeom prst="rect">
            <a:avLst/>
          </a:prstGeom>
        </p:spPr>
      </p:pic>
      <p:grpSp>
        <p:nvGrpSpPr>
          <p:cNvPr id="41" name="Group 40">
            <a:extLst>
              <a:ext uri="{FF2B5EF4-FFF2-40B4-BE49-F238E27FC236}">
                <a16:creationId xmlns:a16="http://schemas.microsoft.com/office/drawing/2014/main" id="{3BB86E97-498C-4FD8-946D-6678094106AB}"/>
              </a:ext>
            </a:extLst>
          </p:cNvPr>
          <p:cNvGrpSpPr/>
          <p:nvPr/>
        </p:nvGrpSpPr>
        <p:grpSpPr>
          <a:xfrm>
            <a:off x="0" y="533400"/>
            <a:ext cx="9144000" cy="1066800"/>
            <a:chOff x="0" y="533400"/>
            <a:chExt cx="9144000" cy="1066800"/>
          </a:xfrm>
        </p:grpSpPr>
        <p:grpSp>
          <p:nvGrpSpPr>
            <p:cNvPr id="37" name="Group 36">
              <a:extLst>
                <a:ext uri="{FF2B5EF4-FFF2-40B4-BE49-F238E27FC236}">
                  <a16:creationId xmlns:a16="http://schemas.microsoft.com/office/drawing/2014/main" id="{6BB335EB-5D47-4514-AF2A-E28CF7ED5127}"/>
                </a:ext>
              </a:extLst>
            </p:cNvPr>
            <p:cNvGrpSpPr/>
            <p:nvPr/>
          </p:nvGrpSpPr>
          <p:grpSpPr>
            <a:xfrm>
              <a:off x="0" y="533400"/>
              <a:ext cx="9144000" cy="1066800"/>
              <a:chOff x="0" y="533400"/>
              <a:chExt cx="9144000" cy="1066800"/>
            </a:xfrm>
          </p:grpSpPr>
          <p:sp>
            <p:nvSpPr>
              <p:cNvPr id="39" name="Rectangle 38">
                <a:extLst>
                  <a:ext uri="{FF2B5EF4-FFF2-40B4-BE49-F238E27FC236}">
                    <a16:creationId xmlns:a16="http://schemas.microsoft.com/office/drawing/2014/main" id="{BA5B0946-28C7-4FAA-A665-1633231DE5C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F57C32CC-2DF7-49D5-A911-AC199FA22071}"/>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38" name="Picture 37">
              <a:extLst>
                <a:ext uri="{FF2B5EF4-FFF2-40B4-BE49-F238E27FC236}">
                  <a16:creationId xmlns:a16="http://schemas.microsoft.com/office/drawing/2014/main" id="{BADA7F23-C1C0-4C11-BB2B-E3D4E7F7F4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43" name="Title 1">
            <a:extLst>
              <a:ext uri="{FF2B5EF4-FFF2-40B4-BE49-F238E27FC236}">
                <a16:creationId xmlns:a16="http://schemas.microsoft.com/office/drawing/2014/main" id="{36A710D8-6880-43C8-8520-2A28F1040765}"/>
              </a:ext>
            </a:extLst>
          </p:cNvPr>
          <p:cNvSpPr txBox="1">
            <a:spLocks/>
          </p:cNvSpPr>
          <p:nvPr/>
        </p:nvSpPr>
        <p:spPr>
          <a:xfrm>
            <a:off x="1231360" y="800911"/>
            <a:ext cx="7467600" cy="531779"/>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GB" kern="0">
                <a:latin typeface="Arial"/>
                <a:cs typeface="Arial"/>
              </a:rPr>
              <a:t>Geographical coverage and proximity </a:t>
            </a:r>
            <a:endParaRPr lang="nb-NO" b="0" kern="0">
              <a:latin typeface="Arial"/>
              <a:ea typeface="+mj-lt"/>
              <a:cs typeface="+mj-lt"/>
            </a:endParaRPr>
          </a:p>
        </p:txBody>
      </p:sp>
      <p:sp>
        <p:nvSpPr>
          <p:cNvPr id="122" name="Rectangle 121">
            <a:extLst>
              <a:ext uri="{FF2B5EF4-FFF2-40B4-BE49-F238E27FC236}">
                <a16:creationId xmlns:a16="http://schemas.microsoft.com/office/drawing/2014/main" id="{64E0D82D-BBFA-49CE-89B9-4DC958467D65}"/>
              </a:ext>
            </a:extLst>
          </p:cNvPr>
          <p:cNvSpPr/>
          <p:nvPr/>
        </p:nvSpPr>
        <p:spPr>
          <a:xfrm>
            <a:off x="996161" y="1976878"/>
            <a:ext cx="6845223" cy="1451103"/>
          </a:xfrm>
          <a:prstGeom prst="rect">
            <a:avLst/>
          </a:prstGeom>
          <a:solidFill>
            <a:srgbClr val="FE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p>
        </p:txBody>
      </p:sp>
      <p:sp>
        <p:nvSpPr>
          <p:cNvPr id="13" name="TextBox 12">
            <a:extLst>
              <a:ext uri="{FF2B5EF4-FFF2-40B4-BE49-F238E27FC236}">
                <a16:creationId xmlns:a16="http://schemas.microsoft.com/office/drawing/2014/main" id="{B187769F-A6BF-41F1-98B9-452CE8CE6059}"/>
              </a:ext>
            </a:extLst>
          </p:cNvPr>
          <p:cNvSpPr txBox="1"/>
          <p:nvPr/>
        </p:nvSpPr>
        <p:spPr>
          <a:xfrm>
            <a:off x="1085537" y="2035035"/>
            <a:ext cx="644097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000" dirty="0" smtClean="0">
                <a:solidFill>
                  <a:schemeClr val="bg1"/>
                </a:solidFill>
                <a:latin typeface="Arial"/>
                <a:cs typeface="Arial"/>
              </a:rPr>
              <a:t>640+ </a:t>
            </a:r>
            <a:r>
              <a:rPr lang="en-US" sz="2000" dirty="0">
                <a:solidFill>
                  <a:schemeClr val="bg1"/>
                </a:solidFill>
                <a:latin typeface="Arial"/>
                <a:cs typeface="Arial"/>
              </a:rPr>
              <a:t>support centers for researchers</a:t>
            </a:r>
            <a:endParaRPr lang="en-US" sz="8000" dirty="0">
              <a:solidFill>
                <a:schemeClr val="bg1"/>
              </a:solidFill>
            </a:endParaRPr>
          </a:p>
          <a:p>
            <a:pPr>
              <a:buChar char="•"/>
            </a:pPr>
            <a:r>
              <a:rPr lang="en-US" sz="2000" dirty="0" smtClean="0">
                <a:solidFill>
                  <a:schemeClr val="bg1"/>
                </a:solidFill>
                <a:latin typeface="Arial"/>
                <a:cs typeface="Arial"/>
              </a:rPr>
              <a:t>1,500</a:t>
            </a:r>
            <a:r>
              <a:rPr lang="en-US" sz="2000" dirty="0">
                <a:solidFill>
                  <a:schemeClr val="bg1"/>
                </a:solidFill>
                <a:latin typeface="Arial"/>
                <a:cs typeface="Arial"/>
              </a:rPr>
              <a:t>+ network members</a:t>
            </a:r>
          </a:p>
          <a:p>
            <a:pPr>
              <a:buChar char="•"/>
            </a:pPr>
            <a:r>
              <a:rPr lang="en-GB" sz="2000" dirty="0" smtClean="0">
                <a:solidFill>
                  <a:schemeClr val="bg1"/>
                </a:solidFill>
                <a:latin typeface="Arial"/>
                <a:cs typeface="Arial"/>
              </a:rPr>
              <a:t>Regional, national, local or within institution service provision</a:t>
            </a:r>
            <a:endParaRPr lang="nb-NO" sz="2000" dirty="0">
              <a:solidFill>
                <a:schemeClr val="bg1"/>
              </a:solidFill>
              <a:latin typeface="Arial"/>
              <a:cs typeface="Arial"/>
            </a:endParaRPr>
          </a:p>
        </p:txBody>
      </p:sp>
    </p:spTree>
    <p:extLst>
      <p:ext uri="{BB962C8B-B14F-4D97-AF65-F5344CB8AC3E}">
        <p14:creationId xmlns:p14="http://schemas.microsoft.com/office/powerpoint/2010/main" val="2431636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sitting at a table in a room&#10;&#10;Description automatically generated">
            <a:extLst>
              <a:ext uri="{FF2B5EF4-FFF2-40B4-BE49-F238E27FC236}">
                <a16:creationId xmlns:a16="http://schemas.microsoft.com/office/drawing/2014/main" id="{BECC20F8-2792-49A6-9A1B-EFF2DC92F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8"/>
          <a:stretch/>
        </p:blipFill>
        <p:spPr>
          <a:xfrm>
            <a:off x="-875" y="1824303"/>
            <a:ext cx="9152758" cy="5030248"/>
          </a:xfrm>
          <a:prstGeom prst="rect">
            <a:avLst/>
          </a:prstGeom>
        </p:spPr>
      </p:pic>
      <p:sp>
        <p:nvSpPr>
          <p:cNvPr id="8" name="TextBox 7">
            <a:extLst>
              <a:ext uri="{FF2B5EF4-FFF2-40B4-BE49-F238E27FC236}">
                <a16:creationId xmlns:a16="http://schemas.microsoft.com/office/drawing/2014/main" id="{2ADA6BF9-1607-48F2-8DF7-FA1F7C85628E}"/>
              </a:ext>
            </a:extLst>
          </p:cNvPr>
          <p:cNvSpPr txBox="1">
            <a:spLocks noChangeArrowheads="1"/>
          </p:cNvSpPr>
          <p:nvPr/>
        </p:nvSpPr>
        <p:spPr bwMode="auto">
          <a:xfrm>
            <a:off x="1026922" y="2335807"/>
            <a:ext cx="6683325" cy="923330"/>
          </a:xfrm>
          <a:prstGeom prst="rect">
            <a:avLst/>
          </a:prstGeom>
          <a:solidFill>
            <a:srgbClr val="006B99"/>
          </a:solidFill>
          <a:ln>
            <a:noFill/>
          </a:ln>
        </p:spPr>
        <p:txBody>
          <a:bodyPr wrap="square" lIns="91440" tIns="45720" rIns="91440" bIns="45720" anchor="t">
            <a:spAutoFit/>
          </a:bodyPr>
          <a:ls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pPr marL="213995" indent="-213995" defTabSz="685800">
              <a:buFont typeface="Wingdings" panose="05000000000000000000" pitchFamily="2" charset="2"/>
              <a:buChar char="ü"/>
              <a:defRPr/>
            </a:pPr>
            <a:r>
              <a:rPr lang="en-US" altLang="en-US" sz="1800">
                <a:solidFill>
                  <a:srgbClr val="FFC000"/>
                </a:solidFill>
                <a:latin typeface="Arial"/>
                <a:cs typeface="Calibri"/>
              </a:rPr>
              <a:t>Free</a:t>
            </a:r>
            <a:r>
              <a:rPr lang="en-US" altLang="en-US" sz="1800">
                <a:solidFill>
                  <a:srgbClr val="FFFFFF"/>
                </a:solidFill>
                <a:latin typeface="Arial"/>
                <a:cs typeface="Calibri"/>
              </a:rPr>
              <a:t> </a:t>
            </a:r>
            <a:r>
              <a:rPr lang="en-US" altLang="en-US" sz="1800">
                <a:solidFill>
                  <a:srgbClr val="FFC000"/>
                </a:solidFill>
                <a:latin typeface="Arial"/>
                <a:cs typeface="Calibri"/>
              </a:rPr>
              <a:t>assistance</a:t>
            </a:r>
            <a:r>
              <a:rPr lang="en-US" altLang="en-US" sz="1800">
                <a:solidFill>
                  <a:srgbClr val="FFFFFF"/>
                </a:solidFill>
                <a:latin typeface="Arial"/>
                <a:cs typeface="Calibri"/>
              </a:rPr>
              <a:t> </a:t>
            </a:r>
            <a:r>
              <a:rPr lang="en-US" altLang="en-US" sz="1800" b="0">
                <a:solidFill>
                  <a:srgbClr val="FFFFFF"/>
                </a:solidFill>
                <a:latin typeface="Arial"/>
                <a:cs typeface="Calibri"/>
              </a:rPr>
              <a:t>to resident, incoming and outgoing researchers (and their families) – </a:t>
            </a:r>
            <a:r>
              <a:rPr lang="en-US" altLang="en-US" sz="1800">
                <a:solidFill>
                  <a:srgbClr val="FFC000"/>
                </a:solidFill>
                <a:latin typeface="Arial"/>
                <a:cs typeface="Calibri"/>
              </a:rPr>
              <a:t>Relocation &amp; Career Development</a:t>
            </a:r>
            <a:r>
              <a:rPr lang="en-US" altLang="en-US" sz="1800" b="0">
                <a:solidFill>
                  <a:srgbClr val="FFC000"/>
                </a:solidFill>
                <a:latin typeface="Arial"/>
                <a:cs typeface="Calibri"/>
              </a:rPr>
              <a:t> </a:t>
            </a:r>
            <a:endParaRPr lang="en-US" sz="1400"/>
          </a:p>
        </p:txBody>
      </p:sp>
      <p:sp>
        <p:nvSpPr>
          <p:cNvPr id="6" name="Rectangle 5"/>
          <p:cNvSpPr/>
          <p:nvPr/>
        </p:nvSpPr>
        <p:spPr>
          <a:xfrm>
            <a:off x="-2488556" y="4269241"/>
            <a:ext cx="184731" cy="553998"/>
          </a:xfrm>
          <a:prstGeom prst="rect">
            <a:avLst/>
          </a:prstGeom>
        </p:spPr>
        <p:txBody>
          <a:bodyPr wrap="none" lIns="91440" tIns="45720" rIns="91440" bIns="45720" anchor="t">
            <a:spAutoFit/>
          </a:bodyPr>
          <a:lstStyle/>
          <a:p>
            <a:pPr defTabSz="685800" fontAlgn="auto">
              <a:spcBef>
                <a:spcPts val="0"/>
              </a:spcBef>
              <a:spcAft>
                <a:spcPts val="0"/>
              </a:spcAft>
            </a:pPr>
            <a:endParaRPr lang="en-GB" sz="3000">
              <a:solidFill>
                <a:srgbClr val="024B9C"/>
              </a:solidFill>
              <a:latin typeface="Arial"/>
              <a:cs typeface="Arial"/>
            </a:endParaRPr>
          </a:p>
        </p:txBody>
      </p:sp>
      <p:grpSp>
        <p:nvGrpSpPr>
          <p:cNvPr id="41" name="Group 40">
            <a:extLst>
              <a:ext uri="{FF2B5EF4-FFF2-40B4-BE49-F238E27FC236}">
                <a16:creationId xmlns:a16="http://schemas.microsoft.com/office/drawing/2014/main" id="{3BB86E97-498C-4FD8-946D-6678094106AB}"/>
              </a:ext>
            </a:extLst>
          </p:cNvPr>
          <p:cNvGrpSpPr/>
          <p:nvPr/>
        </p:nvGrpSpPr>
        <p:grpSpPr>
          <a:xfrm>
            <a:off x="0" y="533400"/>
            <a:ext cx="9144000" cy="1066800"/>
            <a:chOff x="0" y="533400"/>
            <a:chExt cx="9144000" cy="1066800"/>
          </a:xfrm>
        </p:grpSpPr>
        <p:grpSp>
          <p:nvGrpSpPr>
            <p:cNvPr id="37" name="Group 36">
              <a:extLst>
                <a:ext uri="{FF2B5EF4-FFF2-40B4-BE49-F238E27FC236}">
                  <a16:creationId xmlns:a16="http://schemas.microsoft.com/office/drawing/2014/main" id="{6BB335EB-5D47-4514-AF2A-E28CF7ED5127}"/>
                </a:ext>
              </a:extLst>
            </p:cNvPr>
            <p:cNvGrpSpPr/>
            <p:nvPr/>
          </p:nvGrpSpPr>
          <p:grpSpPr>
            <a:xfrm>
              <a:off x="0" y="533400"/>
              <a:ext cx="9144000" cy="1066800"/>
              <a:chOff x="0" y="533400"/>
              <a:chExt cx="9144000" cy="1066800"/>
            </a:xfrm>
          </p:grpSpPr>
          <p:sp>
            <p:nvSpPr>
              <p:cNvPr id="39" name="Rectangle 38">
                <a:extLst>
                  <a:ext uri="{FF2B5EF4-FFF2-40B4-BE49-F238E27FC236}">
                    <a16:creationId xmlns:a16="http://schemas.microsoft.com/office/drawing/2014/main" id="{BA5B0946-28C7-4FAA-A665-1633231DE5C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F57C32CC-2DF7-49D5-A911-AC199FA22071}"/>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38" name="Picture 37">
              <a:extLst>
                <a:ext uri="{FF2B5EF4-FFF2-40B4-BE49-F238E27FC236}">
                  <a16:creationId xmlns:a16="http://schemas.microsoft.com/office/drawing/2014/main" id="{BADA7F23-C1C0-4C11-BB2B-E3D4E7F7F4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43" name="Title 1">
            <a:extLst>
              <a:ext uri="{FF2B5EF4-FFF2-40B4-BE49-F238E27FC236}">
                <a16:creationId xmlns:a16="http://schemas.microsoft.com/office/drawing/2014/main" id="{36A710D8-6880-43C8-8520-2A28F1040765}"/>
              </a:ext>
            </a:extLst>
          </p:cNvPr>
          <p:cNvSpPr txBox="1">
            <a:spLocks/>
          </p:cNvSpPr>
          <p:nvPr/>
        </p:nvSpPr>
        <p:spPr>
          <a:xfrm>
            <a:off x="1231360" y="800911"/>
            <a:ext cx="7467600" cy="531779"/>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US" kern="0">
                <a:latin typeface="Arial"/>
                <a:cs typeface="Arial"/>
              </a:rPr>
              <a:t>Main areas of intervention</a:t>
            </a:r>
            <a:r>
              <a:rPr lang="en-GB" kern="0">
                <a:latin typeface="Arial"/>
                <a:cs typeface="Arial"/>
              </a:rPr>
              <a:t> </a:t>
            </a:r>
            <a:endParaRPr lang="nb-NO" b="0" kern="0">
              <a:latin typeface="Arial"/>
              <a:ea typeface="+mj-lt"/>
              <a:cs typeface="+mj-lt"/>
            </a:endParaRPr>
          </a:p>
        </p:txBody>
      </p:sp>
    </p:spTree>
    <p:extLst>
      <p:ext uri="{BB962C8B-B14F-4D97-AF65-F5344CB8AC3E}">
        <p14:creationId xmlns:p14="http://schemas.microsoft.com/office/powerpoint/2010/main" val="462287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29" y="3582855"/>
            <a:ext cx="3862504" cy="3276689"/>
          </a:xfrm>
          <a:prstGeom prst="rect">
            <a:avLst/>
          </a:prstGeom>
        </p:spPr>
      </p:pic>
      <p:sp>
        <p:nvSpPr>
          <p:cNvPr id="7" name="TextBox 6"/>
          <p:cNvSpPr txBox="1"/>
          <p:nvPr/>
        </p:nvSpPr>
        <p:spPr>
          <a:xfrm>
            <a:off x="1019278" y="1851417"/>
            <a:ext cx="2841897" cy="961802"/>
          </a:xfrm>
          <a:prstGeom prst="rect">
            <a:avLst/>
          </a:prstGeom>
          <a:solidFill>
            <a:srgbClr val="006195"/>
          </a:solidFill>
          <a:ln w="28575">
            <a:noFill/>
          </a:ln>
        </p:spPr>
        <p:txBody>
          <a:bodyPr wrap="square" lIns="91440" tIns="45720" rIns="91440" bIns="45720" rtlCol="0" anchor="t">
            <a:spAutoFit/>
          </a:bodyPr>
          <a:lstStyle/>
          <a:p>
            <a:pPr marL="213995" indent="-213995" defTabSz="685800" fontAlgn="auto">
              <a:spcBef>
                <a:spcPts val="0"/>
              </a:spcBef>
              <a:spcAft>
                <a:spcPts val="0"/>
              </a:spcAft>
              <a:buFont typeface="Wingdings" panose="05000000000000000000" pitchFamily="2" charset="2"/>
              <a:buChar char="ü"/>
            </a:pPr>
            <a:r>
              <a:rPr lang="fr-BE" sz="1600">
                <a:solidFill>
                  <a:srgbClr val="FFFFFF"/>
                </a:solidFill>
                <a:latin typeface="Arial"/>
              </a:rPr>
              <a:t>EURAXESS centres</a:t>
            </a:r>
          </a:p>
          <a:p>
            <a:pPr marL="213995" indent="-213995" defTabSz="685800">
              <a:spcBef>
                <a:spcPts val="0"/>
              </a:spcBef>
              <a:spcAft>
                <a:spcPts val="0"/>
              </a:spcAft>
              <a:buFont typeface="Wingdings" panose="05000000000000000000" pitchFamily="2" charset="2"/>
              <a:buChar char="ü"/>
            </a:pPr>
            <a:endParaRPr lang="fr-BE" sz="1350">
              <a:solidFill>
                <a:srgbClr val="FFFFFF"/>
              </a:solidFill>
              <a:latin typeface="Arial"/>
              <a:cs typeface="Arial"/>
            </a:endParaRPr>
          </a:p>
          <a:p>
            <a:pPr marL="213995" indent="-213995" defTabSz="685800">
              <a:spcBef>
                <a:spcPts val="0"/>
              </a:spcBef>
              <a:spcAft>
                <a:spcPts val="0"/>
              </a:spcAft>
              <a:buFont typeface="Wingdings" panose="05000000000000000000" pitchFamily="2" charset="2"/>
              <a:buChar char="ü"/>
            </a:pPr>
            <a:r>
              <a:rPr lang="fr-BE" sz="1350" err="1">
                <a:solidFill>
                  <a:srgbClr val="FFFFFF"/>
                </a:solidFill>
                <a:latin typeface="Arial"/>
                <a:cs typeface="Arial"/>
              </a:rPr>
              <a:t>Geographical</a:t>
            </a:r>
            <a:r>
              <a:rPr lang="fr-BE" sz="1350">
                <a:solidFill>
                  <a:srgbClr val="FFFFFF"/>
                </a:solidFill>
                <a:latin typeface="Arial"/>
                <a:cs typeface="Arial"/>
              </a:rPr>
              <a:t> </a:t>
            </a:r>
            <a:r>
              <a:rPr lang="fr-BE" sz="1350" err="1">
                <a:solidFill>
                  <a:srgbClr val="FFFFFF"/>
                </a:solidFill>
                <a:latin typeface="Arial"/>
                <a:cs typeface="Arial"/>
              </a:rPr>
              <a:t>coverage</a:t>
            </a:r>
            <a:endParaRPr lang="fr-BE" sz="1350">
              <a:solidFill>
                <a:srgbClr val="FFFFFF"/>
              </a:solidFill>
              <a:latin typeface="Arial"/>
              <a:cs typeface="Arial"/>
            </a:endParaRPr>
          </a:p>
          <a:p>
            <a:pPr marL="213995" indent="-213995" defTabSz="685800">
              <a:spcBef>
                <a:spcPts val="0"/>
              </a:spcBef>
              <a:spcAft>
                <a:spcPts val="0"/>
              </a:spcAft>
              <a:buFont typeface="Wingdings" panose="05000000000000000000" pitchFamily="2" charset="2"/>
              <a:buChar char="ü"/>
            </a:pPr>
            <a:r>
              <a:rPr lang="fr-BE" sz="1350">
                <a:solidFill>
                  <a:srgbClr val="FFFFFF"/>
                </a:solidFill>
                <a:latin typeface="Arial"/>
                <a:cs typeface="Arial"/>
              </a:rPr>
              <a:t>Type of expertise</a:t>
            </a: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08619" y="5430390"/>
            <a:ext cx="1396970" cy="12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1">
            <a:extLst>
              <a:ext uri="{FF2B5EF4-FFF2-40B4-BE49-F238E27FC236}">
                <a16:creationId xmlns:a16="http://schemas.microsoft.com/office/drawing/2014/main" id="{E9D46D40-F8BC-4481-9D2C-14C07B833A87}"/>
              </a:ext>
            </a:extLst>
          </p:cNvPr>
          <p:cNvGrpSpPr/>
          <p:nvPr/>
        </p:nvGrpSpPr>
        <p:grpSpPr>
          <a:xfrm>
            <a:off x="0" y="533400"/>
            <a:ext cx="9144000" cy="1066800"/>
            <a:chOff x="0" y="533400"/>
            <a:chExt cx="9144000" cy="1066800"/>
          </a:xfrm>
        </p:grpSpPr>
        <p:grpSp>
          <p:nvGrpSpPr>
            <p:cNvPr id="11" name="Group 10">
              <a:extLst>
                <a:ext uri="{FF2B5EF4-FFF2-40B4-BE49-F238E27FC236}">
                  <a16:creationId xmlns:a16="http://schemas.microsoft.com/office/drawing/2014/main" id="{F6E7A711-F32C-46F1-95F6-4653401838E7}"/>
                </a:ext>
              </a:extLst>
            </p:cNvPr>
            <p:cNvGrpSpPr/>
            <p:nvPr/>
          </p:nvGrpSpPr>
          <p:grpSpPr>
            <a:xfrm>
              <a:off x="0" y="533400"/>
              <a:ext cx="9144000" cy="1066800"/>
              <a:chOff x="0" y="533400"/>
              <a:chExt cx="9144000" cy="1066800"/>
            </a:xfrm>
          </p:grpSpPr>
          <p:sp>
            <p:nvSpPr>
              <p:cNvPr id="13" name="Rectangle 12">
                <a:extLst>
                  <a:ext uri="{FF2B5EF4-FFF2-40B4-BE49-F238E27FC236}">
                    <a16:creationId xmlns:a16="http://schemas.microsoft.com/office/drawing/2014/main" id="{B7EB7338-05CE-43ED-9E12-94B4857CB3BF}"/>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36340887-774F-4B22-98CC-8799AD180048}"/>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12" name="Picture 11">
              <a:extLst>
                <a:ext uri="{FF2B5EF4-FFF2-40B4-BE49-F238E27FC236}">
                  <a16:creationId xmlns:a16="http://schemas.microsoft.com/office/drawing/2014/main" id="{C3052A00-67E0-4DA7-BCD2-7E19EFC63E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4" name="Title 1">
            <a:extLst>
              <a:ext uri="{FF2B5EF4-FFF2-40B4-BE49-F238E27FC236}">
                <a16:creationId xmlns:a16="http://schemas.microsoft.com/office/drawing/2014/main" id="{30B21AF8-4ED5-4766-960E-43ECF30D56C9}"/>
              </a:ext>
            </a:extLst>
          </p:cNvPr>
          <p:cNvSpPr txBox="1">
            <a:spLocks/>
          </p:cNvSpPr>
          <p:nvPr/>
        </p:nvSpPr>
        <p:spPr>
          <a:xfrm>
            <a:off x="1231360" y="679315"/>
            <a:ext cx="7467600" cy="531779"/>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fr-BE" sz="2200" kern="0" err="1">
                <a:ea typeface="+mj-lt"/>
                <a:cs typeface="+mj-lt"/>
              </a:rPr>
              <a:t>Find</a:t>
            </a:r>
            <a:r>
              <a:rPr lang="fr-BE" sz="2200" kern="0">
                <a:ea typeface="+mj-lt"/>
                <a:cs typeface="+mj-lt"/>
              </a:rPr>
              <a:t> </a:t>
            </a:r>
            <a:r>
              <a:rPr lang="fr-BE" sz="2200" kern="0" err="1">
                <a:ea typeface="+mj-lt"/>
                <a:cs typeface="+mj-lt"/>
              </a:rPr>
              <a:t>your</a:t>
            </a:r>
            <a:r>
              <a:rPr lang="fr-BE" sz="2200" kern="0">
                <a:ea typeface="+mj-lt"/>
                <a:cs typeface="+mj-lt"/>
              </a:rPr>
              <a:t> </a:t>
            </a:r>
            <a:r>
              <a:rPr lang="fr-BE" sz="2200" kern="0" err="1">
                <a:ea typeface="+mj-lt"/>
                <a:cs typeface="+mj-lt"/>
              </a:rPr>
              <a:t>nearest</a:t>
            </a:r>
            <a:r>
              <a:rPr lang="fr-BE" sz="2200" kern="0">
                <a:ea typeface="+mj-lt"/>
                <a:cs typeface="+mj-lt"/>
              </a:rPr>
              <a:t> centre or the one </a:t>
            </a:r>
            <a:r>
              <a:rPr lang="fr-BE" sz="2200" kern="0" err="1">
                <a:ea typeface="+mj-lt"/>
                <a:cs typeface="+mj-lt"/>
              </a:rPr>
              <a:t>located</a:t>
            </a:r>
            <a:r>
              <a:rPr lang="fr-BE" sz="2200" kern="0">
                <a:ea typeface="+mj-lt"/>
                <a:cs typeface="+mj-lt"/>
              </a:rPr>
              <a:t> in </a:t>
            </a:r>
            <a:r>
              <a:rPr lang="fr-BE" sz="2200" kern="0" err="1">
                <a:ea typeface="+mj-lt"/>
                <a:cs typeface="+mj-lt"/>
              </a:rPr>
              <a:t>your</a:t>
            </a:r>
            <a:r>
              <a:rPr lang="fr-BE" sz="2200" kern="0">
                <a:ea typeface="+mj-lt"/>
                <a:cs typeface="+mj-lt"/>
              </a:rPr>
              <a:t> country of </a:t>
            </a:r>
            <a:r>
              <a:rPr lang="fr-BE" sz="2200" kern="0" err="1">
                <a:ea typeface="+mj-lt"/>
                <a:cs typeface="+mj-lt"/>
              </a:rPr>
              <a:t>Interest</a:t>
            </a:r>
            <a:endParaRPr lang="en-GB" sz="2200" kern="0" err="1">
              <a:latin typeface="Arial"/>
              <a:ea typeface="+mj-lt"/>
              <a:cs typeface="Arial"/>
            </a:endParaRPr>
          </a:p>
        </p:txBody>
      </p:sp>
      <p:pic>
        <p:nvPicPr>
          <p:cNvPr id="6" name="Picture 5"/>
          <p:cNvPicPr>
            <a:picLocks noChangeAspect="1"/>
          </p:cNvPicPr>
          <p:nvPr/>
        </p:nvPicPr>
        <p:blipFill>
          <a:blip r:embed="rId5"/>
          <a:stretch>
            <a:fillRect/>
          </a:stretch>
        </p:blipFill>
        <p:spPr>
          <a:xfrm>
            <a:off x="3947992" y="1851417"/>
            <a:ext cx="5196008" cy="2392958"/>
          </a:xfrm>
          <a:prstGeom prst="rect">
            <a:avLst/>
          </a:prstGeom>
        </p:spPr>
      </p:pic>
      <p:pic>
        <p:nvPicPr>
          <p:cNvPr id="10" name="Picture 9"/>
          <p:cNvPicPr>
            <a:picLocks noChangeAspect="1"/>
          </p:cNvPicPr>
          <p:nvPr/>
        </p:nvPicPr>
        <p:blipFill>
          <a:blip r:embed="rId6"/>
          <a:stretch>
            <a:fillRect/>
          </a:stretch>
        </p:blipFill>
        <p:spPr>
          <a:xfrm>
            <a:off x="5559706" y="3707932"/>
            <a:ext cx="933692" cy="893485"/>
          </a:xfrm>
          <a:prstGeom prst="rect">
            <a:avLst/>
          </a:prstGeom>
        </p:spPr>
      </p:pic>
    </p:spTree>
    <p:extLst>
      <p:ext uri="{BB962C8B-B14F-4D97-AF65-F5344CB8AC3E}">
        <p14:creationId xmlns:p14="http://schemas.microsoft.com/office/powerpoint/2010/main" val="190792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2FBB64-F2EF-44B6-89E8-5E923BA957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5484"/>
            <a:ext cx="9144000" cy="6096000"/>
          </a:xfrm>
          <a:prstGeom prst="rect">
            <a:avLst/>
          </a:prstGeom>
        </p:spPr>
      </p:pic>
      <p:sp>
        <p:nvSpPr>
          <p:cNvPr id="11" name="Rectangle 10">
            <a:extLst>
              <a:ext uri="{FF2B5EF4-FFF2-40B4-BE49-F238E27FC236}">
                <a16:creationId xmlns:a16="http://schemas.microsoft.com/office/drawing/2014/main" id="{83FD9150-3FC5-453D-8620-73F6AD0DE055}"/>
              </a:ext>
            </a:extLst>
          </p:cNvPr>
          <p:cNvSpPr/>
          <p:nvPr/>
        </p:nvSpPr>
        <p:spPr bwMode="auto">
          <a:xfrm>
            <a:off x="988368" y="2006997"/>
            <a:ext cx="6247928" cy="3734461"/>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8418A709-F744-40D5-9B0E-2CB61384A75F}"/>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0B293116-5481-468A-A94C-D35C42603C45}"/>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5C002FF2-91F0-4E03-96E9-3DE9F4889BC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A40CA0C6-6DD2-48B3-8647-DF7838B47C8B}"/>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EB023B6A-66ED-48B3-A28A-7CA964B05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B87A4F4-BE74-45BA-8715-48867D275DEE}"/>
              </a:ext>
            </a:extLst>
          </p:cNvPr>
          <p:cNvSpPr>
            <a:spLocks noGrp="1"/>
          </p:cNvSpPr>
          <p:nvPr>
            <p:ph type="title"/>
          </p:nvPr>
        </p:nvSpPr>
        <p:spPr/>
        <p:txBody>
          <a:bodyPr/>
          <a:lstStyle/>
          <a:p>
            <a:r>
              <a:rPr lang="nb-NO" b="1"/>
              <a:t>EURAXESS</a:t>
            </a:r>
          </a:p>
        </p:txBody>
      </p:sp>
      <p:sp>
        <p:nvSpPr>
          <p:cNvPr id="3" name="Content Placeholder 2">
            <a:extLst>
              <a:ext uri="{FF2B5EF4-FFF2-40B4-BE49-F238E27FC236}">
                <a16:creationId xmlns:a16="http://schemas.microsoft.com/office/drawing/2014/main" id="{2CF5F044-845A-485C-9344-119B77FEAF8B}"/>
              </a:ext>
            </a:extLst>
          </p:cNvPr>
          <p:cNvSpPr>
            <a:spLocks noGrp="1"/>
          </p:cNvSpPr>
          <p:nvPr>
            <p:ph idx="1"/>
          </p:nvPr>
        </p:nvSpPr>
        <p:spPr>
          <a:xfrm>
            <a:off x="1047750" y="2095241"/>
            <a:ext cx="6116538" cy="3854039"/>
          </a:xfrm>
        </p:spPr>
        <p:txBody>
          <a:bodyPr wrap="square" lIns="90000">
            <a:noAutofit/>
          </a:bodyPr>
          <a:lstStyle/>
          <a:p>
            <a:pPr marL="0" indent="0">
              <a:buNone/>
            </a:pPr>
            <a:r>
              <a:rPr lang="en-GB">
                <a:ea typeface="+mn-lt"/>
                <a:cs typeface="+mn-lt"/>
              </a:rPr>
              <a:t>The mission of the EURAXESS Service Network (hereafter referred to as "EURAXESS Network") is to facilitate building a common European labour market of researchers by providing free information services, and timely and high-quality support to facilitate the relocation and career development of researchers in Europe. </a:t>
            </a:r>
            <a:endParaRPr lang="en-US">
              <a:cs typeface="+mn-lt"/>
            </a:endParaRPr>
          </a:p>
          <a:p>
            <a:pPr>
              <a:buNone/>
            </a:pPr>
            <a:endParaRPr lang="en-US"/>
          </a:p>
          <a:p>
            <a:pPr marL="0" indent="0">
              <a:buNone/>
            </a:pPr>
            <a:r>
              <a:rPr lang="en-GB">
                <a:ea typeface="+mn-lt"/>
                <a:cs typeface="+mn-lt"/>
              </a:rPr>
              <a:t>The EURAXESS initiative serves as an implementation tool, translating European Research Area policies into everyday working practice.  </a:t>
            </a:r>
            <a:endParaRPr lang="en-GB"/>
          </a:p>
          <a:p>
            <a:pPr marL="0" indent="0">
              <a:buNone/>
            </a:pPr>
            <a:endParaRPr lang="en-GB"/>
          </a:p>
          <a:p>
            <a:pPr marL="0" indent="0">
              <a:buNone/>
            </a:pPr>
            <a:endParaRPr lang="nb-NO"/>
          </a:p>
          <a:p>
            <a:pPr marL="0" indent="0">
              <a:buNone/>
            </a:pPr>
            <a:endParaRPr lang="nb-NO"/>
          </a:p>
        </p:txBody>
      </p:sp>
    </p:spTree>
    <p:extLst>
      <p:ext uri="{BB962C8B-B14F-4D97-AF65-F5344CB8AC3E}">
        <p14:creationId xmlns:p14="http://schemas.microsoft.com/office/powerpoint/2010/main" val="700147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4195" y="4184124"/>
            <a:ext cx="184731" cy="553998"/>
          </a:xfrm>
          <a:prstGeom prst="rect">
            <a:avLst/>
          </a:prstGeom>
        </p:spPr>
        <p:txBody>
          <a:bodyPr wrap="none" lIns="91440" tIns="45720" rIns="91440" bIns="45720" anchor="t">
            <a:spAutoFit/>
          </a:bodyPr>
          <a:lstStyle/>
          <a:p>
            <a:pPr defTabSz="685800" fontAlgn="auto">
              <a:spcBef>
                <a:spcPts val="0"/>
              </a:spcBef>
              <a:spcAft>
                <a:spcPts val="0"/>
              </a:spcAft>
            </a:pPr>
            <a:endParaRPr lang="fr-BE" sz="3000" b="0">
              <a:solidFill>
                <a:srgbClr val="004494"/>
              </a:solidFill>
              <a:latin typeface="Arial"/>
              <a:cs typeface="Arial"/>
            </a:endParaRPr>
          </a:p>
        </p:txBody>
      </p:sp>
      <p:graphicFrame>
        <p:nvGraphicFramePr>
          <p:cNvPr id="7" name="Chart 6"/>
          <p:cNvGraphicFramePr>
            <a:graphicFrameLocks/>
          </p:cNvGraphicFramePr>
          <p:nvPr>
            <p:extLst>
              <p:ext uri="{D42A27DB-BD31-4B8C-83A1-F6EECF244321}">
                <p14:modId xmlns:p14="http://schemas.microsoft.com/office/powerpoint/2010/main" val="1441440378"/>
              </p:ext>
            </p:extLst>
          </p:nvPr>
        </p:nvGraphicFramePr>
        <p:xfrm>
          <a:off x="573381" y="2447046"/>
          <a:ext cx="8193482" cy="391849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846128" y="1892554"/>
            <a:ext cx="4920736" cy="461665"/>
          </a:xfrm>
          <a:prstGeom prst="rect">
            <a:avLst/>
          </a:prstGeom>
          <a:solidFill>
            <a:srgbClr val="FEC20E"/>
          </a:solidFill>
        </p:spPr>
        <p:txBody>
          <a:bodyPr wrap="square">
            <a:spAutoFit/>
          </a:bodyPr>
          <a:lstStyle/>
          <a:p>
            <a:pPr defTabSz="685800" fontAlgn="auto">
              <a:spcBef>
                <a:spcPts val="0"/>
              </a:spcBef>
              <a:spcAft>
                <a:spcPts val="0"/>
              </a:spcAft>
            </a:pPr>
            <a:r>
              <a:rPr lang="en-US" sz="2400" dirty="0" smtClean="0">
                <a:solidFill>
                  <a:srgbClr val="FFFFFF"/>
                </a:solidFill>
                <a:latin typeface="Calibri" panose="020F0502020204030204" pitchFamily="34" charset="0"/>
                <a:cs typeface="Calibri" panose="020F0502020204030204" pitchFamily="34" charset="0"/>
              </a:rPr>
              <a:t>450,000 </a:t>
            </a:r>
            <a:r>
              <a:rPr lang="en-US" sz="2400" dirty="0">
                <a:solidFill>
                  <a:srgbClr val="FFFFFF"/>
                </a:solidFill>
                <a:latin typeface="Calibri" panose="020F0502020204030204" pitchFamily="34" charset="0"/>
                <a:cs typeface="Calibri" panose="020F0502020204030204" pitchFamily="34" charset="0"/>
              </a:rPr>
              <a:t>mobility issues treated /year</a:t>
            </a:r>
            <a:endParaRPr lang="fr-BE" sz="2400" dirty="0">
              <a:solidFill>
                <a:srgbClr val="FFFFFF"/>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659F324F-4FA4-4183-B1B9-8CB7A816A03B}"/>
              </a:ext>
            </a:extLst>
          </p:cNvPr>
          <p:cNvGrpSpPr/>
          <p:nvPr/>
        </p:nvGrpSpPr>
        <p:grpSpPr>
          <a:xfrm>
            <a:off x="0" y="533400"/>
            <a:ext cx="9144000" cy="1066800"/>
            <a:chOff x="0" y="533400"/>
            <a:chExt cx="9144000" cy="1066800"/>
          </a:xfrm>
        </p:grpSpPr>
        <p:grpSp>
          <p:nvGrpSpPr>
            <p:cNvPr id="9" name="Group 8">
              <a:extLst>
                <a:ext uri="{FF2B5EF4-FFF2-40B4-BE49-F238E27FC236}">
                  <a16:creationId xmlns:a16="http://schemas.microsoft.com/office/drawing/2014/main" id="{BEB4B391-5CF4-44AA-9859-B9FE8D824807}"/>
                </a:ext>
              </a:extLst>
            </p:cNvPr>
            <p:cNvGrpSpPr/>
            <p:nvPr/>
          </p:nvGrpSpPr>
          <p:grpSpPr>
            <a:xfrm>
              <a:off x="0" y="533400"/>
              <a:ext cx="9144000" cy="1066800"/>
              <a:chOff x="0" y="533400"/>
              <a:chExt cx="9144000" cy="1066800"/>
            </a:xfrm>
          </p:grpSpPr>
          <p:sp>
            <p:nvSpPr>
              <p:cNvPr id="11" name="Rectangle 10">
                <a:extLst>
                  <a:ext uri="{FF2B5EF4-FFF2-40B4-BE49-F238E27FC236}">
                    <a16:creationId xmlns:a16="http://schemas.microsoft.com/office/drawing/2014/main" id="{67710306-9113-477D-B940-3F6793601C0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1CB03356-105F-495C-832D-2B431D8FC5A3}"/>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10" name="Picture 9">
              <a:extLst>
                <a:ext uri="{FF2B5EF4-FFF2-40B4-BE49-F238E27FC236}">
                  <a16:creationId xmlns:a16="http://schemas.microsoft.com/office/drawing/2014/main" id="{D64B9CC7-60A6-47B5-A76F-64898C2A5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3" name="Title 1">
            <a:extLst>
              <a:ext uri="{FF2B5EF4-FFF2-40B4-BE49-F238E27FC236}">
                <a16:creationId xmlns:a16="http://schemas.microsoft.com/office/drawing/2014/main" id="{1396FA2A-2C79-404A-9468-4314CD817D2C}"/>
              </a:ext>
            </a:extLst>
          </p:cNvPr>
          <p:cNvSpPr txBox="1">
            <a:spLocks/>
          </p:cNvSpPr>
          <p:nvPr/>
        </p:nvSpPr>
        <p:spPr>
          <a:xfrm>
            <a:off x="1243520" y="800911"/>
            <a:ext cx="7467600" cy="531779"/>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fr-BE" sz="2800" kern="0">
                <a:latin typeface="Arial"/>
                <a:ea typeface="+mj-lt"/>
                <a:cs typeface="Arial"/>
              </a:rPr>
              <a:t>Types of services</a:t>
            </a:r>
            <a:r>
              <a:rPr lang="fr-BE" sz="2800" b="0" kern="0">
                <a:latin typeface="Arial"/>
                <a:ea typeface="+mj-lt"/>
                <a:cs typeface="Arial"/>
              </a:rPr>
              <a:t> </a:t>
            </a:r>
            <a:endParaRPr lang="fr-BE" sz="2800" b="0" kern="0">
              <a:latin typeface="Arial"/>
              <a:ea typeface="+mj-lt"/>
              <a:cs typeface="+mj-lt"/>
            </a:endParaRPr>
          </a:p>
          <a:p>
            <a:endParaRPr lang="fr-BE" sz="2800" kern="0">
              <a:latin typeface="Arial"/>
              <a:ea typeface="+mj-lt"/>
              <a:cs typeface="Verdana"/>
            </a:endParaRPr>
          </a:p>
        </p:txBody>
      </p:sp>
    </p:spTree>
    <p:extLst>
      <p:ext uri="{BB962C8B-B14F-4D97-AF65-F5344CB8AC3E}">
        <p14:creationId xmlns:p14="http://schemas.microsoft.com/office/powerpoint/2010/main" val="2513260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53D6C5-61B1-4BB2-8FFE-0D4B96B2CEA1}"/>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5E965D72-FEDA-478F-B602-B6CF091D6DC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3209E1DC-09FE-42C7-9F24-B2463497D2BB}"/>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ADF4B8E-AE43-4D60-AC65-60FD6D5A83F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11F6475-793D-463C-B08B-2F101CF16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F298E33-6099-4124-B2CA-96034FCC176E}"/>
              </a:ext>
            </a:extLst>
          </p:cNvPr>
          <p:cNvSpPr>
            <a:spLocks noGrp="1"/>
          </p:cNvSpPr>
          <p:nvPr>
            <p:ph type="title"/>
          </p:nvPr>
        </p:nvSpPr>
        <p:spPr>
          <a:xfrm>
            <a:off x="1219200" y="533400"/>
            <a:ext cx="6161112" cy="1066800"/>
          </a:xfrm>
        </p:spPr>
        <p:txBody>
          <a:bodyPr/>
          <a:lstStyle/>
          <a:p>
            <a:r>
              <a:rPr lang="nb-NO" b="1"/>
              <a:t>Researchers working outside of Europe</a:t>
            </a:r>
            <a:endParaRPr lang="en-US"/>
          </a:p>
        </p:txBody>
      </p:sp>
      <p:pic>
        <p:nvPicPr>
          <p:cNvPr id="14" name="Content Placeholder 13" descr="A picture containing grass, small, sitting, food&#10;&#10;Description automatically generated">
            <a:extLst>
              <a:ext uri="{FF2B5EF4-FFF2-40B4-BE49-F238E27FC236}">
                <a16:creationId xmlns:a16="http://schemas.microsoft.com/office/drawing/2014/main" id="{6422F49D-97B4-4E84-96F8-00DB6673051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436" y="1760786"/>
            <a:ext cx="9136897" cy="6107965"/>
          </a:xfrm>
        </p:spPr>
      </p:pic>
    </p:spTree>
    <p:extLst>
      <p:ext uri="{BB962C8B-B14F-4D97-AF65-F5344CB8AC3E}">
        <p14:creationId xmlns:p14="http://schemas.microsoft.com/office/powerpoint/2010/main" val="2815009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DE9C0-F9D1-4E4D-8E19-2744AC2A76DE}"/>
              </a:ext>
            </a:extLst>
          </p:cNvPr>
          <p:cNvSpPr txBox="1"/>
          <p:nvPr/>
        </p:nvSpPr>
        <p:spPr>
          <a:xfrm>
            <a:off x="-1533" y="1809466"/>
            <a:ext cx="5296645" cy="338554"/>
          </a:xfrm>
          <a:prstGeom prst="rect">
            <a:avLst/>
          </a:prstGeom>
          <a:solidFill>
            <a:srgbClr val="FFC000"/>
          </a:solidFill>
        </p:spPr>
        <p:txBody>
          <a:bodyPr wrap="square" rtlCol="0">
            <a:spAutoFit/>
          </a:bodyPr>
          <a:lstStyle/>
          <a:p>
            <a:pPr defTabSz="685800">
              <a:defRPr/>
            </a:pPr>
            <a:r>
              <a:rPr lang="fr-BE" sz="1600" kern="0" dirty="0" err="1">
                <a:solidFill>
                  <a:srgbClr val="FFFFFF"/>
                </a:solidFill>
                <a:latin typeface="Arial"/>
                <a:cs typeface="Arial"/>
              </a:rPr>
              <a:t>Promote</a:t>
            </a:r>
            <a:r>
              <a:rPr lang="fr-BE" sz="1600" kern="0" dirty="0">
                <a:solidFill>
                  <a:srgbClr val="FFFFFF"/>
                </a:solidFill>
                <a:latin typeface="Arial"/>
                <a:cs typeface="Arial"/>
              </a:rPr>
              <a:t> Europe as an attractive R&amp;I destination</a:t>
            </a:r>
          </a:p>
        </p:txBody>
      </p:sp>
      <p:sp>
        <p:nvSpPr>
          <p:cNvPr id="16" name="TextBox 15">
            <a:extLst>
              <a:ext uri="{FF2B5EF4-FFF2-40B4-BE49-F238E27FC236}">
                <a16:creationId xmlns:a16="http://schemas.microsoft.com/office/drawing/2014/main" id="{3B4DE9C0-F9D1-4E4D-8E19-2744AC2A76DE}"/>
              </a:ext>
            </a:extLst>
          </p:cNvPr>
          <p:cNvSpPr txBox="1"/>
          <p:nvPr/>
        </p:nvSpPr>
        <p:spPr>
          <a:xfrm>
            <a:off x="5903183" y="4667218"/>
            <a:ext cx="2216908" cy="369332"/>
          </a:xfrm>
          <a:prstGeom prst="rect">
            <a:avLst/>
          </a:prstGeom>
          <a:solidFill>
            <a:srgbClr val="006B99"/>
          </a:solidFill>
        </p:spPr>
        <p:txBody>
          <a:bodyPr wrap="square" rtlCol="0">
            <a:spAutoFit/>
          </a:bodyPr>
          <a:lstStyle/>
          <a:p>
            <a:pPr defTabSz="685800">
              <a:defRPr/>
            </a:pPr>
            <a:r>
              <a:rPr lang="fr-BE" sz="1800" kern="0" dirty="0">
                <a:solidFill>
                  <a:srgbClr val="FFFFFF"/>
                </a:solidFill>
                <a:latin typeface="Calibri" panose="020F0502020204030204" pitchFamily="34" charset="0"/>
                <a:cs typeface="Calibri" panose="020F0502020204030204" pitchFamily="34" charset="0"/>
              </a:rPr>
              <a:t>8 international </a:t>
            </a:r>
            <a:r>
              <a:rPr lang="fr-BE" sz="1800" kern="0" dirty="0" smtClean="0">
                <a:solidFill>
                  <a:srgbClr val="FFFFFF"/>
                </a:solidFill>
                <a:latin typeface="Calibri" panose="020F0502020204030204" pitchFamily="34" charset="0"/>
                <a:cs typeface="Calibri" panose="020F0502020204030204" pitchFamily="34" charset="0"/>
              </a:rPr>
              <a:t>hubs</a:t>
            </a:r>
            <a:endParaRPr lang="fr-BE" sz="1800" kern="0" dirty="0">
              <a:solidFill>
                <a:srgbClr val="FFFFFF"/>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B4DE9C0-F9D1-4E4D-8E19-2744AC2A76DE}"/>
              </a:ext>
            </a:extLst>
          </p:cNvPr>
          <p:cNvSpPr txBox="1"/>
          <p:nvPr/>
        </p:nvSpPr>
        <p:spPr>
          <a:xfrm>
            <a:off x="-1533" y="2216484"/>
            <a:ext cx="2983340" cy="338554"/>
          </a:xfrm>
          <a:prstGeom prst="rect">
            <a:avLst/>
          </a:prstGeom>
          <a:solidFill>
            <a:srgbClr val="FFC000"/>
          </a:solidFill>
        </p:spPr>
        <p:txBody>
          <a:bodyPr wrap="square" rtlCol="0">
            <a:spAutoFit/>
          </a:bodyPr>
          <a:lstStyle/>
          <a:p>
            <a:pPr defTabSz="685800">
              <a:defRPr/>
            </a:pPr>
            <a:r>
              <a:rPr lang="fr-BE" sz="1600" kern="0" dirty="0" err="1">
                <a:solidFill>
                  <a:srgbClr val="FFFFFF"/>
                </a:solidFill>
                <a:latin typeface="Arial"/>
                <a:cs typeface="Arial"/>
              </a:rPr>
              <a:t>Attract</a:t>
            </a:r>
            <a:r>
              <a:rPr lang="fr-BE" sz="1600" kern="0" dirty="0">
                <a:solidFill>
                  <a:srgbClr val="FFFFFF"/>
                </a:solidFill>
                <a:latin typeface="Arial"/>
                <a:cs typeface="Arial"/>
              </a:rPr>
              <a:t> R&amp;I talent to Europe</a:t>
            </a:r>
          </a:p>
        </p:txBody>
      </p:sp>
      <p:sp>
        <p:nvSpPr>
          <p:cNvPr id="19" name="TextBox 18">
            <a:extLst>
              <a:ext uri="{FF2B5EF4-FFF2-40B4-BE49-F238E27FC236}">
                <a16:creationId xmlns:a16="http://schemas.microsoft.com/office/drawing/2014/main" id="{3B4DE9C0-F9D1-4E4D-8E19-2744AC2A76DE}"/>
              </a:ext>
            </a:extLst>
          </p:cNvPr>
          <p:cNvSpPr txBox="1"/>
          <p:nvPr/>
        </p:nvSpPr>
        <p:spPr>
          <a:xfrm>
            <a:off x="6289766" y="1151936"/>
            <a:ext cx="2576648" cy="253916"/>
          </a:xfrm>
          <a:prstGeom prst="rect">
            <a:avLst/>
          </a:prstGeom>
          <a:solidFill>
            <a:schemeClr val="tx2"/>
          </a:solidFill>
        </p:spPr>
        <p:txBody>
          <a:bodyPr wrap="square" rtlCol="0">
            <a:spAutoFit/>
          </a:bodyPr>
          <a:lstStyle/>
          <a:p>
            <a:pPr defTabSz="685800">
              <a:defRPr/>
            </a:pPr>
            <a:r>
              <a:rPr lang="fr-BE" sz="1050" kern="0">
                <a:solidFill>
                  <a:srgbClr val="FFFFFF"/>
                </a:solidFill>
                <a:latin typeface="Calibri" panose="020F0502020204030204" pitchFamily="34" charset="0"/>
                <a:cs typeface="Calibri" panose="020F0502020204030204" pitchFamily="34" charset="0"/>
              </a:rPr>
              <a:t>Membership of international researchers</a:t>
            </a:r>
          </a:p>
        </p:txBody>
      </p:sp>
      <p:sp>
        <p:nvSpPr>
          <p:cNvPr id="22" name="TextBox 21">
            <a:extLst>
              <a:ext uri="{FF2B5EF4-FFF2-40B4-BE49-F238E27FC236}">
                <a16:creationId xmlns:a16="http://schemas.microsoft.com/office/drawing/2014/main" id="{3B4DE9C0-F9D1-4E4D-8E19-2744AC2A76DE}"/>
              </a:ext>
            </a:extLst>
          </p:cNvPr>
          <p:cNvSpPr txBox="1"/>
          <p:nvPr/>
        </p:nvSpPr>
        <p:spPr>
          <a:xfrm>
            <a:off x="4120281" y="3110334"/>
            <a:ext cx="4699628" cy="276999"/>
          </a:xfrm>
          <a:prstGeom prst="rect">
            <a:avLst/>
          </a:prstGeom>
          <a:solidFill>
            <a:srgbClr val="C23398"/>
          </a:solidFill>
        </p:spPr>
        <p:txBody>
          <a:bodyPr wrap="square" rtlCol="0">
            <a:spAutoFit/>
          </a:bodyPr>
          <a:lstStyle/>
          <a:p>
            <a:pPr defTabSz="685800">
              <a:defRPr/>
            </a:pPr>
            <a:r>
              <a:rPr lang="fr-BE" sz="1200" kern="0" dirty="0" err="1">
                <a:solidFill>
                  <a:srgbClr val="FFFFFF"/>
                </a:solidFill>
                <a:latin typeface="Arial"/>
                <a:cs typeface="Arial"/>
              </a:rPr>
              <a:t>Outreach</a:t>
            </a:r>
            <a:r>
              <a:rPr lang="fr-BE" sz="1200" kern="0" dirty="0">
                <a:solidFill>
                  <a:srgbClr val="FFFFFF"/>
                </a:solidFill>
                <a:latin typeface="Arial"/>
                <a:cs typeface="Arial"/>
              </a:rPr>
              <a:t> </a:t>
            </a:r>
            <a:r>
              <a:rPr lang="fr-BE" sz="1200" kern="0" dirty="0" err="1">
                <a:solidFill>
                  <a:srgbClr val="FFFFFF"/>
                </a:solidFill>
                <a:latin typeface="Arial"/>
                <a:cs typeface="Arial"/>
              </a:rPr>
              <a:t>through</a:t>
            </a:r>
            <a:r>
              <a:rPr lang="fr-BE" sz="1200" kern="0" dirty="0">
                <a:solidFill>
                  <a:srgbClr val="FFFFFF"/>
                </a:solidFill>
                <a:latin typeface="Arial"/>
                <a:cs typeface="Arial"/>
              </a:rPr>
              <a:t> </a:t>
            </a:r>
            <a:r>
              <a:rPr lang="fr-BE" sz="1200" kern="0" dirty="0" err="1" smtClean="0">
                <a:solidFill>
                  <a:srgbClr val="FFFFFF"/>
                </a:solidFill>
                <a:latin typeface="Arial"/>
                <a:cs typeface="Arial"/>
              </a:rPr>
              <a:t>infodays</a:t>
            </a:r>
            <a:r>
              <a:rPr lang="fr-BE" sz="1200" kern="0" dirty="0" smtClean="0">
                <a:solidFill>
                  <a:srgbClr val="FFFFFF"/>
                </a:solidFill>
                <a:latin typeface="Arial"/>
                <a:cs typeface="Arial"/>
              </a:rPr>
              <a:t>, </a:t>
            </a:r>
            <a:r>
              <a:rPr lang="fr-BE" sz="1200" kern="0" dirty="0" err="1" smtClean="0">
                <a:solidFill>
                  <a:srgbClr val="FFFFFF"/>
                </a:solidFill>
                <a:latin typeface="Arial"/>
                <a:cs typeface="Arial"/>
              </a:rPr>
              <a:t>events</a:t>
            </a:r>
            <a:r>
              <a:rPr lang="fr-BE" sz="1200" kern="0" dirty="0" smtClean="0">
                <a:solidFill>
                  <a:srgbClr val="FFFFFF"/>
                </a:solidFill>
                <a:latin typeface="Arial"/>
                <a:cs typeface="Arial"/>
              </a:rPr>
              <a:t> </a:t>
            </a:r>
            <a:r>
              <a:rPr lang="fr-BE" sz="1200" kern="0" dirty="0">
                <a:solidFill>
                  <a:srgbClr val="FFFFFF"/>
                </a:solidFill>
                <a:latin typeface="Arial"/>
                <a:cs typeface="Arial"/>
              </a:rPr>
              <a:t>and missions</a:t>
            </a:r>
          </a:p>
        </p:txBody>
      </p:sp>
      <p:sp>
        <p:nvSpPr>
          <p:cNvPr id="24" name="TextBox 23">
            <a:extLst>
              <a:ext uri="{FF2B5EF4-FFF2-40B4-BE49-F238E27FC236}">
                <a16:creationId xmlns:a16="http://schemas.microsoft.com/office/drawing/2014/main" id="{3B4DE9C0-F9D1-4E4D-8E19-2744AC2A76DE}"/>
              </a:ext>
            </a:extLst>
          </p:cNvPr>
          <p:cNvSpPr txBox="1"/>
          <p:nvPr/>
        </p:nvSpPr>
        <p:spPr>
          <a:xfrm>
            <a:off x="5903183" y="5427332"/>
            <a:ext cx="2366037" cy="369332"/>
          </a:xfrm>
          <a:prstGeom prst="rect">
            <a:avLst/>
          </a:prstGeom>
          <a:solidFill>
            <a:srgbClr val="006B99"/>
          </a:solidFill>
        </p:spPr>
        <p:txBody>
          <a:bodyPr wrap="square" rtlCol="0">
            <a:spAutoFit/>
          </a:bodyPr>
          <a:lstStyle/>
          <a:p>
            <a:pPr defTabSz="685800">
              <a:defRPr/>
            </a:pPr>
            <a:r>
              <a:rPr lang="fr-BE" sz="1800" kern="0">
                <a:solidFill>
                  <a:srgbClr val="FFFFFF"/>
                </a:solidFill>
                <a:latin typeface="Calibri" panose="020F0502020204030204" pitchFamily="34" charset="0"/>
                <a:cs typeface="Calibri" panose="020F0502020204030204" pitchFamily="34" charset="0"/>
              </a:rPr>
              <a:t>8 international portals</a:t>
            </a:r>
          </a:p>
        </p:txBody>
      </p:sp>
      <p:pic>
        <p:nvPicPr>
          <p:cNvPr id="13" name="Picture 12">
            <a:extLst>
              <a:ext uri="{FF2B5EF4-FFF2-40B4-BE49-F238E27FC236}">
                <a16:creationId xmlns:a16="http://schemas.microsoft.com/office/drawing/2014/main" id="{A51C2DC9-C2A4-4D4E-B8E2-18890D1E91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9" y="4349647"/>
            <a:ext cx="5288498" cy="2503051"/>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5046" y="5154096"/>
            <a:ext cx="3420066" cy="1800237"/>
          </a:xfrm>
          <a:prstGeom prst="rect">
            <a:avLst/>
          </a:prstGeom>
        </p:spPr>
      </p:pic>
      <p:grpSp>
        <p:nvGrpSpPr>
          <p:cNvPr id="2" name="Group 1">
            <a:extLst>
              <a:ext uri="{FF2B5EF4-FFF2-40B4-BE49-F238E27FC236}">
                <a16:creationId xmlns:a16="http://schemas.microsoft.com/office/drawing/2014/main" id="{68F912BD-5488-4A84-A1F7-4FFAE666D799}"/>
              </a:ext>
            </a:extLst>
          </p:cNvPr>
          <p:cNvGrpSpPr/>
          <p:nvPr/>
        </p:nvGrpSpPr>
        <p:grpSpPr>
          <a:xfrm>
            <a:off x="0" y="533400"/>
            <a:ext cx="9144000" cy="1066800"/>
            <a:chOff x="0" y="533400"/>
            <a:chExt cx="9144000" cy="1066800"/>
          </a:xfrm>
        </p:grpSpPr>
        <p:grpSp>
          <p:nvGrpSpPr>
            <p:cNvPr id="20" name="Group 19">
              <a:extLst>
                <a:ext uri="{FF2B5EF4-FFF2-40B4-BE49-F238E27FC236}">
                  <a16:creationId xmlns:a16="http://schemas.microsoft.com/office/drawing/2014/main" id="{F29B991A-23B7-43D7-869E-83AAD9C5E39C}"/>
                </a:ext>
              </a:extLst>
            </p:cNvPr>
            <p:cNvGrpSpPr/>
            <p:nvPr/>
          </p:nvGrpSpPr>
          <p:grpSpPr>
            <a:xfrm>
              <a:off x="0" y="533400"/>
              <a:ext cx="9144000" cy="1066800"/>
              <a:chOff x="0" y="533400"/>
              <a:chExt cx="9144000" cy="1066800"/>
            </a:xfrm>
          </p:grpSpPr>
          <p:sp>
            <p:nvSpPr>
              <p:cNvPr id="26" name="Rectangle 25">
                <a:extLst>
                  <a:ext uri="{FF2B5EF4-FFF2-40B4-BE49-F238E27FC236}">
                    <a16:creationId xmlns:a16="http://schemas.microsoft.com/office/drawing/2014/main" id="{92BB409A-1E18-4DD3-B697-A056DC485163}"/>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B3F087D4-A920-46D5-A4C7-787845185EFD}"/>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25" name="Picture 24">
              <a:extLst>
                <a:ext uri="{FF2B5EF4-FFF2-40B4-BE49-F238E27FC236}">
                  <a16:creationId xmlns:a16="http://schemas.microsoft.com/office/drawing/2014/main" id="{835C8861-927B-4DA8-A172-BA51488B09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4" name="Title 1">
            <a:extLst>
              <a:ext uri="{FF2B5EF4-FFF2-40B4-BE49-F238E27FC236}">
                <a16:creationId xmlns:a16="http://schemas.microsoft.com/office/drawing/2014/main" id="{8E8ADEDD-B5B5-42CD-A482-6AEC2AF33B61}"/>
              </a:ext>
            </a:extLst>
          </p:cNvPr>
          <p:cNvSpPr txBox="1">
            <a:spLocks/>
          </p:cNvSpPr>
          <p:nvPr/>
        </p:nvSpPr>
        <p:spPr>
          <a:xfrm>
            <a:off x="1231360" y="886028"/>
            <a:ext cx="7467600" cy="531779"/>
          </a:xfrm>
          <a:prstGeom prst="rect">
            <a:avLst/>
          </a:prstGeom>
        </p:spPr>
        <p:txBody>
          <a:bodyPr lIns="91440" tIns="45720" rIns="91440" bIns="45720" anchor="t"/>
          <a:lstStyle>
            <a:lvl1pPr algn="l" rtl="0" eaLnBrk="0" fontAlgn="base" hangingPunct="0">
              <a:spcBef>
                <a:spcPct val="0"/>
              </a:spcBef>
              <a:spcAft>
                <a:spcPct val="0"/>
              </a:spcAft>
              <a:defRPr sz="2500">
                <a:solidFill>
                  <a:schemeClr val="bg1"/>
                </a:solidFill>
                <a:latin typeface="+mj-lt"/>
                <a:ea typeface="+mj-ea"/>
                <a:cs typeface="ＭＳ Ｐゴシック" charset="-128"/>
              </a:defRPr>
            </a:lvl1pPr>
            <a:lvl2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2pPr>
            <a:lvl3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3pPr>
            <a:lvl4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4pPr>
            <a:lvl5pPr algn="l" rtl="0" eaLnBrk="0" fontAlgn="base" hangingPunct="0">
              <a:spcBef>
                <a:spcPct val="0"/>
              </a:spcBef>
              <a:spcAft>
                <a:spcPct val="0"/>
              </a:spcAft>
              <a:defRPr sz="2500">
                <a:solidFill>
                  <a:schemeClr val="bg1"/>
                </a:solidFill>
                <a:latin typeface="Arial" charset="0"/>
                <a:ea typeface="ＭＳ Ｐゴシック" pitchFamily="-16" charset="-128"/>
                <a:cs typeface="ＭＳ Ｐゴシック" charset="-128"/>
              </a:defRPr>
            </a:lvl5pPr>
            <a:lvl6pPr marL="457200" algn="r" rtl="0" fontAlgn="base">
              <a:spcBef>
                <a:spcPct val="0"/>
              </a:spcBef>
              <a:spcAft>
                <a:spcPct val="0"/>
              </a:spcAft>
              <a:defRPr sz="2600">
                <a:solidFill>
                  <a:srgbClr val="2B679F"/>
                </a:solidFill>
                <a:latin typeface="Arial" charset="0"/>
                <a:ea typeface="ＭＳ Ｐゴシック" pitchFamily="-16" charset="-128"/>
              </a:defRPr>
            </a:lvl6pPr>
            <a:lvl7pPr marL="914400" algn="r" rtl="0" fontAlgn="base">
              <a:spcBef>
                <a:spcPct val="0"/>
              </a:spcBef>
              <a:spcAft>
                <a:spcPct val="0"/>
              </a:spcAft>
              <a:defRPr sz="2600">
                <a:solidFill>
                  <a:srgbClr val="2B679F"/>
                </a:solidFill>
                <a:latin typeface="Arial" charset="0"/>
                <a:ea typeface="ＭＳ Ｐゴシック" pitchFamily="-16" charset="-128"/>
              </a:defRPr>
            </a:lvl7pPr>
            <a:lvl8pPr marL="1371600" algn="r" rtl="0" fontAlgn="base">
              <a:spcBef>
                <a:spcPct val="0"/>
              </a:spcBef>
              <a:spcAft>
                <a:spcPct val="0"/>
              </a:spcAft>
              <a:defRPr sz="2600">
                <a:solidFill>
                  <a:srgbClr val="2B679F"/>
                </a:solidFill>
                <a:latin typeface="Arial" charset="0"/>
                <a:ea typeface="ＭＳ Ｐゴシック" pitchFamily="-16" charset="-128"/>
              </a:defRPr>
            </a:lvl8pPr>
            <a:lvl9pPr marL="1828800" algn="r" rtl="0" fontAlgn="base">
              <a:spcBef>
                <a:spcPct val="0"/>
              </a:spcBef>
              <a:spcAft>
                <a:spcPct val="0"/>
              </a:spcAft>
              <a:defRPr sz="2600">
                <a:solidFill>
                  <a:srgbClr val="2B679F"/>
                </a:solidFill>
                <a:latin typeface="Arial" charset="0"/>
                <a:ea typeface="ＭＳ Ｐゴシック" pitchFamily="-16" charset="-128"/>
              </a:defRPr>
            </a:lvl9pPr>
          </a:lstStyle>
          <a:p>
            <a:r>
              <a:rPr lang="en-US" sz="2200" kern="0">
                <a:ea typeface="+mj-lt"/>
                <a:cs typeface="+mj-lt"/>
              </a:rPr>
              <a:t>EURAXESS Worldwide</a:t>
            </a:r>
            <a:endParaRPr lang="fr-BE" sz="2200" b="0" kern="0">
              <a:ea typeface="+mj-lt"/>
              <a:cs typeface="+mj-lt"/>
            </a:endParaRPr>
          </a:p>
          <a:p>
            <a:endParaRPr lang="fr-BE" sz="2200" kern="0">
              <a:latin typeface="Verdana"/>
              <a:ea typeface="+mj-lt"/>
              <a:cs typeface="Verdana"/>
            </a:endParaRPr>
          </a:p>
        </p:txBody>
      </p:sp>
      <p:sp>
        <p:nvSpPr>
          <p:cNvPr id="28" name="TextBox 27">
            <a:extLst>
              <a:ext uri="{FF2B5EF4-FFF2-40B4-BE49-F238E27FC236}">
                <a16:creationId xmlns:a16="http://schemas.microsoft.com/office/drawing/2014/main" id="{3B4DE9C0-F9D1-4E4D-8E19-2744AC2A76DE}"/>
              </a:ext>
            </a:extLst>
          </p:cNvPr>
          <p:cNvSpPr txBox="1"/>
          <p:nvPr/>
        </p:nvSpPr>
        <p:spPr>
          <a:xfrm>
            <a:off x="4120587" y="2416177"/>
            <a:ext cx="5023413" cy="584775"/>
          </a:xfrm>
          <a:prstGeom prst="rect">
            <a:avLst/>
          </a:prstGeom>
          <a:solidFill>
            <a:srgbClr val="FFC000"/>
          </a:solidFill>
        </p:spPr>
        <p:txBody>
          <a:bodyPr wrap="square" rtlCol="0">
            <a:spAutoFit/>
          </a:bodyPr>
          <a:lstStyle/>
          <a:p>
            <a:pPr defTabSz="685800">
              <a:defRPr/>
            </a:pPr>
            <a:r>
              <a:rPr lang="fr-BE" sz="1600" kern="0" dirty="0" smtClean="0">
                <a:solidFill>
                  <a:srgbClr val="FFFFFF"/>
                </a:solidFill>
                <a:latin typeface="Arial"/>
                <a:cs typeface="Arial"/>
              </a:rPr>
              <a:t>Organise training sessions on </a:t>
            </a:r>
            <a:r>
              <a:rPr lang="fr-BE" sz="1600" kern="0" dirty="0" err="1" smtClean="0">
                <a:solidFill>
                  <a:srgbClr val="FFFFFF"/>
                </a:solidFill>
                <a:latin typeface="Arial"/>
                <a:cs typeface="Arial"/>
              </a:rPr>
              <a:t>funding</a:t>
            </a:r>
            <a:r>
              <a:rPr lang="fr-BE" sz="1600" kern="0" dirty="0" smtClean="0">
                <a:solidFill>
                  <a:srgbClr val="FFFFFF"/>
                </a:solidFill>
                <a:latin typeface="Arial"/>
                <a:cs typeface="Arial"/>
              </a:rPr>
              <a:t> </a:t>
            </a:r>
            <a:r>
              <a:rPr lang="fr-BE" sz="1600" kern="0" dirty="0" err="1" smtClean="0">
                <a:solidFill>
                  <a:srgbClr val="FFFFFF"/>
                </a:solidFill>
                <a:latin typeface="Arial"/>
                <a:cs typeface="Arial"/>
              </a:rPr>
              <a:t>schemes</a:t>
            </a:r>
            <a:r>
              <a:rPr lang="fr-BE" sz="1600" kern="0" dirty="0" smtClean="0">
                <a:solidFill>
                  <a:srgbClr val="FFFFFF"/>
                </a:solidFill>
                <a:latin typeface="Arial"/>
                <a:cs typeface="Arial"/>
              </a:rPr>
              <a:t> (focus on MSCA and ERC</a:t>
            </a:r>
            <a:endParaRPr lang="fr-BE" sz="1600" kern="0" dirty="0">
              <a:solidFill>
                <a:srgbClr val="FFFFFF"/>
              </a:solidFill>
              <a:latin typeface="Arial"/>
              <a:cs typeface="Arial"/>
            </a:endParaRPr>
          </a:p>
        </p:txBody>
      </p:sp>
      <p:sp>
        <p:nvSpPr>
          <p:cNvPr id="30" name="TextBox 29">
            <a:extLst>
              <a:ext uri="{FF2B5EF4-FFF2-40B4-BE49-F238E27FC236}">
                <a16:creationId xmlns:a16="http://schemas.microsoft.com/office/drawing/2014/main" id="{3B4DE9C0-F9D1-4E4D-8E19-2744AC2A76DE}"/>
              </a:ext>
            </a:extLst>
          </p:cNvPr>
          <p:cNvSpPr txBox="1"/>
          <p:nvPr/>
        </p:nvSpPr>
        <p:spPr>
          <a:xfrm>
            <a:off x="0" y="3290500"/>
            <a:ext cx="3050871" cy="276999"/>
          </a:xfrm>
          <a:prstGeom prst="rect">
            <a:avLst/>
          </a:prstGeom>
          <a:solidFill>
            <a:srgbClr val="C23398"/>
          </a:solidFill>
        </p:spPr>
        <p:txBody>
          <a:bodyPr wrap="square" rtlCol="0">
            <a:spAutoFit/>
          </a:bodyPr>
          <a:lstStyle/>
          <a:p>
            <a:pPr defTabSz="685800">
              <a:defRPr/>
            </a:pPr>
            <a:r>
              <a:rPr lang="fr-BE" sz="1200" kern="0" dirty="0" err="1" smtClean="0">
                <a:solidFill>
                  <a:srgbClr val="FFFFFF"/>
                </a:solidFill>
                <a:latin typeface="Arial"/>
                <a:cs typeface="Arial"/>
              </a:rPr>
              <a:t>Create</a:t>
            </a:r>
            <a:r>
              <a:rPr lang="fr-BE" sz="1200" kern="0" dirty="0" smtClean="0">
                <a:solidFill>
                  <a:srgbClr val="FFFFFF"/>
                </a:solidFill>
                <a:latin typeface="Arial"/>
                <a:cs typeface="Arial"/>
              </a:rPr>
              <a:t> networking </a:t>
            </a:r>
            <a:r>
              <a:rPr lang="fr-BE" sz="1200" kern="0" dirty="0" err="1" smtClean="0">
                <a:solidFill>
                  <a:srgbClr val="FFFFFF"/>
                </a:solidFill>
                <a:latin typeface="Arial"/>
                <a:cs typeface="Arial"/>
              </a:rPr>
              <a:t>opportunities</a:t>
            </a:r>
            <a:endParaRPr lang="fr-BE" sz="1200" kern="0" dirty="0">
              <a:solidFill>
                <a:srgbClr val="FFFFFF"/>
              </a:solidFill>
              <a:latin typeface="Arial"/>
              <a:cs typeface="Arial"/>
            </a:endParaRPr>
          </a:p>
        </p:txBody>
      </p:sp>
      <p:sp>
        <p:nvSpPr>
          <p:cNvPr id="31" name="TextBox 30">
            <a:extLst>
              <a:ext uri="{FF2B5EF4-FFF2-40B4-BE49-F238E27FC236}">
                <a16:creationId xmlns:a16="http://schemas.microsoft.com/office/drawing/2014/main" id="{3B4DE9C0-F9D1-4E4D-8E19-2744AC2A76DE}"/>
              </a:ext>
            </a:extLst>
          </p:cNvPr>
          <p:cNvSpPr txBox="1"/>
          <p:nvPr/>
        </p:nvSpPr>
        <p:spPr>
          <a:xfrm>
            <a:off x="-1533" y="2630381"/>
            <a:ext cx="2983340" cy="584775"/>
          </a:xfrm>
          <a:prstGeom prst="rect">
            <a:avLst/>
          </a:prstGeom>
          <a:solidFill>
            <a:srgbClr val="FFC000"/>
          </a:solidFill>
        </p:spPr>
        <p:txBody>
          <a:bodyPr wrap="square" rtlCol="0">
            <a:spAutoFit/>
          </a:bodyPr>
          <a:lstStyle/>
          <a:p>
            <a:pPr defTabSz="685800">
              <a:defRPr/>
            </a:pPr>
            <a:r>
              <a:rPr lang="fr-BE" sz="1600" kern="0" dirty="0" smtClean="0">
                <a:solidFill>
                  <a:srgbClr val="FFFFFF"/>
                </a:solidFill>
                <a:latin typeface="Arial"/>
                <a:cs typeface="Arial"/>
              </a:rPr>
              <a:t>Publication of newsletters and </a:t>
            </a:r>
            <a:r>
              <a:rPr lang="fr-BE" sz="1600" kern="0" dirty="0" err="1" smtClean="0">
                <a:solidFill>
                  <a:srgbClr val="FFFFFF"/>
                </a:solidFill>
                <a:latin typeface="Arial"/>
                <a:cs typeface="Arial"/>
              </a:rPr>
              <a:t>flashnotes</a:t>
            </a:r>
            <a:endParaRPr lang="fr-BE" sz="1600" kern="0" dirty="0">
              <a:solidFill>
                <a:srgbClr val="FFFFFF"/>
              </a:solidFill>
              <a:latin typeface="Arial"/>
              <a:cs typeface="Arial"/>
            </a:endParaRPr>
          </a:p>
        </p:txBody>
      </p:sp>
    </p:spTree>
    <p:extLst>
      <p:ext uri="{BB962C8B-B14F-4D97-AF65-F5344CB8AC3E}">
        <p14:creationId xmlns:p14="http://schemas.microsoft.com/office/powerpoint/2010/main" val="1321629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descr="A close up of a fruit tree&#10;&#10;Description generated with high confidence">
            <a:extLst>
              <a:ext uri="{FF2B5EF4-FFF2-40B4-BE49-F238E27FC236}">
                <a16:creationId xmlns:a16="http://schemas.microsoft.com/office/drawing/2014/main" id="{AF110311-B9A5-4477-B18A-9455E4F1E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6" r="-485"/>
          <a:stretch/>
        </p:blipFill>
        <p:spPr>
          <a:xfrm>
            <a:off x="-595535" y="1714500"/>
            <a:ext cx="4194197" cy="5138800"/>
          </a:xfrm>
          <a:prstGeom prst="rect">
            <a:avLst/>
          </a:prstGeom>
        </p:spPr>
      </p:pic>
      <p:sp>
        <p:nvSpPr>
          <p:cNvPr id="24" name="Rectangle 23">
            <a:extLst>
              <a:ext uri="{FF2B5EF4-FFF2-40B4-BE49-F238E27FC236}">
                <a16:creationId xmlns:a16="http://schemas.microsoft.com/office/drawing/2014/main" id="{88249496-1A92-4322-ACBD-A8D8EA0D7DDF}"/>
              </a:ext>
            </a:extLst>
          </p:cNvPr>
          <p:cNvSpPr/>
          <p:nvPr/>
        </p:nvSpPr>
        <p:spPr bwMode="auto">
          <a:xfrm>
            <a:off x="550627" y="1949584"/>
            <a:ext cx="2632047" cy="121765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53B50323-7BB2-4B61-AE48-15FC1B5A1676}"/>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8460567-597C-4B4B-9168-33A23F3CF92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BA08CFB7-2182-484C-8D44-6A49F94A7C48}"/>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B1E4C3CB-6D4C-4836-951F-CB4B38E6199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26BFD592-1540-435F-8BC4-1753CC388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07F4587D-C971-4732-8EA3-6EA5E6AF50A7}"/>
              </a:ext>
            </a:extLst>
          </p:cNvPr>
          <p:cNvSpPr>
            <a:spLocks noGrp="1"/>
          </p:cNvSpPr>
          <p:nvPr>
            <p:ph type="title"/>
          </p:nvPr>
        </p:nvSpPr>
        <p:spPr/>
        <p:txBody>
          <a:bodyPr/>
          <a:lstStyle/>
          <a:p>
            <a:r>
              <a:rPr lang="nb-NO"/>
              <a:t>Special portals – EURAXESS Worldwide</a:t>
            </a:r>
          </a:p>
        </p:txBody>
      </p:sp>
      <p:sp>
        <p:nvSpPr>
          <p:cNvPr id="3" name="Content Placeholder 2">
            <a:extLst>
              <a:ext uri="{FF2B5EF4-FFF2-40B4-BE49-F238E27FC236}">
                <a16:creationId xmlns:a16="http://schemas.microsoft.com/office/drawing/2014/main" id="{5561626D-37B4-4719-B8C9-05F85F03B0E8}"/>
              </a:ext>
            </a:extLst>
          </p:cNvPr>
          <p:cNvSpPr>
            <a:spLocks noGrp="1"/>
          </p:cNvSpPr>
          <p:nvPr>
            <p:ph idx="1"/>
          </p:nvPr>
        </p:nvSpPr>
        <p:spPr>
          <a:xfrm>
            <a:off x="649964" y="2153795"/>
            <a:ext cx="2683184" cy="842739"/>
          </a:xfrm>
        </p:spPr>
        <p:txBody>
          <a:bodyPr/>
          <a:lstStyle/>
          <a:p>
            <a:pPr marL="0" indent="0">
              <a:buNone/>
            </a:pPr>
            <a:r>
              <a:rPr lang="nb-NO">
                <a:ea typeface="ＭＳ Ｐゴシック"/>
              </a:rPr>
              <a:t>8 portals with </a:t>
            </a:r>
            <a:br>
              <a:rPr lang="nb-NO">
                <a:ea typeface="ＭＳ Ｐゴシック"/>
              </a:rPr>
            </a:br>
            <a:r>
              <a:rPr lang="nb-NO">
                <a:ea typeface="ＭＳ Ｐゴシック"/>
              </a:rPr>
              <a:t>specialised </a:t>
            </a:r>
            <a:r>
              <a:rPr lang="nb-NO" err="1">
                <a:ea typeface="ＭＳ Ｐゴシック"/>
              </a:rPr>
              <a:t>content</a:t>
            </a:r>
            <a:endParaRPr lang="nb-NO">
              <a:ea typeface="ＭＳ Ｐゴシック"/>
            </a:endParaRPr>
          </a:p>
        </p:txBody>
      </p:sp>
      <p:pic>
        <p:nvPicPr>
          <p:cNvPr id="13" name="Picture 13">
            <a:extLst>
              <a:ext uri="{FF2B5EF4-FFF2-40B4-BE49-F238E27FC236}">
                <a16:creationId xmlns:a16="http://schemas.microsoft.com/office/drawing/2014/main" id="{41D11407-9DE5-4B44-B2C2-7015361079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42668" y="4398085"/>
            <a:ext cx="5514722" cy="1000295"/>
          </a:xfrm>
          <a:prstGeom prst="rect">
            <a:avLst/>
          </a:prstGeom>
        </p:spPr>
      </p:pic>
      <p:pic>
        <p:nvPicPr>
          <p:cNvPr id="15" name="Picture 15" descr="A picture containing outdoor, screenshot, black, sitting&#10;&#10;Description generated with very high confidence">
            <a:extLst>
              <a:ext uri="{FF2B5EF4-FFF2-40B4-BE49-F238E27FC236}">
                <a16:creationId xmlns:a16="http://schemas.microsoft.com/office/drawing/2014/main" id="{268864D5-3EEC-485C-8AD7-06A79B87B7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2"/>
          <a:stretch/>
        </p:blipFill>
        <p:spPr>
          <a:xfrm>
            <a:off x="3652783" y="5460147"/>
            <a:ext cx="5494500" cy="1491863"/>
          </a:xfrm>
          <a:prstGeom prst="rect">
            <a:avLst/>
          </a:prstGeom>
        </p:spPr>
      </p:pic>
      <p:pic>
        <p:nvPicPr>
          <p:cNvPr id="17" name="Picture 17" descr="A sign on the side of a mountain&#10;&#10;Description generated with very high confidence">
            <a:extLst>
              <a:ext uri="{FF2B5EF4-FFF2-40B4-BE49-F238E27FC236}">
                <a16:creationId xmlns:a16="http://schemas.microsoft.com/office/drawing/2014/main" id="{F6469D82-B578-4478-9F29-C46127EEA7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04"/>
          <a:stretch/>
        </p:blipFill>
        <p:spPr>
          <a:xfrm>
            <a:off x="3652783" y="3042669"/>
            <a:ext cx="5504618" cy="1312764"/>
          </a:xfrm>
          <a:prstGeom prst="rect">
            <a:avLst/>
          </a:prstGeom>
        </p:spPr>
      </p:pic>
      <p:pic>
        <p:nvPicPr>
          <p:cNvPr id="19" name="Picture 19" descr="A picture containing screenshot, monitor, black, screen&#10;&#10;Description generated with very high confidence">
            <a:extLst>
              <a:ext uri="{FF2B5EF4-FFF2-40B4-BE49-F238E27FC236}">
                <a16:creationId xmlns:a16="http://schemas.microsoft.com/office/drawing/2014/main" id="{69EE84FE-51E5-45F9-AF14-F440171D6B8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21"/>
          <a:stretch/>
        </p:blipFill>
        <p:spPr>
          <a:xfrm>
            <a:off x="3652783" y="1713474"/>
            <a:ext cx="5516432" cy="1279862"/>
          </a:xfrm>
          <a:prstGeom prst="rect">
            <a:avLst/>
          </a:prstGeom>
        </p:spPr>
      </p:pic>
    </p:spTree>
    <p:extLst>
      <p:ext uri="{BB962C8B-B14F-4D97-AF65-F5344CB8AC3E}">
        <p14:creationId xmlns:p14="http://schemas.microsoft.com/office/powerpoint/2010/main" val="2669577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8249496-1A92-4322-ACBD-A8D8EA0D7DDF}"/>
              </a:ext>
            </a:extLst>
          </p:cNvPr>
          <p:cNvSpPr/>
          <p:nvPr/>
        </p:nvSpPr>
        <p:spPr bwMode="auto">
          <a:xfrm>
            <a:off x="550627" y="1949584"/>
            <a:ext cx="2632047" cy="121765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53B50323-7BB2-4B61-AE48-15FC1B5A1676}"/>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8460567-597C-4B4B-9168-33A23F3CF92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BA08CFB7-2182-484C-8D44-6A49F94A7C48}"/>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B1E4C3CB-6D4C-4836-951F-CB4B38E6199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26BFD592-1540-435F-8BC4-1753CC3884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07F4587D-C971-4732-8EA3-6EA5E6AF50A7}"/>
              </a:ext>
            </a:extLst>
          </p:cNvPr>
          <p:cNvSpPr>
            <a:spLocks noGrp="1"/>
          </p:cNvSpPr>
          <p:nvPr>
            <p:ph type="title"/>
          </p:nvPr>
        </p:nvSpPr>
        <p:spPr/>
        <p:txBody>
          <a:bodyPr/>
          <a:lstStyle/>
          <a:p>
            <a:r>
              <a:rPr lang="nb-NO"/>
              <a:t>Special portals – EURAXESS Worldwide</a:t>
            </a:r>
          </a:p>
        </p:txBody>
      </p:sp>
      <p:sp>
        <p:nvSpPr>
          <p:cNvPr id="3" name="Content Placeholder 2">
            <a:extLst>
              <a:ext uri="{FF2B5EF4-FFF2-40B4-BE49-F238E27FC236}">
                <a16:creationId xmlns:a16="http://schemas.microsoft.com/office/drawing/2014/main" id="{5561626D-37B4-4719-B8C9-05F85F03B0E8}"/>
              </a:ext>
            </a:extLst>
          </p:cNvPr>
          <p:cNvSpPr>
            <a:spLocks noGrp="1"/>
          </p:cNvSpPr>
          <p:nvPr>
            <p:ph idx="1"/>
          </p:nvPr>
        </p:nvSpPr>
        <p:spPr>
          <a:xfrm>
            <a:off x="649964" y="2153795"/>
            <a:ext cx="2683184" cy="842739"/>
          </a:xfrm>
        </p:spPr>
        <p:txBody>
          <a:bodyPr/>
          <a:lstStyle/>
          <a:p>
            <a:pPr marL="0" indent="0">
              <a:buNone/>
            </a:pPr>
            <a:r>
              <a:rPr lang="nb-NO">
                <a:ea typeface="ＭＳ Ｐゴシック"/>
              </a:rPr>
              <a:t>8 portals with </a:t>
            </a:r>
            <a:br>
              <a:rPr lang="nb-NO">
                <a:ea typeface="ＭＳ Ｐゴシック"/>
              </a:rPr>
            </a:br>
            <a:r>
              <a:rPr lang="nb-NO">
                <a:ea typeface="ＭＳ Ｐゴシック"/>
              </a:rPr>
              <a:t>specialised </a:t>
            </a:r>
            <a:r>
              <a:rPr lang="nb-NO" err="1">
                <a:ea typeface="ＭＳ Ｐゴシック"/>
              </a:rPr>
              <a:t>content</a:t>
            </a:r>
            <a:endParaRPr lang="nb-NO">
              <a:ea typeface="ＭＳ Ｐゴシック"/>
            </a:endParaRPr>
          </a:p>
        </p:txBody>
      </p:sp>
      <p:pic>
        <p:nvPicPr>
          <p:cNvPr id="9" name="Picture 9" descr="A picture containing screenshot&#10;&#10;Description generated with very high confidence">
            <a:extLst>
              <a:ext uri="{FF2B5EF4-FFF2-40B4-BE49-F238E27FC236}">
                <a16:creationId xmlns:a16="http://schemas.microsoft.com/office/drawing/2014/main" id="{AF3D802A-FAE2-40AF-A61E-C969718AD9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9544" y="1719117"/>
            <a:ext cx="5468889" cy="1269598"/>
          </a:xfrm>
          <a:prstGeom prst="rect">
            <a:avLst/>
          </a:prstGeom>
        </p:spPr>
      </p:pic>
      <p:pic>
        <p:nvPicPr>
          <p:cNvPr id="10" name="Picture 10" descr="A screenshot of a social media post&#10;&#10;Description generated with very high confidence">
            <a:extLst>
              <a:ext uri="{FF2B5EF4-FFF2-40B4-BE49-F238E27FC236}">
                <a16:creationId xmlns:a16="http://schemas.microsoft.com/office/drawing/2014/main" id="{7C4AD299-FBB5-4AB1-886F-F93E34E9B3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89544" y="3056776"/>
            <a:ext cx="5462742" cy="1049834"/>
          </a:xfrm>
          <a:prstGeom prst="rect">
            <a:avLst/>
          </a:prstGeom>
        </p:spPr>
      </p:pic>
      <p:pic>
        <p:nvPicPr>
          <p:cNvPr id="12" name="Picture 12">
            <a:extLst>
              <a:ext uri="{FF2B5EF4-FFF2-40B4-BE49-F238E27FC236}">
                <a16:creationId xmlns:a16="http://schemas.microsoft.com/office/drawing/2014/main" id="{CBFA49B1-5E36-489C-B4E3-F799D85461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9544" y="4174821"/>
            <a:ext cx="6706548" cy="1270577"/>
          </a:xfrm>
          <a:prstGeom prst="rect">
            <a:avLst/>
          </a:prstGeom>
        </p:spPr>
      </p:pic>
      <p:pic>
        <p:nvPicPr>
          <p:cNvPr id="14" name="Picture 14" descr="A screenshot of a computer screen&#10;&#10;Description generated with very high confidence">
            <a:extLst>
              <a:ext uri="{FF2B5EF4-FFF2-40B4-BE49-F238E27FC236}">
                <a16:creationId xmlns:a16="http://schemas.microsoft.com/office/drawing/2014/main" id="{E2EE6063-61B2-421E-969E-FF11AACDBE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60"/>
          <a:stretch/>
        </p:blipFill>
        <p:spPr>
          <a:xfrm>
            <a:off x="3689545" y="5492514"/>
            <a:ext cx="7063948" cy="1367061"/>
          </a:xfrm>
          <a:prstGeom prst="rect">
            <a:avLst/>
          </a:prstGeom>
        </p:spPr>
      </p:pic>
      <p:pic>
        <p:nvPicPr>
          <p:cNvPr id="18" name="Picture 18" descr="A large machine in a field&#10;&#10;Description generated with high confidence">
            <a:extLst>
              <a:ext uri="{FF2B5EF4-FFF2-40B4-BE49-F238E27FC236}">
                <a16:creationId xmlns:a16="http://schemas.microsoft.com/office/drawing/2014/main" id="{5478EAD1-811A-4415-A60F-ACC026A12D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01"/>
          <a:stretch/>
        </p:blipFill>
        <p:spPr>
          <a:xfrm>
            <a:off x="-110253" y="1722335"/>
            <a:ext cx="3694525" cy="5131501"/>
          </a:xfrm>
          <a:prstGeom prst="rect">
            <a:avLst/>
          </a:prstGeom>
        </p:spPr>
      </p:pic>
      <p:sp>
        <p:nvSpPr>
          <p:cNvPr id="11" name="Rectangle 10">
            <a:extLst>
              <a:ext uri="{FF2B5EF4-FFF2-40B4-BE49-F238E27FC236}">
                <a16:creationId xmlns:a16="http://schemas.microsoft.com/office/drawing/2014/main" id="{6C2A50C7-7EA6-4FEE-8589-8E29BCCAA3D7}"/>
              </a:ext>
            </a:extLst>
          </p:cNvPr>
          <p:cNvSpPr/>
          <p:nvPr/>
        </p:nvSpPr>
        <p:spPr bwMode="auto">
          <a:xfrm>
            <a:off x="703027" y="2101984"/>
            <a:ext cx="2632047" cy="121765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Content Placeholder 2">
            <a:extLst>
              <a:ext uri="{FF2B5EF4-FFF2-40B4-BE49-F238E27FC236}">
                <a16:creationId xmlns:a16="http://schemas.microsoft.com/office/drawing/2014/main" id="{72D3D9E2-3696-4043-BE30-CDA421F8D669}"/>
              </a:ext>
            </a:extLst>
          </p:cNvPr>
          <p:cNvSpPr txBox="1">
            <a:spLocks/>
          </p:cNvSpPr>
          <p:nvPr/>
        </p:nvSpPr>
        <p:spPr bwMode="auto">
          <a:xfrm>
            <a:off x="802364" y="2306195"/>
            <a:ext cx="2683184" cy="842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50000"/>
              <a:buFont typeface="Arial" charset="0"/>
              <a:buBlip>
                <a:blip r:embed="rId8"/>
              </a:buBlip>
              <a:defRPr sz="2000">
                <a:solidFill>
                  <a:srgbClr val="2B679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600">
                <a:solidFill>
                  <a:srgbClr val="2B679F"/>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000">
                <a:solidFill>
                  <a:srgbClr val="2B679F"/>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a:solidFill>
                  <a:srgbClr val="2B679F"/>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a:solidFill>
                  <a:srgbClr val="2B679F"/>
                </a:solidFill>
                <a:latin typeface="+mn-lt"/>
                <a:ea typeface="ＭＳ Ｐゴシック" charset="-128"/>
                <a:cs typeface="ＭＳ Ｐゴシック"/>
              </a:defRPr>
            </a:lvl5pPr>
            <a:lvl6pPr marL="2514600" indent="-228600" algn="l" rtl="0" fontAlgn="base">
              <a:spcBef>
                <a:spcPct val="20000"/>
              </a:spcBef>
              <a:spcAft>
                <a:spcPct val="0"/>
              </a:spcAft>
              <a:buChar char="»"/>
              <a:defRPr>
                <a:solidFill>
                  <a:srgbClr val="2B679F"/>
                </a:solidFill>
                <a:latin typeface="+mn-lt"/>
              </a:defRPr>
            </a:lvl6pPr>
            <a:lvl7pPr marL="2971800" indent="-228600" algn="l" rtl="0" fontAlgn="base">
              <a:spcBef>
                <a:spcPct val="20000"/>
              </a:spcBef>
              <a:spcAft>
                <a:spcPct val="0"/>
              </a:spcAft>
              <a:buChar char="»"/>
              <a:defRPr>
                <a:solidFill>
                  <a:srgbClr val="2B679F"/>
                </a:solidFill>
                <a:latin typeface="+mn-lt"/>
              </a:defRPr>
            </a:lvl7pPr>
            <a:lvl8pPr marL="3429000" indent="-228600" algn="l" rtl="0" fontAlgn="base">
              <a:spcBef>
                <a:spcPct val="20000"/>
              </a:spcBef>
              <a:spcAft>
                <a:spcPct val="0"/>
              </a:spcAft>
              <a:buChar char="»"/>
              <a:defRPr>
                <a:solidFill>
                  <a:srgbClr val="2B679F"/>
                </a:solidFill>
                <a:latin typeface="+mn-lt"/>
              </a:defRPr>
            </a:lvl8pPr>
            <a:lvl9pPr marL="3886200" indent="-228600" algn="l" rtl="0" fontAlgn="base">
              <a:spcBef>
                <a:spcPct val="20000"/>
              </a:spcBef>
              <a:spcAft>
                <a:spcPct val="0"/>
              </a:spcAft>
              <a:buChar char="»"/>
              <a:defRPr>
                <a:solidFill>
                  <a:srgbClr val="2B679F"/>
                </a:solidFill>
                <a:latin typeface="+mn-lt"/>
              </a:defRPr>
            </a:lvl9pPr>
          </a:lstStyle>
          <a:p>
            <a:pPr marL="0" indent="0">
              <a:buFont typeface="Arial" charset="0"/>
              <a:buNone/>
            </a:pPr>
            <a:r>
              <a:rPr lang="nb-NO" b="0" kern="0">
                <a:ea typeface="ＭＳ Ｐゴシック"/>
              </a:rPr>
              <a:t>8 portals with </a:t>
            </a:r>
            <a:br>
              <a:rPr lang="nb-NO" b="0" kern="0">
                <a:ea typeface="ＭＳ Ｐゴシック"/>
              </a:rPr>
            </a:br>
            <a:r>
              <a:rPr lang="nb-NO" b="0" kern="0">
                <a:ea typeface="ＭＳ Ｐゴシック"/>
              </a:rPr>
              <a:t>specialised </a:t>
            </a:r>
            <a:r>
              <a:rPr lang="nb-NO" b="0" kern="0" err="1">
                <a:ea typeface="ＭＳ Ｐゴシック"/>
              </a:rPr>
              <a:t>content</a:t>
            </a:r>
            <a:endParaRPr lang="nb-NO" b="0" kern="0">
              <a:ea typeface="ＭＳ Ｐゴシック"/>
            </a:endParaRPr>
          </a:p>
        </p:txBody>
      </p:sp>
    </p:spTree>
    <p:extLst>
      <p:ext uri="{BB962C8B-B14F-4D97-AF65-F5344CB8AC3E}">
        <p14:creationId xmlns:p14="http://schemas.microsoft.com/office/powerpoint/2010/main" val="2623796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indoor, sitting, pair, table&#10;&#10;Description generated with very high confidence">
            <a:extLst>
              <a:ext uri="{FF2B5EF4-FFF2-40B4-BE49-F238E27FC236}">
                <a16:creationId xmlns:a16="http://schemas.microsoft.com/office/drawing/2014/main" id="{364DF448-E8A3-4E5B-A197-189B22C4A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5" y="1952400"/>
            <a:ext cx="9152750" cy="5152980"/>
          </a:xfrm>
          <a:prstGeom prst="rect">
            <a:avLst/>
          </a:prstGeom>
        </p:spPr>
      </p:pic>
      <p:grpSp>
        <p:nvGrpSpPr>
          <p:cNvPr id="4" name="Group 3">
            <a:extLst>
              <a:ext uri="{FF2B5EF4-FFF2-40B4-BE49-F238E27FC236}">
                <a16:creationId xmlns:a16="http://schemas.microsoft.com/office/drawing/2014/main" id="{553F56FF-0A0D-4EE0-9215-908CB0A1814A}"/>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983D0170-A4DD-44DC-84FD-C184D518A379}"/>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CC4C2458-E819-44FB-9DDE-D8AF7E1D9DDE}"/>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D040592D-54CA-444B-8E86-3D9B9FB2F9DE}"/>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A432106D-A8A3-424F-9870-3DA7564C47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25C42F86-359C-4E60-BFD8-888B5F4BD154}"/>
              </a:ext>
            </a:extLst>
          </p:cNvPr>
          <p:cNvSpPr>
            <a:spLocks noGrp="1"/>
          </p:cNvSpPr>
          <p:nvPr>
            <p:ph type="title"/>
          </p:nvPr>
        </p:nvSpPr>
        <p:spPr/>
        <p:txBody>
          <a:bodyPr/>
          <a:lstStyle/>
          <a:p>
            <a:r>
              <a:rPr lang="en-GB"/>
              <a:t>Follow and Contact</a:t>
            </a:r>
          </a:p>
        </p:txBody>
      </p:sp>
      <p:sp>
        <p:nvSpPr>
          <p:cNvPr id="9" name="Rectangle 8">
            <a:extLst>
              <a:ext uri="{FF2B5EF4-FFF2-40B4-BE49-F238E27FC236}">
                <a16:creationId xmlns:a16="http://schemas.microsoft.com/office/drawing/2014/main" id="{EF925008-8BAC-420E-B610-C1C0720ED111}"/>
              </a:ext>
            </a:extLst>
          </p:cNvPr>
          <p:cNvSpPr/>
          <p:nvPr/>
        </p:nvSpPr>
        <p:spPr>
          <a:xfrm>
            <a:off x="671099" y="2383858"/>
            <a:ext cx="4596250" cy="400110"/>
          </a:xfrm>
          <a:prstGeom prst="rect">
            <a:avLst/>
          </a:prstGeom>
          <a:solidFill>
            <a:schemeClr val="bg1"/>
          </a:solidFill>
        </p:spPr>
        <p:txBody>
          <a:bodyPr wrap="square" lIns="91440" tIns="45720" rIns="91440" bIns="45720" anchor="t">
            <a:spAutoFit/>
          </a:bodyPr>
          <a:lstStyle/>
          <a:p>
            <a:pPr defTabSz="685800"/>
            <a:r>
              <a:rPr lang="en-GB" sz="2000">
                <a:solidFill>
                  <a:srgbClr val="FFC000"/>
                </a:solidFill>
                <a:latin typeface="Arial"/>
                <a:cs typeface="Arial"/>
              </a:rPr>
              <a:t>Facebook </a:t>
            </a:r>
            <a:r>
              <a:rPr lang="en-GB" sz="2000" i="1">
                <a:solidFill>
                  <a:srgbClr val="FF0000"/>
                </a:solidFill>
                <a:latin typeface="Arial"/>
                <a:cs typeface="Arial"/>
              </a:rPr>
              <a:t>please add if relevant</a:t>
            </a:r>
            <a:endParaRPr lang="en-GB" sz="2000" b="0">
              <a:solidFill>
                <a:srgbClr val="FF0000"/>
              </a:solidFill>
              <a:latin typeface="Verdana"/>
              <a:ea typeface="Verdana"/>
              <a:cs typeface="Verdana"/>
            </a:endParaRPr>
          </a:p>
        </p:txBody>
      </p:sp>
      <p:sp>
        <p:nvSpPr>
          <p:cNvPr id="13" name="Rectangle 12">
            <a:extLst>
              <a:ext uri="{FF2B5EF4-FFF2-40B4-BE49-F238E27FC236}">
                <a16:creationId xmlns:a16="http://schemas.microsoft.com/office/drawing/2014/main" id="{B12D744F-1787-4485-97B4-45D53E48706C}"/>
              </a:ext>
            </a:extLst>
          </p:cNvPr>
          <p:cNvSpPr/>
          <p:nvPr/>
        </p:nvSpPr>
        <p:spPr>
          <a:xfrm>
            <a:off x="671099" y="3016273"/>
            <a:ext cx="7326568" cy="400110"/>
          </a:xfrm>
          <a:prstGeom prst="rect">
            <a:avLst/>
          </a:prstGeom>
          <a:solidFill>
            <a:schemeClr val="bg1"/>
          </a:solidFill>
        </p:spPr>
        <p:txBody>
          <a:bodyPr wrap="square" lIns="91440" tIns="45720" rIns="91440" bIns="45720" anchor="t">
            <a:spAutoFit/>
          </a:bodyPr>
          <a:lstStyle/>
          <a:p>
            <a:pPr defTabSz="685800"/>
            <a:r>
              <a:rPr lang="en-GB" sz="2000">
                <a:solidFill>
                  <a:srgbClr val="FFC000"/>
                </a:solidFill>
                <a:latin typeface="Arial"/>
                <a:cs typeface="Arial"/>
              </a:rPr>
              <a:t>LinkedIn </a:t>
            </a:r>
            <a:r>
              <a:rPr lang="en-GB" sz="2000" i="1">
                <a:solidFill>
                  <a:srgbClr val="FF0000"/>
                </a:solidFill>
                <a:latin typeface="Arial"/>
                <a:cs typeface="Arial"/>
              </a:rPr>
              <a:t>please add if relevant</a:t>
            </a:r>
            <a:endParaRPr lang="en-US">
              <a:solidFill>
                <a:srgbClr val="FFC000"/>
              </a:solidFill>
              <a:ea typeface="Verdana" pitchFamily="34" charset="0"/>
              <a:cs typeface="Verdana" pitchFamily="34" charset="0"/>
            </a:endParaRPr>
          </a:p>
        </p:txBody>
      </p:sp>
      <p:sp>
        <p:nvSpPr>
          <p:cNvPr id="14" name="Rectangle 13">
            <a:extLst>
              <a:ext uri="{FF2B5EF4-FFF2-40B4-BE49-F238E27FC236}">
                <a16:creationId xmlns:a16="http://schemas.microsoft.com/office/drawing/2014/main" id="{D99ABA55-CA6F-43C0-89E6-3D218C73FB3F}"/>
              </a:ext>
            </a:extLst>
          </p:cNvPr>
          <p:cNvSpPr/>
          <p:nvPr/>
        </p:nvSpPr>
        <p:spPr>
          <a:xfrm>
            <a:off x="692974" y="3665674"/>
            <a:ext cx="7319992" cy="677108"/>
          </a:xfrm>
          <a:prstGeom prst="rect">
            <a:avLst/>
          </a:prstGeom>
          <a:solidFill>
            <a:schemeClr val="bg1"/>
          </a:solidFill>
        </p:spPr>
        <p:txBody>
          <a:bodyPr wrap="square" lIns="91440" tIns="45720" rIns="91440" bIns="45720" anchor="t">
            <a:spAutoFit/>
          </a:bodyPr>
          <a:lstStyle/>
          <a:p>
            <a:pPr defTabSz="685800"/>
            <a:r>
              <a:rPr lang="en-GB" sz="2000">
                <a:solidFill>
                  <a:srgbClr val="FFC000"/>
                </a:solidFill>
                <a:latin typeface="Arial"/>
                <a:ea typeface="Verdana"/>
                <a:cs typeface="Arial"/>
              </a:rPr>
              <a:t>YouTube </a:t>
            </a:r>
            <a:r>
              <a:rPr lang="en-US" sz="2000">
                <a:solidFill>
                  <a:srgbClr val="FFC000"/>
                </a:solidFill>
                <a:latin typeface="Arial"/>
                <a:ea typeface="Verdana"/>
                <a:cs typeface="Arial"/>
              </a:rPr>
              <a:t> </a:t>
            </a:r>
            <a:r>
              <a:rPr lang="en-GB" sz="2000" i="1">
                <a:solidFill>
                  <a:srgbClr val="FF0000"/>
                </a:solidFill>
                <a:latin typeface="Arial"/>
                <a:ea typeface="Verdana"/>
                <a:cs typeface="Arial"/>
              </a:rPr>
              <a:t>please add/change if relevant</a:t>
            </a:r>
            <a:r>
              <a:rPr lang="en-US" sz="2000">
                <a:latin typeface="Arial"/>
                <a:ea typeface="Verdana"/>
                <a:cs typeface="Arial"/>
              </a:rPr>
              <a:t/>
            </a:r>
            <a:br>
              <a:rPr lang="en-US" sz="2000">
                <a:latin typeface="Arial"/>
                <a:ea typeface="Verdana"/>
                <a:cs typeface="Arial"/>
              </a:rPr>
            </a:br>
            <a:r>
              <a:rPr lang="en-US" sz="1800">
                <a:solidFill>
                  <a:srgbClr val="FFC000"/>
                </a:solidFill>
                <a:latin typeface="Arial"/>
                <a:ea typeface="Verdana"/>
                <a:cs typeface="Arial"/>
                <a:hlinkClick r:id="rId5">
                  <a:extLst>
                    <a:ext uri="{A12FA001-AC4F-418D-AE19-62706E023703}">
                      <ahyp:hlinkClr xmlns:ahyp="http://schemas.microsoft.com/office/drawing/2018/hyperlinkcolor" xmlns="" val="tx"/>
                    </a:ext>
                  </a:extLst>
                </a:hlinkClick>
              </a:rPr>
              <a:t>https</a:t>
            </a:r>
            <a:r>
              <a:rPr lang="en-GB" sz="1800">
                <a:solidFill>
                  <a:srgbClr val="FFC000"/>
                </a:solidFill>
                <a:latin typeface="Arial"/>
                <a:ea typeface="Verdana"/>
                <a:cs typeface="Arial"/>
                <a:hlinkClick r:id="rId5">
                  <a:extLst>
                    <a:ext uri="{A12FA001-AC4F-418D-AE19-62706E023703}">
                      <ahyp:hlinkClr xmlns:ahyp="http://schemas.microsoft.com/office/drawing/2018/hyperlinkcolor" xmlns="" val="tx"/>
                    </a:ext>
                  </a:extLst>
                </a:hlinkClick>
              </a:rPr>
              <a:t>://www.youtube.com/channel/UCYDwulgU3SrBgjsTuR_4RDg</a:t>
            </a:r>
            <a:endParaRPr lang="en-US" sz="1800">
              <a:solidFill>
                <a:srgbClr val="FFC000"/>
              </a:solidFill>
              <a:latin typeface="Verdana"/>
              <a:ea typeface="Verdana"/>
              <a:cs typeface="Verdana"/>
            </a:endParaRPr>
          </a:p>
        </p:txBody>
      </p:sp>
      <p:sp>
        <p:nvSpPr>
          <p:cNvPr id="15" name="Rectangle 14">
            <a:extLst>
              <a:ext uri="{FF2B5EF4-FFF2-40B4-BE49-F238E27FC236}">
                <a16:creationId xmlns:a16="http://schemas.microsoft.com/office/drawing/2014/main" id="{30FAAEFE-3459-40FF-AD7C-D192EC24521D}"/>
              </a:ext>
            </a:extLst>
          </p:cNvPr>
          <p:cNvSpPr/>
          <p:nvPr/>
        </p:nvSpPr>
        <p:spPr>
          <a:xfrm>
            <a:off x="457200" y="5342311"/>
            <a:ext cx="8229600" cy="1446550"/>
          </a:xfrm>
          <a:prstGeom prst="rect">
            <a:avLst/>
          </a:prstGeom>
          <a:solidFill>
            <a:schemeClr val="bg1"/>
          </a:solidFill>
        </p:spPr>
        <p:txBody>
          <a:bodyPr wrap="square" lIns="91440" tIns="45720" rIns="91440" bIns="45720" anchor="t">
            <a:spAutoFit/>
          </a:bodyPr>
          <a:lstStyle/>
          <a:p>
            <a:pPr defTabSz="685800"/>
            <a:r>
              <a:rPr lang="en-GB" sz="2400" i="1" dirty="0" smtClean="0">
                <a:solidFill>
                  <a:srgbClr val="FF0000"/>
                </a:solidFill>
                <a:latin typeface="Arial"/>
                <a:ea typeface="Verdana"/>
                <a:cs typeface="Arial"/>
              </a:rPr>
              <a:t>Add your organisation’s email address</a:t>
            </a:r>
          </a:p>
          <a:p>
            <a:pPr defTabSz="685800"/>
            <a:r>
              <a:rPr lang="en-GB" sz="2000" dirty="0" smtClean="0">
                <a:solidFill>
                  <a:srgbClr val="C23398"/>
                </a:solidFill>
                <a:latin typeface="Arial"/>
                <a:ea typeface="Verdana"/>
                <a:cs typeface="Arial"/>
              </a:rPr>
              <a:t>EC functional mailbox on EURAXESS:</a:t>
            </a:r>
            <a:r>
              <a:rPr lang="en-GB" sz="2000" dirty="0">
                <a:solidFill>
                  <a:srgbClr val="C23398"/>
                </a:solidFill>
                <a:latin typeface="Arial"/>
                <a:ea typeface="Verdana"/>
                <a:cs typeface="Arial"/>
              </a:rPr>
              <a:t> </a:t>
            </a:r>
            <a:r>
              <a:rPr lang="en-GB" sz="2000" dirty="0" smtClean="0">
                <a:solidFill>
                  <a:srgbClr val="C23398"/>
                </a:solidFill>
                <a:latin typeface="Arial"/>
                <a:ea typeface="Verdana"/>
                <a:cs typeface="Arial"/>
                <a:hlinkClick r:id="rId6"/>
              </a:rPr>
              <a:t>RTD-RMP@ec.europa.eu</a:t>
            </a:r>
            <a:endParaRPr lang="en-GB" sz="2000" dirty="0" smtClean="0">
              <a:solidFill>
                <a:srgbClr val="C23398"/>
              </a:solidFill>
              <a:latin typeface="Arial"/>
              <a:ea typeface="Verdana"/>
              <a:cs typeface="Arial"/>
            </a:endParaRPr>
          </a:p>
          <a:p>
            <a:pPr defTabSz="685800"/>
            <a:r>
              <a:rPr lang="en-US" sz="2000" dirty="0">
                <a:solidFill>
                  <a:srgbClr val="C23398"/>
                </a:solidFill>
                <a:latin typeface="Arial"/>
                <a:ea typeface="Verdana"/>
                <a:cs typeface="Arial"/>
              </a:rPr>
              <a:t>EC functional </a:t>
            </a:r>
            <a:r>
              <a:rPr lang="en-US" sz="2000" dirty="0" smtClean="0">
                <a:solidFill>
                  <a:srgbClr val="C23398"/>
                </a:solidFill>
                <a:latin typeface="Arial"/>
                <a:ea typeface="Verdana"/>
                <a:cs typeface="Arial"/>
              </a:rPr>
              <a:t>mailbox </a:t>
            </a:r>
            <a:r>
              <a:rPr lang="en-US" sz="2000" dirty="0">
                <a:solidFill>
                  <a:srgbClr val="C23398"/>
                </a:solidFill>
                <a:latin typeface="Arial"/>
                <a:ea typeface="Verdana"/>
                <a:cs typeface="Arial"/>
              </a:rPr>
              <a:t>on </a:t>
            </a:r>
            <a:r>
              <a:rPr lang="en-US" sz="2000" dirty="0" smtClean="0">
                <a:solidFill>
                  <a:srgbClr val="C23398"/>
                </a:solidFill>
                <a:latin typeface="Arial"/>
                <a:ea typeface="Verdana"/>
                <a:cs typeface="Arial"/>
              </a:rPr>
              <a:t>C&amp;C: </a:t>
            </a:r>
            <a:r>
              <a:rPr lang="en-US" sz="2000" dirty="0" smtClean="0">
                <a:solidFill>
                  <a:srgbClr val="C23398"/>
                </a:solidFill>
                <a:latin typeface="Arial"/>
                <a:ea typeface="Verdana"/>
                <a:cs typeface="Arial"/>
                <a:hlinkClick r:id="rId7"/>
              </a:rPr>
              <a:t>RTD-CHARTER@ec.europa.eu</a:t>
            </a:r>
            <a:r>
              <a:rPr lang="en-US" sz="2000" dirty="0" smtClean="0">
                <a:solidFill>
                  <a:srgbClr val="C23398"/>
                </a:solidFill>
                <a:latin typeface="Arial"/>
                <a:ea typeface="Verdana"/>
                <a:cs typeface="Arial"/>
              </a:rPr>
              <a:t> </a:t>
            </a:r>
            <a:r>
              <a:rPr lang="en-US" sz="2000" dirty="0">
                <a:solidFill>
                  <a:srgbClr val="C23398"/>
                </a:solidFill>
                <a:latin typeface="Arial"/>
                <a:ea typeface="Verdana"/>
                <a:cs typeface="Arial"/>
              </a:rPr>
              <a:t> </a:t>
            </a:r>
          </a:p>
          <a:p>
            <a:pPr defTabSz="685800"/>
            <a:r>
              <a:rPr lang="en-GB" sz="2000" dirty="0">
                <a:solidFill>
                  <a:srgbClr val="C23398"/>
                </a:solidFill>
                <a:latin typeface="Arial"/>
                <a:ea typeface="Verdana"/>
                <a:cs typeface="Arial"/>
              </a:rPr>
              <a:t>Technical </a:t>
            </a:r>
            <a:r>
              <a:rPr lang="fr-BE" sz="2000" dirty="0">
                <a:solidFill>
                  <a:srgbClr val="C23398"/>
                </a:solidFill>
                <a:latin typeface="Arial"/>
                <a:ea typeface="Verdana"/>
                <a:cs typeface="Arial"/>
              </a:rPr>
              <a:t>issues:</a:t>
            </a:r>
            <a:r>
              <a:rPr lang="fr-BE" sz="2400" dirty="0">
                <a:solidFill>
                  <a:srgbClr val="C23398"/>
                </a:solidFill>
                <a:latin typeface="Arial"/>
                <a:ea typeface="Verdana"/>
                <a:cs typeface="Arial"/>
              </a:rPr>
              <a:t> </a:t>
            </a:r>
            <a:r>
              <a:rPr lang="fr-BE" sz="2000" dirty="0">
                <a:solidFill>
                  <a:srgbClr val="C23398"/>
                </a:solidFill>
                <a:latin typeface="Arial"/>
                <a:ea typeface="Verdana"/>
                <a:cs typeface="Arial"/>
                <a:hlinkClick r:id="rId8">
                  <a:extLst>
                    <a:ext uri="{A12FA001-AC4F-418D-AE19-62706E023703}">
                      <ahyp:hlinkClr xmlns:ahyp="http://schemas.microsoft.com/office/drawing/2018/hyperlinkcolor" xmlns="" val="tx"/>
                    </a:ext>
                  </a:extLst>
                </a:hlinkClick>
              </a:rPr>
              <a:t>support@euraxess.org</a:t>
            </a:r>
            <a:endParaRPr lang="en-US" sz="2000" dirty="0">
              <a:solidFill>
                <a:srgbClr val="C23398"/>
              </a:solidFill>
              <a:latin typeface="Verdana"/>
              <a:ea typeface="Verdana"/>
              <a:cs typeface="Verdana"/>
            </a:endParaRPr>
          </a:p>
        </p:txBody>
      </p:sp>
      <p:sp>
        <p:nvSpPr>
          <p:cNvPr id="16" name="Rectangle 15">
            <a:extLst>
              <a:ext uri="{FF2B5EF4-FFF2-40B4-BE49-F238E27FC236}">
                <a16:creationId xmlns:a16="http://schemas.microsoft.com/office/drawing/2014/main" id="{9396E5E9-5149-40C1-9FAE-A71A74C6BE7F}"/>
              </a:ext>
            </a:extLst>
          </p:cNvPr>
          <p:cNvSpPr/>
          <p:nvPr/>
        </p:nvSpPr>
        <p:spPr>
          <a:xfrm>
            <a:off x="671098" y="4568327"/>
            <a:ext cx="4012590" cy="400110"/>
          </a:xfrm>
          <a:prstGeom prst="rect">
            <a:avLst/>
          </a:prstGeom>
          <a:solidFill>
            <a:schemeClr val="bg1"/>
          </a:solidFill>
        </p:spPr>
        <p:txBody>
          <a:bodyPr wrap="square" lIns="91440" tIns="45720" rIns="91440" bIns="45720" anchor="t">
            <a:spAutoFit/>
          </a:bodyPr>
          <a:lstStyle/>
          <a:p>
            <a:pPr defTabSz="685800"/>
            <a:r>
              <a:rPr lang="en-GB" sz="2000">
                <a:solidFill>
                  <a:srgbClr val="FFC000"/>
                </a:solidFill>
                <a:latin typeface="Arial"/>
                <a:cs typeface="Arial"/>
              </a:rPr>
              <a:t>Twitter </a:t>
            </a:r>
            <a:r>
              <a:rPr lang="en-GB" sz="2000" i="1">
                <a:solidFill>
                  <a:srgbClr val="FF0000"/>
                </a:solidFill>
                <a:latin typeface="Arial"/>
                <a:cs typeface="Arial"/>
              </a:rPr>
              <a:t>please add if relevant</a:t>
            </a:r>
            <a:r>
              <a:rPr lang="en-GB" sz="2000">
                <a:solidFill>
                  <a:srgbClr val="FFC000"/>
                </a:solidFill>
                <a:latin typeface="Arial"/>
                <a:cs typeface="Arial"/>
              </a:rPr>
              <a:t> </a:t>
            </a:r>
            <a:endParaRPr lang="en-GB" sz="2000" b="0">
              <a:solidFill>
                <a:srgbClr val="FFC000"/>
              </a:solidFill>
              <a:latin typeface="Verdana"/>
              <a:ea typeface="Verdana"/>
              <a:cs typeface="Verdana"/>
            </a:endParaRPr>
          </a:p>
        </p:txBody>
      </p:sp>
    </p:spTree>
    <p:extLst>
      <p:ext uri="{BB962C8B-B14F-4D97-AF65-F5344CB8AC3E}">
        <p14:creationId xmlns:p14="http://schemas.microsoft.com/office/powerpoint/2010/main" val="3827197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object, honeycomb, sitting, table&#10;&#10;Description generated with very high confidence">
            <a:extLst>
              <a:ext uri="{FF2B5EF4-FFF2-40B4-BE49-F238E27FC236}">
                <a16:creationId xmlns:a16="http://schemas.microsoft.com/office/drawing/2014/main" id="{28AD3EFC-7A94-481D-8376-BE4420D6E8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3" y="1715910"/>
            <a:ext cx="9309056" cy="6229108"/>
          </a:xfrm>
          <a:prstGeom prst="rect">
            <a:avLst/>
          </a:prstGeom>
        </p:spPr>
      </p:pic>
      <p:sp>
        <p:nvSpPr>
          <p:cNvPr id="12" name="Rectangle 11">
            <a:extLst>
              <a:ext uri="{FF2B5EF4-FFF2-40B4-BE49-F238E27FC236}">
                <a16:creationId xmlns:a16="http://schemas.microsoft.com/office/drawing/2014/main" id="{1C7D1D92-6773-47C3-93A2-DD0BFCC93215}"/>
              </a:ext>
            </a:extLst>
          </p:cNvPr>
          <p:cNvSpPr/>
          <p:nvPr/>
        </p:nvSpPr>
        <p:spPr bwMode="auto">
          <a:xfrm>
            <a:off x="988368" y="2006997"/>
            <a:ext cx="6349078" cy="3504535"/>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5E820574-2934-4B96-9F41-F8FB3337DAA5}"/>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01AF4F8-9386-48A2-8B17-8DFD616A491A}"/>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9F6EFC8B-02D3-4DCC-9AEC-69832ACDE98A}"/>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8347BEF1-FB75-4D6C-A3C1-CE7836865A1A}"/>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BC7FFD5E-6F75-427B-A868-600016639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1D0663D8-B58E-4E4C-A3E4-0F221C695F5C}"/>
              </a:ext>
            </a:extLst>
          </p:cNvPr>
          <p:cNvSpPr>
            <a:spLocks noGrp="1"/>
          </p:cNvSpPr>
          <p:nvPr>
            <p:ph type="title"/>
          </p:nvPr>
        </p:nvSpPr>
        <p:spPr>
          <a:xfrm>
            <a:off x="1219200" y="533400"/>
            <a:ext cx="8465368" cy="1066800"/>
          </a:xfrm>
        </p:spPr>
        <p:txBody>
          <a:bodyPr/>
          <a:lstStyle/>
          <a:p>
            <a:r>
              <a:rPr lang="en-US" sz="2000" b="1"/>
              <a:t>What do we do and why?</a:t>
            </a:r>
          </a:p>
        </p:txBody>
      </p:sp>
      <p:sp>
        <p:nvSpPr>
          <p:cNvPr id="3" name="Content Placeholder 2">
            <a:extLst>
              <a:ext uri="{FF2B5EF4-FFF2-40B4-BE49-F238E27FC236}">
                <a16:creationId xmlns:a16="http://schemas.microsoft.com/office/drawing/2014/main" id="{7CE8518E-750B-4597-BF3D-C1A1FF655C10}"/>
              </a:ext>
            </a:extLst>
          </p:cNvPr>
          <p:cNvSpPr>
            <a:spLocks noGrp="1"/>
          </p:cNvSpPr>
          <p:nvPr>
            <p:ph idx="1"/>
          </p:nvPr>
        </p:nvSpPr>
        <p:spPr>
          <a:xfrm>
            <a:off x="1219200" y="2076956"/>
            <a:ext cx="6182990" cy="4241393"/>
          </a:xfrm>
        </p:spPr>
        <p:txBody>
          <a:bodyPr/>
          <a:lstStyle/>
          <a:p>
            <a:pPr marL="0" indent="0" eaLnBrk="1" hangingPunct="1">
              <a:spcBef>
                <a:spcPct val="0"/>
              </a:spcBef>
              <a:buNone/>
              <a:defRPr/>
            </a:pPr>
            <a:r>
              <a:rPr lang="en-US" dirty="0"/>
              <a:t>EURAXESS is a unique pan-European network with the goal to assist researchers in all questions regarding </a:t>
            </a:r>
            <a:r>
              <a:rPr lang="en-US" dirty="0" smtClean="0"/>
              <a:t>living and working </a:t>
            </a:r>
            <a:r>
              <a:rPr lang="en-US" dirty="0"/>
              <a:t>in a new country and their career </a:t>
            </a:r>
            <a:r>
              <a:rPr lang="en-US" dirty="0" smtClean="0"/>
              <a:t>planning across sectors. </a:t>
            </a:r>
            <a:endParaRPr lang="en-US" dirty="0"/>
          </a:p>
          <a:p>
            <a:pPr marL="0" indent="0" eaLnBrk="1" hangingPunct="1">
              <a:spcBef>
                <a:spcPct val="0"/>
              </a:spcBef>
              <a:buNone/>
              <a:defRPr/>
            </a:pPr>
            <a:endParaRPr lang="en-US" dirty="0"/>
          </a:p>
          <a:p>
            <a:pPr marL="285750" indent="-285750" eaLnBrk="1" hangingPunct="1">
              <a:spcBef>
                <a:spcPct val="0"/>
              </a:spcBef>
              <a:defRPr/>
            </a:pPr>
            <a:r>
              <a:rPr lang="en-GB" altLang="en-US" b="1" dirty="0">
                <a:solidFill>
                  <a:srgbClr val="37709F"/>
                </a:solidFill>
                <a:latin typeface="Calibri" pitchFamily="34" charset="0"/>
              </a:rPr>
              <a:t>Core activity:</a:t>
            </a:r>
            <a:r>
              <a:rPr lang="en-GB" altLang="en-US" dirty="0">
                <a:solidFill>
                  <a:srgbClr val="37709F"/>
                </a:solidFill>
                <a:latin typeface="Calibri" pitchFamily="34" charset="0"/>
              </a:rPr>
              <a:t> information and support for </a:t>
            </a:r>
            <a:r>
              <a:rPr lang="en-GB" altLang="en-US" b="1" dirty="0">
                <a:solidFill>
                  <a:srgbClr val="37709F"/>
                </a:solidFill>
                <a:latin typeface="Calibri" pitchFamily="34" charset="0"/>
              </a:rPr>
              <a:t>mobility</a:t>
            </a:r>
            <a:r>
              <a:rPr lang="en-GB" altLang="en-US" dirty="0">
                <a:solidFill>
                  <a:srgbClr val="37709F"/>
                </a:solidFill>
                <a:latin typeface="Calibri" pitchFamily="34" charset="0"/>
              </a:rPr>
              <a:t> and </a:t>
            </a:r>
            <a:r>
              <a:rPr lang="en-GB" altLang="en-US" b="1" dirty="0">
                <a:solidFill>
                  <a:srgbClr val="37709F"/>
                </a:solidFill>
                <a:latin typeface="Calibri" pitchFamily="34" charset="0"/>
              </a:rPr>
              <a:t>career development </a:t>
            </a:r>
            <a:r>
              <a:rPr lang="en-GB" altLang="en-US" dirty="0">
                <a:solidFill>
                  <a:srgbClr val="37709F"/>
                </a:solidFill>
                <a:latin typeface="Calibri" pitchFamily="34" charset="0"/>
              </a:rPr>
              <a:t>of researchers</a:t>
            </a:r>
            <a:endParaRPr lang="sk-SK" altLang="en-US" dirty="0">
              <a:solidFill>
                <a:srgbClr val="37709F"/>
              </a:solidFill>
              <a:latin typeface="Calibri" pitchFamily="34" charset="0"/>
            </a:endParaRPr>
          </a:p>
          <a:p>
            <a:pPr marL="285750" indent="-285750" eaLnBrk="1" hangingPunct="1">
              <a:spcBef>
                <a:spcPct val="0"/>
              </a:spcBef>
              <a:defRPr/>
            </a:pPr>
            <a:endParaRPr lang="sk-SK" altLang="en-US" dirty="0">
              <a:solidFill>
                <a:srgbClr val="37709F"/>
              </a:solidFill>
              <a:latin typeface="Calibri" pitchFamily="34" charset="0"/>
            </a:endParaRPr>
          </a:p>
          <a:p>
            <a:pPr marL="285750" indent="-285750" eaLnBrk="1" hangingPunct="1">
              <a:spcBef>
                <a:spcPct val="0"/>
              </a:spcBef>
              <a:defRPr/>
            </a:pPr>
            <a:r>
              <a:rPr lang="en-GB" altLang="en-US" b="1" dirty="0">
                <a:solidFill>
                  <a:srgbClr val="37709F"/>
                </a:solidFill>
                <a:latin typeface="Calibri" pitchFamily="34" charset="0"/>
              </a:rPr>
              <a:t>Policy goal behind: </a:t>
            </a:r>
            <a:r>
              <a:rPr lang="en-GB" altLang="en-US" dirty="0" smtClean="0">
                <a:solidFill>
                  <a:srgbClr val="37709F"/>
                </a:solidFill>
                <a:latin typeface="Calibri" pitchFamily="34" charset="0"/>
              </a:rPr>
              <a:t>contributing </a:t>
            </a:r>
            <a:r>
              <a:rPr lang="en-GB" altLang="en-US" dirty="0">
                <a:solidFill>
                  <a:srgbClr val="37709F"/>
                </a:solidFill>
                <a:latin typeface="Calibri" pitchFamily="34" charset="0"/>
              </a:rPr>
              <a:t>to open, attractive, </a:t>
            </a:r>
            <a:r>
              <a:rPr lang="en-GB" altLang="en-US" dirty="0" smtClean="0">
                <a:solidFill>
                  <a:srgbClr val="37709F"/>
                </a:solidFill>
                <a:latin typeface="Calibri" pitchFamily="34" charset="0"/>
              </a:rPr>
              <a:t>sustainable European </a:t>
            </a:r>
            <a:r>
              <a:rPr lang="en-GB" altLang="en-US" dirty="0">
                <a:solidFill>
                  <a:srgbClr val="37709F"/>
                </a:solidFill>
                <a:latin typeface="Calibri" pitchFamily="34" charset="0"/>
              </a:rPr>
              <a:t>labour market for researchers </a:t>
            </a:r>
          </a:p>
          <a:p>
            <a:pPr marL="0" indent="0" eaLnBrk="1" hangingPunct="1">
              <a:spcBef>
                <a:spcPct val="0"/>
              </a:spcBef>
              <a:buNone/>
              <a:defRPr/>
            </a:pPr>
            <a:endParaRPr lang="en-GB" altLang="en-US" dirty="0">
              <a:solidFill>
                <a:srgbClr val="37709F"/>
              </a:solidFill>
              <a:latin typeface="Calibri" pitchFamily="34" charset="0"/>
            </a:endParaRPr>
          </a:p>
        </p:txBody>
      </p:sp>
    </p:spTree>
    <p:extLst>
      <p:ext uri="{BB962C8B-B14F-4D97-AF65-F5344CB8AC3E}">
        <p14:creationId xmlns:p14="http://schemas.microsoft.com/office/powerpoint/2010/main" val="27855315"/>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A642FC-6EB0-4FFE-B992-130F9262E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629"/>
            <a:ext cx="9144000" cy="5152571"/>
          </a:xfrm>
          <a:prstGeom prst="rect">
            <a:avLst/>
          </a:prstGeom>
        </p:spPr>
      </p:pic>
      <p:sp>
        <p:nvSpPr>
          <p:cNvPr id="11" name="Rectangle 10">
            <a:extLst>
              <a:ext uri="{FF2B5EF4-FFF2-40B4-BE49-F238E27FC236}">
                <a16:creationId xmlns:a16="http://schemas.microsoft.com/office/drawing/2014/main" id="{68D378FD-9182-4413-89D9-70F458955192}"/>
              </a:ext>
            </a:extLst>
          </p:cNvPr>
          <p:cNvSpPr/>
          <p:nvPr/>
        </p:nvSpPr>
        <p:spPr bwMode="auto">
          <a:xfrm>
            <a:off x="988368" y="1967880"/>
            <a:ext cx="5483830" cy="388632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5D924CED-5E7E-46BE-B71D-48CF9113F22A}"/>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0653E86D-FD88-4FB1-AED5-E9B9835945EA}"/>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4178E9AF-78FE-4296-B58B-4AA7CA90B029}"/>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6ADF5030-B3AD-4C96-A2FE-52BB20EB51A8}"/>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B2E84968-8099-48D2-9265-43661D495C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D9D8E247-E5C1-4DB2-B4DE-3C5B7A48B719}"/>
              </a:ext>
            </a:extLst>
          </p:cNvPr>
          <p:cNvSpPr>
            <a:spLocks noGrp="1"/>
          </p:cNvSpPr>
          <p:nvPr>
            <p:ph type="title"/>
          </p:nvPr>
        </p:nvSpPr>
        <p:spPr/>
        <p:txBody>
          <a:bodyPr/>
          <a:lstStyle/>
          <a:p>
            <a:r>
              <a:rPr lang="nb-NO" b="1"/>
              <a:t>EURAXESS </a:t>
            </a:r>
            <a:r>
              <a:rPr lang="nb-NO" b="1" err="1"/>
              <a:t>Overview</a:t>
            </a:r>
            <a:endParaRPr lang="nb-NO" b="1"/>
          </a:p>
        </p:txBody>
      </p:sp>
      <p:sp>
        <p:nvSpPr>
          <p:cNvPr id="3" name="Content Placeholder 2">
            <a:extLst>
              <a:ext uri="{FF2B5EF4-FFF2-40B4-BE49-F238E27FC236}">
                <a16:creationId xmlns:a16="http://schemas.microsoft.com/office/drawing/2014/main" id="{AB6F1BEA-3E95-4075-BEF5-78B323E22CFC}"/>
              </a:ext>
            </a:extLst>
          </p:cNvPr>
          <p:cNvSpPr>
            <a:spLocks noGrp="1"/>
          </p:cNvSpPr>
          <p:nvPr>
            <p:ph idx="1"/>
          </p:nvPr>
        </p:nvSpPr>
        <p:spPr>
          <a:xfrm>
            <a:off x="1219200" y="2133667"/>
            <a:ext cx="5167266" cy="3894592"/>
          </a:xfrm>
        </p:spPr>
        <p:txBody>
          <a:bodyPr>
            <a:normAutofit fontScale="92500" lnSpcReduction="10000"/>
          </a:bodyPr>
          <a:lstStyle/>
          <a:p>
            <a:r>
              <a:rPr lang="en-GB" sz="2200" dirty="0">
                <a:ea typeface="ＭＳ Ｐゴシック"/>
              </a:rPr>
              <a:t>Established in May 2004 as ERA-MORE</a:t>
            </a:r>
          </a:p>
          <a:p>
            <a:r>
              <a:rPr lang="en-GB" sz="2200" dirty="0">
                <a:ea typeface="ＭＳ Ｐゴシック"/>
              </a:rPr>
              <a:t>EURAXESS was introduced in 2008</a:t>
            </a:r>
          </a:p>
          <a:p>
            <a:r>
              <a:rPr lang="en-GB" sz="2200" dirty="0">
                <a:ea typeface="ＭＳ Ｐゴシック"/>
              </a:rPr>
              <a:t>Backed by </a:t>
            </a:r>
            <a:r>
              <a:rPr lang="en-GB" sz="2200" dirty="0" smtClean="0">
                <a:ea typeface="ＭＳ Ｐゴシック"/>
              </a:rPr>
              <a:t>42 countries</a:t>
            </a:r>
            <a:endParaRPr lang="en-GB" sz="2200" dirty="0">
              <a:ea typeface="ＭＳ Ｐゴシック"/>
            </a:endParaRPr>
          </a:p>
          <a:p>
            <a:r>
              <a:rPr lang="en-GB" sz="2200" dirty="0">
                <a:ea typeface="ＭＳ Ｐゴシック"/>
              </a:rPr>
              <a:t>An ERA (European Area) key initiative</a:t>
            </a:r>
          </a:p>
          <a:p>
            <a:pPr lvl="1"/>
            <a:r>
              <a:rPr lang="en-GB" sz="1800" dirty="0">
                <a:ea typeface="ＭＳ Ｐゴシック"/>
              </a:rPr>
              <a:t>Facilitating researchers’ mobility</a:t>
            </a:r>
          </a:p>
          <a:p>
            <a:pPr lvl="1"/>
            <a:r>
              <a:rPr lang="en-GB" sz="1800" dirty="0">
                <a:ea typeface="ＭＳ Ｐゴシック"/>
              </a:rPr>
              <a:t>Supporting career development</a:t>
            </a:r>
          </a:p>
          <a:p>
            <a:pPr lvl="1"/>
            <a:r>
              <a:rPr lang="en-GB" sz="1800" dirty="0">
                <a:ea typeface="ＭＳ Ｐゴシック"/>
              </a:rPr>
              <a:t>Ensuring attractive careers across Europe and beyond</a:t>
            </a:r>
          </a:p>
          <a:p>
            <a:r>
              <a:rPr lang="en-GB" sz="2200" dirty="0">
                <a:ea typeface="ＭＳ Ｐゴシック"/>
              </a:rPr>
              <a:t>Target audiences:</a:t>
            </a:r>
          </a:p>
          <a:p>
            <a:pPr lvl="1"/>
            <a:r>
              <a:rPr lang="en-GB" sz="1700" dirty="0">
                <a:ea typeface="ＭＳ Ｐゴシック"/>
              </a:rPr>
              <a:t>Researchers</a:t>
            </a:r>
          </a:p>
          <a:p>
            <a:pPr lvl="1"/>
            <a:r>
              <a:rPr lang="en-GB" sz="1700" dirty="0">
                <a:ea typeface="ＭＳ Ｐゴシック"/>
              </a:rPr>
              <a:t>Researcher institutions</a:t>
            </a:r>
          </a:p>
          <a:p>
            <a:pPr lvl="1"/>
            <a:r>
              <a:rPr lang="en-GB" sz="1700" dirty="0">
                <a:ea typeface="ＭＳ Ｐゴシック"/>
              </a:rPr>
              <a:t>Entrepreneurs and industry</a:t>
            </a:r>
            <a:endParaRPr lang="en-GB" dirty="0"/>
          </a:p>
          <a:p>
            <a:pPr lvl="1"/>
            <a:endParaRPr lang="en-GB" dirty="0"/>
          </a:p>
        </p:txBody>
      </p:sp>
    </p:spTree>
    <p:extLst>
      <p:ext uri="{BB962C8B-B14F-4D97-AF65-F5344CB8AC3E}">
        <p14:creationId xmlns:p14="http://schemas.microsoft.com/office/powerpoint/2010/main" val="365644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53D6C5-61B1-4BB2-8FFE-0D4B96B2CEA1}"/>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5E965D72-FEDA-478F-B602-B6CF091D6DC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3209E1DC-09FE-42C7-9F24-B2463497D2BB}"/>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ADF4B8E-AE43-4D60-AC65-60FD6D5A83F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11F6475-793D-463C-B08B-2F101CF16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F298E33-6099-4124-B2CA-96034FCC176E}"/>
              </a:ext>
            </a:extLst>
          </p:cNvPr>
          <p:cNvSpPr>
            <a:spLocks noGrp="1"/>
          </p:cNvSpPr>
          <p:nvPr>
            <p:ph type="title"/>
          </p:nvPr>
        </p:nvSpPr>
        <p:spPr>
          <a:xfrm>
            <a:off x="1219200" y="533400"/>
            <a:ext cx="6161112" cy="1066800"/>
          </a:xfrm>
        </p:spPr>
        <p:txBody>
          <a:bodyPr/>
          <a:lstStyle/>
          <a:p>
            <a:r>
              <a:rPr lang="nb-NO" b="1"/>
              <a:t>The Instruments</a:t>
            </a:r>
          </a:p>
        </p:txBody>
      </p:sp>
      <p:pic>
        <p:nvPicPr>
          <p:cNvPr id="3" name="Picture 9" descr="A close up of a wheel&#10;&#10;Description generated with high confidence">
            <a:extLst>
              <a:ext uri="{FF2B5EF4-FFF2-40B4-BE49-F238E27FC236}">
                <a16:creationId xmlns:a16="http://schemas.microsoft.com/office/drawing/2014/main" id="{BE3BC25D-B200-443E-A2D4-B096FF112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9" y="1685759"/>
            <a:ext cx="9147778" cy="6121993"/>
          </a:xfrm>
          <a:prstGeom prst="rect">
            <a:avLst/>
          </a:prstGeom>
        </p:spPr>
      </p:pic>
    </p:spTree>
    <p:extLst>
      <p:ext uri="{BB962C8B-B14F-4D97-AF65-F5344CB8AC3E}">
        <p14:creationId xmlns:p14="http://schemas.microsoft.com/office/powerpoint/2010/main" val="1963770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F7F94C-6A97-49EB-B86A-D0ABBF286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31504"/>
            <a:ext cx="9144000" cy="6096000"/>
          </a:xfrm>
          <a:prstGeom prst="rect">
            <a:avLst/>
          </a:prstGeom>
        </p:spPr>
      </p:pic>
      <p:sp>
        <p:nvSpPr>
          <p:cNvPr id="11" name="Rectangle 10">
            <a:extLst>
              <a:ext uri="{FF2B5EF4-FFF2-40B4-BE49-F238E27FC236}">
                <a16:creationId xmlns:a16="http://schemas.microsoft.com/office/drawing/2014/main" id="{42CAD597-33ED-4A2B-B61C-67694CFE1F53}"/>
              </a:ext>
            </a:extLst>
          </p:cNvPr>
          <p:cNvSpPr/>
          <p:nvPr/>
        </p:nvSpPr>
        <p:spPr bwMode="auto">
          <a:xfrm>
            <a:off x="988368" y="2348881"/>
            <a:ext cx="5788012" cy="3309568"/>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D53197DF-18D7-4F06-B641-45D5473C5F0C}"/>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173AE546-AE93-40C4-AB45-ABB645D483A2}"/>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49A41F31-81F2-4AF0-B8A1-EF1AA108790F}"/>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640B167-B846-4779-B3BF-7BF84B10E025}"/>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79D4476-13E1-46A1-B7FB-5E9C39A7A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5DF45A87-CD7C-4EDB-A198-030DEE728CDA}"/>
              </a:ext>
            </a:extLst>
          </p:cNvPr>
          <p:cNvSpPr>
            <a:spLocks noGrp="1"/>
          </p:cNvSpPr>
          <p:nvPr>
            <p:ph type="title"/>
          </p:nvPr>
        </p:nvSpPr>
        <p:spPr/>
        <p:txBody>
          <a:bodyPr/>
          <a:lstStyle/>
          <a:p>
            <a:r>
              <a:rPr lang="nb-NO" b="1"/>
              <a:t>EURAXESS Instruments</a:t>
            </a:r>
          </a:p>
        </p:txBody>
      </p:sp>
      <p:graphicFrame>
        <p:nvGraphicFramePr>
          <p:cNvPr id="13" name="Content Placeholder 15">
            <a:extLst>
              <a:ext uri="{FF2B5EF4-FFF2-40B4-BE49-F238E27FC236}">
                <a16:creationId xmlns:a16="http://schemas.microsoft.com/office/drawing/2014/main" id="{4BA7E87E-4024-4325-9110-998BFAA86254}"/>
              </a:ext>
            </a:extLst>
          </p:cNvPr>
          <p:cNvGraphicFramePr>
            <a:graphicFrameLocks noGrp="1"/>
          </p:cNvGraphicFramePr>
          <p:nvPr>
            <p:extLst>
              <p:ext uri="{D42A27DB-BD31-4B8C-83A1-F6EECF244321}">
                <p14:modId xmlns:p14="http://schemas.microsoft.com/office/powerpoint/2010/main" val="642155885"/>
              </p:ext>
            </p:extLst>
          </p:nvPr>
        </p:nvGraphicFramePr>
        <p:xfrm>
          <a:off x="210512" y="2437727"/>
          <a:ext cx="6945765" cy="3088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FBE81AE8-3232-4C4F-94B1-E0C7F47CAC35}"/>
              </a:ext>
            </a:extLst>
          </p:cNvPr>
          <p:cNvPicPr>
            <a:picLocks noChangeAspect="1"/>
          </p:cNvPicPr>
          <p:nvPr/>
        </p:nvPicPr>
        <p:blipFill>
          <a:blip r:embed="rId9"/>
          <a:stretch>
            <a:fillRect/>
          </a:stretch>
        </p:blipFill>
        <p:spPr>
          <a:xfrm>
            <a:off x="2967603" y="3600063"/>
            <a:ext cx="1495373" cy="781028"/>
          </a:xfrm>
          <a:prstGeom prst="rect">
            <a:avLst/>
          </a:prstGeom>
        </p:spPr>
      </p:pic>
    </p:spTree>
    <p:extLst>
      <p:ext uri="{BB962C8B-B14F-4D97-AF65-F5344CB8AC3E}">
        <p14:creationId xmlns:p14="http://schemas.microsoft.com/office/powerpoint/2010/main" val="72794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53D6C5-61B1-4BB2-8FFE-0D4B96B2CEA1}"/>
              </a:ext>
            </a:extLst>
          </p:cNvPr>
          <p:cNvGrpSpPr/>
          <p:nvPr/>
        </p:nvGrpSpPr>
        <p:grpSpPr>
          <a:xfrm>
            <a:off x="0" y="533400"/>
            <a:ext cx="9144000" cy="1066800"/>
            <a:chOff x="0" y="533400"/>
            <a:chExt cx="9144000" cy="1066800"/>
          </a:xfrm>
        </p:grpSpPr>
        <p:grpSp>
          <p:nvGrpSpPr>
            <p:cNvPr id="5" name="Group 4">
              <a:extLst>
                <a:ext uri="{FF2B5EF4-FFF2-40B4-BE49-F238E27FC236}">
                  <a16:creationId xmlns:a16="http://schemas.microsoft.com/office/drawing/2014/main" id="{5E965D72-FEDA-478F-B602-B6CF091D6DC1}"/>
                </a:ext>
              </a:extLst>
            </p:cNvPr>
            <p:cNvGrpSpPr/>
            <p:nvPr/>
          </p:nvGrpSpPr>
          <p:grpSpPr>
            <a:xfrm>
              <a:off x="0" y="533400"/>
              <a:ext cx="9144000" cy="1066800"/>
              <a:chOff x="0" y="533400"/>
              <a:chExt cx="9144000" cy="1066800"/>
            </a:xfrm>
          </p:grpSpPr>
          <p:sp>
            <p:nvSpPr>
              <p:cNvPr id="7" name="Rectangle 6">
                <a:extLst>
                  <a:ext uri="{FF2B5EF4-FFF2-40B4-BE49-F238E27FC236}">
                    <a16:creationId xmlns:a16="http://schemas.microsoft.com/office/drawing/2014/main" id="{3209E1DC-09FE-42C7-9F24-B2463497D2BB}"/>
                  </a:ext>
                </a:extLst>
              </p:cNvPr>
              <p:cNvSpPr/>
              <p:nvPr/>
            </p:nvSpPr>
            <p:spPr bwMode="auto">
              <a:xfrm>
                <a:off x="0" y="533400"/>
                <a:ext cx="683568"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ADF4B8E-AE43-4D60-AC65-60FD6D5A83F4}"/>
                  </a:ext>
                </a:extLst>
              </p:cNvPr>
              <p:cNvSpPr/>
              <p:nvPr/>
            </p:nvSpPr>
            <p:spPr bwMode="auto">
              <a:xfrm>
                <a:off x="988368" y="533400"/>
                <a:ext cx="8155632" cy="1066800"/>
              </a:xfrm>
              <a:prstGeom prst="rect">
                <a:avLst/>
              </a:prstGeom>
              <a:solidFill>
                <a:srgbClr val="006B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D11F6475-793D-463C-B08B-2F101CF16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764704"/>
              <a:ext cx="1112452" cy="835496"/>
            </a:xfrm>
            <a:prstGeom prst="rect">
              <a:avLst/>
            </a:prstGeom>
          </p:spPr>
        </p:pic>
      </p:grpSp>
      <p:sp>
        <p:nvSpPr>
          <p:cNvPr id="2" name="Title 1">
            <a:extLst>
              <a:ext uri="{FF2B5EF4-FFF2-40B4-BE49-F238E27FC236}">
                <a16:creationId xmlns:a16="http://schemas.microsoft.com/office/drawing/2014/main" id="{EF298E33-6099-4124-B2CA-96034FCC176E}"/>
              </a:ext>
            </a:extLst>
          </p:cNvPr>
          <p:cNvSpPr>
            <a:spLocks noGrp="1"/>
          </p:cNvSpPr>
          <p:nvPr>
            <p:ph type="title"/>
          </p:nvPr>
        </p:nvSpPr>
        <p:spPr>
          <a:xfrm>
            <a:off x="1219200" y="533400"/>
            <a:ext cx="6161112" cy="1066800"/>
          </a:xfrm>
        </p:spPr>
        <p:txBody>
          <a:bodyPr/>
          <a:lstStyle/>
          <a:p>
            <a:r>
              <a:rPr lang="nb-NO" b="1"/>
              <a:t>The portal</a:t>
            </a:r>
            <a:endParaRPr lang="en-GB" b="1"/>
          </a:p>
        </p:txBody>
      </p:sp>
      <p:sp>
        <p:nvSpPr>
          <p:cNvPr id="13" name="Rectangle 12">
            <a:extLst>
              <a:ext uri="{FF2B5EF4-FFF2-40B4-BE49-F238E27FC236}">
                <a16:creationId xmlns:a16="http://schemas.microsoft.com/office/drawing/2014/main" id="{55C08912-4619-4D97-AF82-D2628C8ED171}"/>
              </a:ext>
            </a:extLst>
          </p:cNvPr>
          <p:cNvSpPr/>
          <p:nvPr/>
        </p:nvSpPr>
        <p:spPr bwMode="auto">
          <a:xfrm>
            <a:off x="2876" y="1792857"/>
            <a:ext cx="9152625" cy="505507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0" name="Picture 20" descr="The front of a building&#10;&#10;Description generated with high confidence">
            <a:extLst>
              <a:ext uri="{FF2B5EF4-FFF2-40B4-BE49-F238E27FC236}">
                <a16:creationId xmlns:a16="http://schemas.microsoft.com/office/drawing/2014/main" id="{CF54D8EA-25D7-4B8F-B220-4F439748B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740" y="1795645"/>
            <a:ext cx="7602746" cy="5035124"/>
          </a:xfrm>
          <a:prstGeom prst="rect">
            <a:avLst/>
          </a:prstGeom>
          <a:ln>
            <a:noFill/>
          </a:ln>
          <a:effectLst>
            <a:softEdge rad="112500"/>
          </a:effectLst>
        </p:spPr>
      </p:pic>
    </p:spTree>
    <p:extLst>
      <p:ext uri="{BB962C8B-B14F-4D97-AF65-F5344CB8AC3E}">
        <p14:creationId xmlns:p14="http://schemas.microsoft.com/office/powerpoint/2010/main" val="1032910146"/>
      </p:ext>
    </p:extLst>
  </p:cSld>
  <p:clrMapOvr>
    <a:masterClrMapping/>
  </p:clrMapOvr>
</p:sld>
</file>

<file path=ppt/theme/theme1.xml><?xml version="1.0" encoding="utf-8"?>
<a:theme xmlns:a="http://schemas.openxmlformats.org/drawingml/2006/main" name="EURAXESS Master">
  <a:themeElements>
    <a:clrScheme name="EURAXESS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URAXESS Master">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EURAXESS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URAXESS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URAXESS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URAXESS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URAXESS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URAXESS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URAXESS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URAXESS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URAXESS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URAXESS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URAXESS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URAXESS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580</TotalTime>
  <Words>1221</Words>
  <Application>Microsoft Office PowerPoint</Application>
  <PresentationFormat>On-screen Show (4:3)</PresentationFormat>
  <Paragraphs>188</Paragraphs>
  <Slides>45</Slides>
  <Notes>8</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ＭＳ Ｐゴシック</vt:lpstr>
      <vt:lpstr>Arial</vt:lpstr>
      <vt:lpstr>Calibri</vt:lpstr>
      <vt:lpstr>Symbol</vt:lpstr>
      <vt:lpstr>Tahoma</vt:lpstr>
      <vt:lpstr>Verdana</vt:lpstr>
      <vt:lpstr>Wingdings</vt:lpstr>
      <vt:lpstr>EURAXESS Master</vt:lpstr>
      <vt:lpstr>Default Design</vt:lpstr>
      <vt:lpstr>PowerPoint Presentation</vt:lpstr>
      <vt:lpstr>PowerPoint Presentation</vt:lpstr>
      <vt:lpstr>THE INITIATIVE</vt:lpstr>
      <vt:lpstr>EURAXESS</vt:lpstr>
      <vt:lpstr>What do we do and why?</vt:lpstr>
      <vt:lpstr>EURAXESS Overview</vt:lpstr>
      <vt:lpstr>The Instruments</vt:lpstr>
      <vt:lpstr>EURAXESS Instruments</vt:lpstr>
      <vt:lpstr>The portal</vt:lpstr>
      <vt:lpstr>EURAXESS Portal</vt:lpstr>
      <vt:lpstr>Frontpage EU Portal</vt:lpstr>
      <vt:lpstr>EURAXESS jobs, funding &amp; hosting </vt:lpstr>
      <vt:lpstr>Funder or Recruiter? None</vt:lpstr>
      <vt:lpstr>EURAXESS contributions</vt:lpstr>
      <vt:lpstr>PowerPoint Presentation</vt:lpstr>
      <vt:lpstr>What's it in for you?</vt:lpstr>
      <vt:lpstr>PowerPoint Presentation</vt:lpstr>
      <vt:lpstr>Enable your Researcher Profile</vt:lpstr>
      <vt:lpstr>PowerPoint Presentation</vt:lpstr>
      <vt:lpstr>Science4Refugees</vt:lpstr>
      <vt:lpstr>PowerPoint Presentation</vt:lpstr>
      <vt:lpstr>Customised job information for registered users</vt:lpstr>
      <vt:lpstr>PowerPoint Presentation</vt:lpstr>
      <vt:lpstr>PowerPoint Presentation</vt:lpstr>
      <vt:lpstr>PowerPoint Presentation</vt:lpstr>
      <vt:lpstr>Career development</vt:lpstr>
      <vt:lpstr>PowerPoint Presentation</vt:lpstr>
      <vt:lpstr>PowerPoint Presentation</vt:lpstr>
      <vt:lpstr>PowerPoint Presentation</vt:lpstr>
      <vt:lpstr>National portals</vt:lpstr>
      <vt:lpstr>EURAXESS Portal</vt:lpstr>
      <vt:lpstr>National portals</vt:lpstr>
      <vt:lpstr>PowerPoint Presentation</vt:lpstr>
      <vt:lpstr>EURAXESS [country] national portal</vt:lpstr>
      <vt:lpstr>The network</vt:lpstr>
      <vt:lpstr>EURAXESS Centres</vt:lpstr>
      <vt:lpstr>PowerPoint Presentation</vt:lpstr>
      <vt:lpstr>PowerPoint Presentation</vt:lpstr>
      <vt:lpstr>PowerPoint Presentation</vt:lpstr>
      <vt:lpstr>PowerPoint Presentation</vt:lpstr>
      <vt:lpstr>Researchers working outside of Europe</vt:lpstr>
      <vt:lpstr>PowerPoint Presentation</vt:lpstr>
      <vt:lpstr>Special portals – EURAXESS Worldwide</vt:lpstr>
      <vt:lpstr>Special portals – EURAXESS Worldwide</vt:lpstr>
      <vt:lpstr>Follow and Contact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HRS4R Introduction</dc:title>
  <dc:creator>SANCHO ANDRES Laura (RTD-EXT)</dc:creator>
  <cp:lastModifiedBy>SANCHO Laura (RTD-EXT)</cp:lastModifiedBy>
  <cp:revision>18</cp:revision>
  <dcterms:created xsi:type="dcterms:W3CDTF">2019-10-29T09:40:58Z</dcterms:created>
  <dcterms:modified xsi:type="dcterms:W3CDTF">2020-10-28T13:55:40Z</dcterms:modified>
</cp:coreProperties>
</file>