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648" r:id="rId2"/>
  </p:sldMasterIdLst>
  <p:notesMasterIdLst>
    <p:notesMasterId r:id="rId38"/>
  </p:notesMasterIdLst>
  <p:handoutMasterIdLst>
    <p:handoutMasterId r:id="rId39"/>
  </p:handoutMasterIdLst>
  <p:sldIdLst>
    <p:sldId id="344" r:id="rId3"/>
    <p:sldId id="275" r:id="rId4"/>
    <p:sldId id="327" r:id="rId5"/>
    <p:sldId id="258" r:id="rId6"/>
    <p:sldId id="285" r:id="rId7"/>
    <p:sldId id="257" r:id="rId8"/>
    <p:sldId id="330" r:id="rId9"/>
    <p:sldId id="340" r:id="rId10"/>
    <p:sldId id="261" r:id="rId11"/>
    <p:sldId id="323" r:id="rId12"/>
    <p:sldId id="349" r:id="rId13"/>
    <p:sldId id="393" r:id="rId14"/>
    <p:sldId id="283" r:id="rId15"/>
    <p:sldId id="384" r:id="rId16"/>
    <p:sldId id="385" r:id="rId17"/>
    <p:sldId id="386" r:id="rId18"/>
    <p:sldId id="389" r:id="rId19"/>
    <p:sldId id="388" r:id="rId20"/>
    <p:sldId id="390" r:id="rId21"/>
    <p:sldId id="364" r:id="rId22"/>
    <p:sldId id="362" r:id="rId23"/>
    <p:sldId id="272" r:id="rId24"/>
    <p:sldId id="334" r:id="rId25"/>
    <p:sldId id="392" r:id="rId26"/>
    <p:sldId id="391" r:id="rId27"/>
    <p:sldId id="329" r:id="rId28"/>
    <p:sldId id="394" r:id="rId29"/>
    <p:sldId id="395" r:id="rId30"/>
    <p:sldId id="325" r:id="rId31"/>
    <p:sldId id="369" r:id="rId32"/>
    <p:sldId id="378" r:id="rId33"/>
    <p:sldId id="379" r:id="rId34"/>
    <p:sldId id="328" r:id="rId35"/>
    <p:sldId id="372" r:id="rId36"/>
    <p:sldId id="348" r:id="rId3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CHO Laura (RTD-EXT)" initials="SL(" lastIdx="31" clrIdx="6">
    <p:extLst>
      <p:ext uri="{19B8F6BF-5375-455C-9EA6-DF929625EA0E}">
        <p15:presenceInfo xmlns:p15="http://schemas.microsoft.com/office/powerpoint/2012/main" userId="S-1-5-21-1606980848-2025429265-839522115-1116152" providerId="AD"/>
      </p:ext>
    </p:extLst>
  </p:cmAuthor>
  <p:cmAuthor id="1" name="SANCHO ANDRES Laura (RTD-EXT)" initials="SAL(" lastIdx="1" clrIdx="0">
    <p:extLst>
      <p:ext uri="{19B8F6BF-5375-455C-9EA6-DF929625EA0E}">
        <p15:presenceInfo xmlns:p15="http://schemas.microsoft.com/office/powerpoint/2012/main" userId="SANCHO ANDRES Laura (RTD-EXT)" providerId="None"/>
      </p:ext>
    </p:extLst>
  </p:cmAuthor>
  <p:cmAuthor id="8" name="Gjestebruker" initials="Gj" lastIdx="3" clrIdx="7">
    <p:extLst>
      <p:ext uri="{19B8F6BF-5375-455C-9EA6-DF929625EA0E}">
        <p15:presenceInfo xmlns:p15="http://schemas.microsoft.com/office/powerpoint/2012/main" userId="S::urn:spo:anon#06250fe287a09de45b6f4f1aae3d4547c133990bf54b17e422465548b07138a2::" providerId="AD"/>
      </p:ext>
    </p:extLst>
  </p:cmAuthor>
  <p:cmAuthor id="2" name="Miroslav Malinovic" initials="MM" lastIdx="1" clrIdx="1">
    <p:extLst>
      <p:ext uri="{19B8F6BF-5375-455C-9EA6-DF929625EA0E}">
        <p15:presenceInfo xmlns:p15="http://schemas.microsoft.com/office/powerpoint/2012/main" userId="Miroslav Malinovic" providerId="None"/>
      </p:ext>
    </p:extLst>
  </p:cmAuthor>
  <p:cmAuthor id="3" name="Miroslav Malinovic" initials="MM [2]" lastIdx="39" clrIdx="2">
    <p:extLst>
      <p:ext uri="{19B8F6BF-5375-455C-9EA6-DF929625EA0E}">
        <p15:presenceInfo xmlns:p15="http://schemas.microsoft.com/office/powerpoint/2012/main" userId="S::miroslav.malinovic@aggf.unibl.org::fbea90be-6299-4302-aa23-257226b9b1d8" providerId="AD"/>
      </p:ext>
    </p:extLst>
  </p:cmAuthor>
  <p:cmAuthor id="4" name="John Baarli" initials="JB" lastIdx="22" clrIdx="3">
    <p:extLst>
      <p:ext uri="{19B8F6BF-5375-455C-9EA6-DF929625EA0E}">
        <p15:presenceInfo xmlns:p15="http://schemas.microsoft.com/office/powerpoint/2012/main" userId="S::bjo_forskningsradet.no#ext#@aggfuniblorg.onmicrosoft.com::ad2feb68-4b5b-44e4-9e4a-a76600f2082c" providerId="AD"/>
      </p:ext>
    </p:extLst>
  </p:cmAuthor>
  <p:cmAuthor id="5" name="John Baarli" initials="JB [2]" lastIdx="1" clrIdx="4">
    <p:extLst>
      <p:ext uri="{19B8F6BF-5375-455C-9EA6-DF929625EA0E}">
        <p15:presenceInfo xmlns:p15="http://schemas.microsoft.com/office/powerpoint/2012/main" userId="S::bjo@forskningsradet.no::40a3ee50-dcb6-4ecf-8b40-04f3e23febd6" providerId="AD"/>
      </p:ext>
    </p:extLst>
  </p:cmAuthor>
  <p:cmAuthor id="6" name="Guest User" initials="GU" lastIdx="1" clrIdx="5">
    <p:extLst>
      <p:ext uri="{19B8F6BF-5375-455C-9EA6-DF929625EA0E}">
        <p15:presenceInfo xmlns:p15="http://schemas.microsoft.com/office/powerpoint/2012/main" userId="S::urn:spo:anon#a213a74e7da850bba4eec02e17de7abaa6405d099185c7b9c53a2ff2dbf1156b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20E"/>
    <a:srgbClr val="006195"/>
    <a:srgbClr val="C23398"/>
    <a:srgbClr val="009FBA"/>
    <a:srgbClr val="006B99"/>
    <a:srgbClr val="008FB1"/>
    <a:srgbClr val="0F5494"/>
    <a:srgbClr val="3166CF"/>
    <a:srgbClr val="2D5EC1"/>
    <a:srgbClr val="FFD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DA27F7-D39C-8EEC-EB1F-D5FAE1C5BB86}" v="122" dt="2021-02-02T10:37:59.920"/>
    <p1510:client id="{2A336EC2-021C-1311-8F77-F3CDFB3B1FB7}" v="10" dt="2021-02-08T10:05:21.379"/>
    <p1510:client id="{2D331A99-C40F-2115-997D-175BBF4AE153}" v="2" dt="2020-10-15T11:17:29.815"/>
    <p1510:client id="{3B71B297-9D32-4387-9689-941FD6D0CAEF}" v="122" dt="2021-02-09T10:33:05.274"/>
    <p1510:client id="{440CDB5D-4595-9A76-CF02-4420FA98AC09}" v="291" dt="2021-02-02T10:49:55.589"/>
    <p1510:client id="{5C0AB9E5-B1DC-A58B-9F0C-32D62EC0A206}" v="2" dt="2021-02-09T10:18:11.396"/>
    <p1510:client id="{9E043AB4-B1C0-12C1-1C13-6E626F740C38}" v="4" dt="2021-01-26T11:27:06.401"/>
    <p1510:client id="{B807CAE3-97EC-157D-4867-EB0285A1A36C}" v="799" dt="2021-01-26T11:26:15.791"/>
    <p1510:client id="{F5370CA1-6597-5F23-5D81-646D34D222BE}" v="10" dt="2021-02-08T13:01:40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4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homes\102\sanlaur\My%20Documents\Stats\Statistics%20requests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6025157890412"/>
          <c:y val="3.1798586795232807E-2"/>
          <c:w val="0.89263974842109584"/>
          <c:h val="0.665858082702274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24EA2"/>
            </a:solidFill>
            <a:ln>
              <a:noFill/>
            </a:ln>
            <a:effectLst/>
          </c:spPr>
          <c:invertIfNegative val="0"/>
          <c:cat>
            <c:strRef>
              <c:f>Sheet1!$B$8:$T$8</c:f>
              <c:strCache>
                <c:ptCount val="19"/>
                <c:pt idx="0">
                  <c:v>Access to the culture of the host country/language courses</c:v>
                </c:pt>
                <c:pt idx="1">
                  <c:v>Accommodation</c:v>
                </c:pt>
                <c:pt idx="2">
                  <c:v>Banking</c:v>
                </c:pt>
                <c:pt idx="3">
                  <c:v>Career Development</c:v>
                </c:pt>
                <c:pt idx="4">
                  <c:v>Day care, schooling &amp; family related issues</c:v>
                </c:pt>
                <c:pt idx="5">
                  <c:v>Departure conditions/formalities</c:v>
                </c:pt>
                <c:pt idx="6">
                  <c:v>Entry conditions/visas</c:v>
                </c:pt>
                <c:pt idx="7">
                  <c:v>Health insurance</c:v>
                </c:pt>
                <c:pt idx="8">
                  <c:v>Intellectual Property Rights</c:v>
                </c:pt>
                <c:pt idx="9">
                  <c:v>Job opportunities</c:v>
                </c:pt>
                <c:pt idx="10">
                  <c:v>Medical care</c:v>
                </c:pt>
                <c:pt idx="11">
                  <c:v>Pension rights</c:v>
                </c:pt>
                <c:pt idx="12">
                  <c:v>Recognition of diplomas</c:v>
                </c:pt>
                <c:pt idx="13">
                  <c:v>Research funding opportunitie</c:v>
                </c:pt>
                <c:pt idx="14">
                  <c:v>Research Landscape</c:v>
                </c:pt>
                <c:pt idx="15">
                  <c:v>Taxation/salaries</c:v>
                </c:pt>
                <c:pt idx="16">
                  <c:v>Unemployment</c:v>
                </c:pt>
                <c:pt idx="17">
                  <c:v>Work permit</c:v>
                </c:pt>
                <c:pt idx="18">
                  <c:v>Other</c:v>
                </c:pt>
              </c:strCache>
            </c:strRef>
          </c:cat>
          <c:val>
            <c:numRef>
              <c:f>Sheet1!$B$12:$T$12</c:f>
              <c:numCache>
                <c:formatCode>General</c:formatCode>
                <c:ptCount val="19"/>
                <c:pt idx="0">
                  <c:v>18707</c:v>
                </c:pt>
                <c:pt idx="1">
                  <c:v>35514</c:v>
                </c:pt>
                <c:pt idx="2">
                  <c:v>14069</c:v>
                </c:pt>
                <c:pt idx="3">
                  <c:v>12557</c:v>
                </c:pt>
                <c:pt idx="4">
                  <c:v>8298</c:v>
                </c:pt>
                <c:pt idx="5">
                  <c:v>8836</c:v>
                </c:pt>
                <c:pt idx="6">
                  <c:v>68593</c:v>
                </c:pt>
                <c:pt idx="7">
                  <c:v>25690</c:v>
                </c:pt>
                <c:pt idx="8">
                  <c:v>3673</c:v>
                </c:pt>
                <c:pt idx="9">
                  <c:v>9994</c:v>
                </c:pt>
                <c:pt idx="10">
                  <c:v>8228</c:v>
                </c:pt>
                <c:pt idx="11">
                  <c:v>3679</c:v>
                </c:pt>
                <c:pt idx="12">
                  <c:v>6253</c:v>
                </c:pt>
                <c:pt idx="13">
                  <c:v>15570</c:v>
                </c:pt>
                <c:pt idx="14">
                  <c:v>3065</c:v>
                </c:pt>
                <c:pt idx="15">
                  <c:v>20258</c:v>
                </c:pt>
                <c:pt idx="16">
                  <c:v>3272</c:v>
                </c:pt>
                <c:pt idx="17">
                  <c:v>20451</c:v>
                </c:pt>
                <c:pt idx="18">
                  <c:v>27046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CF-4B89-82A4-4032E53C0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2740696"/>
        <c:axId val="292745944"/>
      </c:barChart>
      <c:catAx>
        <c:axId val="29274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745944"/>
        <c:crosses val="autoZero"/>
        <c:auto val="1"/>
        <c:lblAlgn val="ctr"/>
        <c:lblOffset val="100"/>
        <c:noMultiLvlLbl val="0"/>
      </c:catAx>
      <c:valAx>
        <c:axId val="292745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74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D4E72-AFAB-43E6-BA64-1923DB0F5C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BF2FD8-AFAD-4C54-BA5B-5BACD314A354}">
      <dgm:prSet phldrT="[Text]"/>
      <dgm:spPr>
        <a:solidFill>
          <a:srgbClr val="0070C0"/>
        </a:solidFill>
      </dgm:spPr>
      <dgm:t>
        <a:bodyPr/>
        <a:lstStyle/>
        <a:p>
          <a:r>
            <a:rPr lang="en-US" b="1"/>
            <a:t>Job, funding, hosting database</a:t>
          </a:r>
        </a:p>
      </dgm:t>
    </dgm:pt>
    <dgm:pt modelId="{3B329F86-9A98-4C33-879F-ABDA83ECED89}" type="parTrans" cxnId="{199ABB45-1F23-4574-902E-FA8645887A18}">
      <dgm:prSet/>
      <dgm:spPr/>
      <dgm:t>
        <a:bodyPr/>
        <a:lstStyle/>
        <a:p>
          <a:endParaRPr lang="en-US"/>
        </a:p>
      </dgm:t>
    </dgm:pt>
    <dgm:pt modelId="{CA0154EC-AC22-4D0F-B743-8DBE8FEC024E}" type="sibTrans" cxnId="{199ABB45-1F23-4574-902E-FA8645887A18}">
      <dgm:prSet/>
      <dgm:spPr/>
      <dgm:t>
        <a:bodyPr/>
        <a:lstStyle/>
        <a:p>
          <a:endParaRPr lang="en-US"/>
        </a:p>
      </dgm:t>
    </dgm:pt>
    <dgm:pt modelId="{FFDCADAC-BD7D-486E-AEAA-DC97905B56BD}">
      <dgm:prSet phldrT="[Text]"/>
      <dgm:spPr>
        <a:solidFill>
          <a:srgbClr val="8A2064"/>
        </a:solidFill>
      </dgm:spPr>
      <dgm:t>
        <a:bodyPr/>
        <a:lstStyle/>
        <a:p>
          <a:r>
            <a:rPr lang="en-US" b="1"/>
            <a:t>Career Development</a:t>
          </a:r>
        </a:p>
      </dgm:t>
    </dgm:pt>
    <dgm:pt modelId="{88D3CFE5-5775-4471-AA1B-7C8430C56D35}" type="parTrans" cxnId="{FE227CB8-84BB-41D5-B4C3-0E3038E4C7F7}">
      <dgm:prSet/>
      <dgm:spPr/>
      <dgm:t>
        <a:bodyPr/>
        <a:lstStyle/>
        <a:p>
          <a:endParaRPr lang="en-US"/>
        </a:p>
      </dgm:t>
    </dgm:pt>
    <dgm:pt modelId="{F35319EC-30FF-42D0-945D-FB725F966DCF}" type="sibTrans" cxnId="{FE227CB8-84BB-41D5-B4C3-0E3038E4C7F7}">
      <dgm:prSet/>
      <dgm:spPr/>
      <dgm:t>
        <a:bodyPr/>
        <a:lstStyle/>
        <a:p>
          <a:endParaRPr lang="en-US"/>
        </a:p>
      </dgm:t>
    </dgm:pt>
    <dgm:pt modelId="{D3E93DCD-43B9-4F35-A60D-D61DB739498C}">
      <dgm:prSet phldrT="[Text]"/>
      <dgm:spPr>
        <a:solidFill>
          <a:srgbClr val="009FBA"/>
        </a:solidFill>
      </dgm:spPr>
      <dgm:t>
        <a:bodyPr/>
        <a:lstStyle/>
        <a:p>
          <a:r>
            <a:rPr lang="en-US" b="1"/>
            <a:t>HRS4R</a:t>
          </a:r>
        </a:p>
      </dgm:t>
    </dgm:pt>
    <dgm:pt modelId="{1D305C7D-5233-4BEF-B814-A96CF2CBC2F9}" type="parTrans" cxnId="{EF9BD7EB-D694-4AA0-9FBB-EBB3184B7912}">
      <dgm:prSet/>
      <dgm:spPr/>
      <dgm:t>
        <a:bodyPr/>
        <a:lstStyle/>
        <a:p>
          <a:endParaRPr lang="en-US"/>
        </a:p>
      </dgm:t>
    </dgm:pt>
    <dgm:pt modelId="{142CE878-4BAE-4701-AB03-B3B7109635ED}" type="sibTrans" cxnId="{EF9BD7EB-D694-4AA0-9FBB-EBB3184B7912}">
      <dgm:prSet/>
      <dgm:spPr/>
      <dgm:t>
        <a:bodyPr/>
        <a:lstStyle/>
        <a:p>
          <a:endParaRPr lang="en-US"/>
        </a:p>
      </dgm:t>
    </dgm:pt>
    <dgm:pt modelId="{BEB3588F-475F-46B5-8453-DAFD9E2DAD9E}">
      <dgm:prSet/>
      <dgm:spPr>
        <a:solidFill>
          <a:srgbClr val="FFC000"/>
        </a:solidFill>
      </dgm:spPr>
      <dgm:t>
        <a:bodyPr/>
        <a:lstStyle/>
        <a:p>
          <a:r>
            <a:rPr lang="en-US" b="1"/>
            <a:t>Partnering tool</a:t>
          </a:r>
        </a:p>
      </dgm:t>
    </dgm:pt>
    <dgm:pt modelId="{48689A49-A0E4-4A29-8CD5-57556E92ADB9}" type="parTrans" cxnId="{6D16E30A-97D7-41A9-9306-7C392F4FFDBC}">
      <dgm:prSet/>
      <dgm:spPr/>
      <dgm:t>
        <a:bodyPr/>
        <a:lstStyle/>
        <a:p>
          <a:endParaRPr lang="en-US"/>
        </a:p>
      </dgm:t>
    </dgm:pt>
    <dgm:pt modelId="{3049A397-E095-470D-85ED-8FF18DFD9FFA}" type="sibTrans" cxnId="{6D16E30A-97D7-41A9-9306-7C392F4FFDBC}">
      <dgm:prSet/>
      <dgm:spPr/>
      <dgm:t>
        <a:bodyPr/>
        <a:lstStyle/>
        <a:p>
          <a:endParaRPr lang="en-US"/>
        </a:p>
      </dgm:t>
    </dgm:pt>
    <dgm:pt modelId="{979712D3-0B19-4B28-B36C-B1D6DE19CA93}" type="pres">
      <dgm:prSet presAssocID="{614D4E72-AFAB-43E6-BA64-1923DB0F5C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3FF13B-0D7C-435C-8F76-440912301EB9}" type="pres">
      <dgm:prSet presAssocID="{A2BF2FD8-AFAD-4C54-BA5B-5BACD314A354}" presName="node" presStyleLbl="node1" presStyleIdx="0" presStyleCnt="4" custScaleX="165280" custRadScaleRad="85287" custRadScaleInc="145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37EBA-5514-4F0F-9C17-15E3D7837969}" type="pres">
      <dgm:prSet presAssocID="{A2BF2FD8-AFAD-4C54-BA5B-5BACD314A354}" presName="spNode" presStyleCnt="0"/>
      <dgm:spPr/>
    </dgm:pt>
    <dgm:pt modelId="{99F6C564-E4F8-4CC9-A6E0-E714C30B9A1F}" type="pres">
      <dgm:prSet presAssocID="{CA0154EC-AC22-4D0F-B743-8DBE8FEC024E}" presName="sibTrans" presStyleLbl="sibTrans1D1" presStyleIdx="0" presStyleCnt="4"/>
      <dgm:spPr/>
      <dgm:t>
        <a:bodyPr/>
        <a:lstStyle/>
        <a:p>
          <a:endParaRPr lang="en-US"/>
        </a:p>
      </dgm:t>
    </dgm:pt>
    <dgm:pt modelId="{7F694040-E6F0-4788-9BB3-CE98D9E9AA6F}" type="pres">
      <dgm:prSet presAssocID="{BEB3588F-475F-46B5-8453-DAFD9E2DAD9E}" presName="node" presStyleLbl="node1" presStyleIdx="1" presStyleCnt="4" custScaleX="175503" custRadScaleRad="169547" custRadScaleInc="-21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617EE-D3A8-451D-A40B-F93BC76F98BA}" type="pres">
      <dgm:prSet presAssocID="{BEB3588F-475F-46B5-8453-DAFD9E2DAD9E}" presName="spNode" presStyleCnt="0"/>
      <dgm:spPr/>
    </dgm:pt>
    <dgm:pt modelId="{8061502B-2FA8-4608-BE22-83F4EEDC4C0B}" type="pres">
      <dgm:prSet presAssocID="{3049A397-E095-470D-85ED-8FF18DFD9FF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04EA486C-6726-4CA7-8AA1-F92288E80CF9}" type="pres">
      <dgm:prSet presAssocID="{FFDCADAC-BD7D-486E-AEAA-DC97905B56BD}" presName="node" presStyleLbl="node1" presStyleIdx="2" presStyleCnt="4" custScaleX="155973" custRadScaleRad="95021" custRadScaleInc="-13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23043-750C-4CC2-A327-1BA8395EE4FD}" type="pres">
      <dgm:prSet presAssocID="{FFDCADAC-BD7D-486E-AEAA-DC97905B56BD}" presName="spNode" presStyleCnt="0"/>
      <dgm:spPr/>
    </dgm:pt>
    <dgm:pt modelId="{B464D043-3E39-4CA8-8538-202F4F71B68E}" type="pres">
      <dgm:prSet presAssocID="{F35319EC-30FF-42D0-945D-FB725F966DCF}" presName="sibTrans" presStyleLbl="sibTrans1D1" presStyleIdx="2" presStyleCnt="4"/>
      <dgm:spPr/>
      <dgm:t>
        <a:bodyPr/>
        <a:lstStyle/>
        <a:p>
          <a:endParaRPr lang="en-US"/>
        </a:p>
      </dgm:t>
    </dgm:pt>
    <dgm:pt modelId="{208F553E-FD47-4273-A17B-B95076A77ABB}" type="pres">
      <dgm:prSet presAssocID="{D3E93DCD-43B9-4F35-A60D-D61DB739498C}" presName="node" presStyleLbl="node1" presStyleIdx="3" presStyleCnt="4" custScaleX="159134" custRadScaleRad="149564" custRadScaleInc="-4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105ED-CC03-4CAC-8503-3B4703B4EB52}" type="pres">
      <dgm:prSet presAssocID="{D3E93DCD-43B9-4F35-A60D-D61DB739498C}" presName="spNode" presStyleCnt="0"/>
      <dgm:spPr/>
    </dgm:pt>
    <dgm:pt modelId="{A71EA1F6-EE7A-4B20-A768-79300D0EA7DE}" type="pres">
      <dgm:prSet presAssocID="{142CE878-4BAE-4701-AB03-B3B7109635ED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9400F6B0-FB9E-456E-ADB3-8D11D2BD21B7}" type="presOf" srcId="{A2BF2FD8-AFAD-4C54-BA5B-5BACD314A354}" destId="{663FF13B-0D7C-435C-8F76-440912301EB9}" srcOrd="0" destOrd="0" presId="urn:microsoft.com/office/officeart/2005/8/layout/cycle6"/>
    <dgm:cxn modelId="{CE2FFA55-C18C-4698-94FB-DF188E511D70}" type="presOf" srcId="{BEB3588F-475F-46B5-8453-DAFD9E2DAD9E}" destId="{7F694040-E6F0-4788-9BB3-CE98D9E9AA6F}" srcOrd="0" destOrd="0" presId="urn:microsoft.com/office/officeart/2005/8/layout/cycle6"/>
    <dgm:cxn modelId="{FE227CB8-84BB-41D5-B4C3-0E3038E4C7F7}" srcId="{614D4E72-AFAB-43E6-BA64-1923DB0F5C11}" destId="{FFDCADAC-BD7D-486E-AEAA-DC97905B56BD}" srcOrd="2" destOrd="0" parTransId="{88D3CFE5-5775-4471-AA1B-7C8430C56D35}" sibTransId="{F35319EC-30FF-42D0-945D-FB725F966DCF}"/>
    <dgm:cxn modelId="{E4A37F6F-FF81-4B92-9ED8-0D95C742256E}" type="presOf" srcId="{142CE878-4BAE-4701-AB03-B3B7109635ED}" destId="{A71EA1F6-EE7A-4B20-A768-79300D0EA7DE}" srcOrd="0" destOrd="0" presId="urn:microsoft.com/office/officeart/2005/8/layout/cycle6"/>
    <dgm:cxn modelId="{EF9BD7EB-D694-4AA0-9FBB-EBB3184B7912}" srcId="{614D4E72-AFAB-43E6-BA64-1923DB0F5C11}" destId="{D3E93DCD-43B9-4F35-A60D-D61DB739498C}" srcOrd="3" destOrd="0" parTransId="{1D305C7D-5233-4BEF-B814-A96CF2CBC2F9}" sibTransId="{142CE878-4BAE-4701-AB03-B3B7109635ED}"/>
    <dgm:cxn modelId="{6D16E30A-97D7-41A9-9306-7C392F4FFDBC}" srcId="{614D4E72-AFAB-43E6-BA64-1923DB0F5C11}" destId="{BEB3588F-475F-46B5-8453-DAFD9E2DAD9E}" srcOrd="1" destOrd="0" parTransId="{48689A49-A0E4-4A29-8CD5-57556E92ADB9}" sibTransId="{3049A397-E095-470D-85ED-8FF18DFD9FFA}"/>
    <dgm:cxn modelId="{199ABB45-1F23-4574-902E-FA8645887A18}" srcId="{614D4E72-AFAB-43E6-BA64-1923DB0F5C11}" destId="{A2BF2FD8-AFAD-4C54-BA5B-5BACD314A354}" srcOrd="0" destOrd="0" parTransId="{3B329F86-9A98-4C33-879F-ABDA83ECED89}" sibTransId="{CA0154EC-AC22-4D0F-B743-8DBE8FEC024E}"/>
    <dgm:cxn modelId="{10F2E2C7-312F-4573-A515-5290CE1292A3}" type="presOf" srcId="{D3E93DCD-43B9-4F35-A60D-D61DB739498C}" destId="{208F553E-FD47-4273-A17B-B95076A77ABB}" srcOrd="0" destOrd="0" presId="urn:microsoft.com/office/officeart/2005/8/layout/cycle6"/>
    <dgm:cxn modelId="{1B498050-9F6F-4261-9A76-33BF4F8205E0}" type="presOf" srcId="{F35319EC-30FF-42D0-945D-FB725F966DCF}" destId="{B464D043-3E39-4CA8-8538-202F4F71B68E}" srcOrd="0" destOrd="0" presId="urn:microsoft.com/office/officeart/2005/8/layout/cycle6"/>
    <dgm:cxn modelId="{C8C77E8B-6558-4DE1-9B74-D444F31679C0}" type="presOf" srcId="{3049A397-E095-470D-85ED-8FF18DFD9FFA}" destId="{8061502B-2FA8-4608-BE22-83F4EEDC4C0B}" srcOrd="0" destOrd="0" presId="urn:microsoft.com/office/officeart/2005/8/layout/cycle6"/>
    <dgm:cxn modelId="{AB80C199-559D-4596-B83D-023B680F3DDA}" type="presOf" srcId="{FFDCADAC-BD7D-486E-AEAA-DC97905B56BD}" destId="{04EA486C-6726-4CA7-8AA1-F92288E80CF9}" srcOrd="0" destOrd="0" presId="urn:microsoft.com/office/officeart/2005/8/layout/cycle6"/>
    <dgm:cxn modelId="{6A023881-E912-480A-9A54-1E44287D2B1D}" type="presOf" srcId="{CA0154EC-AC22-4D0F-B743-8DBE8FEC024E}" destId="{99F6C564-E4F8-4CC9-A6E0-E714C30B9A1F}" srcOrd="0" destOrd="0" presId="urn:microsoft.com/office/officeart/2005/8/layout/cycle6"/>
    <dgm:cxn modelId="{BA8BE2DC-9513-4B80-8741-D29A25576437}" type="presOf" srcId="{614D4E72-AFAB-43E6-BA64-1923DB0F5C11}" destId="{979712D3-0B19-4B28-B36C-B1D6DE19CA93}" srcOrd="0" destOrd="0" presId="urn:microsoft.com/office/officeart/2005/8/layout/cycle6"/>
    <dgm:cxn modelId="{66B90C0F-FE5D-410F-89CF-56D48EFA2CF9}" type="presParOf" srcId="{979712D3-0B19-4B28-B36C-B1D6DE19CA93}" destId="{663FF13B-0D7C-435C-8F76-440912301EB9}" srcOrd="0" destOrd="0" presId="urn:microsoft.com/office/officeart/2005/8/layout/cycle6"/>
    <dgm:cxn modelId="{8A14E822-90AC-4627-A8CC-FD431DE8F1DB}" type="presParOf" srcId="{979712D3-0B19-4B28-B36C-B1D6DE19CA93}" destId="{EE737EBA-5514-4F0F-9C17-15E3D7837969}" srcOrd="1" destOrd="0" presId="urn:microsoft.com/office/officeart/2005/8/layout/cycle6"/>
    <dgm:cxn modelId="{BA460798-534C-4C31-9FE5-E9D0F6D2BD1D}" type="presParOf" srcId="{979712D3-0B19-4B28-B36C-B1D6DE19CA93}" destId="{99F6C564-E4F8-4CC9-A6E0-E714C30B9A1F}" srcOrd="2" destOrd="0" presId="urn:microsoft.com/office/officeart/2005/8/layout/cycle6"/>
    <dgm:cxn modelId="{F3BA3885-BA7D-471A-B201-B857EA363C37}" type="presParOf" srcId="{979712D3-0B19-4B28-B36C-B1D6DE19CA93}" destId="{7F694040-E6F0-4788-9BB3-CE98D9E9AA6F}" srcOrd="3" destOrd="0" presId="urn:microsoft.com/office/officeart/2005/8/layout/cycle6"/>
    <dgm:cxn modelId="{93E35F62-BB64-42B6-B7C5-D49F6C183C5D}" type="presParOf" srcId="{979712D3-0B19-4B28-B36C-B1D6DE19CA93}" destId="{299617EE-D3A8-451D-A40B-F93BC76F98BA}" srcOrd="4" destOrd="0" presId="urn:microsoft.com/office/officeart/2005/8/layout/cycle6"/>
    <dgm:cxn modelId="{F2C9D57D-EB23-4089-98C9-5B6E286FDE68}" type="presParOf" srcId="{979712D3-0B19-4B28-B36C-B1D6DE19CA93}" destId="{8061502B-2FA8-4608-BE22-83F4EEDC4C0B}" srcOrd="5" destOrd="0" presId="urn:microsoft.com/office/officeart/2005/8/layout/cycle6"/>
    <dgm:cxn modelId="{A4855F61-7C2B-422D-95FB-92FCD96E228D}" type="presParOf" srcId="{979712D3-0B19-4B28-B36C-B1D6DE19CA93}" destId="{04EA486C-6726-4CA7-8AA1-F92288E80CF9}" srcOrd="6" destOrd="0" presId="urn:microsoft.com/office/officeart/2005/8/layout/cycle6"/>
    <dgm:cxn modelId="{68814C66-38C9-47CF-A325-4CE525C39393}" type="presParOf" srcId="{979712D3-0B19-4B28-B36C-B1D6DE19CA93}" destId="{2A223043-750C-4CC2-A327-1BA8395EE4FD}" srcOrd="7" destOrd="0" presId="urn:microsoft.com/office/officeart/2005/8/layout/cycle6"/>
    <dgm:cxn modelId="{C93527F4-2F4D-4C31-B467-8596D9D6F3D7}" type="presParOf" srcId="{979712D3-0B19-4B28-B36C-B1D6DE19CA93}" destId="{B464D043-3E39-4CA8-8538-202F4F71B68E}" srcOrd="8" destOrd="0" presId="urn:microsoft.com/office/officeart/2005/8/layout/cycle6"/>
    <dgm:cxn modelId="{4C9F4D23-CD44-43EC-BB8E-6F1EDACD8594}" type="presParOf" srcId="{979712D3-0B19-4B28-B36C-B1D6DE19CA93}" destId="{208F553E-FD47-4273-A17B-B95076A77ABB}" srcOrd="9" destOrd="0" presId="urn:microsoft.com/office/officeart/2005/8/layout/cycle6"/>
    <dgm:cxn modelId="{A7E2E8BD-CAB7-43B7-A6B4-B8BB97B785E8}" type="presParOf" srcId="{979712D3-0B19-4B28-B36C-B1D6DE19CA93}" destId="{641105ED-CC03-4CAC-8503-3B4703B4EB52}" srcOrd="10" destOrd="0" presId="urn:microsoft.com/office/officeart/2005/8/layout/cycle6"/>
    <dgm:cxn modelId="{F26237C2-2EB0-4AAF-836E-2EF54463CC71}" type="presParOf" srcId="{979712D3-0B19-4B28-B36C-B1D6DE19CA93}" destId="{A71EA1F6-EE7A-4B20-A768-79300D0EA7DE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594D1-2D2D-4209-BA5B-BF43379F0F97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385103-89D5-486E-8412-54D9619CD13E}">
      <dgm:prSet phldrT="[Text]"/>
      <dgm:spPr/>
      <dgm:t>
        <a:bodyPr/>
        <a:lstStyle/>
        <a:p>
          <a:r>
            <a:rPr lang="en-US"/>
            <a:t>EU Portal</a:t>
          </a:r>
        </a:p>
      </dgm:t>
    </dgm:pt>
    <dgm:pt modelId="{B8E87A96-63CF-4D3E-8250-1F78C18E2F0D}" type="parTrans" cxnId="{59AAF19B-DCC8-4557-9D27-2455E82CCECC}">
      <dgm:prSet/>
      <dgm:spPr/>
      <dgm:t>
        <a:bodyPr/>
        <a:lstStyle/>
        <a:p>
          <a:endParaRPr lang="en-US"/>
        </a:p>
      </dgm:t>
    </dgm:pt>
    <dgm:pt modelId="{10A19F64-357B-4A3D-A7BE-EDEC4009E560}" type="sibTrans" cxnId="{59AAF19B-DCC8-4557-9D27-2455E82CCECC}">
      <dgm:prSet/>
      <dgm:spPr/>
      <dgm:t>
        <a:bodyPr/>
        <a:lstStyle/>
        <a:p>
          <a:endParaRPr lang="en-US"/>
        </a:p>
      </dgm:t>
    </dgm:pt>
    <dgm:pt modelId="{6D4F6067-D087-4A99-A60F-0A0BCFD5A6D3}">
      <dgm:prSet phldrT="[Text]" custT="1"/>
      <dgm:spPr/>
      <dgm:t>
        <a:bodyPr/>
        <a:lstStyle/>
        <a:p>
          <a:r>
            <a:rPr lang="en-US" sz="900" b="0"/>
            <a:t>Jobs &amp; Funding</a:t>
          </a:r>
        </a:p>
      </dgm:t>
    </dgm:pt>
    <dgm:pt modelId="{468A6E66-AF79-407B-802C-5FC033C68FE1}" type="parTrans" cxnId="{D8AFB3E6-5220-4ED9-A53F-04A9E9ABDA10}">
      <dgm:prSet/>
      <dgm:spPr/>
      <dgm:t>
        <a:bodyPr/>
        <a:lstStyle/>
        <a:p>
          <a:endParaRPr lang="en-US"/>
        </a:p>
      </dgm:t>
    </dgm:pt>
    <dgm:pt modelId="{8E91B539-3F74-4F11-8DE0-49103A802091}" type="sibTrans" cxnId="{D8AFB3E6-5220-4ED9-A53F-04A9E9ABDA10}">
      <dgm:prSet/>
      <dgm:spPr/>
      <dgm:t>
        <a:bodyPr/>
        <a:lstStyle/>
        <a:p>
          <a:endParaRPr lang="en-US"/>
        </a:p>
      </dgm:t>
    </dgm:pt>
    <dgm:pt modelId="{AE4C9EC5-330D-4525-BC95-0F068721A897}">
      <dgm:prSet phldrT="[Text]" custT="1"/>
      <dgm:spPr/>
      <dgm:t>
        <a:bodyPr/>
        <a:lstStyle/>
        <a:p>
          <a:r>
            <a:rPr lang="en-US" sz="900"/>
            <a:t>Career Development	</a:t>
          </a:r>
        </a:p>
      </dgm:t>
    </dgm:pt>
    <dgm:pt modelId="{3F7D2502-AC44-4033-B8F2-91A31144FF72}" type="parTrans" cxnId="{3627EA9B-6E61-4270-A5A6-CA2F6B6E8EB8}">
      <dgm:prSet/>
      <dgm:spPr/>
      <dgm:t>
        <a:bodyPr/>
        <a:lstStyle/>
        <a:p>
          <a:endParaRPr lang="en-US"/>
        </a:p>
      </dgm:t>
    </dgm:pt>
    <dgm:pt modelId="{C9EEC303-C707-44BB-BBFF-F08FFC9DD8DF}" type="sibTrans" cxnId="{3627EA9B-6E61-4270-A5A6-CA2F6B6E8EB8}">
      <dgm:prSet/>
      <dgm:spPr/>
      <dgm:t>
        <a:bodyPr/>
        <a:lstStyle/>
        <a:p>
          <a:endParaRPr lang="en-US"/>
        </a:p>
      </dgm:t>
    </dgm:pt>
    <dgm:pt modelId="{4045C094-047A-4F9C-92BA-DD323070BFEF}">
      <dgm:prSet phldrT="[Text]"/>
      <dgm:spPr/>
      <dgm:t>
        <a:bodyPr/>
        <a:lstStyle/>
        <a:p>
          <a:r>
            <a:rPr lang="en-US"/>
            <a:t>National Portal</a:t>
          </a:r>
        </a:p>
      </dgm:t>
    </dgm:pt>
    <dgm:pt modelId="{7329535F-AF8C-4273-BC86-E033495E1835}" type="parTrans" cxnId="{05A5A75B-BCF2-44D8-B9C9-8DDD497653F6}">
      <dgm:prSet/>
      <dgm:spPr/>
      <dgm:t>
        <a:bodyPr/>
        <a:lstStyle/>
        <a:p>
          <a:endParaRPr lang="en-US"/>
        </a:p>
      </dgm:t>
    </dgm:pt>
    <dgm:pt modelId="{1C374223-7D21-4DD1-90D6-1379146C97EB}" type="sibTrans" cxnId="{05A5A75B-BCF2-44D8-B9C9-8DDD497653F6}">
      <dgm:prSet/>
      <dgm:spPr/>
      <dgm:t>
        <a:bodyPr/>
        <a:lstStyle/>
        <a:p>
          <a:endParaRPr lang="en-US"/>
        </a:p>
      </dgm:t>
    </dgm:pt>
    <dgm:pt modelId="{ECD763F5-3EDB-4DC0-A6D3-0DF9170C7B52}">
      <dgm:prSet phldrT="[Text]" custT="1"/>
      <dgm:spPr/>
      <dgm:t>
        <a:bodyPr/>
        <a:lstStyle/>
        <a:p>
          <a:r>
            <a:rPr lang="en-US" sz="900"/>
            <a:t>Jobs &amp; Funding</a:t>
          </a:r>
        </a:p>
      </dgm:t>
    </dgm:pt>
    <dgm:pt modelId="{449841C2-FC58-4D27-962A-C57A70D97C55}" type="parTrans" cxnId="{F7412DF5-4AC3-4083-872A-3BB9DC6B51FA}">
      <dgm:prSet/>
      <dgm:spPr/>
      <dgm:t>
        <a:bodyPr/>
        <a:lstStyle/>
        <a:p>
          <a:endParaRPr lang="en-US"/>
        </a:p>
      </dgm:t>
    </dgm:pt>
    <dgm:pt modelId="{8816DD13-1283-41A7-B8DC-6501EE63B054}" type="sibTrans" cxnId="{F7412DF5-4AC3-4083-872A-3BB9DC6B51FA}">
      <dgm:prSet/>
      <dgm:spPr/>
      <dgm:t>
        <a:bodyPr/>
        <a:lstStyle/>
        <a:p>
          <a:endParaRPr lang="en-US"/>
        </a:p>
      </dgm:t>
    </dgm:pt>
    <dgm:pt modelId="{4CF25AC7-1A56-48FA-BFA8-72187F9EE93F}">
      <dgm:prSet phldrT="[Text]" custT="1"/>
      <dgm:spPr/>
      <dgm:t>
        <a:bodyPr/>
        <a:lstStyle/>
        <a:p>
          <a:r>
            <a:rPr lang="en-US" sz="900"/>
            <a:t>Information &amp; Assistance</a:t>
          </a:r>
        </a:p>
      </dgm:t>
    </dgm:pt>
    <dgm:pt modelId="{D035630C-02A0-4785-9D5B-23F380FD0B78}" type="parTrans" cxnId="{E957E01E-89FF-460E-88C5-0BFD635E8497}">
      <dgm:prSet/>
      <dgm:spPr/>
      <dgm:t>
        <a:bodyPr/>
        <a:lstStyle/>
        <a:p>
          <a:endParaRPr lang="en-US"/>
        </a:p>
      </dgm:t>
    </dgm:pt>
    <dgm:pt modelId="{6E5502E7-C621-4779-AC7A-78819E6F6A32}" type="sibTrans" cxnId="{E957E01E-89FF-460E-88C5-0BFD635E8497}">
      <dgm:prSet/>
      <dgm:spPr/>
      <dgm:t>
        <a:bodyPr/>
        <a:lstStyle/>
        <a:p>
          <a:endParaRPr lang="en-US"/>
        </a:p>
      </dgm:t>
    </dgm:pt>
    <dgm:pt modelId="{C3118089-0301-45D7-A205-5FE00B006C14}">
      <dgm:prSet custT="1"/>
      <dgm:spPr/>
      <dgm:t>
        <a:bodyPr/>
        <a:lstStyle/>
        <a:p>
          <a:r>
            <a:rPr lang="en-US" sz="900"/>
            <a:t>My EURAXESS</a:t>
          </a:r>
        </a:p>
      </dgm:t>
    </dgm:pt>
    <dgm:pt modelId="{7C8B2A2F-D91A-407F-8C1D-07EC38FA8371}" type="parTrans" cxnId="{23C90D3F-9393-42AE-AD59-939DD3A0CEB5}">
      <dgm:prSet/>
      <dgm:spPr/>
      <dgm:t>
        <a:bodyPr/>
        <a:lstStyle/>
        <a:p>
          <a:endParaRPr lang="en-US"/>
        </a:p>
      </dgm:t>
    </dgm:pt>
    <dgm:pt modelId="{36C2438C-FFBC-4750-9DBE-BF14D86AF0A9}" type="sibTrans" cxnId="{23C90D3F-9393-42AE-AD59-939DD3A0CEB5}">
      <dgm:prSet/>
      <dgm:spPr/>
      <dgm:t>
        <a:bodyPr/>
        <a:lstStyle/>
        <a:p>
          <a:endParaRPr lang="en-US"/>
        </a:p>
      </dgm:t>
    </dgm:pt>
    <dgm:pt modelId="{36E47ABB-D921-455B-8479-5E6C8ED7BE45}">
      <dgm:prSet custT="1"/>
      <dgm:spPr/>
      <dgm:t>
        <a:bodyPr/>
        <a:lstStyle/>
        <a:p>
          <a:r>
            <a:rPr lang="en-US" sz="900"/>
            <a:t>Information &amp; Assistance</a:t>
          </a:r>
        </a:p>
      </dgm:t>
    </dgm:pt>
    <dgm:pt modelId="{48ED1F90-6A0C-48CD-9A2A-00ACAF1EE0BC}" type="parTrans" cxnId="{C5763AEE-4B7B-4D91-B49A-DBE666357657}">
      <dgm:prSet/>
      <dgm:spPr/>
      <dgm:t>
        <a:bodyPr/>
        <a:lstStyle/>
        <a:p>
          <a:endParaRPr lang="en-US"/>
        </a:p>
      </dgm:t>
    </dgm:pt>
    <dgm:pt modelId="{4F7433DA-B652-46DE-927C-F8B423638F69}" type="sibTrans" cxnId="{C5763AEE-4B7B-4D91-B49A-DBE666357657}">
      <dgm:prSet/>
      <dgm:spPr/>
      <dgm:t>
        <a:bodyPr/>
        <a:lstStyle/>
        <a:p>
          <a:endParaRPr lang="en-US"/>
        </a:p>
      </dgm:t>
    </dgm:pt>
    <dgm:pt modelId="{4F461242-B200-43E7-BB44-DE74BFF44D19}">
      <dgm:prSet custT="1"/>
      <dgm:spPr/>
      <dgm:t>
        <a:bodyPr/>
        <a:lstStyle/>
        <a:p>
          <a:r>
            <a:rPr lang="en-US" sz="900"/>
            <a:t>EURAXESS Worldwide</a:t>
          </a:r>
        </a:p>
      </dgm:t>
    </dgm:pt>
    <dgm:pt modelId="{68EE0EFA-AFBB-4EE3-8532-7DBF84F9957B}" type="parTrans" cxnId="{04AF2C7B-0FDF-4EE7-AEEA-D7881C4C261A}">
      <dgm:prSet/>
      <dgm:spPr/>
      <dgm:t>
        <a:bodyPr/>
        <a:lstStyle/>
        <a:p>
          <a:endParaRPr lang="en-US"/>
        </a:p>
      </dgm:t>
    </dgm:pt>
    <dgm:pt modelId="{53AAAE08-A1F8-45C9-B762-EB5AA8CC5766}" type="sibTrans" cxnId="{04AF2C7B-0FDF-4EE7-AEEA-D7881C4C261A}">
      <dgm:prSet/>
      <dgm:spPr/>
      <dgm:t>
        <a:bodyPr/>
        <a:lstStyle/>
        <a:p>
          <a:endParaRPr lang="en-US"/>
        </a:p>
      </dgm:t>
    </dgm:pt>
    <dgm:pt modelId="{01E2D98E-3D3D-4426-8922-61ECBC2C34CA}">
      <dgm:prSet custT="1"/>
      <dgm:spPr/>
      <dgm:t>
        <a:bodyPr/>
        <a:lstStyle/>
        <a:p>
          <a:r>
            <a:rPr lang="en-GB" sz="900" noProof="0"/>
            <a:t>My EURAXESS</a:t>
          </a:r>
        </a:p>
      </dgm:t>
    </dgm:pt>
    <dgm:pt modelId="{4C53BDBD-5FF3-447D-8411-55F4A9D66F52}" type="parTrans" cxnId="{A5D5649B-315E-486C-987D-4A484251B142}">
      <dgm:prSet/>
      <dgm:spPr/>
      <dgm:t>
        <a:bodyPr/>
        <a:lstStyle/>
        <a:p>
          <a:endParaRPr lang="en-US"/>
        </a:p>
      </dgm:t>
    </dgm:pt>
    <dgm:pt modelId="{0E211AC0-C5A2-4C78-BFB7-55FB65D4B7F8}" type="sibTrans" cxnId="{A5D5649B-315E-486C-987D-4A484251B142}">
      <dgm:prSet/>
      <dgm:spPr/>
      <dgm:t>
        <a:bodyPr/>
        <a:lstStyle/>
        <a:p>
          <a:endParaRPr lang="en-US"/>
        </a:p>
      </dgm:t>
    </dgm:pt>
    <dgm:pt modelId="{D503D3FC-E0B1-4EAB-8B5E-45BB53D2789A}">
      <dgm:prSet custT="1"/>
      <dgm:spPr/>
      <dgm:t>
        <a:bodyPr/>
        <a:lstStyle/>
        <a:p>
          <a:r>
            <a:rPr lang="en-GB" sz="900" noProof="0"/>
            <a:t>Researcher Profile</a:t>
          </a:r>
        </a:p>
      </dgm:t>
    </dgm:pt>
    <dgm:pt modelId="{C17497C9-68EB-43B4-9289-A88981055F47}" type="parTrans" cxnId="{2E4EB8E4-640D-46BC-B717-240913401DA5}">
      <dgm:prSet/>
      <dgm:spPr/>
      <dgm:t>
        <a:bodyPr/>
        <a:lstStyle/>
        <a:p>
          <a:endParaRPr lang="en-US"/>
        </a:p>
      </dgm:t>
    </dgm:pt>
    <dgm:pt modelId="{BEE066B2-EFB2-4414-9ED6-86EEC39FD6A3}" type="sibTrans" cxnId="{2E4EB8E4-640D-46BC-B717-240913401DA5}">
      <dgm:prSet/>
      <dgm:spPr/>
      <dgm:t>
        <a:bodyPr/>
        <a:lstStyle/>
        <a:p>
          <a:endParaRPr lang="en-US"/>
        </a:p>
      </dgm:t>
    </dgm:pt>
    <dgm:pt modelId="{E7ADB905-032A-4953-BC1A-429699430D79}">
      <dgm:prSet custT="1"/>
      <dgm:spPr/>
      <dgm:t>
        <a:bodyPr/>
        <a:lstStyle/>
        <a:p>
          <a:r>
            <a:rPr lang="en-GB" sz="900" noProof="0"/>
            <a:t>Organisation Profile</a:t>
          </a:r>
        </a:p>
      </dgm:t>
    </dgm:pt>
    <dgm:pt modelId="{B81F3D79-B3BD-4BCA-9088-B10014AE77AB}" type="parTrans" cxnId="{1B6E3569-5539-446C-BFD1-16ACF7439741}">
      <dgm:prSet/>
      <dgm:spPr/>
      <dgm:t>
        <a:bodyPr/>
        <a:lstStyle/>
        <a:p>
          <a:endParaRPr lang="en-US"/>
        </a:p>
      </dgm:t>
    </dgm:pt>
    <dgm:pt modelId="{1ED916B5-F8F7-4004-B08D-8918CCBA85C6}" type="sibTrans" cxnId="{1B6E3569-5539-446C-BFD1-16ACF7439741}">
      <dgm:prSet/>
      <dgm:spPr/>
      <dgm:t>
        <a:bodyPr/>
        <a:lstStyle/>
        <a:p>
          <a:endParaRPr lang="en-US"/>
        </a:p>
      </dgm:t>
    </dgm:pt>
    <dgm:pt modelId="{5775913E-6350-4C9B-BAA9-4E722922C696}">
      <dgm:prSet custT="1"/>
      <dgm:spPr/>
      <dgm:t>
        <a:bodyPr/>
        <a:lstStyle/>
        <a:p>
          <a:r>
            <a:rPr lang="en-US" sz="900"/>
            <a:t>Researcher Profile</a:t>
          </a:r>
        </a:p>
      </dgm:t>
    </dgm:pt>
    <dgm:pt modelId="{3F495457-8636-43AD-8B6F-E2A54E31D77D}" type="parTrans" cxnId="{C10BE16A-C5A7-4747-87E9-528EA905C0B7}">
      <dgm:prSet/>
      <dgm:spPr/>
      <dgm:t>
        <a:bodyPr/>
        <a:lstStyle/>
        <a:p>
          <a:endParaRPr lang="en-US"/>
        </a:p>
      </dgm:t>
    </dgm:pt>
    <dgm:pt modelId="{BEFE3A5C-D0F0-49DF-BE8E-C46732F59C5F}" type="sibTrans" cxnId="{C10BE16A-C5A7-4747-87E9-528EA905C0B7}">
      <dgm:prSet/>
      <dgm:spPr/>
      <dgm:t>
        <a:bodyPr/>
        <a:lstStyle/>
        <a:p>
          <a:endParaRPr lang="en-US"/>
        </a:p>
      </dgm:t>
    </dgm:pt>
    <dgm:pt modelId="{C1AC1DBB-596A-4BAE-922B-E8A61EF7A61F}">
      <dgm:prSet custT="1"/>
      <dgm:spPr/>
      <dgm:t>
        <a:bodyPr/>
        <a:lstStyle/>
        <a:p>
          <a:r>
            <a:rPr lang="en-GB" sz="900" noProof="0"/>
            <a:t>Organisation Profile</a:t>
          </a:r>
        </a:p>
      </dgm:t>
    </dgm:pt>
    <dgm:pt modelId="{B85514AE-C72D-408B-ADE7-8D3CC5DCF19B}" type="parTrans" cxnId="{BA234191-1AE5-4246-B588-6521258E678B}">
      <dgm:prSet/>
      <dgm:spPr/>
      <dgm:t>
        <a:bodyPr/>
        <a:lstStyle/>
        <a:p>
          <a:endParaRPr lang="en-US"/>
        </a:p>
      </dgm:t>
    </dgm:pt>
    <dgm:pt modelId="{0270520A-CC64-4DAC-9B40-27B35E4EBBBE}" type="sibTrans" cxnId="{BA234191-1AE5-4246-B588-6521258E678B}">
      <dgm:prSet/>
      <dgm:spPr/>
      <dgm:t>
        <a:bodyPr/>
        <a:lstStyle/>
        <a:p>
          <a:endParaRPr lang="en-US"/>
        </a:p>
      </dgm:t>
    </dgm:pt>
    <dgm:pt modelId="{2EB163CD-4AF7-4AA7-AAD3-4F1C084A2F9F}">
      <dgm:prSet phldrT="[Text]" custT="1"/>
      <dgm:spPr/>
      <dgm:t>
        <a:bodyPr/>
        <a:lstStyle/>
        <a:p>
          <a:r>
            <a:rPr lang="en-US" sz="900"/>
            <a:t>Search Jobs</a:t>
          </a:r>
        </a:p>
      </dgm:t>
    </dgm:pt>
    <dgm:pt modelId="{192D14F8-0364-4E3D-9F17-20FA73419889}" type="parTrans" cxnId="{15427DD4-7694-4052-B473-02DD1E521FC0}">
      <dgm:prSet/>
      <dgm:spPr/>
      <dgm:t>
        <a:bodyPr/>
        <a:lstStyle/>
        <a:p>
          <a:endParaRPr lang="en-US"/>
        </a:p>
      </dgm:t>
    </dgm:pt>
    <dgm:pt modelId="{2067CBD1-FA01-4DEE-B41F-7AA482655C1A}" type="sibTrans" cxnId="{15427DD4-7694-4052-B473-02DD1E521FC0}">
      <dgm:prSet/>
      <dgm:spPr/>
      <dgm:t>
        <a:bodyPr/>
        <a:lstStyle/>
        <a:p>
          <a:endParaRPr lang="en-US"/>
        </a:p>
      </dgm:t>
    </dgm:pt>
    <dgm:pt modelId="{B07796C0-826B-479B-8EF2-2EFF7B1B45C8}">
      <dgm:prSet phldrT="[Text]" custT="1"/>
      <dgm:spPr/>
      <dgm:t>
        <a:bodyPr/>
        <a:lstStyle/>
        <a:p>
          <a:r>
            <a:rPr lang="en-US" sz="900"/>
            <a:t>Offer Jobs</a:t>
          </a:r>
        </a:p>
      </dgm:t>
    </dgm:pt>
    <dgm:pt modelId="{52ECC950-E48E-4788-AFB3-3C620C3BEC2A}" type="parTrans" cxnId="{E60E55BD-6E68-4C26-AAD7-10FB6A5E3095}">
      <dgm:prSet/>
      <dgm:spPr/>
      <dgm:t>
        <a:bodyPr/>
        <a:lstStyle/>
        <a:p>
          <a:endParaRPr lang="en-US"/>
        </a:p>
      </dgm:t>
    </dgm:pt>
    <dgm:pt modelId="{805497B1-62B9-47F3-9206-CC0D4310609E}" type="sibTrans" cxnId="{E60E55BD-6E68-4C26-AAD7-10FB6A5E3095}">
      <dgm:prSet/>
      <dgm:spPr/>
      <dgm:t>
        <a:bodyPr/>
        <a:lstStyle/>
        <a:p>
          <a:endParaRPr lang="en-US"/>
        </a:p>
      </dgm:t>
    </dgm:pt>
    <dgm:pt modelId="{668B47C7-BCF9-4845-90D6-41187929440F}">
      <dgm:prSet phldrT="[Text]" custT="1"/>
      <dgm:spPr/>
      <dgm:t>
        <a:bodyPr/>
        <a:lstStyle/>
        <a:p>
          <a:r>
            <a:rPr lang="en-US" sz="900"/>
            <a:t>Find funding</a:t>
          </a:r>
        </a:p>
      </dgm:t>
    </dgm:pt>
    <dgm:pt modelId="{B855838C-0B53-43A5-A6CA-AD3D0B5508B9}" type="parTrans" cxnId="{DAD8D9E1-A60B-45B6-BB7C-ABC6E0C7108D}">
      <dgm:prSet/>
      <dgm:spPr/>
      <dgm:t>
        <a:bodyPr/>
        <a:lstStyle/>
        <a:p>
          <a:endParaRPr lang="en-US"/>
        </a:p>
      </dgm:t>
    </dgm:pt>
    <dgm:pt modelId="{387DA8C9-2268-443D-91CC-95B94D6AC380}" type="sibTrans" cxnId="{DAD8D9E1-A60B-45B6-BB7C-ABC6E0C7108D}">
      <dgm:prSet/>
      <dgm:spPr/>
      <dgm:t>
        <a:bodyPr/>
        <a:lstStyle/>
        <a:p>
          <a:endParaRPr lang="en-US"/>
        </a:p>
      </dgm:t>
    </dgm:pt>
    <dgm:pt modelId="{3819C3FC-D78D-49CD-BE0A-10AED7DE62F1}">
      <dgm:prSet phldr="0" custT="1"/>
      <dgm:spPr/>
      <dgm:t>
        <a:bodyPr/>
        <a:lstStyle/>
        <a:p>
          <a:pPr rtl="0"/>
          <a:r>
            <a:rPr lang="en-US" sz="900"/>
            <a:t>Partnering</a:t>
          </a:r>
        </a:p>
      </dgm:t>
    </dgm:pt>
    <dgm:pt modelId="{D6950394-A14B-495B-A982-7279158863BC}" type="parTrans" cxnId="{D14D084A-565D-4912-B9CE-25F9CBC1A2D0}">
      <dgm:prSet/>
      <dgm:spPr/>
      <dgm:t>
        <a:bodyPr/>
        <a:lstStyle/>
        <a:p>
          <a:endParaRPr lang="en-US"/>
        </a:p>
      </dgm:t>
    </dgm:pt>
    <dgm:pt modelId="{4C0A27CD-3654-4CC9-8CDB-D454D5E0B9F0}" type="sibTrans" cxnId="{D14D084A-565D-4912-B9CE-25F9CBC1A2D0}">
      <dgm:prSet/>
      <dgm:spPr/>
      <dgm:t>
        <a:bodyPr/>
        <a:lstStyle/>
        <a:p>
          <a:endParaRPr lang="en-US"/>
        </a:p>
      </dgm:t>
    </dgm:pt>
    <dgm:pt modelId="{6BB049A1-7ABB-4A5C-A26A-B74F88F6C5FD}" type="pres">
      <dgm:prSet presAssocID="{D52594D1-2D2D-4209-BA5B-BF43379F0F9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EF70CFF-D06B-4996-B5E9-3E59C6006B72}" type="pres">
      <dgm:prSet presAssocID="{DE385103-89D5-486E-8412-54D9619CD13E}" presName="root" presStyleCnt="0">
        <dgm:presLayoutVars>
          <dgm:chMax/>
          <dgm:chPref/>
        </dgm:presLayoutVars>
      </dgm:prSet>
      <dgm:spPr/>
    </dgm:pt>
    <dgm:pt modelId="{A884CDF4-3A22-4835-AEF9-E2099A6A0074}" type="pres">
      <dgm:prSet presAssocID="{DE385103-89D5-486E-8412-54D9619CD13E}" presName="rootComposite" presStyleCnt="0">
        <dgm:presLayoutVars/>
      </dgm:prSet>
      <dgm:spPr/>
    </dgm:pt>
    <dgm:pt modelId="{F6ECDFB5-D5BF-468B-996E-459F6BBEC768}" type="pres">
      <dgm:prSet presAssocID="{DE385103-89D5-486E-8412-54D9619CD13E}" presName="ParentAccent" presStyleLbl="alignNode1" presStyleIdx="0" presStyleCnt="2" custScaleY="102379" custLinFactNeighborX="-652" custLinFactNeighborY="-1250"/>
      <dgm:spPr>
        <a:noFill/>
      </dgm:spPr>
    </dgm:pt>
    <dgm:pt modelId="{66278B48-B5CA-414D-9346-CD0913CD1588}" type="pres">
      <dgm:prSet presAssocID="{DE385103-89D5-486E-8412-54D9619CD13E}" presName="ParentSmallAccent" presStyleLbl="fgAcc1" presStyleIdx="0" presStyleCnt="2" custLinFactNeighborX="-34979" custLinFactNeighborY="21663"/>
      <dgm:spPr/>
    </dgm:pt>
    <dgm:pt modelId="{44E09B84-64AC-4389-B7C5-4ED662754873}" type="pres">
      <dgm:prSet presAssocID="{DE385103-89D5-486E-8412-54D9619CD13E}" presName="Parent" presStyleLbl="revTx" presStyleIdx="0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50C40-A496-4A18-A22D-C4E9A8C645B2}" type="pres">
      <dgm:prSet presAssocID="{DE385103-89D5-486E-8412-54D9619CD13E}" presName="childShape" presStyleCnt="0">
        <dgm:presLayoutVars>
          <dgm:chMax val="0"/>
          <dgm:chPref val="0"/>
        </dgm:presLayoutVars>
      </dgm:prSet>
      <dgm:spPr/>
    </dgm:pt>
    <dgm:pt modelId="{FCD2F5F2-6BF1-4239-A9DB-9ABE90C3C31D}" type="pres">
      <dgm:prSet presAssocID="{6D4F6067-D087-4A99-A60F-0A0BCFD5A6D3}" presName="childComposite" presStyleCnt="0">
        <dgm:presLayoutVars>
          <dgm:chMax val="0"/>
          <dgm:chPref val="0"/>
        </dgm:presLayoutVars>
      </dgm:prSet>
      <dgm:spPr/>
    </dgm:pt>
    <dgm:pt modelId="{7E751932-C675-4EC8-ADAE-5B751FB2DD14}" type="pres">
      <dgm:prSet presAssocID="{6D4F6067-D087-4A99-A60F-0A0BCFD5A6D3}" presName="ChildAccent" presStyleLbl="solidFgAcc1" presStyleIdx="0" presStyleCnt="9"/>
      <dgm:spPr/>
    </dgm:pt>
    <dgm:pt modelId="{B6D9292C-42A8-419D-B2E9-0FA0E9EF37BA}" type="pres">
      <dgm:prSet presAssocID="{6D4F6067-D087-4A99-A60F-0A0BCFD5A6D3}" presName="Child" presStyleLbl="revTx" presStyleIdx="1" presStyleCnt="11" custLinFactNeighborX="1521" custLinFactNeighborY="8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06BF8-ED09-4841-B106-A7ABE309A728}" type="pres">
      <dgm:prSet presAssocID="{3819C3FC-D78D-49CD-BE0A-10AED7DE62F1}" presName="childComposite" presStyleCnt="0">
        <dgm:presLayoutVars>
          <dgm:chMax val="0"/>
          <dgm:chPref val="0"/>
        </dgm:presLayoutVars>
      </dgm:prSet>
      <dgm:spPr/>
    </dgm:pt>
    <dgm:pt modelId="{A8FAA30F-7E73-4833-80FE-6B24A7AA98F2}" type="pres">
      <dgm:prSet presAssocID="{3819C3FC-D78D-49CD-BE0A-10AED7DE62F1}" presName="ChildAccent" presStyleLbl="solidFgAcc1" presStyleIdx="1" presStyleCnt="9"/>
      <dgm:spPr/>
    </dgm:pt>
    <dgm:pt modelId="{88AB0C4F-C46C-4FD8-AE93-E5B4611FE4B7}" type="pres">
      <dgm:prSet presAssocID="{3819C3FC-D78D-49CD-BE0A-10AED7DE62F1}" presName="Child" presStyleLbl="revTx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3AC9E-B243-4A22-B339-E337379DB0BC}" type="pres">
      <dgm:prSet presAssocID="{AE4C9EC5-330D-4525-BC95-0F068721A897}" presName="childComposite" presStyleCnt="0">
        <dgm:presLayoutVars>
          <dgm:chMax val="0"/>
          <dgm:chPref val="0"/>
        </dgm:presLayoutVars>
      </dgm:prSet>
      <dgm:spPr/>
    </dgm:pt>
    <dgm:pt modelId="{58111EC2-1A64-456A-B575-5EC40B729F46}" type="pres">
      <dgm:prSet presAssocID="{AE4C9EC5-330D-4525-BC95-0F068721A897}" presName="ChildAccent" presStyleLbl="solidFgAcc1" presStyleIdx="2" presStyleCnt="9"/>
      <dgm:spPr/>
    </dgm:pt>
    <dgm:pt modelId="{3206D472-1A5D-4CCD-9F54-F0153954DBE7}" type="pres">
      <dgm:prSet presAssocID="{AE4C9EC5-330D-4525-BC95-0F068721A897}" presName="Child" presStyleLbl="revTx" presStyleIdx="3" presStyleCnt="11" custLinFactNeighborX="1521" custLinFactNeighborY="8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48C30-0102-41BA-97DC-711D933C3AFC}" type="pres">
      <dgm:prSet presAssocID="{36E47ABB-D921-455B-8479-5E6C8ED7BE45}" presName="childComposite" presStyleCnt="0">
        <dgm:presLayoutVars>
          <dgm:chMax val="0"/>
          <dgm:chPref val="0"/>
        </dgm:presLayoutVars>
      </dgm:prSet>
      <dgm:spPr/>
    </dgm:pt>
    <dgm:pt modelId="{4870E8F7-9122-41D4-ADB3-4CF69AC701B6}" type="pres">
      <dgm:prSet presAssocID="{36E47ABB-D921-455B-8479-5E6C8ED7BE45}" presName="ChildAccent" presStyleLbl="solidFgAcc1" presStyleIdx="3" presStyleCnt="9"/>
      <dgm:spPr/>
    </dgm:pt>
    <dgm:pt modelId="{A8B6EDA0-B8A3-4513-87A5-57523C22C25A}" type="pres">
      <dgm:prSet presAssocID="{36E47ABB-D921-455B-8479-5E6C8ED7BE45}" presName="Child" presStyleLbl="revTx" presStyleIdx="4" presStyleCnt="11" custLinFactNeighborX="1521" custLinFactNeighborY="8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8EEF8-F513-4992-8651-223B8A041195}" type="pres">
      <dgm:prSet presAssocID="{4F461242-B200-43E7-BB44-DE74BFF44D19}" presName="childComposite" presStyleCnt="0">
        <dgm:presLayoutVars>
          <dgm:chMax val="0"/>
          <dgm:chPref val="0"/>
        </dgm:presLayoutVars>
      </dgm:prSet>
      <dgm:spPr/>
    </dgm:pt>
    <dgm:pt modelId="{4861C011-B0A0-40D7-8A62-6B102C06934F}" type="pres">
      <dgm:prSet presAssocID="{4F461242-B200-43E7-BB44-DE74BFF44D19}" presName="ChildAccent" presStyleLbl="solidFgAcc1" presStyleIdx="4" presStyleCnt="9"/>
      <dgm:spPr/>
    </dgm:pt>
    <dgm:pt modelId="{3E3764A4-4A73-4C01-9DB2-E446E32E13D3}" type="pres">
      <dgm:prSet presAssocID="{4F461242-B200-43E7-BB44-DE74BFF44D19}" presName="Child" presStyleLbl="revTx" presStyleIdx="5" presStyleCnt="11" custLinFactNeighborX="1521" custLinFactNeighborY="8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70B73E-E184-41B1-AA2A-1C7B18E8F7B3}" type="pres">
      <dgm:prSet presAssocID="{01E2D98E-3D3D-4426-8922-61ECBC2C34CA}" presName="childComposite" presStyleCnt="0">
        <dgm:presLayoutVars>
          <dgm:chMax val="0"/>
          <dgm:chPref val="0"/>
        </dgm:presLayoutVars>
      </dgm:prSet>
      <dgm:spPr/>
    </dgm:pt>
    <dgm:pt modelId="{05C1C18D-A2A2-4177-8296-94B202318667}" type="pres">
      <dgm:prSet presAssocID="{01E2D98E-3D3D-4426-8922-61ECBC2C34CA}" presName="ChildAccent" presStyleLbl="solidFgAcc1" presStyleIdx="5" presStyleCnt="9"/>
      <dgm:spPr/>
    </dgm:pt>
    <dgm:pt modelId="{A36F0A41-91ED-47C3-B0AD-14F3874C859C}" type="pres">
      <dgm:prSet presAssocID="{01E2D98E-3D3D-4426-8922-61ECBC2C34CA}" presName="Child" presStyleLbl="revTx" presStyleIdx="6" presStyleCnt="11" custLinFactNeighborX="1521" custLinFactNeighborY="-129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89D03-03F2-4E7B-BD24-63A163017E5D}" type="pres">
      <dgm:prSet presAssocID="{4045C094-047A-4F9C-92BA-DD323070BFEF}" presName="root" presStyleCnt="0">
        <dgm:presLayoutVars>
          <dgm:chMax/>
          <dgm:chPref/>
        </dgm:presLayoutVars>
      </dgm:prSet>
      <dgm:spPr/>
    </dgm:pt>
    <dgm:pt modelId="{80B16AAF-A218-48BE-B9BC-E5D4CA6B407C}" type="pres">
      <dgm:prSet presAssocID="{4045C094-047A-4F9C-92BA-DD323070BFEF}" presName="rootComposite" presStyleCnt="0">
        <dgm:presLayoutVars/>
      </dgm:prSet>
      <dgm:spPr/>
    </dgm:pt>
    <dgm:pt modelId="{43FB7729-DF85-4D47-8662-F9EE397758DB}" type="pres">
      <dgm:prSet presAssocID="{4045C094-047A-4F9C-92BA-DD323070BFEF}" presName="ParentAccent" presStyleLbl="alignNode1" presStyleIdx="1" presStyleCnt="2" custScaleX="98777" custScaleY="114531" custLinFactNeighborX="1092" custLinFactNeighborY="6262"/>
      <dgm:spPr>
        <a:solidFill>
          <a:schemeClr val="bg1"/>
        </a:solidFill>
      </dgm:spPr>
    </dgm:pt>
    <dgm:pt modelId="{20263EA4-C3FB-4673-ABD3-1E9E1441939B}" type="pres">
      <dgm:prSet presAssocID="{4045C094-047A-4F9C-92BA-DD323070BFEF}" presName="ParentSmallAccent" presStyleLbl="fgAcc1" presStyleIdx="1" presStyleCnt="2" custLinFactNeighborX="-18488" custLinFactNeighborY="29956"/>
      <dgm:spPr/>
    </dgm:pt>
    <dgm:pt modelId="{34C335A8-E782-494D-B2D4-7F925591A701}" type="pres">
      <dgm:prSet presAssocID="{4045C094-047A-4F9C-92BA-DD323070BFEF}" presName="Parent" presStyleLbl="revTx" presStyleIdx="7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CE187-CA01-4638-A863-FC39C6854189}" type="pres">
      <dgm:prSet presAssocID="{4045C094-047A-4F9C-92BA-DD323070BFEF}" presName="childShape" presStyleCnt="0">
        <dgm:presLayoutVars>
          <dgm:chMax val="0"/>
          <dgm:chPref val="0"/>
        </dgm:presLayoutVars>
      </dgm:prSet>
      <dgm:spPr/>
    </dgm:pt>
    <dgm:pt modelId="{53EAADF5-0494-4370-99F2-0C2EE5A0F1D6}" type="pres">
      <dgm:prSet presAssocID="{ECD763F5-3EDB-4DC0-A6D3-0DF9170C7B52}" presName="childComposite" presStyleCnt="0">
        <dgm:presLayoutVars>
          <dgm:chMax val="0"/>
          <dgm:chPref val="0"/>
        </dgm:presLayoutVars>
      </dgm:prSet>
      <dgm:spPr/>
    </dgm:pt>
    <dgm:pt modelId="{D8FF15DE-3459-45C9-9024-1F00C96004F5}" type="pres">
      <dgm:prSet presAssocID="{ECD763F5-3EDB-4DC0-A6D3-0DF9170C7B52}" presName="ChildAccent" presStyleLbl="solidFgAcc1" presStyleIdx="6" presStyleCnt="9"/>
      <dgm:spPr/>
    </dgm:pt>
    <dgm:pt modelId="{426D954E-2673-4BBF-9579-92F7484221E8}" type="pres">
      <dgm:prSet presAssocID="{ECD763F5-3EDB-4DC0-A6D3-0DF9170C7B52}" presName="Child" presStyleLbl="revTx" presStyleIdx="8" presStyleCnt="11" custLinFactNeighborX="21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8910B-63F6-42FB-ADE3-C3FEB761D31E}" type="pres">
      <dgm:prSet presAssocID="{4CF25AC7-1A56-48FA-BFA8-72187F9EE93F}" presName="childComposite" presStyleCnt="0">
        <dgm:presLayoutVars>
          <dgm:chMax val="0"/>
          <dgm:chPref val="0"/>
        </dgm:presLayoutVars>
      </dgm:prSet>
      <dgm:spPr/>
    </dgm:pt>
    <dgm:pt modelId="{53BC992F-A821-4A58-B315-21995743F03C}" type="pres">
      <dgm:prSet presAssocID="{4CF25AC7-1A56-48FA-BFA8-72187F9EE93F}" presName="ChildAccent" presStyleLbl="solidFgAcc1" presStyleIdx="7" presStyleCnt="9"/>
      <dgm:spPr/>
    </dgm:pt>
    <dgm:pt modelId="{0878244F-0A14-401D-AFF4-8523891FDF10}" type="pres">
      <dgm:prSet presAssocID="{4CF25AC7-1A56-48FA-BFA8-72187F9EE93F}" presName="Child" presStyleLbl="revTx" presStyleIdx="9" presStyleCnt="11" custLinFactNeighborX="21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F29E9-D324-4427-8E4D-D05795E27B53}" type="pres">
      <dgm:prSet presAssocID="{C3118089-0301-45D7-A205-5FE00B006C14}" presName="childComposite" presStyleCnt="0">
        <dgm:presLayoutVars>
          <dgm:chMax val="0"/>
          <dgm:chPref val="0"/>
        </dgm:presLayoutVars>
      </dgm:prSet>
      <dgm:spPr/>
    </dgm:pt>
    <dgm:pt modelId="{4B5A9D31-5D2D-437E-A1CA-51143A9861AF}" type="pres">
      <dgm:prSet presAssocID="{C3118089-0301-45D7-A205-5FE00B006C14}" presName="ChildAccent" presStyleLbl="solidFgAcc1" presStyleIdx="8" presStyleCnt="9"/>
      <dgm:spPr/>
    </dgm:pt>
    <dgm:pt modelId="{1F1C8579-067D-4A29-916B-D35A0F01DF2D}" type="pres">
      <dgm:prSet presAssocID="{C3118089-0301-45D7-A205-5FE00B006C14}" presName="Child" presStyleLbl="revTx" presStyleIdx="10" presStyleCnt="11" custLinFactNeighborX="21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BE16A-C5A7-4747-87E9-528EA905C0B7}" srcId="{C3118089-0301-45D7-A205-5FE00B006C14}" destId="{5775913E-6350-4C9B-BAA9-4E722922C696}" srcOrd="0" destOrd="0" parTransId="{3F495457-8636-43AD-8B6F-E2A54E31D77D}" sibTransId="{BEFE3A5C-D0F0-49DF-BE8E-C46732F59C5F}"/>
    <dgm:cxn modelId="{175C56E3-B534-4B93-AABE-A10CCD1A9677}" type="presOf" srcId="{4CF25AC7-1A56-48FA-BFA8-72187F9EE93F}" destId="{0878244F-0A14-401D-AFF4-8523891FDF10}" srcOrd="0" destOrd="0" presId="urn:microsoft.com/office/officeart/2008/layout/SquareAccentList"/>
    <dgm:cxn modelId="{72DF78B6-BC21-43D8-854A-E90E4C601BA5}" type="presOf" srcId="{B07796C0-826B-479B-8EF2-2EFF7B1B45C8}" destId="{B6D9292C-42A8-419D-B2E9-0FA0E9EF37BA}" srcOrd="0" destOrd="2" presId="urn:microsoft.com/office/officeart/2008/layout/SquareAccentList"/>
    <dgm:cxn modelId="{A5D5649B-315E-486C-987D-4A484251B142}" srcId="{DE385103-89D5-486E-8412-54D9619CD13E}" destId="{01E2D98E-3D3D-4426-8922-61ECBC2C34CA}" srcOrd="5" destOrd="0" parTransId="{4C53BDBD-5FF3-447D-8411-55F4A9D66F52}" sibTransId="{0E211AC0-C5A2-4C78-BFB7-55FB65D4B7F8}"/>
    <dgm:cxn modelId="{872CF5D8-48B5-4033-A212-FD85B5CBCD73}" type="presOf" srcId="{36E47ABB-D921-455B-8479-5E6C8ED7BE45}" destId="{A8B6EDA0-B8A3-4513-87A5-57523C22C25A}" srcOrd="0" destOrd="0" presId="urn:microsoft.com/office/officeart/2008/layout/SquareAccentList"/>
    <dgm:cxn modelId="{7E465777-F255-4542-BA4A-DBCDF1E51F30}" type="presOf" srcId="{ECD763F5-3EDB-4DC0-A6D3-0DF9170C7B52}" destId="{426D954E-2673-4BBF-9579-92F7484221E8}" srcOrd="0" destOrd="0" presId="urn:microsoft.com/office/officeart/2008/layout/SquareAccentList"/>
    <dgm:cxn modelId="{C774C613-7146-41B6-A0D6-6945375A6FA4}" type="presOf" srcId="{6D4F6067-D087-4A99-A60F-0A0BCFD5A6D3}" destId="{B6D9292C-42A8-419D-B2E9-0FA0E9EF37BA}" srcOrd="0" destOrd="0" presId="urn:microsoft.com/office/officeart/2008/layout/SquareAccentList"/>
    <dgm:cxn modelId="{04AF2C7B-0FDF-4EE7-AEEA-D7881C4C261A}" srcId="{DE385103-89D5-486E-8412-54D9619CD13E}" destId="{4F461242-B200-43E7-BB44-DE74BFF44D19}" srcOrd="4" destOrd="0" parTransId="{68EE0EFA-AFBB-4EE3-8532-7DBF84F9957B}" sibTransId="{53AAAE08-A1F8-45C9-B762-EB5AA8CC5766}"/>
    <dgm:cxn modelId="{F7412DF5-4AC3-4083-872A-3BB9DC6B51FA}" srcId="{4045C094-047A-4F9C-92BA-DD323070BFEF}" destId="{ECD763F5-3EDB-4DC0-A6D3-0DF9170C7B52}" srcOrd="0" destOrd="0" parTransId="{449841C2-FC58-4D27-962A-C57A70D97C55}" sibTransId="{8816DD13-1283-41A7-B8DC-6501EE63B054}"/>
    <dgm:cxn modelId="{2E4EB8E4-640D-46BC-B717-240913401DA5}" srcId="{01E2D98E-3D3D-4426-8922-61ECBC2C34CA}" destId="{D503D3FC-E0B1-4EAB-8B5E-45BB53D2789A}" srcOrd="0" destOrd="0" parTransId="{C17497C9-68EB-43B4-9289-A88981055F47}" sibTransId="{BEE066B2-EFB2-4414-9ED6-86EEC39FD6A3}"/>
    <dgm:cxn modelId="{D14D084A-565D-4912-B9CE-25F9CBC1A2D0}" srcId="{DE385103-89D5-486E-8412-54D9619CD13E}" destId="{3819C3FC-D78D-49CD-BE0A-10AED7DE62F1}" srcOrd="1" destOrd="0" parTransId="{D6950394-A14B-495B-A982-7279158863BC}" sibTransId="{4C0A27CD-3654-4CC9-8CDB-D454D5E0B9F0}"/>
    <dgm:cxn modelId="{59AAF19B-DCC8-4557-9D27-2455E82CCECC}" srcId="{D52594D1-2D2D-4209-BA5B-BF43379F0F97}" destId="{DE385103-89D5-486E-8412-54D9619CD13E}" srcOrd="0" destOrd="0" parTransId="{B8E87A96-63CF-4D3E-8250-1F78C18E2F0D}" sibTransId="{10A19F64-357B-4A3D-A7BE-EDEC4009E560}"/>
    <dgm:cxn modelId="{D64257DA-A8EB-451F-8F55-F82E7134FACF}" type="presOf" srcId="{D52594D1-2D2D-4209-BA5B-BF43379F0F97}" destId="{6BB049A1-7ABB-4A5C-A26A-B74F88F6C5FD}" srcOrd="0" destOrd="0" presId="urn:microsoft.com/office/officeart/2008/layout/SquareAccentList"/>
    <dgm:cxn modelId="{D8AFB3E6-5220-4ED9-A53F-04A9E9ABDA10}" srcId="{DE385103-89D5-486E-8412-54D9619CD13E}" destId="{6D4F6067-D087-4A99-A60F-0A0BCFD5A6D3}" srcOrd="0" destOrd="0" parTransId="{468A6E66-AF79-407B-802C-5FC033C68FE1}" sibTransId="{8E91B539-3F74-4F11-8DE0-49103A802091}"/>
    <dgm:cxn modelId="{E957E01E-89FF-460E-88C5-0BFD635E8497}" srcId="{4045C094-047A-4F9C-92BA-DD323070BFEF}" destId="{4CF25AC7-1A56-48FA-BFA8-72187F9EE93F}" srcOrd="1" destOrd="0" parTransId="{D035630C-02A0-4785-9D5B-23F380FD0B78}" sibTransId="{6E5502E7-C621-4779-AC7A-78819E6F6A32}"/>
    <dgm:cxn modelId="{1B6E3569-5539-446C-BFD1-16ACF7439741}" srcId="{01E2D98E-3D3D-4426-8922-61ECBC2C34CA}" destId="{E7ADB905-032A-4953-BC1A-429699430D79}" srcOrd="1" destOrd="0" parTransId="{B81F3D79-B3BD-4BCA-9088-B10014AE77AB}" sibTransId="{1ED916B5-F8F7-4004-B08D-8918CCBA85C6}"/>
    <dgm:cxn modelId="{C5763AEE-4B7B-4D91-B49A-DBE666357657}" srcId="{DE385103-89D5-486E-8412-54D9619CD13E}" destId="{36E47ABB-D921-455B-8479-5E6C8ED7BE45}" srcOrd="3" destOrd="0" parTransId="{48ED1F90-6A0C-48CD-9A2A-00ACAF1EE0BC}" sibTransId="{4F7433DA-B652-46DE-927C-F8B423638F69}"/>
    <dgm:cxn modelId="{B6B5431C-2AFF-41A5-A537-C11A606ACA80}" type="presOf" srcId="{C1AC1DBB-596A-4BAE-922B-E8A61EF7A61F}" destId="{1F1C8579-067D-4A29-916B-D35A0F01DF2D}" srcOrd="0" destOrd="2" presId="urn:microsoft.com/office/officeart/2008/layout/SquareAccentList"/>
    <dgm:cxn modelId="{BA234191-1AE5-4246-B588-6521258E678B}" srcId="{C3118089-0301-45D7-A205-5FE00B006C14}" destId="{C1AC1DBB-596A-4BAE-922B-E8A61EF7A61F}" srcOrd="1" destOrd="0" parTransId="{B85514AE-C72D-408B-ADE7-8D3CC5DCF19B}" sibTransId="{0270520A-CC64-4DAC-9B40-27B35E4EBBBE}"/>
    <dgm:cxn modelId="{46C4FB5C-A85D-408F-839E-8FDAD5E9603A}" type="presOf" srcId="{C3118089-0301-45D7-A205-5FE00B006C14}" destId="{1F1C8579-067D-4A29-916B-D35A0F01DF2D}" srcOrd="0" destOrd="0" presId="urn:microsoft.com/office/officeart/2008/layout/SquareAccentList"/>
    <dgm:cxn modelId="{3627EA9B-6E61-4270-A5A6-CA2F6B6E8EB8}" srcId="{DE385103-89D5-486E-8412-54D9619CD13E}" destId="{AE4C9EC5-330D-4525-BC95-0F068721A897}" srcOrd="2" destOrd="0" parTransId="{3F7D2502-AC44-4033-B8F2-91A31144FF72}" sibTransId="{C9EEC303-C707-44BB-BBFF-F08FFC9DD8DF}"/>
    <dgm:cxn modelId="{175B0485-023D-4A4E-856D-C3CB6E8754ED}" type="presOf" srcId="{4045C094-047A-4F9C-92BA-DD323070BFEF}" destId="{34C335A8-E782-494D-B2D4-7F925591A701}" srcOrd="0" destOrd="0" presId="urn:microsoft.com/office/officeart/2008/layout/SquareAccentList"/>
    <dgm:cxn modelId="{E60E55BD-6E68-4C26-AAD7-10FB6A5E3095}" srcId="{6D4F6067-D087-4A99-A60F-0A0BCFD5A6D3}" destId="{B07796C0-826B-479B-8EF2-2EFF7B1B45C8}" srcOrd="1" destOrd="0" parTransId="{52ECC950-E48E-4788-AFB3-3C620C3BEC2A}" sibTransId="{805497B1-62B9-47F3-9206-CC0D4310609E}"/>
    <dgm:cxn modelId="{DFC0A47D-B922-43AF-AB03-56CB2442498B}" type="presOf" srcId="{3819C3FC-D78D-49CD-BE0A-10AED7DE62F1}" destId="{88AB0C4F-C46C-4FD8-AE93-E5B4611FE4B7}" srcOrd="0" destOrd="0" presId="urn:microsoft.com/office/officeart/2008/layout/SquareAccentList"/>
    <dgm:cxn modelId="{1453104D-5584-4D36-A59C-B5045FA741C7}" type="presOf" srcId="{5775913E-6350-4C9B-BAA9-4E722922C696}" destId="{1F1C8579-067D-4A29-916B-D35A0F01DF2D}" srcOrd="0" destOrd="1" presId="urn:microsoft.com/office/officeart/2008/layout/SquareAccentList"/>
    <dgm:cxn modelId="{988CA878-0FE9-48BC-A1A2-9EE3C0384BC1}" type="presOf" srcId="{D503D3FC-E0B1-4EAB-8B5E-45BB53D2789A}" destId="{A36F0A41-91ED-47C3-B0AD-14F3874C859C}" srcOrd="0" destOrd="1" presId="urn:microsoft.com/office/officeart/2008/layout/SquareAccentList"/>
    <dgm:cxn modelId="{C13852C6-12F9-4782-BCA7-00ED35A74096}" type="presOf" srcId="{DE385103-89D5-486E-8412-54D9619CD13E}" destId="{44E09B84-64AC-4389-B7C5-4ED662754873}" srcOrd="0" destOrd="0" presId="urn:microsoft.com/office/officeart/2008/layout/SquareAccentList"/>
    <dgm:cxn modelId="{C1CABEA2-0F38-49D1-8283-7AE144044C9D}" type="presOf" srcId="{AE4C9EC5-330D-4525-BC95-0F068721A897}" destId="{3206D472-1A5D-4CCD-9F54-F0153954DBE7}" srcOrd="0" destOrd="0" presId="urn:microsoft.com/office/officeart/2008/layout/SquareAccentList"/>
    <dgm:cxn modelId="{8500DA28-5158-4535-8FD5-D0074688CC8A}" type="presOf" srcId="{01E2D98E-3D3D-4426-8922-61ECBC2C34CA}" destId="{A36F0A41-91ED-47C3-B0AD-14F3874C859C}" srcOrd="0" destOrd="0" presId="urn:microsoft.com/office/officeart/2008/layout/SquareAccentList"/>
    <dgm:cxn modelId="{05A5A75B-BCF2-44D8-B9C9-8DDD497653F6}" srcId="{D52594D1-2D2D-4209-BA5B-BF43379F0F97}" destId="{4045C094-047A-4F9C-92BA-DD323070BFEF}" srcOrd="1" destOrd="0" parTransId="{7329535F-AF8C-4273-BC86-E033495E1835}" sibTransId="{1C374223-7D21-4DD1-90D6-1379146C97EB}"/>
    <dgm:cxn modelId="{B856080B-738E-4635-9D6C-2E893919C5DE}" type="presOf" srcId="{4F461242-B200-43E7-BB44-DE74BFF44D19}" destId="{3E3764A4-4A73-4C01-9DB2-E446E32E13D3}" srcOrd="0" destOrd="0" presId="urn:microsoft.com/office/officeart/2008/layout/SquareAccentList"/>
    <dgm:cxn modelId="{37E071C9-0187-49CA-A93E-D27D275445E3}" type="presOf" srcId="{668B47C7-BCF9-4845-90D6-41187929440F}" destId="{B6D9292C-42A8-419D-B2E9-0FA0E9EF37BA}" srcOrd="0" destOrd="3" presId="urn:microsoft.com/office/officeart/2008/layout/SquareAccentList"/>
    <dgm:cxn modelId="{15427DD4-7694-4052-B473-02DD1E521FC0}" srcId="{6D4F6067-D087-4A99-A60F-0A0BCFD5A6D3}" destId="{2EB163CD-4AF7-4AA7-AAD3-4F1C084A2F9F}" srcOrd="0" destOrd="0" parTransId="{192D14F8-0364-4E3D-9F17-20FA73419889}" sibTransId="{2067CBD1-FA01-4DEE-B41F-7AA482655C1A}"/>
    <dgm:cxn modelId="{23C90D3F-9393-42AE-AD59-939DD3A0CEB5}" srcId="{4045C094-047A-4F9C-92BA-DD323070BFEF}" destId="{C3118089-0301-45D7-A205-5FE00B006C14}" srcOrd="2" destOrd="0" parTransId="{7C8B2A2F-D91A-407F-8C1D-07EC38FA8371}" sibTransId="{36C2438C-FFBC-4750-9DBE-BF14D86AF0A9}"/>
    <dgm:cxn modelId="{112E557B-B9EC-4250-A063-6A24E9724849}" type="presOf" srcId="{E7ADB905-032A-4953-BC1A-429699430D79}" destId="{A36F0A41-91ED-47C3-B0AD-14F3874C859C}" srcOrd="0" destOrd="2" presId="urn:microsoft.com/office/officeart/2008/layout/SquareAccentList"/>
    <dgm:cxn modelId="{DAD8D9E1-A60B-45B6-BB7C-ABC6E0C7108D}" srcId="{6D4F6067-D087-4A99-A60F-0A0BCFD5A6D3}" destId="{668B47C7-BCF9-4845-90D6-41187929440F}" srcOrd="2" destOrd="0" parTransId="{B855838C-0B53-43A5-A6CA-AD3D0B5508B9}" sibTransId="{387DA8C9-2268-443D-91CC-95B94D6AC380}"/>
    <dgm:cxn modelId="{60CA646E-39BE-46A8-B606-75C374192530}" type="presOf" srcId="{2EB163CD-4AF7-4AA7-AAD3-4F1C084A2F9F}" destId="{B6D9292C-42A8-419D-B2E9-0FA0E9EF37BA}" srcOrd="0" destOrd="1" presId="urn:microsoft.com/office/officeart/2008/layout/SquareAccentList"/>
    <dgm:cxn modelId="{D2CB62D9-919C-4111-9501-F7AE791FE721}" type="presParOf" srcId="{6BB049A1-7ABB-4A5C-A26A-B74F88F6C5FD}" destId="{CEF70CFF-D06B-4996-B5E9-3E59C6006B72}" srcOrd="0" destOrd="0" presId="urn:microsoft.com/office/officeart/2008/layout/SquareAccentList"/>
    <dgm:cxn modelId="{E4B72EC9-CE92-4191-98AA-B72CC312F73A}" type="presParOf" srcId="{CEF70CFF-D06B-4996-B5E9-3E59C6006B72}" destId="{A884CDF4-3A22-4835-AEF9-E2099A6A0074}" srcOrd="0" destOrd="0" presId="urn:microsoft.com/office/officeart/2008/layout/SquareAccentList"/>
    <dgm:cxn modelId="{E8FAB70D-A23B-49E4-8CEC-6E681C06FC7D}" type="presParOf" srcId="{A884CDF4-3A22-4835-AEF9-E2099A6A0074}" destId="{F6ECDFB5-D5BF-468B-996E-459F6BBEC768}" srcOrd="0" destOrd="0" presId="urn:microsoft.com/office/officeart/2008/layout/SquareAccentList"/>
    <dgm:cxn modelId="{9804C5DD-6899-4221-86AD-A3D60D9DF724}" type="presParOf" srcId="{A884CDF4-3A22-4835-AEF9-E2099A6A0074}" destId="{66278B48-B5CA-414D-9346-CD0913CD1588}" srcOrd="1" destOrd="0" presId="urn:microsoft.com/office/officeart/2008/layout/SquareAccentList"/>
    <dgm:cxn modelId="{98F0E66E-F666-4E76-B215-818E52EE5366}" type="presParOf" srcId="{A884CDF4-3A22-4835-AEF9-E2099A6A0074}" destId="{44E09B84-64AC-4389-B7C5-4ED662754873}" srcOrd="2" destOrd="0" presId="urn:microsoft.com/office/officeart/2008/layout/SquareAccentList"/>
    <dgm:cxn modelId="{8251CC2C-F0BB-4833-8126-6A7BAFE1C8D0}" type="presParOf" srcId="{CEF70CFF-D06B-4996-B5E9-3E59C6006B72}" destId="{A5A50C40-A496-4A18-A22D-C4E9A8C645B2}" srcOrd="1" destOrd="0" presId="urn:microsoft.com/office/officeart/2008/layout/SquareAccentList"/>
    <dgm:cxn modelId="{FA5F0FCF-AA33-4DDE-9A63-5DE97E4F1A72}" type="presParOf" srcId="{A5A50C40-A496-4A18-A22D-C4E9A8C645B2}" destId="{FCD2F5F2-6BF1-4239-A9DB-9ABE90C3C31D}" srcOrd="0" destOrd="0" presId="urn:microsoft.com/office/officeart/2008/layout/SquareAccentList"/>
    <dgm:cxn modelId="{30E6660A-523B-4011-AE39-486E4CC31E8C}" type="presParOf" srcId="{FCD2F5F2-6BF1-4239-A9DB-9ABE90C3C31D}" destId="{7E751932-C675-4EC8-ADAE-5B751FB2DD14}" srcOrd="0" destOrd="0" presId="urn:microsoft.com/office/officeart/2008/layout/SquareAccentList"/>
    <dgm:cxn modelId="{4F86CA81-0B0A-4EE6-BC0D-A3E2FD933654}" type="presParOf" srcId="{FCD2F5F2-6BF1-4239-A9DB-9ABE90C3C31D}" destId="{B6D9292C-42A8-419D-B2E9-0FA0E9EF37BA}" srcOrd="1" destOrd="0" presId="urn:microsoft.com/office/officeart/2008/layout/SquareAccentList"/>
    <dgm:cxn modelId="{458C28EB-863B-425F-87A9-ABD232CE1543}" type="presParOf" srcId="{A5A50C40-A496-4A18-A22D-C4E9A8C645B2}" destId="{A2606BF8-ED09-4841-B106-A7ABE309A728}" srcOrd="1" destOrd="0" presId="urn:microsoft.com/office/officeart/2008/layout/SquareAccentList"/>
    <dgm:cxn modelId="{AE775C6B-4A87-4D17-B566-D0336CE6600D}" type="presParOf" srcId="{A2606BF8-ED09-4841-B106-A7ABE309A728}" destId="{A8FAA30F-7E73-4833-80FE-6B24A7AA98F2}" srcOrd="0" destOrd="0" presId="urn:microsoft.com/office/officeart/2008/layout/SquareAccentList"/>
    <dgm:cxn modelId="{FEBA8C85-E2B6-4FF7-9F26-463CA3E96FEB}" type="presParOf" srcId="{A2606BF8-ED09-4841-B106-A7ABE309A728}" destId="{88AB0C4F-C46C-4FD8-AE93-E5B4611FE4B7}" srcOrd="1" destOrd="0" presId="urn:microsoft.com/office/officeart/2008/layout/SquareAccentList"/>
    <dgm:cxn modelId="{B5DF86A9-17C7-42C4-971B-DCC6CE8D153E}" type="presParOf" srcId="{A5A50C40-A496-4A18-A22D-C4E9A8C645B2}" destId="{CFF3AC9E-B243-4A22-B339-E337379DB0BC}" srcOrd="2" destOrd="0" presId="urn:microsoft.com/office/officeart/2008/layout/SquareAccentList"/>
    <dgm:cxn modelId="{9E2DC625-A9A8-408B-A105-7CA4DC543CB3}" type="presParOf" srcId="{CFF3AC9E-B243-4A22-B339-E337379DB0BC}" destId="{58111EC2-1A64-456A-B575-5EC40B729F46}" srcOrd="0" destOrd="0" presId="urn:microsoft.com/office/officeart/2008/layout/SquareAccentList"/>
    <dgm:cxn modelId="{3F600AFC-2136-430C-9B06-8D8FA2993E89}" type="presParOf" srcId="{CFF3AC9E-B243-4A22-B339-E337379DB0BC}" destId="{3206D472-1A5D-4CCD-9F54-F0153954DBE7}" srcOrd="1" destOrd="0" presId="urn:microsoft.com/office/officeart/2008/layout/SquareAccentList"/>
    <dgm:cxn modelId="{85A45D14-A227-4E00-B605-0B1728A8EEBD}" type="presParOf" srcId="{A5A50C40-A496-4A18-A22D-C4E9A8C645B2}" destId="{6E348C30-0102-41BA-97DC-711D933C3AFC}" srcOrd="3" destOrd="0" presId="urn:microsoft.com/office/officeart/2008/layout/SquareAccentList"/>
    <dgm:cxn modelId="{8DC17751-A5A6-434A-B5B8-169C7EFC1D18}" type="presParOf" srcId="{6E348C30-0102-41BA-97DC-711D933C3AFC}" destId="{4870E8F7-9122-41D4-ADB3-4CF69AC701B6}" srcOrd="0" destOrd="0" presId="urn:microsoft.com/office/officeart/2008/layout/SquareAccentList"/>
    <dgm:cxn modelId="{C0CB6055-53C0-4A7E-9726-02250B9E5B25}" type="presParOf" srcId="{6E348C30-0102-41BA-97DC-711D933C3AFC}" destId="{A8B6EDA0-B8A3-4513-87A5-57523C22C25A}" srcOrd="1" destOrd="0" presId="urn:microsoft.com/office/officeart/2008/layout/SquareAccentList"/>
    <dgm:cxn modelId="{A70DA861-B90E-42C9-81D7-E97122F729E0}" type="presParOf" srcId="{A5A50C40-A496-4A18-A22D-C4E9A8C645B2}" destId="{2B98EEF8-F513-4992-8651-223B8A041195}" srcOrd="4" destOrd="0" presId="urn:microsoft.com/office/officeart/2008/layout/SquareAccentList"/>
    <dgm:cxn modelId="{5E0BC9F1-DD5D-4273-849A-BBC5F7E4F54F}" type="presParOf" srcId="{2B98EEF8-F513-4992-8651-223B8A041195}" destId="{4861C011-B0A0-40D7-8A62-6B102C06934F}" srcOrd="0" destOrd="0" presId="urn:microsoft.com/office/officeart/2008/layout/SquareAccentList"/>
    <dgm:cxn modelId="{82A3A206-A486-41C5-9197-91BD7352DE55}" type="presParOf" srcId="{2B98EEF8-F513-4992-8651-223B8A041195}" destId="{3E3764A4-4A73-4C01-9DB2-E446E32E13D3}" srcOrd="1" destOrd="0" presId="urn:microsoft.com/office/officeart/2008/layout/SquareAccentList"/>
    <dgm:cxn modelId="{692BCE7C-64ED-4323-82F3-5E0064C9216C}" type="presParOf" srcId="{A5A50C40-A496-4A18-A22D-C4E9A8C645B2}" destId="{6670B73E-E184-41B1-AA2A-1C7B18E8F7B3}" srcOrd="5" destOrd="0" presId="urn:microsoft.com/office/officeart/2008/layout/SquareAccentList"/>
    <dgm:cxn modelId="{705136EB-439E-4B28-813C-A8A52AD2E32E}" type="presParOf" srcId="{6670B73E-E184-41B1-AA2A-1C7B18E8F7B3}" destId="{05C1C18D-A2A2-4177-8296-94B202318667}" srcOrd="0" destOrd="0" presId="urn:microsoft.com/office/officeart/2008/layout/SquareAccentList"/>
    <dgm:cxn modelId="{F10D801D-D416-47E2-A5CC-AEA11F77392A}" type="presParOf" srcId="{6670B73E-E184-41B1-AA2A-1C7B18E8F7B3}" destId="{A36F0A41-91ED-47C3-B0AD-14F3874C859C}" srcOrd="1" destOrd="0" presId="urn:microsoft.com/office/officeart/2008/layout/SquareAccentList"/>
    <dgm:cxn modelId="{59B3D777-2711-4B08-89AF-3F19DC7149D4}" type="presParOf" srcId="{6BB049A1-7ABB-4A5C-A26A-B74F88F6C5FD}" destId="{DDE89D03-03F2-4E7B-BD24-63A163017E5D}" srcOrd="1" destOrd="0" presId="urn:microsoft.com/office/officeart/2008/layout/SquareAccentList"/>
    <dgm:cxn modelId="{5082417B-46FA-4AE0-8C81-B4A143B42AAD}" type="presParOf" srcId="{DDE89D03-03F2-4E7B-BD24-63A163017E5D}" destId="{80B16AAF-A218-48BE-B9BC-E5D4CA6B407C}" srcOrd="0" destOrd="0" presId="urn:microsoft.com/office/officeart/2008/layout/SquareAccentList"/>
    <dgm:cxn modelId="{787C7EEF-DA94-4506-B297-A0E429C5C25B}" type="presParOf" srcId="{80B16AAF-A218-48BE-B9BC-E5D4CA6B407C}" destId="{43FB7729-DF85-4D47-8662-F9EE397758DB}" srcOrd="0" destOrd="0" presId="urn:microsoft.com/office/officeart/2008/layout/SquareAccentList"/>
    <dgm:cxn modelId="{70882866-D07C-403E-9AC0-84E2A66EE796}" type="presParOf" srcId="{80B16AAF-A218-48BE-B9BC-E5D4CA6B407C}" destId="{20263EA4-C3FB-4673-ABD3-1E9E1441939B}" srcOrd="1" destOrd="0" presId="urn:microsoft.com/office/officeart/2008/layout/SquareAccentList"/>
    <dgm:cxn modelId="{93E82E68-3E16-46FD-A5A9-91E028EBB33B}" type="presParOf" srcId="{80B16AAF-A218-48BE-B9BC-E5D4CA6B407C}" destId="{34C335A8-E782-494D-B2D4-7F925591A701}" srcOrd="2" destOrd="0" presId="urn:microsoft.com/office/officeart/2008/layout/SquareAccentList"/>
    <dgm:cxn modelId="{BD2A238D-78E4-481D-A757-B3A43C31B064}" type="presParOf" srcId="{DDE89D03-03F2-4E7B-BD24-63A163017E5D}" destId="{4A5CE187-CA01-4638-A863-FC39C6854189}" srcOrd="1" destOrd="0" presId="urn:microsoft.com/office/officeart/2008/layout/SquareAccentList"/>
    <dgm:cxn modelId="{D698FA75-A6A5-48AE-B779-28944191543C}" type="presParOf" srcId="{4A5CE187-CA01-4638-A863-FC39C6854189}" destId="{53EAADF5-0494-4370-99F2-0C2EE5A0F1D6}" srcOrd="0" destOrd="0" presId="urn:microsoft.com/office/officeart/2008/layout/SquareAccentList"/>
    <dgm:cxn modelId="{7C83BFA4-BBDC-478F-9D46-0E91CF79F604}" type="presParOf" srcId="{53EAADF5-0494-4370-99F2-0C2EE5A0F1D6}" destId="{D8FF15DE-3459-45C9-9024-1F00C96004F5}" srcOrd="0" destOrd="0" presId="urn:microsoft.com/office/officeart/2008/layout/SquareAccentList"/>
    <dgm:cxn modelId="{B9E53735-AE42-44A4-8F61-FEAF14D2C7ED}" type="presParOf" srcId="{53EAADF5-0494-4370-99F2-0C2EE5A0F1D6}" destId="{426D954E-2673-4BBF-9579-92F7484221E8}" srcOrd="1" destOrd="0" presId="urn:microsoft.com/office/officeart/2008/layout/SquareAccentList"/>
    <dgm:cxn modelId="{F6E48E1F-971E-4F11-B93F-8B0DB9EC17A7}" type="presParOf" srcId="{4A5CE187-CA01-4638-A863-FC39C6854189}" destId="{4368910B-63F6-42FB-ADE3-C3FEB761D31E}" srcOrd="1" destOrd="0" presId="urn:microsoft.com/office/officeart/2008/layout/SquareAccentList"/>
    <dgm:cxn modelId="{50CE4BAD-CD71-4817-A68C-B2454A1E8D3B}" type="presParOf" srcId="{4368910B-63F6-42FB-ADE3-C3FEB761D31E}" destId="{53BC992F-A821-4A58-B315-21995743F03C}" srcOrd="0" destOrd="0" presId="urn:microsoft.com/office/officeart/2008/layout/SquareAccentList"/>
    <dgm:cxn modelId="{D045F1EC-2FDF-4D31-A320-C622B4F63477}" type="presParOf" srcId="{4368910B-63F6-42FB-ADE3-C3FEB761D31E}" destId="{0878244F-0A14-401D-AFF4-8523891FDF10}" srcOrd="1" destOrd="0" presId="urn:microsoft.com/office/officeart/2008/layout/SquareAccentList"/>
    <dgm:cxn modelId="{1BA69B62-CA46-4397-80E7-FC77C6C529FA}" type="presParOf" srcId="{4A5CE187-CA01-4638-A863-FC39C6854189}" destId="{7AAF29E9-D324-4427-8E4D-D05795E27B53}" srcOrd="2" destOrd="0" presId="urn:microsoft.com/office/officeart/2008/layout/SquareAccentList"/>
    <dgm:cxn modelId="{27A7A10F-42C0-461E-9FDA-8657C3AEFBD2}" type="presParOf" srcId="{7AAF29E9-D324-4427-8E4D-D05795E27B53}" destId="{4B5A9D31-5D2D-437E-A1CA-51143A9861AF}" srcOrd="0" destOrd="0" presId="urn:microsoft.com/office/officeart/2008/layout/SquareAccentList"/>
    <dgm:cxn modelId="{48D27116-DF9D-4112-85DB-9763DC36B420}" type="presParOf" srcId="{7AAF29E9-D324-4427-8E4D-D05795E27B53}" destId="{1F1C8579-067D-4A29-916B-D35A0F01DF2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FF13B-0D7C-435C-8F76-440912301EB9}">
      <dsp:nvSpPr>
        <dsp:cNvPr id="0" name=""/>
        <dsp:cNvSpPr/>
      </dsp:nvSpPr>
      <dsp:spPr>
        <a:xfrm>
          <a:off x="2592487" y="177973"/>
          <a:ext cx="1824573" cy="717553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Job, funding, hosting database</a:t>
          </a:r>
        </a:p>
      </dsp:txBody>
      <dsp:txXfrm>
        <a:off x="2627515" y="213001"/>
        <a:ext cx="1754517" cy="647497"/>
      </dsp:txXfrm>
    </dsp:sp>
    <dsp:sp modelId="{99F6C564-E4F8-4CC9-A6E0-E714C30B9A1F}">
      <dsp:nvSpPr>
        <dsp:cNvPr id="0" name=""/>
        <dsp:cNvSpPr/>
      </dsp:nvSpPr>
      <dsp:spPr>
        <a:xfrm>
          <a:off x="2764626" y="866783"/>
          <a:ext cx="2369490" cy="2369490"/>
        </a:xfrm>
        <a:custGeom>
          <a:avLst/>
          <a:gdLst/>
          <a:ahLst/>
          <a:cxnLst/>
          <a:rect l="0" t="0" r="0" b="0"/>
          <a:pathLst>
            <a:path>
              <a:moveTo>
                <a:pt x="1449864" y="30044"/>
              </a:moveTo>
              <a:arcTo wR="1184745" hR="1184745" stAng="16975859" swAng="16888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94040-E6F0-4788-9BB3-CE98D9E9AA6F}">
      <dsp:nvSpPr>
        <dsp:cNvPr id="0" name=""/>
        <dsp:cNvSpPr/>
      </dsp:nvSpPr>
      <dsp:spPr>
        <a:xfrm>
          <a:off x="4467559" y="1162336"/>
          <a:ext cx="1937428" cy="71755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Partnering tool</a:t>
          </a:r>
        </a:p>
      </dsp:txBody>
      <dsp:txXfrm>
        <a:off x="4502587" y="1197364"/>
        <a:ext cx="1867372" cy="647497"/>
      </dsp:txXfrm>
    </dsp:sp>
    <dsp:sp modelId="{8061502B-2FA8-4608-BE22-83F4EEDC4C0B}">
      <dsp:nvSpPr>
        <dsp:cNvPr id="0" name=""/>
        <dsp:cNvSpPr/>
      </dsp:nvSpPr>
      <dsp:spPr>
        <a:xfrm>
          <a:off x="3293913" y="-39456"/>
          <a:ext cx="2369490" cy="2369490"/>
        </a:xfrm>
        <a:custGeom>
          <a:avLst/>
          <a:gdLst/>
          <a:ahLst/>
          <a:cxnLst/>
          <a:rect l="0" t="0" r="0" b="0"/>
          <a:pathLst>
            <a:path>
              <a:moveTo>
                <a:pt x="2106568" y="1928964"/>
              </a:moveTo>
              <a:arcTo wR="1184745" hR="1184745" stAng="2334908" swAng="36845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A486C-6726-4CA7-8AA1-F92288E80CF9}">
      <dsp:nvSpPr>
        <dsp:cNvPr id="0" name=""/>
        <dsp:cNvSpPr/>
      </dsp:nvSpPr>
      <dsp:spPr>
        <a:xfrm>
          <a:off x="2643859" y="2308579"/>
          <a:ext cx="1721831" cy="717553"/>
        </a:xfrm>
        <a:prstGeom prst="roundRect">
          <a:avLst/>
        </a:prstGeom>
        <a:solidFill>
          <a:srgbClr val="8A20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Career Development</a:t>
          </a:r>
        </a:p>
      </dsp:txBody>
      <dsp:txXfrm>
        <a:off x="2678887" y="2343607"/>
        <a:ext cx="1651775" cy="647497"/>
      </dsp:txXfrm>
    </dsp:sp>
    <dsp:sp modelId="{B464D043-3E39-4CA8-8538-202F4F71B68E}">
      <dsp:nvSpPr>
        <dsp:cNvPr id="0" name=""/>
        <dsp:cNvSpPr/>
      </dsp:nvSpPr>
      <dsp:spPr>
        <a:xfrm>
          <a:off x="1412706" y="-16310"/>
          <a:ext cx="2369490" cy="2369490"/>
        </a:xfrm>
        <a:custGeom>
          <a:avLst/>
          <a:gdLst/>
          <a:ahLst/>
          <a:cxnLst/>
          <a:rect l="0" t="0" r="0" b="0"/>
          <a:pathLst>
            <a:path>
              <a:moveTo>
                <a:pt x="1220885" y="2368938"/>
              </a:moveTo>
              <a:arcTo wR="1184745" hR="1184745" stAng="5295117" swAng="30240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553E-FD47-4273-A17B-B95076A77ABB}">
      <dsp:nvSpPr>
        <dsp:cNvPr id="0" name=""/>
        <dsp:cNvSpPr/>
      </dsp:nvSpPr>
      <dsp:spPr>
        <a:xfrm>
          <a:off x="777851" y="1225809"/>
          <a:ext cx="1756726" cy="717553"/>
        </a:xfrm>
        <a:prstGeom prst="roundRect">
          <a:avLst/>
        </a:prstGeom>
        <a:solidFill>
          <a:srgbClr val="009FB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HRS4R</a:t>
          </a:r>
        </a:p>
      </dsp:txBody>
      <dsp:txXfrm>
        <a:off x="812879" y="1260837"/>
        <a:ext cx="1686670" cy="647497"/>
      </dsp:txXfrm>
    </dsp:sp>
    <dsp:sp modelId="{A71EA1F6-EE7A-4B20-A768-79300D0EA7DE}">
      <dsp:nvSpPr>
        <dsp:cNvPr id="0" name=""/>
        <dsp:cNvSpPr/>
      </dsp:nvSpPr>
      <dsp:spPr>
        <a:xfrm>
          <a:off x="1956152" y="864569"/>
          <a:ext cx="2369490" cy="2369490"/>
        </a:xfrm>
        <a:custGeom>
          <a:avLst/>
          <a:gdLst/>
          <a:ahLst/>
          <a:cxnLst/>
          <a:rect l="0" t="0" r="0" b="0"/>
          <a:pathLst>
            <a:path>
              <a:moveTo>
                <a:pt x="337673" y="356438"/>
              </a:moveTo>
              <a:arcTo wR="1184745" hR="1184745" stAng="13461498" swAng="19314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CDFB5-D5BF-468B-996E-459F6BBEC768}">
      <dsp:nvSpPr>
        <dsp:cNvPr id="0" name=""/>
        <dsp:cNvSpPr/>
      </dsp:nvSpPr>
      <dsp:spPr>
        <a:xfrm>
          <a:off x="252661" y="639663"/>
          <a:ext cx="3068318" cy="369566"/>
        </a:xfrm>
        <a:prstGeom prst="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78B48-B5CA-414D-9346-CD0913CD1588}">
      <dsp:nvSpPr>
        <dsp:cNvPr id="0" name=""/>
        <dsp:cNvSpPr/>
      </dsp:nvSpPr>
      <dsp:spPr>
        <a:xfrm>
          <a:off x="193820" y="832868"/>
          <a:ext cx="225409" cy="2254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09B84-64AC-4389-B7C5-4ED662754873}">
      <dsp:nvSpPr>
        <dsp:cNvPr id="0" name=""/>
        <dsp:cNvSpPr/>
      </dsp:nvSpPr>
      <dsp:spPr>
        <a:xfrm>
          <a:off x="272666" y="0"/>
          <a:ext cx="3068318" cy="648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EU Portal</a:t>
          </a:r>
        </a:p>
      </dsp:txBody>
      <dsp:txXfrm>
        <a:off x="272666" y="0"/>
        <a:ext cx="3068318" cy="648469"/>
      </dsp:txXfrm>
    </dsp:sp>
    <dsp:sp modelId="{7E751932-C675-4EC8-ADAE-5B751FB2DD14}">
      <dsp:nvSpPr>
        <dsp:cNvPr id="0" name=""/>
        <dsp:cNvSpPr/>
      </dsp:nvSpPr>
      <dsp:spPr>
        <a:xfrm>
          <a:off x="272666" y="1313755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9292C-42A8-419D-B2E9-0FA0E9EF37BA}">
      <dsp:nvSpPr>
        <dsp:cNvPr id="0" name=""/>
        <dsp:cNvSpPr/>
      </dsp:nvSpPr>
      <dsp:spPr>
        <a:xfrm>
          <a:off x="530851" y="1167973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/>
            <a:t>Jobs &amp; Funding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/>
            <a:t>Search Jobs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/>
            <a:t>Offer Jobs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/>
            <a:t>Find funding</a:t>
          </a:r>
        </a:p>
      </dsp:txBody>
      <dsp:txXfrm>
        <a:off x="530851" y="1167973"/>
        <a:ext cx="2853536" cy="525417"/>
      </dsp:txXfrm>
    </dsp:sp>
    <dsp:sp modelId="{A8FAA30F-7E73-4833-80FE-6B24A7AA98F2}">
      <dsp:nvSpPr>
        <dsp:cNvPr id="0" name=""/>
        <dsp:cNvSpPr/>
      </dsp:nvSpPr>
      <dsp:spPr>
        <a:xfrm>
          <a:off x="272666" y="1839173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B0C4F-C46C-4FD8-AE93-E5B4611FE4B7}">
      <dsp:nvSpPr>
        <dsp:cNvPr id="0" name=""/>
        <dsp:cNvSpPr/>
      </dsp:nvSpPr>
      <dsp:spPr>
        <a:xfrm>
          <a:off x="487448" y="1689166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Partnering</a:t>
          </a:r>
        </a:p>
      </dsp:txBody>
      <dsp:txXfrm>
        <a:off x="487448" y="1689166"/>
        <a:ext cx="2853536" cy="525417"/>
      </dsp:txXfrm>
    </dsp:sp>
    <dsp:sp modelId="{58111EC2-1A64-456A-B575-5EC40B729F46}">
      <dsp:nvSpPr>
        <dsp:cNvPr id="0" name=""/>
        <dsp:cNvSpPr/>
      </dsp:nvSpPr>
      <dsp:spPr>
        <a:xfrm>
          <a:off x="272666" y="2364590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6D472-1A5D-4CCD-9F54-F0153954DBE7}">
      <dsp:nvSpPr>
        <dsp:cNvPr id="0" name=""/>
        <dsp:cNvSpPr/>
      </dsp:nvSpPr>
      <dsp:spPr>
        <a:xfrm>
          <a:off x="530851" y="2218808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Career Development	</a:t>
          </a:r>
        </a:p>
      </dsp:txBody>
      <dsp:txXfrm>
        <a:off x="530851" y="2218808"/>
        <a:ext cx="2853536" cy="525417"/>
      </dsp:txXfrm>
    </dsp:sp>
    <dsp:sp modelId="{4870E8F7-9122-41D4-ADB3-4CF69AC701B6}">
      <dsp:nvSpPr>
        <dsp:cNvPr id="0" name=""/>
        <dsp:cNvSpPr/>
      </dsp:nvSpPr>
      <dsp:spPr>
        <a:xfrm>
          <a:off x="272666" y="2890008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6EDA0-B8A3-4513-87A5-57523C22C25A}">
      <dsp:nvSpPr>
        <dsp:cNvPr id="0" name=""/>
        <dsp:cNvSpPr/>
      </dsp:nvSpPr>
      <dsp:spPr>
        <a:xfrm>
          <a:off x="530851" y="2744226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Information &amp; Assistance</a:t>
          </a:r>
        </a:p>
      </dsp:txBody>
      <dsp:txXfrm>
        <a:off x="530851" y="2744226"/>
        <a:ext cx="2853536" cy="525417"/>
      </dsp:txXfrm>
    </dsp:sp>
    <dsp:sp modelId="{4861C011-B0A0-40D7-8A62-6B102C06934F}">
      <dsp:nvSpPr>
        <dsp:cNvPr id="0" name=""/>
        <dsp:cNvSpPr/>
      </dsp:nvSpPr>
      <dsp:spPr>
        <a:xfrm>
          <a:off x="272666" y="3415426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764A4-4A73-4C01-9DB2-E446E32E13D3}">
      <dsp:nvSpPr>
        <dsp:cNvPr id="0" name=""/>
        <dsp:cNvSpPr/>
      </dsp:nvSpPr>
      <dsp:spPr>
        <a:xfrm>
          <a:off x="530851" y="3269643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EURAXESS Worldwide</a:t>
          </a:r>
        </a:p>
      </dsp:txBody>
      <dsp:txXfrm>
        <a:off x="530851" y="3269643"/>
        <a:ext cx="2853536" cy="525417"/>
      </dsp:txXfrm>
    </dsp:sp>
    <dsp:sp modelId="{05C1C18D-A2A2-4177-8296-94B202318667}">
      <dsp:nvSpPr>
        <dsp:cNvPr id="0" name=""/>
        <dsp:cNvSpPr/>
      </dsp:nvSpPr>
      <dsp:spPr>
        <a:xfrm>
          <a:off x="272666" y="3940844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F0A41-91ED-47C3-B0AD-14F3874C859C}">
      <dsp:nvSpPr>
        <dsp:cNvPr id="0" name=""/>
        <dsp:cNvSpPr/>
      </dsp:nvSpPr>
      <dsp:spPr>
        <a:xfrm>
          <a:off x="530851" y="3723053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noProof="0"/>
            <a:t>My EURAXESS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900" kern="1200" noProof="0"/>
            <a:t>Researcher Profile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900" kern="1200" noProof="0"/>
            <a:t>Organisation Profile</a:t>
          </a:r>
        </a:p>
      </dsp:txBody>
      <dsp:txXfrm>
        <a:off x="530851" y="3723053"/>
        <a:ext cx="2853536" cy="525417"/>
      </dsp:txXfrm>
    </dsp:sp>
    <dsp:sp modelId="{43FB7729-DF85-4D47-8662-F9EE397758DB}">
      <dsp:nvSpPr>
        <dsp:cNvPr id="0" name=""/>
        <dsp:cNvSpPr/>
      </dsp:nvSpPr>
      <dsp:spPr>
        <a:xfrm>
          <a:off x="3546669" y="644847"/>
          <a:ext cx="3030792" cy="41343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63EA4-C3FB-4673-ABD3-1E9E1441939B}">
      <dsp:nvSpPr>
        <dsp:cNvPr id="0" name=""/>
        <dsp:cNvSpPr/>
      </dsp:nvSpPr>
      <dsp:spPr>
        <a:xfrm>
          <a:off x="3452727" y="851562"/>
          <a:ext cx="225409" cy="2254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335A8-E782-494D-B2D4-7F925591A701}">
      <dsp:nvSpPr>
        <dsp:cNvPr id="0" name=""/>
        <dsp:cNvSpPr/>
      </dsp:nvSpPr>
      <dsp:spPr>
        <a:xfrm>
          <a:off x="3494400" y="0"/>
          <a:ext cx="3068318" cy="648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National Portal</a:t>
          </a:r>
        </a:p>
      </dsp:txBody>
      <dsp:txXfrm>
        <a:off x="3494400" y="0"/>
        <a:ext cx="3068318" cy="648469"/>
      </dsp:txXfrm>
    </dsp:sp>
    <dsp:sp modelId="{D8FF15DE-3459-45C9-9024-1F00C96004F5}">
      <dsp:nvSpPr>
        <dsp:cNvPr id="0" name=""/>
        <dsp:cNvSpPr/>
      </dsp:nvSpPr>
      <dsp:spPr>
        <a:xfrm>
          <a:off x="3494400" y="1335688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D954E-2673-4BBF-9579-92F7484221E8}">
      <dsp:nvSpPr>
        <dsp:cNvPr id="0" name=""/>
        <dsp:cNvSpPr/>
      </dsp:nvSpPr>
      <dsp:spPr>
        <a:xfrm>
          <a:off x="3771190" y="1185681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Jobs &amp; Funding</a:t>
          </a:r>
        </a:p>
      </dsp:txBody>
      <dsp:txXfrm>
        <a:off x="3771190" y="1185681"/>
        <a:ext cx="2853536" cy="525417"/>
      </dsp:txXfrm>
    </dsp:sp>
    <dsp:sp modelId="{53BC992F-A821-4A58-B315-21995743F03C}">
      <dsp:nvSpPr>
        <dsp:cNvPr id="0" name=""/>
        <dsp:cNvSpPr/>
      </dsp:nvSpPr>
      <dsp:spPr>
        <a:xfrm>
          <a:off x="3494400" y="1861106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8244F-0A14-401D-AFF4-8523891FDF10}">
      <dsp:nvSpPr>
        <dsp:cNvPr id="0" name=""/>
        <dsp:cNvSpPr/>
      </dsp:nvSpPr>
      <dsp:spPr>
        <a:xfrm>
          <a:off x="3771190" y="1711099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Information &amp; Assistance</a:t>
          </a:r>
        </a:p>
      </dsp:txBody>
      <dsp:txXfrm>
        <a:off x="3771190" y="1711099"/>
        <a:ext cx="2853536" cy="525417"/>
      </dsp:txXfrm>
    </dsp:sp>
    <dsp:sp modelId="{4B5A9D31-5D2D-437E-A1CA-51143A9861AF}">
      <dsp:nvSpPr>
        <dsp:cNvPr id="0" name=""/>
        <dsp:cNvSpPr/>
      </dsp:nvSpPr>
      <dsp:spPr>
        <a:xfrm>
          <a:off x="3494400" y="2386523"/>
          <a:ext cx="225404" cy="2254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C8579-067D-4A29-916B-D35A0F01DF2D}">
      <dsp:nvSpPr>
        <dsp:cNvPr id="0" name=""/>
        <dsp:cNvSpPr/>
      </dsp:nvSpPr>
      <dsp:spPr>
        <a:xfrm>
          <a:off x="3771190" y="2236517"/>
          <a:ext cx="2853536" cy="52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/>
            <a:t>My EURAXESS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/>
            <a:t>Researcher Profile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900" kern="1200" noProof="0"/>
            <a:t>Organisation Profile</a:t>
          </a:r>
        </a:p>
      </dsp:txBody>
      <dsp:txXfrm>
        <a:off x="3771190" y="2236517"/>
        <a:ext cx="2853536" cy="525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691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206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58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an early version of the network we know today and a few centres were launched across Europe providing early mobility services described as: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‘proximity assistance to researchers and their families on all issues relating to their mobility’.]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EURAXESS was introduced in 2008 and obtained rapidly 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European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EURAXESS as a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enhanced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continuously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T.O.P, T.O.P II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Enhancing the outreach and effectiveness of the partners in the EURAXESS Services Network), TOP III and TOP IV project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HRS4R (Charter &amp; Code)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Resaver</a:t>
            </a:r>
            <a:endParaRPr lang="nb-NO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60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This slide is intended for use when presenting to Researchers. Hide it if not presenting to Researchers.</a:t>
            </a:r>
            <a:endParaRPr lang="nb-NO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11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This slide is intended for use when presenting to non-Members of EURAXESS network. Hide it if presented to Members.</a:t>
            </a:r>
          </a:p>
          <a:p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8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Updated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information</a:t>
            </a:r>
            <a:r>
              <a:rPr lang="es-ES" baseline="0" dirty="0" smtClean="0"/>
              <a:t> </a:t>
            </a:r>
            <a:r>
              <a:rPr lang="es-ES" dirty="0" smtClean="0"/>
              <a:t>visible in https://euraxess.ec.europa.eu/jobs/hrs4r/dashboard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02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This slide is intended for use when presenting to non-Members of EURAXESS network. Hide it if presented to Members.</a:t>
            </a:r>
          </a:p>
          <a:p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29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This has ot be </a:t>
            </a:r>
            <a:r>
              <a:rPr lang="nb-NO" err="1"/>
              <a:t>adapted</a:t>
            </a:r>
            <a:r>
              <a:rPr lang="nb-NO"/>
              <a:t> </a:t>
            </a:r>
            <a:r>
              <a:rPr lang="nb-NO" err="1"/>
              <a:t>nationally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069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This has ot be </a:t>
            </a:r>
            <a:r>
              <a:rPr lang="nb-NO" err="1"/>
              <a:t>adapted</a:t>
            </a:r>
            <a:r>
              <a:rPr lang="nb-NO"/>
              <a:t> </a:t>
            </a:r>
            <a:r>
              <a:rPr lang="nb-NO" err="1"/>
              <a:t>nationally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C8185-6371-481A-B14C-F4EA82DDEA36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21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CL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784350"/>
            <a:ext cx="65532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338" y="5848350"/>
            <a:ext cx="20732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2771775" y="1628775"/>
            <a:ext cx="5832475" cy="0"/>
          </a:xfrm>
          <a:prstGeom prst="line">
            <a:avLst/>
          </a:prstGeom>
          <a:noFill/>
          <a:ln w="12700">
            <a:solidFill>
              <a:srgbClr val="2B679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GB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00338" y="981075"/>
            <a:ext cx="5616575" cy="935038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738438" y="1773238"/>
            <a:ext cx="5721350" cy="504825"/>
          </a:xfrm>
        </p:spPr>
        <p:txBody>
          <a:bodyPr/>
          <a:lstStyle>
            <a:lvl1pPr marL="0" indent="0">
              <a:buFont typeface="Arial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31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8F9B-71EE-4D5C-B44E-012EF44E9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DD1B-50E0-44E8-82B7-F85F69F6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8177A-0CE3-43B6-B11B-ED2E8AEAD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5DDF-6655-40F2-8D9E-CA15739A7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BFC62-E3CF-4012-8A8B-ABF1C18EA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00BF-55FD-4017-8F82-94A8DE4F57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7253-C9BC-4251-8AE3-8910CE925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8375-5C84-4176-84A5-B6A3E0825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7773-6390-40B5-8F3A-46FD9E5B7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639931" y="2005163"/>
            <a:ext cx="7355124" cy="141334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1788813" marR="0" indent="0" algn="l">
              <a:lnSpc>
                <a:spcPts val="2566"/>
              </a:lnSpc>
              <a:spcBef>
                <a:spcPts val="314"/>
              </a:spcBef>
              <a:spcAft>
                <a:spcPts val="5715"/>
              </a:spcAft>
              <a:defRPr/>
            </a:lvl1pPr>
          </a:lstStyle>
          <a:p>
            <a:pPr marL="0" marR="0" indent="0" algn="l">
              <a:lnSpc>
                <a:spcPts val="3900"/>
              </a:lnSpc>
              <a:spcAft>
                <a:spcPts val="0"/>
              </a:spcAft>
            </a:pPr>
            <a:r>
              <a:rPr lang="en-US" sz="4111" b="1" spc="42">
                <a:solidFill>
                  <a:srgbClr val="00679A"/>
                </a:solidFill>
                <a:latin typeface="Arial" panose="02020603050405020304" pitchFamily="2"/>
              </a:rPr>
              <a:t>The EURAXESS network: </a:t>
            </a:r>
          </a:p>
          <a:p>
            <a:pPr marL="2788920" marR="0" indent="0" algn="l">
              <a:lnSpc>
                <a:spcPts val="4000"/>
              </a:lnSpc>
              <a:spcBef>
                <a:spcPts val="490"/>
              </a:spcBef>
              <a:spcAft>
                <a:spcPts val="8910"/>
              </a:spcAft>
            </a:pPr>
            <a:r>
              <a:rPr lang="en-US" sz="4111" b="1" spc="145">
                <a:solidFill>
                  <a:srgbClr val="00679A"/>
                </a:solidFill>
                <a:latin typeface="Arial" panose="02020603050405020304" pitchFamily="2"/>
              </a:rPr>
              <a:t>what we do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1639931" y="3418512"/>
            <a:ext cx="7355124" cy="343969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r">
              <a:lnSpc>
                <a:spcPts val="898"/>
              </a:lnSpc>
              <a:spcBef>
                <a:spcPts val="3666"/>
              </a:spcBef>
              <a:spcAft>
                <a:spcPts val="840"/>
              </a:spcAft>
              <a:buFont typeface="Symbol"/>
              <a:buChar char="·"/>
              <a:defRPr/>
            </a:lvl1pPr>
          </a:lstStyle>
          <a:p>
            <a:pPr marL="1554480" marR="777240" indent="274320" algn="just">
              <a:lnSpc>
                <a:spcPts val="1500"/>
              </a:lnSpc>
              <a:spcAft>
                <a:spcPts val="0"/>
              </a:spcAft>
              <a:buFont typeface="Symbol"/>
              <a:buChar char="·"/>
            </a:pPr>
            <a:r>
              <a:rPr lang="en-US" sz="1269" spc="0">
                <a:solidFill>
                  <a:srgbClr val="6C6D6F"/>
                </a:solidFill>
                <a:latin typeface="Arial" panose="02020603050405020304" pitchFamily="2"/>
              </a:rPr>
              <a:t>EURAXESS is a network of offices providing information and </a:t>
            </a: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advice for national and international researchers who already live or work in Europe, who are looking for an opportunity to </a:t>
            </a:r>
            <a:r>
              <a:rPr lang="en-US" sz="1269" spc="0">
                <a:solidFill>
                  <a:srgbClr val="6C6D6F"/>
                </a:solidFill>
                <a:latin typeface="Arial" panose="02020603050405020304" pitchFamily="2"/>
              </a:rPr>
              <a:t>conduct a scientific career or who are interested in moving to </a:t>
            </a: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another country to do so. </a:t>
            </a:r>
          </a:p>
          <a:p>
            <a:pPr marL="1554480" marR="777240" indent="274320" algn="just">
              <a:lnSpc>
                <a:spcPts val="1500"/>
              </a:lnSpc>
              <a:spcBef>
                <a:spcPts val="560"/>
              </a:spcBef>
              <a:spcAft>
                <a:spcPts val="0"/>
              </a:spcAft>
              <a:buFont typeface="Symbol"/>
              <a:buChar char="·"/>
            </a:pP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The EURAXESS network consists of 500 centres in 40 different European and associated countries to support and assist researchers wherever needed. </a:t>
            </a:r>
          </a:p>
          <a:p>
            <a:pPr marL="1554480" marR="777240" indent="274320" algn="just">
              <a:lnSpc>
                <a:spcPts val="1500"/>
              </a:lnSpc>
              <a:spcBef>
                <a:spcPts val="565"/>
              </a:spcBef>
              <a:spcAft>
                <a:spcPts val="0"/>
              </a:spcAft>
              <a:buFont typeface="Symbol"/>
              <a:buChar char="·"/>
            </a:pP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EURAXESS services contain practical information concerning professional and daily life as well as information on job and funding opportunities. EURAXESS helps researchers to plan and organize their move to a foreign country and provides assistance in all matters related to mobility and career development. </a:t>
            </a:r>
          </a:p>
          <a:p>
            <a:pPr marL="1554480" marR="777240" indent="274320" algn="just">
              <a:lnSpc>
                <a:spcPts val="1500"/>
              </a:lnSpc>
              <a:spcBef>
                <a:spcPts val="595"/>
              </a:spcBef>
              <a:spcAft>
                <a:spcPts val="0"/>
              </a:spcAft>
              <a:buFont typeface="Symbol"/>
              <a:buChar char="·"/>
            </a:pP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EURAXESS Jobs offers a platform for talents with thousands of job opportunities in research and innovation in any sector </a:t>
            </a:r>
            <a:r>
              <a:rPr lang="en-US" sz="1269" spc="0">
                <a:solidFill>
                  <a:srgbClr val="6C6D6F"/>
                </a:solidFill>
                <a:latin typeface="Arial" panose="02020603050405020304" pitchFamily="2"/>
              </a:rPr>
              <a:t>and scientific field all over Europe. </a:t>
            </a:r>
          </a:p>
          <a:p>
            <a:pPr marL="1554480" marR="777240" indent="274320" algn="just">
              <a:lnSpc>
                <a:spcPts val="1500"/>
              </a:lnSpc>
              <a:spcBef>
                <a:spcPts val="545"/>
              </a:spcBef>
              <a:spcAft>
                <a:spcPts val="0"/>
              </a:spcAft>
              <a:buFont typeface="Symbol"/>
              <a:buChar char="·"/>
            </a:pP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EURAXESS Worldwide is a network supporting researchers working outside of Europe who wish to connect or stay connected </a:t>
            </a:r>
            <a:r>
              <a:rPr lang="en-US" sz="1269" spc="0">
                <a:solidFill>
                  <a:srgbClr val="6C6D6F"/>
                </a:solidFill>
                <a:latin typeface="Arial" panose="02020603050405020304" pitchFamily="2"/>
              </a:rPr>
              <a:t>with Europe. The EURAXESS officers in the outposts advise and </a:t>
            </a:r>
            <a:r>
              <a:rPr lang="en-US" sz="1209" spc="0">
                <a:solidFill>
                  <a:srgbClr val="6C6D6F"/>
                </a:solidFill>
                <a:latin typeface="Tahoma" panose="02020603050405020304" pitchFamily="2"/>
              </a:rPr>
              <a:t>help networking within the respective regions: </a:t>
            </a:r>
          </a:p>
          <a:p>
            <a:pPr marL="1554480" marR="0" indent="0" algn="l">
              <a:lnSpc>
                <a:spcPts val="1300"/>
              </a:lnSpc>
              <a:spcBef>
                <a:spcPts val="245"/>
              </a:spcBef>
              <a:spcAft>
                <a:spcPts val="0"/>
              </a:spcAft>
            </a:pPr>
            <a:r>
              <a:rPr lang="en-US" sz="1209" spc="55">
                <a:solidFill>
                  <a:srgbClr val="6C6D6F"/>
                </a:solidFill>
                <a:latin typeface="Tahoma" panose="02020603050405020304" pitchFamily="2"/>
              </a:rPr>
              <a:t>ASEAN, Brazil, China, India, Japan, North America. </a:t>
            </a:r>
          </a:p>
          <a:p>
            <a:pPr marL="0" marR="0" indent="0" algn="r">
              <a:lnSpc>
                <a:spcPts val="1400"/>
              </a:lnSpc>
              <a:spcBef>
                <a:spcPts val="5715"/>
              </a:spcBef>
              <a:spcAft>
                <a:spcPts val="1310"/>
              </a:spcAft>
            </a:pPr>
            <a:r>
              <a:rPr lang="en-US" sz="1451" spc="0">
                <a:solidFill>
                  <a:srgbClr val="9BA0A5"/>
                </a:solidFill>
                <a:latin typeface="Arial" panose="02020603050405020304" pitchFamily="2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337286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02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 userDrawn="1"/>
        </p:nvSpPr>
        <p:spPr bwMode="auto">
          <a:xfrm>
            <a:off x="1295400" y="6096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GB" sz="2000" b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7467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219200" y="1905000"/>
            <a:ext cx="7467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0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791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60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2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340768"/>
            <a:ext cx="9144000" cy="5517232"/>
          </a:xfrm>
          <a:prstGeom prst="rect">
            <a:avLst/>
          </a:prstGeom>
          <a:solidFill>
            <a:srgbClr val="006195"/>
          </a:solidFill>
          <a:ln w="73025" algn="ctr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952" y="1700808"/>
            <a:ext cx="4536504" cy="2016224"/>
          </a:xfrm>
        </p:spPr>
        <p:txBody>
          <a:bodyPr/>
          <a:lstStyle>
            <a:lvl1pPr indent="0">
              <a:defRPr sz="4800">
                <a:solidFill>
                  <a:srgbClr val="FEC20E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544" y="3933056"/>
            <a:ext cx="3744416" cy="1872208"/>
          </a:xfr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AutoShape 2" descr="Image result for euraxess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mage result for euraxess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Image result for euraxess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2101"/>
            <a:ext cx="3762456" cy="986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80728"/>
            <a:ext cx="8229600" cy="936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116632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AutoShape 2" descr="Image result for unibl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unibl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5334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467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88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ransition spd="med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ea typeface="ＭＳ Ｐゴシック" pitchFamily="-16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ea typeface="ＭＳ Ｐゴシック" pitchFamily="-16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ea typeface="ＭＳ Ｐゴシック" pitchFamily="-16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bg1"/>
          </a:solidFill>
          <a:latin typeface="Arial" charset="0"/>
          <a:ea typeface="ＭＳ Ｐゴシック" pitchFamily="-16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600">
          <a:solidFill>
            <a:srgbClr val="2B679F"/>
          </a:solidFill>
          <a:latin typeface="Arial" charset="0"/>
          <a:ea typeface="ＭＳ Ｐゴシック" pitchFamily="-16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600">
          <a:solidFill>
            <a:srgbClr val="2B679F"/>
          </a:solidFill>
          <a:latin typeface="Arial" charset="0"/>
          <a:ea typeface="ＭＳ Ｐゴシック" pitchFamily="-16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600">
          <a:solidFill>
            <a:srgbClr val="2B679F"/>
          </a:solidFill>
          <a:latin typeface="Arial" charset="0"/>
          <a:ea typeface="ＭＳ Ｐゴシック" pitchFamily="-16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600">
          <a:solidFill>
            <a:srgbClr val="2B679F"/>
          </a:solidFill>
          <a:latin typeface="Arial" charset="0"/>
          <a:ea typeface="ＭＳ Ｐゴシック" pitchFamily="-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Font typeface="Arial" charset="0"/>
        <a:buBlip>
          <a:blip r:embed="rId9"/>
        </a:buBlip>
        <a:defRPr sz="2000">
          <a:solidFill>
            <a:srgbClr val="2B679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rgbClr val="2B679F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B679F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2B679F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2B679F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2B679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2B679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2B679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2B679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Et dolor fragum</a:t>
            </a:r>
            <a:endParaRPr lang="en-GB"/>
          </a:p>
          <a:p>
            <a:pPr lvl="1"/>
            <a:r>
              <a:rPr lang="en-GB"/>
              <a:t>Et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fragum</a:t>
            </a:r>
            <a:endParaRPr lang="en-GB"/>
          </a:p>
          <a:p>
            <a:pPr lvl="2"/>
            <a:r>
              <a:rPr lang="en-GB"/>
              <a:t>- Et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fragum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5" r:id="rId12"/>
  </p:sldLayoutIdLst>
  <p:hf sldNum="0" hdr="0" ftr="0" dt="0"/>
  <p:txStyles>
    <p:titleStyle>
      <a:lvl1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axess.ec.europa.eu/ap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RTD-CHARTER@ec.europa.eu" TargetMode="External"/><Relationship Id="rId3" Type="http://schemas.openxmlformats.org/officeDocument/2006/relationships/image" Target="../media/image57.jpeg"/><Relationship Id="rId7" Type="http://schemas.openxmlformats.org/officeDocument/2006/relationships/hyperlink" Target="mailto:support@euraxess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TD-RMP@ec.europa.eu" TargetMode="External"/><Relationship Id="rId5" Type="http://schemas.openxmlformats.org/officeDocument/2006/relationships/hyperlink" Target="https://www.youtube.com/channel/UCYDwulgU3SrBgjsTuR_4RDg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3D9069-5C4E-4740-8504-D7AAF8459F5C}"/>
              </a:ext>
            </a:extLst>
          </p:cNvPr>
          <p:cNvSpPr/>
          <p:nvPr/>
        </p:nvSpPr>
        <p:spPr bwMode="auto">
          <a:xfrm flipV="1">
            <a:off x="-3491" y="1600200"/>
            <a:ext cx="9147491" cy="5262208"/>
          </a:xfrm>
          <a:prstGeom prst="rect">
            <a:avLst/>
          </a:prstGeom>
          <a:solidFill>
            <a:srgbClr val="006B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35F958-835B-40C2-AE77-BF9E6A7D9C51}"/>
              </a:ext>
            </a:extLst>
          </p:cNvPr>
          <p:cNvSpPr txBox="1">
            <a:spLocks/>
          </p:cNvSpPr>
          <p:nvPr/>
        </p:nvSpPr>
        <p:spPr bwMode="auto">
          <a:xfrm>
            <a:off x="4224969" y="2210907"/>
            <a:ext cx="4536504" cy="75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5400" kern="0">
                <a:solidFill>
                  <a:srgbClr val="FFC000"/>
                </a:solidFill>
              </a:rPr>
              <a:t>EURAXESS</a:t>
            </a:r>
            <a:endParaRPr lang="en-GB" sz="5400" kern="0">
              <a:ea typeface="Verdana"/>
            </a:endParaRPr>
          </a:p>
        </p:txBody>
      </p:sp>
      <p:pic>
        <p:nvPicPr>
          <p:cNvPr id="22" name="Picture 2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3B2B955-1E01-4F1B-B3BC-C54800FD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" y="157628"/>
            <a:ext cx="4651348" cy="12244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94664E-5394-4F04-BB5D-F26A6CD8FC60}"/>
              </a:ext>
            </a:extLst>
          </p:cNvPr>
          <p:cNvSpPr txBox="1"/>
          <p:nvPr/>
        </p:nvSpPr>
        <p:spPr>
          <a:xfrm>
            <a:off x="4277276" y="3039813"/>
            <a:ext cx="428675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C000"/>
                </a:solidFill>
              </a:rPr>
              <a:t>researchers in motion</a:t>
            </a:r>
            <a:r>
              <a:rPr lang="en-US" sz="2600">
                <a:ea typeface="Verdana"/>
              </a:rPr>
              <a:t>​</a:t>
            </a:r>
            <a:endParaRPr lang="en-US" sz="2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67494-6A46-4C5F-90D8-5B4EB503D781}"/>
              </a:ext>
            </a:extLst>
          </p:cNvPr>
          <p:cNvSpPr txBox="1"/>
          <p:nvPr/>
        </p:nvSpPr>
        <p:spPr>
          <a:xfrm>
            <a:off x="520639" y="4031673"/>
            <a:ext cx="7013394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Verdana"/>
                <a:ea typeface="Verdana"/>
              </a:rPr>
              <a:t>Event</a:t>
            </a:r>
            <a:endParaRPr lang="en-US" sz="2000" b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Verdana"/>
                <a:ea typeface="Verdana"/>
              </a:rPr>
              <a:t>Event</a:t>
            </a:r>
            <a:endParaRPr lang="en-US" sz="2000" b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Verdana"/>
                <a:ea typeface="Verdana"/>
              </a:rPr>
              <a:t>Event</a:t>
            </a:r>
            <a:endParaRPr lang="en-US" sz="2000" b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spcBef>
                <a:spcPct val="20000"/>
              </a:spcBef>
            </a:pPr>
            <a:endParaRPr lang="en-US" sz="2000" b="0">
              <a:latin typeface="Verdana"/>
              <a:ea typeface="Verdana"/>
            </a:endParaRP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Verdana"/>
                <a:ea typeface="Verdana"/>
              </a:rPr>
              <a:t>Site</a:t>
            </a:r>
            <a:endParaRPr lang="en-US" sz="2000" b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spcBef>
                <a:spcPct val="20000"/>
              </a:spcBef>
            </a:pPr>
            <a:endParaRPr lang="en-US" sz="2000" b="0">
              <a:latin typeface="Verdana"/>
              <a:ea typeface="Verdana"/>
            </a:endParaRPr>
          </a:p>
          <a:p>
            <a:pPr algn="l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Verdana"/>
                <a:ea typeface="Verdana"/>
              </a:rPr>
              <a:t>Presenter</a:t>
            </a:r>
            <a:endParaRPr lang="en-US" sz="2000" b="0">
              <a:solidFill>
                <a:srgbClr val="0F5494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3431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:a16="http://schemas.microsoft.com/office/drawing/2014/main" id="{59CE025F-E3FE-4633-A288-5BF30C708583}"/>
              </a:ext>
            </a:extLst>
          </p:cNvPr>
          <p:cNvSpPr txBox="1"/>
          <p:nvPr/>
        </p:nvSpPr>
        <p:spPr>
          <a:xfrm>
            <a:off x="4788024" y="5476284"/>
            <a:ext cx="4355976" cy="1381715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endParaRPr lang="fr-B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EABDAB-2580-467E-8A7B-415E223DCEFD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714101-D4FD-4976-BBC8-26E8A95DB3D4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CD1AFCB-1285-49DF-B8C9-3D92533E40DB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9FF146E-6C3F-4BDD-A6DE-0F9119FDC3F4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12725A-01FC-40B5-ACA3-805C934D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EURAXESS Portal(s)</a:t>
            </a:r>
            <a:endParaRPr lang="en-GB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424564635"/>
              </p:ext>
            </p:extLst>
          </p:nvPr>
        </p:nvGraphicFramePr>
        <p:xfrm>
          <a:off x="971600" y="2353437"/>
          <a:ext cx="683538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87148" y="2976088"/>
            <a:ext cx="225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8024" y="3030777"/>
            <a:ext cx="251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In English +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3DB8B-D9E2-4E8C-B761-11F647EDD70B}"/>
              </a:ext>
            </a:extLst>
          </p:cNvPr>
          <p:cNvSpPr txBox="1"/>
          <p:nvPr/>
        </p:nvSpPr>
        <p:spPr>
          <a:xfrm>
            <a:off x="976640" y="1817182"/>
            <a:ext cx="6581380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BE" sz="1800">
                <a:solidFill>
                  <a:srgbClr val="000000"/>
                </a:solidFill>
                <a:latin typeface="Calibri"/>
                <a:cs typeface="Calibri"/>
              </a:rPr>
              <a:t>Main EU Portal and 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country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specific</a:t>
            </a:r>
            <a:r>
              <a:rPr lang="fr-BE" sz="1800">
                <a:solidFill>
                  <a:srgbClr val="000000"/>
                </a:solidFill>
                <a:latin typeface="Calibri"/>
                <a:cs typeface="Calibri"/>
              </a:rPr>
              <a:t> National </a:t>
            </a:r>
            <a:r>
              <a:rPr lang="fr-BE" sz="1800" err="1">
                <a:solidFill>
                  <a:srgbClr val="000000"/>
                </a:solidFill>
                <a:latin typeface="Calibri"/>
                <a:cs typeface="Calibri"/>
              </a:rPr>
              <a:t>Portals</a:t>
            </a:r>
            <a:r>
              <a:rPr lang="fr-BE" sz="1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fr-B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EA378-2650-4394-8237-C81AF9F7EC3C}"/>
              </a:ext>
            </a:extLst>
          </p:cNvPr>
          <p:cNvSpPr txBox="1"/>
          <p:nvPr/>
        </p:nvSpPr>
        <p:spPr>
          <a:xfrm>
            <a:off x="4788024" y="5476285"/>
            <a:ext cx="47358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006195"/>
                </a:solidFill>
                <a:latin typeface="Arial"/>
                <a:ea typeface="Verdana"/>
                <a:cs typeface="Arial"/>
              </a:rPr>
              <a:t>some national portals are translated to their national language </a:t>
            </a:r>
            <a:endParaRPr lang="hr-BA" sz="1600">
              <a:solidFill>
                <a:srgbClr val="006195"/>
              </a:solidFill>
              <a:latin typeface="Arial"/>
              <a:ea typeface="Verdana"/>
              <a:cs typeface="Arial"/>
            </a:endParaRPr>
          </a:p>
          <a:p>
            <a:endParaRPr lang="en-US" sz="1600">
              <a:solidFill>
                <a:srgbClr val="006195"/>
              </a:solidFill>
              <a:latin typeface="Arial"/>
              <a:ea typeface="Verdana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006195"/>
                </a:solidFill>
                <a:latin typeface="Arial"/>
                <a:ea typeface="Verdana"/>
                <a:cs typeface="Arial"/>
              </a:rPr>
              <a:t>if registered through the national portal users still have access to the EU portal</a:t>
            </a:r>
          </a:p>
        </p:txBody>
      </p:sp>
    </p:spTree>
    <p:extLst>
      <p:ext uri="{BB962C8B-B14F-4D97-AF65-F5344CB8AC3E}">
        <p14:creationId xmlns:p14="http://schemas.microsoft.com/office/powerpoint/2010/main" val="89588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53A045-345D-4F0A-92B3-D620077D0B9D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3E2F64-70F7-4FEC-9923-D29080D0E5A2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AC5F1D-4BA5-4A68-A874-9394402B159C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88D7F9C-9BAE-4366-898E-A7E87F313683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949290-BE83-4D43-BEC6-0016D131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3E086B8F-384A-4DAE-831D-5BF61889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6161112" cy="1066800"/>
          </a:xfrm>
        </p:spPr>
        <p:txBody>
          <a:bodyPr/>
          <a:lstStyle/>
          <a:p>
            <a:r>
              <a:rPr lang="nb-NO" sz="2500" err="1">
                <a:solidFill>
                  <a:schemeClr val="bg1"/>
                </a:solidFill>
              </a:rPr>
              <a:t>Frontpage</a:t>
            </a:r>
            <a:r>
              <a:rPr lang="nb-NO" sz="2500">
                <a:solidFill>
                  <a:schemeClr val="bg1"/>
                </a:solidFill>
              </a:rPr>
              <a:t> EU Portal</a:t>
            </a:r>
            <a:endParaRPr lang="en-US" err="1">
              <a:solidFill>
                <a:schemeClr val="bg1"/>
              </a:solidFill>
            </a:endParaRPr>
          </a:p>
        </p:txBody>
      </p:sp>
      <p:pic>
        <p:nvPicPr>
          <p:cNvPr id="2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3CEE7ED-1284-48AB-A7FA-0A6B4DEF1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0"/>
          <a:stretch/>
        </p:blipFill>
        <p:spPr>
          <a:xfrm>
            <a:off x="-157122" y="2001925"/>
            <a:ext cx="9305153" cy="491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E27B0A-161E-4E5A-93C7-667E632EAD96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83B9BA-5CCB-413A-80C6-400A758520E9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42C8B0F-08A2-42DF-948D-93D5E6377505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F995A26-50E8-48CE-87C6-F1617504CF8F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0B7497-716D-430E-B6F3-96D4BD1D0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68DA96-9412-4A20-A502-64A40DA2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Country-</a:t>
            </a:r>
            <a:r>
              <a:rPr lang="nb-NO" b="1" dirty="0" err="1" smtClean="0"/>
              <a:t>specific</a:t>
            </a:r>
            <a:r>
              <a:rPr lang="nb-NO" b="1" dirty="0" smtClean="0"/>
              <a:t> </a:t>
            </a:r>
            <a:r>
              <a:rPr lang="nb-NO" b="1" dirty="0"/>
              <a:t>portals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58A63-AACA-4DDA-86F2-F210846D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303" y="1801803"/>
            <a:ext cx="8089270" cy="4221163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>
                <a:solidFill>
                  <a:srgbClr val="C23398"/>
                </a:solidFill>
                <a:ea typeface="ＭＳ Ｐゴシック"/>
              </a:rPr>
              <a:t>42 national portals with </a:t>
            </a:r>
            <a:r>
              <a:rPr lang="en-GB" sz="1800" b="1" dirty="0" smtClean="0">
                <a:solidFill>
                  <a:srgbClr val="C23398"/>
                </a:solidFill>
                <a:ea typeface="ＭＳ Ｐゴシック"/>
              </a:rPr>
              <a:t>country-specific </a:t>
            </a:r>
            <a:r>
              <a:rPr lang="en-GB" sz="1800" b="1" dirty="0">
                <a:solidFill>
                  <a:srgbClr val="C23398"/>
                </a:solidFill>
                <a:ea typeface="ＭＳ Ｐゴシック"/>
              </a:rPr>
              <a:t>information for researchers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46" y="2270052"/>
            <a:ext cx="6878308" cy="42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2AED9E-203E-4526-B342-C4D3887D84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9144000" cy="64662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500595-96BA-4A62-B98F-F2AD9A78C4D0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533A14-5A2E-49F6-ADAE-31ACB2ACE553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C2E855-B69B-48F2-AF6A-02A4CA2922DE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08E782-D645-4393-A5BE-22B66EBCF603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DC520-F126-4A60-BEBA-D0721F44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4B9210-E000-4EA9-9166-2E62CF17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Jobs, </a:t>
            </a:r>
            <a:r>
              <a:rPr lang="nb-NO" b="1" err="1"/>
              <a:t>Funding</a:t>
            </a:r>
            <a:r>
              <a:rPr lang="nb-NO" b="1"/>
              <a:t> and Hosting Database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28748-57FB-4843-91A9-C76085A05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368" y="2058785"/>
            <a:ext cx="5941913" cy="2446733"/>
          </a:xfrm>
        </p:spPr>
        <p:txBody>
          <a:bodyPr/>
          <a:lstStyle/>
          <a:p>
            <a:r>
              <a:rPr lang="en-GB" dirty="0">
                <a:latin typeface="+mj-lt"/>
                <a:ea typeface="ＭＳ Ｐゴシック"/>
                <a:cs typeface="Arial"/>
              </a:rPr>
              <a:t>Post your offers </a:t>
            </a:r>
            <a:r>
              <a:rPr lang="en-GB" b="1" dirty="0">
                <a:latin typeface="+mj-lt"/>
                <a:ea typeface="ＭＳ Ｐゴシック"/>
                <a:cs typeface="Arial"/>
              </a:rPr>
              <a:t>free of charge</a:t>
            </a:r>
          </a:p>
          <a:p>
            <a:r>
              <a:rPr lang="en-GB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Create, edit or un-publish your </a:t>
            </a:r>
            <a:r>
              <a:rPr lang="en-GB" b="1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vacancies</a:t>
            </a:r>
          </a:p>
          <a:p>
            <a:r>
              <a:rPr lang="en-GB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Get </a:t>
            </a:r>
            <a:r>
              <a:rPr lang="en-GB" b="1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statistics</a:t>
            </a:r>
            <a:r>
              <a:rPr lang="en-GB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 on their performance</a:t>
            </a:r>
          </a:p>
          <a:p>
            <a:r>
              <a:rPr lang="en-GB" dirty="0">
                <a:solidFill>
                  <a:srgbClr val="006195"/>
                </a:solidFill>
                <a:ea typeface="ＭＳ Ｐゴシック"/>
                <a:cs typeface="Arial"/>
              </a:rPr>
              <a:t>Gain </a:t>
            </a:r>
            <a:r>
              <a:rPr lang="en-GB" b="1" dirty="0">
                <a:solidFill>
                  <a:srgbClr val="006195"/>
                </a:solidFill>
                <a:ea typeface="ＭＳ Ｐゴシック"/>
                <a:cs typeface="Arial"/>
              </a:rPr>
              <a:t>visibility</a:t>
            </a:r>
            <a:r>
              <a:rPr lang="en-GB" dirty="0">
                <a:solidFill>
                  <a:srgbClr val="006195"/>
                </a:solidFill>
                <a:ea typeface="ＭＳ Ｐゴシック"/>
                <a:cs typeface="Arial"/>
              </a:rPr>
              <a:t>: 80% of visitors </a:t>
            </a:r>
            <a:r>
              <a:rPr lang="en-GB" dirty="0">
                <a:ea typeface="ＭＳ Ｐゴシック"/>
                <a:cs typeface="Arial"/>
              </a:rPr>
              <a:t/>
            </a:r>
            <a:br>
              <a:rPr lang="en-GB" dirty="0">
                <a:ea typeface="ＭＳ Ｐゴシック"/>
                <a:cs typeface="Arial"/>
              </a:rPr>
            </a:br>
            <a:r>
              <a:rPr lang="en-GB" dirty="0">
                <a:solidFill>
                  <a:srgbClr val="006195"/>
                </a:solidFill>
                <a:ea typeface="ＭＳ Ｐゴシック"/>
                <a:cs typeface="Arial"/>
              </a:rPr>
              <a:t>browse t</a:t>
            </a:r>
            <a:r>
              <a:rPr lang="en-GB" sz="2000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he </a:t>
            </a:r>
            <a:r>
              <a:rPr lang="en-GB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database</a:t>
            </a:r>
            <a:endParaRPr lang="en-US" dirty="0">
              <a:solidFill>
                <a:srgbClr val="006195"/>
              </a:solidFill>
              <a:latin typeface="+mj-lt"/>
              <a:ea typeface="ＭＳ Ｐゴシック"/>
              <a:cs typeface="Arial"/>
            </a:endParaRPr>
          </a:p>
          <a:p>
            <a:r>
              <a:rPr lang="en-GB" dirty="0" smtClean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Publish </a:t>
            </a:r>
            <a:r>
              <a:rPr lang="en-GB" b="1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hosting </a:t>
            </a:r>
            <a:r>
              <a:rPr lang="en-GB" dirty="0">
                <a:solidFill>
                  <a:srgbClr val="006195"/>
                </a:solidFill>
                <a:latin typeface="+mj-lt"/>
                <a:ea typeface="ＭＳ Ｐゴシック"/>
                <a:cs typeface="Arial"/>
              </a:rPr>
              <a:t>opportunities </a:t>
            </a:r>
            <a:endParaRPr lang="en-US" dirty="0">
              <a:solidFill>
                <a:srgbClr val="006195"/>
              </a:solidFill>
              <a:latin typeface="+mj-lt"/>
              <a:ea typeface="ＭＳ Ｐゴシック"/>
              <a:cs typeface="Arial"/>
            </a:endParaRPr>
          </a:p>
          <a:p>
            <a:endParaRPr lang="en-GB" dirty="0">
              <a:solidFill>
                <a:srgbClr val="006195"/>
              </a:solidFill>
              <a:latin typeface="+mj-lt"/>
              <a:cs typeface="Arial"/>
            </a:endParaRPr>
          </a:p>
          <a:p>
            <a:endParaRPr lang="en-GB" dirty="0">
              <a:solidFill>
                <a:srgbClr val="006195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754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42BFA6-41CB-4C27-A99A-A89DEC7F9AEC}"/>
              </a:ext>
            </a:extLst>
          </p:cNvPr>
          <p:cNvSpPr/>
          <p:nvPr/>
        </p:nvSpPr>
        <p:spPr>
          <a:xfrm>
            <a:off x="1010231" y="1823808"/>
            <a:ext cx="4777638" cy="714749"/>
          </a:xfrm>
          <a:prstGeom prst="rect">
            <a:avLst/>
          </a:prstGeom>
          <a:solidFill>
            <a:srgbClr val="FEC20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C228DC-71D3-4068-A6E1-99D397A30847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C2CFCA-C489-41DB-A6AE-4C521C162AEB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6D358-2FB5-4D10-B084-125B5CFAD282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10E8B0-F74A-4C1C-B1B4-D62758587932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F79601-EE0E-479A-9CF1-6D1FAC9B7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DA22E39-1DD8-4E71-A468-99D45AE97AF2}"/>
              </a:ext>
            </a:extLst>
          </p:cNvPr>
          <p:cNvSpPr txBox="1">
            <a:spLocks/>
          </p:cNvSpPr>
          <p:nvPr/>
        </p:nvSpPr>
        <p:spPr bwMode="auto">
          <a:xfrm>
            <a:off x="1219200" y="5334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endParaRPr lang="nb-NO" sz="2400" kern="0">
              <a:ea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F3BD2-8B2C-4E7E-9F0F-7872027D9AFF}"/>
              </a:ext>
            </a:extLst>
          </p:cNvPr>
          <p:cNvSpPr txBox="1"/>
          <p:nvPr/>
        </p:nvSpPr>
        <p:spPr>
          <a:xfrm>
            <a:off x="1223859" y="1822811"/>
            <a:ext cx="468812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</a:rPr>
              <a:t>Individual registration is needed </a:t>
            </a:r>
            <a:r>
              <a:rPr lang="en-GB" sz="2000" dirty="0" smtClean="0">
                <a:solidFill>
                  <a:schemeClr val="bg1"/>
                </a:solidFill>
                <a:latin typeface="Arial"/>
              </a:rPr>
              <a:t>before registering </a:t>
            </a:r>
            <a:r>
              <a:rPr lang="en-GB" sz="2000" dirty="0">
                <a:solidFill>
                  <a:schemeClr val="bg1"/>
                </a:solidFill>
                <a:latin typeface="Arial"/>
              </a:rPr>
              <a:t>an institution</a:t>
            </a:r>
            <a:endParaRPr lang="en-GB" sz="200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516936-B221-4437-A0EA-01E9489C0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677" y="2847143"/>
            <a:ext cx="9226372" cy="401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33C68-5376-4036-8C4E-53A1C9CC9914}"/>
              </a:ext>
            </a:extLst>
          </p:cNvPr>
          <p:cNvSpPr txBox="1"/>
          <p:nvPr/>
        </p:nvSpPr>
        <p:spPr>
          <a:xfrm>
            <a:off x="1134016" y="834540"/>
            <a:ext cx="23070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>
                <a:solidFill>
                  <a:srgbClr val="FFFFFF"/>
                </a:solidFill>
              </a:rPr>
              <a:t>Registration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4975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7" y="3968336"/>
            <a:ext cx="4963058" cy="2398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265" y="5778085"/>
            <a:ext cx="4775674" cy="9943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C228DC-71D3-4068-A6E1-99D397A30847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C2CFCA-C489-41DB-A6AE-4C521C162AEB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6D358-2FB5-4D10-B084-125B5CFAD282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10E8B0-F74A-4C1C-B1B4-D62758587932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F79601-EE0E-479A-9CF1-6D1FAC9B7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DA22E39-1DD8-4E71-A468-99D45AE97AF2}"/>
              </a:ext>
            </a:extLst>
          </p:cNvPr>
          <p:cNvSpPr txBox="1">
            <a:spLocks/>
          </p:cNvSpPr>
          <p:nvPr/>
        </p:nvSpPr>
        <p:spPr bwMode="auto">
          <a:xfrm>
            <a:off x="1219200" y="5334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GB" sz="2400" kern="0" dirty="0" smtClean="0">
                <a:ea typeface="+mj-lt"/>
                <a:cs typeface="+mj-lt"/>
              </a:rPr>
              <a:t>Join an existing organisation</a:t>
            </a:r>
            <a:endParaRPr lang="en-GB" sz="2400" b="0" kern="0" dirty="0">
              <a:ea typeface="+mj-lt"/>
              <a:cs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368" y="1647092"/>
            <a:ext cx="6007888" cy="7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33" y="2357536"/>
            <a:ext cx="6042623" cy="17134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988368" y="2678094"/>
            <a:ext cx="3892688" cy="544148"/>
          </a:xfrm>
          <a:prstGeom prst="rect">
            <a:avLst/>
          </a:prstGeom>
          <a:solidFill>
            <a:srgbClr val="FEC2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If your email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address domain </a:t>
            </a: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matches an Org. URL, you will be invited to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join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702279" y="3334382"/>
            <a:ext cx="2375139" cy="579947"/>
          </a:xfrm>
          <a:prstGeom prst="rect">
            <a:avLst/>
          </a:prstGeom>
          <a:solidFill>
            <a:srgbClr val="FEC2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If you are not invited, click</a:t>
            </a:r>
            <a:r>
              <a:rPr kumimoji="0" lang="en-GB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on Search/Register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Arrow Connector 18"/>
          <p:cNvCxnSpPr>
            <a:stCxn id="17" idx="3"/>
          </p:cNvCxnSpPr>
          <p:nvPr/>
        </p:nvCxnSpPr>
        <p:spPr bwMode="auto">
          <a:xfrm>
            <a:off x="4077418" y="3624356"/>
            <a:ext cx="1055187" cy="350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cxnSpLocks/>
            <a:stCxn id="21" idx="1"/>
            <a:endCxn id="18" idx="3"/>
          </p:cNvCxnSpPr>
          <p:nvPr/>
        </p:nvCxnSpPr>
        <p:spPr bwMode="auto">
          <a:xfrm flipH="1">
            <a:off x="4959041" y="4495597"/>
            <a:ext cx="537727" cy="6718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5794278" y="5811758"/>
            <a:ext cx="360445" cy="3498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5496768" y="4205623"/>
            <a:ext cx="2618341" cy="579947"/>
          </a:xfrm>
          <a:prstGeom prst="rect">
            <a:avLst/>
          </a:prstGeom>
          <a:solidFill>
            <a:srgbClr val="006195"/>
          </a:solidFill>
          <a:ln w="9525" cap="flat" cmpd="sng" algn="ctr">
            <a:solidFill>
              <a:srgbClr val="4597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>
                <a:solidFill>
                  <a:schemeClr val="bg1"/>
                </a:solidFill>
                <a:latin typeface="Arial" charset="0"/>
              </a:rPr>
              <a:t>Search for your organisation using name and URL</a:t>
            </a: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126731" y="5244842"/>
            <a:ext cx="2618341" cy="954792"/>
          </a:xfrm>
          <a:prstGeom prst="rect">
            <a:avLst/>
          </a:prstGeom>
          <a:solidFill>
            <a:srgbClr val="006195"/>
          </a:solidFill>
          <a:ln w="9525" cap="flat" cmpd="sng" algn="ctr">
            <a:solidFill>
              <a:srgbClr val="4597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 dirty="0">
                <a:solidFill>
                  <a:schemeClr val="bg1"/>
                </a:solidFill>
                <a:latin typeface="Arial" charset="0"/>
              </a:rPr>
              <a:t>If shown in the results list, click on “contact organisation admin” to be </a:t>
            </a:r>
            <a:r>
              <a:rPr lang="en-GB" sz="1400" b="0" dirty="0" smtClean="0">
                <a:solidFill>
                  <a:schemeClr val="bg1"/>
                </a:solidFill>
                <a:latin typeface="Arial" charset="0"/>
              </a:rPr>
              <a:t>request your addition as </a:t>
            </a:r>
            <a:r>
              <a:rPr lang="en-GB" sz="1400" b="0" dirty="0">
                <a:solidFill>
                  <a:schemeClr val="bg1"/>
                </a:solidFill>
                <a:latin typeface="Arial" charset="0"/>
              </a:rPr>
              <a:t>member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5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AC228DC-71D3-4068-A6E1-99D397A30847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C2CFCA-C489-41DB-A6AE-4C521C162AEB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96D358-2FB5-4D10-B084-125B5CFAD282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10E8B0-F74A-4C1C-B1B4-D62758587932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F79601-EE0E-479A-9CF1-6D1FAC9B7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DA22E39-1DD8-4E71-A468-99D45AE97AF2}"/>
              </a:ext>
            </a:extLst>
          </p:cNvPr>
          <p:cNvSpPr txBox="1">
            <a:spLocks/>
          </p:cNvSpPr>
          <p:nvPr/>
        </p:nvSpPr>
        <p:spPr bwMode="auto">
          <a:xfrm>
            <a:off x="1219200" y="5334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nb-NO" sz="2400" kern="0">
                <a:ea typeface="+mj-lt"/>
                <a:cs typeface="+mj-lt"/>
              </a:rPr>
              <a:t>Register an </a:t>
            </a:r>
            <a:r>
              <a:rPr lang="nb-NO" sz="2400" kern="0" err="1">
                <a:ea typeface="+mj-lt"/>
                <a:cs typeface="+mj-lt"/>
              </a:rPr>
              <a:t>organisation</a:t>
            </a:r>
            <a:r>
              <a:rPr lang="nb-NO" sz="2400" kern="0">
                <a:ea typeface="+mj-lt"/>
                <a:cs typeface="+mj-lt"/>
              </a:rPr>
              <a:t> </a:t>
            </a:r>
            <a:r>
              <a:rPr lang="nb-NO" sz="2400" kern="0" err="1">
                <a:ea typeface="+mj-lt"/>
                <a:cs typeface="+mj-lt"/>
              </a:rPr>
              <a:t>profile</a:t>
            </a:r>
            <a:endParaRPr lang="nb-NO" sz="2400" b="0" kern="0">
              <a:ea typeface="+mj-lt"/>
              <a:cs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68" y="1954687"/>
            <a:ext cx="3270463" cy="7865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801215" y="4716513"/>
            <a:ext cx="1081284" cy="4770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LOGO</a:t>
            </a:r>
            <a:endParaRPr kumimoji="0" lang="en-GB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09" y="4426774"/>
            <a:ext cx="1372735" cy="103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77" y="4480868"/>
            <a:ext cx="980605" cy="81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0" y="5322469"/>
            <a:ext cx="3854899" cy="11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 bwMode="auto">
          <a:xfrm flipV="1">
            <a:off x="4304270" y="2384647"/>
            <a:ext cx="754504" cy="3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4341962" y="3567086"/>
            <a:ext cx="754504" cy="3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5179311" y="2006596"/>
            <a:ext cx="3019010" cy="803238"/>
          </a:xfrm>
          <a:prstGeom prst="rect">
            <a:avLst/>
          </a:prstGeom>
          <a:solidFill>
            <a:srgbClr val="FEC2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 dirty="0">
                <a:solidFill>
                  <a:schemeClr val="bg1"/>
                </a:solidFill>
                <a:latin typeface="Arial" charset="0"/>
              </a:rPr>
              <a:t>If there are no matches to your search, proceed to register your organisation profile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179311" y="3179477"/>
            <a:ext cx="3019010" cy="970472"/>
          </a:xfrm>
          <a:prstGeom prst="rect">
            <a:avLst/>
          </a:prstGeom>
          <a:solidFill>
            <a:srgbClr val="FEC2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 dirty="0">
                <a:solidFill>
                  <a:schemeClr val="bg1"/>
                </a:solidFill>
                <a:latin typeface="Arial" charset="0"/>
              </a:rPr>
              <a:t>Fill in the mandatory information about your organisation, and Save the organisation – The request will be reviewed by the Help Desk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15" y="3095675"/>
            <a:ext cx="3563751" cy="12128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5179311" y="4897580"/>
            <a:ext cx="3019010" cy="970472"/>
          </a:xfrm>
          <a:prstGeom prst="rect">
            <a:avLst/>
          </a:prstGeom>
          <a:solidFill>
            <a:srgbClr val="FEC2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0">
                <a:solidFill>
                  <a:schemeClr val="bg1"/>
                </a:solidFill>
                <a:latin typeface="Arial" charset="0"/>
              </a:rPr>
              <a:t>Once approved, fill in the Organisation profile information and promote your logos</a:t>
            </a: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4304270" y="5288980"/>
            <a:ext cx="754504" cy="34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19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5678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500595-96BA-4A62-B98F-F2AD9A78C4D0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533A14-5A2E-49F6-ADAE-31ACB2ACE553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C2E855-B69B-48F2-AF6A-02A4CA2922DE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08E782-D645-4393-A5BE-22B66EBCF603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DC520-F126-4A60-BEBA-D0721F44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4B9210-E000-4EA9-9166-2E62CF17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Organisation</a:t>
            </a:r>
            <a:r>
              <a:rPr lang="nb-NO" b="1" dirty="0"/>
              <a:t> </a:t>
            </a:r>
            <a:r>
              <a:rPr lang="en-GB" b="1" dirty="0" smtClean="0"/>
              <a:t>dashboard</a:t>
            </a:r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6" y="3159836"/>
            <a:ext cx="4653276" cy="3836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78674" y="3120384"/>
            <a:ext cx="37081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See your job, funding and hosting offer statistics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Copy existing offers to create a new 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674" y="4246846"/>
            <a:ext cx="4090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 dirty="0" smtClean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Some national </a:t>
            </a:r>
            <a:r>
              <a:rPr lang="en-GB" sz="16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network coordinators can post on behalf of Organisation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7779C-005F-447C-A064-CBA9AD1923B0}"/>
              </a:ext>
            </a:extLst>
          </p:cNvPr>
          <p:cNvGrpSpPr/>
          <p:nvPr/>
        </p:nvGrpSpPr>
        <p:grpSpPr>
          <a:xfrm>
            <a:off x="4751260" y="5278236"/>
            <a:ext cx="4392740" cy="488794"/>
            <a:chOff x="4650823" y="5958932"/>
            <a:chExt cx="4331549" cy="4819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0823" y="5994959"/>
              <a:ext cx="4331549" cy="4459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4650823" y="5958932"/>
              <a:ext cx="324471" cy="304523"/>
            </a:xfrm>
            <a:prstGeom prst="rect">
              <a:avLst/>
            </a:prstGeom>
            <a:noFill/>
            <a:ln w="38100" cap="flat" cmpd="sng" algn="ctr">
              <a:solidFill>
                <a:srgbClr val="F9CD1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2" y="1817693"/>
            <a:ext cx="3684379" cy="13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78675" y="1976289"/>
            <a:ext cx="370812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Edit your organisation profile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Invite other members to join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600" b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Create, edit or un-publish your vacancies</a:t>
            </a:r>
          </a:p>
        </p:txBody>
      </p:sp>
    </p:spTree>
    <p:extLst>
      <p:ext uri="{BB962C8B-B14F-4D97-AF65-F5344CB8AC3E}">
        <p14:creationId xmlns:p14="http://schemas.microsoft.com/office/powerpoint/2010/main" val="173069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500595-96BA-4A62-B98F-F2AD9A78C4D0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533A14-5A2E-49F6-ADAE-31ACB2ACE553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C2E855-B69B-48F2-AF6A-02A4CA2922DE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08E782-D645-4393-A5BE-22B66EBCF603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DC520-F126-4A60-BEBA-D0721F44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4B9210-E000-4EA9-9166-2E62CF17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How to </a:t>
            </a:r>
            <a:r>
              <a:rPr lang="nb-NO" b="1" err="1"/>
              <a:t>create</a:t>
            </a:r>
            <a:r>
              <a:rPr lang="nb-NO" b="1"/>
              <a:t> </a:t>
            </a:r>
            <a:r>
              <a:rPr lang="nb-NO" b="1" err="1"/>
              <a:t>job</a:t>
            </a:r>
            <a:r>
              <a:rPr lang="nb-NO" b="1"/>
              <a:t> offers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52" y="1760344"/>
            <a:ext cx="8077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5452" y="2589019"/>
            <a:ext cx="2024913" cy="1384995"/>
          </a:xfrm>
          <a:prstGeom prst="rect">
            <a:avLst/>
          </a:prstGeom>
          <a:solidFill>
            <a:srgbClr val="FEC20E"/>
          </a:solidFill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Offer description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Researcher profile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Research field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Type of contract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Application deadline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Science4Refugees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How to apply </a:t>
            </a:r>
            <a:endParaRPr lang="en-GB" b="0" dirty="0"/>
          </a:p>
        </p:txBody>
      </p:sp>
      <p:sp>
        <p:nvSpPr>
          <p:cNvPr id="14" name="Content Placeholder 13"/>
          <p:cNvSpPr txBox="1">
            <a:spLocks noGrp="1"/>
          </p:cNvSpPr>
          <p:nvPr>
            <p:ph idx="1"/>
          </p:nvPr>
        </p:nvSpPr>
        <p:spPr>
          <a:xfrm>
            <a:off x="3062857" y="2589019"/>
            <a:ext cx="1702279" cy="1532727"/>
          </a:xfrm>
          <a:prstGeom prst="rect">
            <a:avLst/>
          </a:prstGeom>
          <a:solidFill>
            <a:srgbClr val="FEC20E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dirty="0" smtClean="0">
                <a:solidFill>
                  <a:schemeClr val="tx2"/>
                </a:solidFill>
              </a:rPr>
              <a:t>Org</a:t>
            </a:r>
            <a:r>
              <a:rPr lang="fr-BE" sz="1200" dirty="0" smtClean="0">
                <a:solidFill>
                  <a:schemeClr val="tx2"/>
                </a:solidFill>
              </a:rPr>
              <a:t> </a:t>
            </a:r>
            <a:r>
              <a:rPr lang="fr-BE" sz="1200" dirty="0">
                <a:solidFill>
                  <a:schemeClr val="tx2"/>
                </a:solidFill>
              </a:rPr>
              <a:t>contact </a:t>
            </a:r>
            <a:r>
              <a:rPr lang="fr-BE" sz="1200" dirty="0" err="1">
                <a:solidFill>
                  <a:schemeClr val="tx2"/>
                </a:solidFill>
              </a:rPr>
              <a:t>details</a:t>
            </a:r>
            <a:endParaRPr lang="fr-BE" sz="120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dirty="0" err="1">
                <a:solidFill>
                  <a:schemeClr val="tx2"/>
                </a:solidFill>
              </a:rPr>
              <a:t>Work</a:t>
            </a:r>
            <a:r>
              <a:rPr lang="fr-BE" sz="1200" dirty="0">
                <a:solidFill>
                  <a:schemeClr val="tx2"/>
                </a:solidFill>
              </a:rPr>
              <a:t> location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dirty="0" err="1">
                <a:solidFill>
                  <a:schemeClr val="tx2"/>
                </a:solidFill>
              </a:rPr>
              <a:t>Number</a:t>
            </a:r>
            <a:r>
              <a:rPr lang="fr-BE" sz="1200" dirty="0">
                <a:solidFill>
                  <a:schemeClr val="tx2"/>
                </a:solidFill>
              </a:rPr>
              <a:t> of positions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dirty="0" err="1">
                <a:solidFill>
                  <a:schemeClr val="tx2"/>
                </a:solidFill>
              </a:rPr>
              <a:t>Add</a:t>
            </a:r>
            <a:r>
              <a:rPr lang="fr-BE" sz="1200" dirty="0">
                <a:solidFill>
                  <a:schemeClr val="tx2"/>
                </a:solidFill>
              </a:rPr>
              <a:t> </a:t>
            </a:r>
            <a:r>
              <a:rPr lang="fr-BE" sz="1200" dirty="0" err="1">
                <a:solidFill>
                  <a:schemeClr val="tx2"/>
                </a:solidFill>
              </a:rPr>
              <a:t>details</a:t>
            </a:r>
            <a:r>
              <a:rPr lang="fr-BE" sz="1200" dirty="0">
                <a:solidFill>
                  <a:schemeClr val="tx2"/>
                </a:solidFill>
              </a:rPr>
              <a:t> per </a:t>
            </a:r>
          </a:p>
          <a:p>
            <a:pPr marL="0" indent="0">
              <a:buNone/>
            </a:pPr>
            <a:r>
              <a:rPr lang="fr-BE" sz="1200" dirty="0">
                <a:solidFill>
                  <a:schemeClr val="tx2"/>
                </a:solidFill>
              </a:rPr>
              <a:t>      position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4052" y="2725111"/>
            <a:ext cx="1846054" cy="830997"/>
          </a:xfrm>
          <a:prstGeom prst="rect">
            <a:avLst/>
          </a:prstGeom>
          <a:solidFill>
            <a:srgbClr val="FEC20E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Educational</a:t>
            </a:r>
            <a:r>
              <a:rPr lang="fr-BE" sz="1200" b="0" dirty="0" smtClean="0">
                <a:solidFill>
                  <a:schemeClr val="tx2"/>
                </a:solidFill>
              </a:rPr>
              <a:t> </a:t>
            </a:r>
            <a:r>
              <a:rPr lang="fr-BE" sz="1200" b="0" dirty="0" err="1">
                <a:solidFill>
                  <a:schemeClr val="tx2"/>
                </a:solidFill>
              </a:rPr>
              <a:t>level</a:t>
            </a:r>
            <a:endParaRPr lang="fr-BE" sz="1200" b="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b="0" dirty="0" err="1">
                <a:solidFill>
                  <a:schemeClr val="tx2"/>
                </a:solidFill>
              </a:rPr>
              <a:t>Skills</a:t>
            </a:r>
            <a:endParaRPr lang="fr-BE" sz="1200" b="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b="0" dirty="0" err="1">
                <a:solidFill>
                  <a:schemeClr val="tx2"/>
                </a:solidFill>
              </a:rPr>
              <a:t>Languages</a:t>
            </a:r>
            <a:endParaRPr lang="fr-BE" sz="1200" b="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BE" sz="1200" b="0" dirty="0" err="1">
                <a:solidFill>
                  <a:schemeClr val="tx2"/>
                </a:solidFill>
              </a:rPr>
              <a:t>Experience</a:t>
            </a:r>
            <a:endParaRPr lang="fr-BE" sz="1200" b="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9022" y="2632777"/>
            <a:ext cx="1906804" cy="1015663"/>
          </a:xfrm>
          <a:prstGeom prst="rect">
            <a:avLst/>
          </a:prstGeom>
          <a:solidFill>
            <a:srgbClr val="FEC20E"/>
          </a:solidFill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Website for details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Benefits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Eligibility criteria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Selection criteria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200" b="0" dirty="0" smtClean="0">
                <a:solidFill>
                  <a:schemeClr val="tx2"/>
                </a:solidFill>
              </a:rPr>
              <a:t>Other comments </a:t>
            </a:r>
            <a:endParaRPr lang="en-GB" sz="1200" b="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526" y="4480369"/>
            <a:ext cx="7900073" cy="1378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900" b="0" dirty="0" smtClean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You can select the corresponding EU Research Framework Programme from the "Basic Information" section</a:t>
            </a:r>
            <a:r>
              <a:rPr lang="fr-BE" sz="19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 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9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70% of the job add </a:t>
            </a:r>
            <a:r>
              <a:rPr lang="en-GB" sz="1900" b="0" dirty="0" smtClean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must be </a:t>
            </a:r>
            <a:r>
              <a:rPr lang="en-GB" sz="19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written in English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900" b="0" dirty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Submitted offers are manually approved by the help </a:t>
            </a:r>
            <a:r>
              <a:rPr lang="en-GB" sz="1900" b="0" dirty="0" smtClean="0">
                <a:solidFill>
                  <a:srgbClr val="2B679F"/>
                </a:solidFill>
                <a:latin typeface="+mn-lt"/>
                <a:ea typeface="ＭＳ Ｐゴシック"/>
                <a:cs typeface="ＭＳ Ｐゴシック" charset="-128"/>
              </a:rPr>
              <a:t>desk</a:t>
            </a:r>
            <a:endParaRPr lang="en-GB" sz="1900" b="0" dirty="0">
              <a:solidFill>
                <a:srgbClr val="2B679F"/>
              </a:solidFill>
              <a:latin typeface="+mn-lt"/>
              <a:ea typeface="ＭＳ Ｐゴシック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54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500595-96BA-4A62-B98F-F2AD9A78C4D0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533A14-5A2E-49F6-ADAE-31ACB2ACE553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C2E855-B69B-48F2-AF6A-02A4CA2922DE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08E782-D645-4393-A5BE-22B66EBCF603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BDC520-F126-4A60-BEBA-D0721F44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4B9210-E000-4EA9-9166-2E62CF17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Automatic import from </a:t>
            </a:r>
            <a:r>
              <a:rPr lang="nb-NO" b="1" dirty="0" err="1"/>
              <a:t>other</a:t>
            </a:r>
            <a:r>
              <a:rPr lang="nb-NO" b="1" dirty="0"/>
              <a:t> </a:t>
            </a:r>
            <a:r>
              <a:rPr lang="en-GB" b="1" dirty="0" smtClean="0"/>
              <a:t>platforms</a:t>
            </a:r>
            <a:endParaRPr lang="en-GB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99326"/>
              </p:ext>
            </p:extLst>
          </p:nvPr>
        </p:nvGraphicFramePr>
        <p:xfrm>
          <a:off x="5149267" y="1815562"/>
          <a:ext cx="4545567" cy="4205615"/>
        </p:xfrm>
        <a:graphic>
          <a:graphicData uri="http://schemas.openxmlformats.org/drawingml/2006/table">
            <a:tbl>
              <a:tblPr/>
              <a:tblGrid>
                <a:gridCol w="4545567">
                  <a:extLst>
                    <a:ext uri="{9D8B030D-6E8A-4147-A177-3AD203B41FA5}">
                      <a16:colId xmlns:a16="http://schemas.microsoft.com/office/drawing/2014/main" val="324462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GB" sz="900">
                        <a:effectLst/>
                      </a:endParaRPr>
                    </a:p>
                  </a:txBody>
                  <a:tcPr marL="37467" marR="37467" marT="37467" marB="3746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690666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EURAXESS </a:t>
                      </a:r>
                      <a:r>
                        <a:rPr lang="en-US" sz="900" b="1">
                          <a:effectLst/>
                          <a:latin typeface="&amp;quot"/>
                        </a:rPr>
                        <a:t>sends and receives</a:t>
                      </a:r>
                      <a:r>
                        <a:rPr lang="en-US" sz="900">
                          <a:effectLst/>
                        </a:rPr>
                        <a:t> job postings to /from these Job Platforms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286790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Global Academy Jobs</a:t>
                      </a:r>
                      <a:r>
                        <a:rPr lang="en-GB" sz="900" baseline="30000">
                          <a:effectLst/>
                        </a:rPr>
                        <a:t>1</a:t>
                      </a:r>
                      <a:r>
                        <a:rPr lang="en-GB" sz="900">
                          <a:effectLst/>
                        </a:rPr>
                        <a:t>  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370386"/>
                  </a:ext>
                </a:extLst>
              </a:tr>
              <a:tr h="34469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ABG - Association Bernard Gregory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079942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Academic Positions Europe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713587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AcademicTransfer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706489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Science Careers AAAS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843753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EuroScienceJobs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312412"/>
                  </a:ext>
                </a:extLst>
              </a:tr>
              <a:tr h="334819">
                <a:tc>
                  <a:txBody>
                    <a:bodyPr/>
                    <a:lstStyle/>
                    <a:p>
                      <a:pPr fontAlgn="t"/>
                      <a:r>
                        <a:rPr lang="fr-FR" sz="900">
                          <a:effectLst/>
                        </a:rPr>
                        <a:t>Galaxie - Ministère de l'Enseignement Supérieur et de la Recherche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725922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HiPEAC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505462"/>
                  </a:ext>
                </a:extLst>
              </a:tr>
              <a:tr h="344693">
                <a:tc>
                  <a:txBody>
                    <a:bodyPr/>
                    <a:lstStyle/>
                    <a:p>
                      <a:pPr fontAlgn="t"/>
                      <a:r>
                        <a:rPr lang="en-US" sz="900">
                          <a:effectLst/>
                        </a:rPr>
                        <a:t>Italian Ministry of Education, Universities and Research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458420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JREC-IN Portal</a:t>
                      </a:r>
                      <a:r>
                        <a:rPr lang="en-GB" sz="900" baseline="30000">
                          <a:effectLst/>
                        </a:rPr>
                        <a:t>2</a:t>
                      </a:r>
                      <a:endParaRPr lang="en-GB" sz="900">
                        <a:effectLst/>
                      </a:endParaRP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640419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Nature Jobs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70462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PharmaJobs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422968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Reachmee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92152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Qreer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465663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ScienceCareers.eu</a:t>
                      </a: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128701"/>
                  </a:ext>
                </a:extLst>
              </a:tr>
              <a:tr h="209813">
                <a:tc>
                  <a:txBody>
                    <a:bodyPr/>
                    <a:lstStyle/>
                    <a:p>
                      <a:pPr fontAlgn="t"/>
                      <a:r>
                        <a:rPr lang="en-GB" sz="900" dirty="0" err="1">
                          <a:effectLst/>
                        </a:rPr>
                        <a:t>UniversityPositions</a:t>
                      </a:r>
                      <a:endParaRPr lang="en-GB" sz="900" dirty="0">
                        <a:effectLst/>
                      </a:endParaRPr>
                    </a:p>
                  </a:txBody>
                  <a:tcPr marL="37467" marR="37467" marT="37467" marB="3746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7848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39068" y="2274251"/>
            <a:ext cx="43271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Smooth process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No additional time or resources needed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Technical schema available for jobs, funding and hosting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100% mapping 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All updates reflected from one platform to the other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3"/>
              </a:buBlip>
            </a:pP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Export option is also available for jobs</a:t>
            </a:r>
            <a:r>
              <a:rPr lang="en-GB" sz="1600" b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068" y="6158124"/>
            <a:ext cx="6261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6195"/>
                </a:solidFill>
              </a:rPr>
              <a:t>More information: </a:t>
            </a: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  <a:hlinkClick r:id="rId4"/>
              </a:rPr>
              <a:t>https://euraxess.ec.europa.eu/api/</a:t>
            </a:r>
            <a:r>
              <a:rPr lang="en-GB" sz="2000" b="0">
                <a:solidFill>
                  <a:srgbClr val="2B679F"/>
                </a:solidFill>
                <a:latin typeface="+mj-lt"/>
                <a:ea typeface="ＭＳ Ｐゴシック"/>
                <a:cs typeface="Arial"/>
              </a:rPr>
              <a:t> 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219036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049460-B372-4BA2-88D1-EBD19A460E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898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3C6524-7EFC-4FDD-BD42-A322F5A102C1}"/>
              </a:ext>
            </a:extLst>
          </p:cNvPr>
          <p:cNvSpPr/>
          <p:nvPr/>
        </p:nvSpPr>
        <p:spPr bwMode="auto">
          <a:xfrm>
            <a:off x="988368" y="2344730"/>
            <a:ext cx="4306843" cy="401874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3E7119-DED9-49AE-AAFF-6B2B914C0FD6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70C9AE-FCD5-4CC0-88D7-475F3C8C490F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9C9E39-A701-405E-A59E-09A4AF27758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92684A9-43BB-4E7A-8B68-4D4F9CEE9258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895DF0-02CA-4211-887D-FBB856A6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5" name="Text Placeholder 7"/>
          <p:cNvSpPr txBox="1">
            <a:spLocks/>
          </p:cNvSpPr>
          <p:nvPr/>
        </p:nvSpPr>
        <p:spPr bwMode="auto">
          <a:xfrm>
            <a:off x="1240398" y="2470781"/>
            <a:ext cx="4720952" cy="4788450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Wingdings"/>
              <a:buChar char="Ø"/>
            </a:pPr>
            <a:r>
              <a:rPr lang="sr-Latn-RS" sz="2400" spc="19" dirty="0">
                <a:solidFill>
                  <a:srgbClr val="006195"/>
                </a:solidFill>
                <a:latin typeface="+mn-lt"/>
                <a:ea typeface="ＭＳ Ｐゴシック"/>
              </a:rPr>
              <a:t>The </a:t>
            </a:r>
            <a:r>
              <a:rPr lang="en-GB" sz="2400" b="1" spc="19" dirty="0" smtClean="0">
                <a:solidFill>
                  <a:srgbClr val="006195"/>
                </a:solidFill>
                <a:latin typeface="+mn-lt"/>
                <a:ea typeface="ＭＳ Ｐゴシック"/>
              </a:rPr>
              <a:t>Initiative</a:t>
            </a:r>
            <a:endParaRPr lang="en-GB" sz="2400" b="1" spc="19" dirty="0" smtClean="0">
              <a:solidFill>
                <a:srgbClr val="006195"/>
              </a:solidFill>
              <a:latin typeface="+mn-lt"/>
              <a:ea typeface="ＭＳ Ｐゴシック"/>
              <a:cs typeface="Arial"/>
            </a:endParaRPr>
          </a:p>
          <a:p>
            <a:pPr marL="285750" indent="-285750">
              <a:lnSpc>
                <a:spcPct val="110000"/>
              </a:lnSpc>
              <a:buFont typeface="Wingdings"/>
              <a:buChar char="Ø"/>
            </a:pPr>
            <a:endParaRPr lang="en-US" sz="1800" dirty="0">
              <a:solidFill>
                <a:srgbClr val="006195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buFont typeface="Wingdings"/>
              <a:buChar char="Ø"/>
            </a:pPr>
            <a:r>
              <a:rPr lang="en-US" sz="2400" b="1" dirty="0">
                <a:solidFill>
                  <a:srgbClr val="006195"/>
                </a:solidFill>
                <a:latin typeface="Arial"/>
                <a:cs typeface="Arial"/>
              </a:rPr>
              <a:t>EURAXESS Portal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6195"/>
                </a:solidFill>
                <a:latin typeface="Arial"/>
                <a:cs typeface="Arial"/>
              </a:rPr>
              <a:t>Jobs, funding and hosting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6195"/>
                </a:solidFill>
                <a:latin typeface="Arial"/>
                <a:cs typeface="Arial"/>
              </a:rPr>
              <a:t>Partnering Tool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6195"/>
                </a:solidFill>
                <a:latin typeface="Arial"/>
                <a:cs typeface="Arial"/>
              </a:rPr>
              <a:t>Career Development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rgbClr val="006195"/>
                </a:solidFill>
                <a:latin typeface="Arial"/>
                <a:cs typeface="Arial"/>
              </a:rPr>
              <a:t>HRS4R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sz="1800" b="1" dirty="0">
              <a:solidFill>
                <a:srgbClr val="006195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94"/>
              </a:spcBef>
              <a:buFont typeface="Wingdings"/>
              <a:buChar char="Ø"/>
            </a:pPr>
            <a:r>
              <a:rPr lang="en-US" sz="2400" b="1" dirty="0">
                <a:solidFill>
                  <a:srgbClr val="006195"/>
                </a:solidFill>
                <a:latin typeface="Arial"/>
                <a:cs typeface="Arial"/>
              </a:rPr>
              <a:t>The Network</a:t>
            </a:r>
          </a:p>
          <a:p>
            <a:pPr marL="285750" indent="-285750">
              <a:lnSpc>
                <a:spcPct val="110000"/>
              </a:lnSpc>
              <a:spcBef>
                <a:spcPts val="94"/>
              </a:spcBef>
              <a:buFont typeface="Wingdings"/>
              <a:buChar char="Ø"/>
            </a:pPr>
            <a:r>
              <a:rPr lang="en-US" sz="2400" b="1" dirty="0">
                <a:solidFill>
                  <a:srgbClr val="006195"/>
                </a:solidFill>
                <a:latin typeface="Arial"/>
                <a:cs typeface="Arial"/>
              </a:rPr>
              <a:t>Worldwide</a:t>
            </a:r>
          </a:p>
          <a:p>
            <a:pPr marL="285750" indent="-285750">
              <a:lnSpc>
                <a:spcPct val="110000"/>
              </a:lnSpc>
              <a:spcBef>
                <a:spcPts val="94"/>
              </a:spcBef>
              <a:buFont typeface="Wingdings"/>
              <a:buChar char="Ø"/>
            </a:pPr>
            <a:r>
              <a:rPr lang="en-US" sz="2400" b="1" dirty="0">
                <a:solidFill>
                  <a:srgbClr val="006195"/>
                </a:solidFill>
                <a:latin typeface="Arial"/>
                <a:cs typeface="Arial"/>
              </a:rPr>
              <a:t>Get in touch</a:t>
            </a:r>
          </a:p>
          <a:p>
            <a:pPr>
              <a:lnSpc>
                <a:spcPct val="110000"/>
              </a:lnSpc>
              <a:spcBef>
                <a:spcPts val="94"/>
              </a:spcBef>
            </a:pPr>
            <a:endParaRPr lang="en-US" sz="1600" spc="66" dirty="0">
              <a:solidFill>
                <a:srgbClr val="00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10"/>
          <p:cNvSpPr txBox="1">
            <a:spLocks/>
          </p:cNvSpPr>
          <p:nvPr/>
        </p:nvSpPr>
        <p:spPr bwMode="auto">
          <a:xfrm>
            <a:off x="5364088" y="6489258"/>
            <a:ext cx="3660292" cy="682265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5000"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639"/>
              </a:lnSpc>
            </a:pPr>
            <a:endParaRPr lang="en-US" sz="1600">
              <a:solidFill>
                <a:srgbClr val="00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1"/>
          <p:cNvSpPr txBox="1">
            <a:spLocks/>
          </p:cNvSpPr>
          <p:nvPr/>
        </p:nvSpPr>
        <p:spPr bwMode="auto">
          <a:xfrm>
            <a:off x="5364088" y="7580883"/>
            <a:ext cx="3556157" cy="682265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5000"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1378915">
              <a:lnSpc>
                <a:spcPts val="2639"/>
              </a:lnSpc>
            </a:pPr>
            <a:endParaRPr lang="en-US" sz="1600">
              <a:solidFill>
                <a:srgbClr val="00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2"/>
          <p:cNvSpPr txBox="1">
            <a:spLocks/>
          </p:cNvSpPr>
          <p:nvPr/>
        </p:nvSpPr>
        <p:spPr bwMode="auto">
          <a:xfrm>
            <a:off x="5364088" y="8816141"/>
            <a:ext cx="3636353" cy="682265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5000"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2639"/>
              </a:lnSpc>
            </a:pPr>
            <a:endParaRPr lang="en-US" sz="1600" spc="123">
              <a:solidFill>
                <a:srgbClr val="00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13"/>
          <p:cNvSpPr txBox="1">
            <a:spLocks/>
          </p:cNvSpPr>
          <p:nvPr/>
        </p:nvSpPr>
        <p:spPr bwMode="auto">
          <a:xfrm>
            <a:off x="5364088" y="9710266"/>
            <a:ext cx="3509476" cy="682265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5000"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861822">
              <a:lnSpc>
                <a:spcPts val="2639"/>
              </a:lnSpc>
            </a:pPr>
            <a:endParaRPr lang="en-US" sz="1600">
              <a:solidFill>
                <a:srgbClr val="0061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D3F7E048-3C8E-4331-9D96-C094AB424EA2}"/>
              </a:ext>
            </a:extLst>
          </p:cNvPr>
          <p:cNvSpPr txBox="1">
            <a:spLocks/>
          </p:cNvSpPr>
          <p:nvPr/>
        </p:nvSpPr>
        <p:spPr bwMode="auto">
          <a:xfrm>
            <a:off x="1187624" y="620688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GB" sz="2000" kern="0">
                <a:latin typeface="Arial"/>
                <a:cs typeface="Arial"/>
              </a:rPr>
              <a:t>THE OUTLINE</a:t>
            </a:r>
            <a:endParaRPr lang="en-GB" sz="2000" b="1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1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92839"/>
            <a:ext cx="9144000" cy="276112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07456" y="1778076"/>
            <a:ext cx="7886700" cy="1526381"/>
          </a:xfrm>
        </p:spPr>
        <p:txBody>
          <a:bodyPr/>
          <a:lstStyle/>
          <a:p>
            <a:r>
              <a:rPr lang="en-GB" dirty="0" smtClean="0">
                <a:ea typeface="ＭＳ Ｐゴシック"/>
              </a:rPr>
              <a:t>Promote your organisation profile and emblems: </a:t>
            </a:r>
          </a:p>
          <a:p>
            <a:pPr lvl="1"/>
            <a:r>
              <a:rPr lang="en-GB" sz="2000" dirty="0" smtClean="0">
                <a:ea typeface="ＭＳ Ｐゴシック"/>
              </a:rPr>
              <a:t>Seal </a:t>
            </a:r>
            <a:r>
              <a:rPr lang="en-GB" sz="2000" dirty="0">
                <a:ea typeface="ＭＳ Ｐゴシック"/>
              </a:rPr>
              <a:t>of Excellence, HR award, or Science for Refugees </a:t>
            </a:r>
            <a:endParaRPr lang="en-GB" sz="2000" dirty="0"/>
          </a:p>
          <a:p>
            <a:r>
              <a:rPr lang="en-GB" dirty="0" smtClean="0">
                <a:ea typeface="ＭＳ Ｐゴシック"/>
              </a:rPr>
              <a:t>Browse the database of researchers to find talent for your teams</a:t>
            </a:r>
          </a:p>
          <a:p>
            <a:r>
              <a:rPr lang="en-GB" dirty="0">
                <a:ea typeface="ＭＳ Ｐゴシック"/>
              </a:rPr>
              <a:t>Find collaboration </a:t>
            </a:r>
            <a:r>
              <a:rPr lang="en-GB" dirty="0" smtClean="0">
                <a:ea typeface="ＭＳ Ｐゴシック"/>
              </a:rPr>
              <a:t>opportunities</a:t>
            </a:r>
          </a:p>
          <a:p>
            <a:r>
              <a:rPr lang="en-GB" dirty="0" smtClean="0">
                <a:ea typeface="ＭＳ Ｐゴシック"/>
              </a:rPr>
              <a:t>Academic and non-academic players are welcome</a:t>
            </a:r>
            <a:endParaRPr lang="en-GB" dirty="0">
              <a:ea typeface="ＭＳ Ｐゴシック"/>
            </a:endParaRP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44334-A903-480C-8633-00855D491F67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3DABBB-8D72-4B3B-805D-36DD555ABD34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BBBAB9-2076-4E25-AA80-519CA5B32E23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0AAEB5-2A80-4CAD-BB87-D7231E2B3A0C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8BC695-C162-460B-981A-5C0676A38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9AF3AF5-0E5F-480F-9091-8AC652C31D18}"/>
              </a:ext>
            </a:extLst>
          </p:cNvPr>
          <p:cNvSpPr txBox="1">
            <a:spLocks/>
          </p:cNvSpPr>
          <p:nvPr/>
        </p:nvSpPr>
        <p:spPr bwMode="auto">
          <a:xfrm>
            <a:off x="1219200" y="5334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nb-NO" kern="0"/>
              <a:t>Partnering </a:t>
            </a:r>
            <a:r>
              <a:rPr lang="nb-NO" kern="0" err="1"/>
              <a:t>tool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16932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0B956E9-DE02-4062-9C3D-69FE5A092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" r="-24" b="58654"/>
          <a:stretch/>
        </p:blipFill>
        <p:spPr>
          <a:xfrm>
            <a:off x="0" y="1596765"/>
            <a:ext cx="9148680" cy="2607327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26607-BEED-43E0-AE53-E487CDFBF694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07F60E-C078-4774-BE68-9FF28DA4581D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4D4F82-DA31-4C32-A519-C97BB612088C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20F1EA-E037-4CE2-B48F-43F52BC06BB5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F782CB-D4FD-45BF-8DB7-5B1589B0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D570B57-8E2E-4EAB-9E99-4CCDE235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8465368" cy="1066800"/>
          </a:xfrm>
        </p:spPr>
        <p:txBody>
          <a:bodyPr/>
          <a:lstStyle/>
          <a:p>
            <a:r>
              <a:rPr lang="en-US" b="1"/>
              <a:t>Science4Refugees</a:t>
            </a:r>
            <a:endParaRPr lang="en-US"/>
          </a:p>
        </p:txBody>
      </p:sp>
      <p:pic>
        <p:nvPicPr>
          <p:cNvPr id="3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F11678-E7F1-473B-8F37-CE6111234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4" r="-66" b="5480"/>
          <a:stretch/>
        </p:blipFill>
        <p:spPr>
          <a:xfrm>
            <a:off x="0" y="3808123"/>
            <a:ext cx="9146030" cy="3050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56F537-2FF5-4A58-ACDB-2F95C2A9F6FF}"/>
              </a:ext>
            </a:extLst>
          </p:cNvPr>
          <p:cNvSpPr/>
          <p:nvPr/>
        </p:nvSpPr>
        <p:spPr>
          <a:xfrm>
            <a:off x="4819599" y="5764832"/>
            <a:ext cx="3955878" cy="8856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508E4-7DDF-41FB-A430-C48F0DDB3607}"/>
              </a:ext>
            </a:extLst>
          </p:cNvPr>
          <p:cNvSpPr txBox="1"/>
          <p:nvPr/>
        </p:nvSpPr>
        <p:spPr>
          <a:xfrm>
            <a:off x="4808692" y="5850541"/>
            <a:ext cx="39671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Segoe UI"/>
                <a:cs typeface="Segoe UI"/>
              </a:rPr>
              <a:t>Promote 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your </a:t>
            </a:r>
            <a:r>
              <a:rPr lang="en-US" sz="1800" dirty="0" err="1">
                <a:solidFill>
                  <a:schemeClr val="bg1"/>
                </a:solidFill>
                <a:latin typeface="Segoe UI"/>
                <a:cs typeface="Segoe UI"/>
              </a:rPr>
              <a:t>organisation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 as </a:t>
            </a:r>
            <a:r>
              <a:rPr lang="en-US" sz="1800" dirty="0" smtClean="0">
                <a:solidFill>
                  <a:schemeClr val="bg1"/>
                </a:solidFill>
                <a:latin typeface="Segoe UI"/>
                <a:cs typeface="Segoe UI"/>
              </a:rPr>
              <a:t>welcoming for </a:t>
            </a:r>
            <a:r>
              <a:rPr lang="en-US" sz="1800" dirty="0">
                <a:solidFill>
                  <a:schemeClr val="bg1"/>
                </a:solidFill>
                <a:latin typeface="Segoe UI"/>
                <a:cs typeface="Segoe UI"/>
              </a:rPr>
              <a:t>refugee researchers</a:t>
            </a:r>
            <a:endParaRPr lang="en-US" sz="1800" dirty="0">
              <a:solidFill>
                <a:schemeClr val="bg1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75068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person, outdoor, watercraft, water&#10;&#10;Description generated with very high confidence">
            <a:extLst>
              <a:ext uri="{FF2B5EF4-FFF2-40B4-BE49-F238E27FC236}">
                <a16:creationId xmlns:a16="http://schemas.microsoft.com/office/drawing/2014/main" id="{59C52171-1811-44FD-B7D7-1BD452E80F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" r="-110"/>
          <a:stretch/>
        </p:blipFill>
        <p:spPr>
          <a:xfrm>
            <a:off x="0" y="1715512"/>
            <a:ext cx="9210778" cy="51003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0E35C7-EE4E-4D21-B601-310D2E24196A}"/>
              </a:ext>
            </a:extLst>
          </p:cNvPr>
          <p:cNvSpPr/>
          <p:nvPr/>
        </p:nvSpPr>
        <p:spPr bwMode="auto">
          <a:xfrm>
            <a:off x="1089518" y="1905847"/>
            <a:ext cx="7056955" cy="29813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6B4CE2-71EE-4634-8334-7B40FEEB9CED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A4D43B-2C4E-41D9-9E31-BB0F84C5B98B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4CB1C3-A525-4602-BC58-81240DA813ED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97FBDD-9F53-41FF-AB39-F9A88B133DA0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8CC2BF-015C-4ED1-8617-81CCC080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BECB12-6234-4303-919B-33E65B33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Career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1C249-DF03-40E5-8F01-3284212BE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2023473"/>
            <a:ext cx="6702349" cy="2914260"/>
          </a:xfrm>
        </p:spPr>
        <p:txBody>
          <a:bodyPr>
            <a:normAutofit fontScale="92500" lnSpcReduction="10000"/>
          </a:bodyPr>
          <a:lstStyle/>
          <a:p>
            <a:r>
              <a:rPr lang="en-GB" sz="2300" dirty="0" smtClean="0">
                <a:ea typeface="ＭＳ Ｐゴシック"/>
              </a:rPr>
              <a:t>Gain free access to tools and resources to set up or enhance your career development services for researchers:</a:t>
            </a:r>
            <a:endParaRPr lang="en-GB" sz="2300" dirty="0"/>
          </a:p>
          <a:p>
            <a:pPr lvl="1"/>
            <a:r>
              <a:rPr lang="en-GB" sz="1900" dirty="0">
                <a:ea typeface="ＭＳ Ｐゴシック"/>
              </a:rPr>
              <a:t>EURAXESS Employer Engagement Toolkit</a:t>
            </a:r>
          </a:p>
          <a:p>
            <a:pPr lvl="1"/>
            <a:r>
              <a:rPr lang="en-GB" sz="1900" dirty="0">
                <a:ea typeface="ＭＳ Ｐゴシック"/>
              </a:rPr>
              <a:t>REFLEX App and guide</a:t>
            </a:r>
          </a:p>
          <a:p>
            <a:pPr lvl="1"/>
            <a:r>
              <a:rPr lang="en-GB" sz="1900" dirty="0">
                <a:ea typeface="ＭＳ Ｐゴシック"/>
              </a:rPr>
              <a:t>Policy recommendations on researchers career development</a:t>
            </a:r>
          </a:p>
          <a:p>
            <a:r>
              <a:rPr lang="en-GB" sz="2300" dirty="0">
                <a:ea typeface="ＭＳ Ｐゴシック"/>
              </a:rPr>
              <a:t>Counselling in more than 84 CD information service centres and CD centres</a:t>
            </a:r>
          </a:p>
        </p:txBody>
      </p:sp>
    </p:spTree>
    <p:extLst>
      <p:ext uri="{BB962C8B-B14F-4D97-AF65-F5344CB8AC3E}">
        <p14:creationId xmlns:p14="http://schemas.microsoft.com/office/powerpoint/2010/main" val="2762789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B733CC-345C-48CA-BFA6-A39F7334B7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7345"/>
            <a:ext cx="9144000" cy="5562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9626F0-057D-4ECF-8055-068C937B3D16}"/>
              </a:ext>
            </a:extLst>
          </p:cNvPr>
          <p:cNvSpPr/>
          <p:nvPr/>
        </p:nvSpPr>
        <p:spPr bwMode="auto">
          <a:xfrm>
            <a:off x="1295513" y="2085179"/>
            <a:ext cx="6552974" cy="466958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971A1A-6CF2-416A-A067-4046279D4C3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C62484-E252-4455-8986-32704617CC5F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AA95C5B-2814-4947-AD23-614DDE0970A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A648811-D6D8-47F7-8ABE-5AF58D96F1C2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4FD2CC-AB53-4446-9C56-40B648E9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FC7CA8-65F8-4731-958B-87739044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EURAXESS </a:t>
            </a:r>
            <a:r>
              <a:rPr lang="en-GB" b="1" dirty="0" smtClean="0"/>
              <a:t>contributions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E722-93F6-4DD8-9A7F-90E62F65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460" y="2298999"/>
            <a:ext cx="5873080" cy="4241942"/>
          </a:xfrm>
        </p:spPr>
        <p:txBody>
          <a:bodyPr/>
          <a:lstStyle/>
          <a:p>
            <a:r>
              <a:rPr lang="en-US" sz="1900" dirty="0">
                <a:ea typeface="ＭＳ Ｐゴシック"/>
              </a:rPr>
              <a:t>EURAXESS contributes to an open transparent merit-based recruitment and to the implementation of the </a:t>
            </a:r>
            <a:r>
              <a:rPr lang="en-US" sz="1900" b="1" dirty="0">
                <a:ea typeface="ＭＳ Ｐゴシック"/>
              </a:rPr>
              <a:t>Charter </a:t>
            </a:r>
            <a:r>
              <a:rPr lang="en-US" sz="1900" b="1" dirty="0" smtClean="0">
                <a:ea typeface="ＭＳ Ｐゴシック"/>
              </a:rPr>
              <a:t>for Researchers &amp; </a:t>
            </a:r>
            <a:r>
              <a:rPr lang="en-US" sz="1900" b="1" dirty="0">
                <a:ea typeface="ＭＳ Ｐゴシック"/>
              </a:rPr>
              <a:t>Code </a:t>
            </a:r>
            <a:r>
              <a:rPr lang="en-US" sz="1900" b="1" dirty="0" smtClean="0">
                <a:ea typeface="ＭＳ Ｐゴシック"/>
              </a:rPr>
              <a:t>for the Recruitment of Researchers (C&amp;C) </a:t>
            </a:r>
            <a:r>
              <a:rPr lang="en-US" sz="1900" dirty="0" smtClean="0">
                <a:ea typeface="ＭＳ Ｐゴシック"/>
              </a:rPr>
              <a:t>principles</a:t>
            </a:r>
            <a:endParaRPr lang="en-US" sz="1900" dirty="0">
              <a:ea typeface="ＭＳ Ｐゴシック"/>
            </a:endParaRPr>
          </a:p>
          <a:p>
            <a:r>
              <a:rPr lang="en-US" sz="1900" dirty="0">
                <a:ea typeface="ＭＳ Ｐゴシック"/>
              </a:rPr>
              <a:t>EURAXESS hosts the </a:t>
            </a:r>
            <a:r>
              <a:rPr lang="en-US" sz="1900" b="1" dirty="0">
                <a:ea typeface="ＭＳ Ｐゴシック"/>
              </a:rPr>
              <a:t>'Human Resources Strategy for Researchers</a:t>
            </a:r>
            <a:r>
              <a:rPr lang="en-US" sz="1900" dirty="0">
                <a:ea typeface="ＭＳ Ｐゴシック"/>
              </a:rPr>
              <a:t>' (HRS4R) e-tool. </a:t>
            </a:r>
            <a:r>
              <a:rPr lang="en-GB" sz="1900" dirty="0">
                <a:ea typeface="ＭＳ Ｐゴシック"/>
              </a:rPr>
              <a:t>Organisations</a:t>
            </a:r>
            <a:r>
              <a:rPr lang="en-US" sz="1900" dirty="0">
                <a:ea typeface="ＭＳ Ｐゴシック"/>
              </a:rPr>
              <a:t> aligning their HR practices to the Charter &amp; Code are recognized with the emblem.</a:t>
            </a:r>
          </a:p>
          <a:p>
            <a:r>
              <a:rPr lang="en-US" sz="1900" dirty="0">
                <a:ea typeface="ＭＳ Ｐゴシック"/>
              </a:rPr>
              <a:t>EURAXESS and</a:t>
            </a:r>
            <a:r>
              <a:rPr lang="en-US" sz="1900" b="1" dirty="0">
                <a:ea typeface="ＭＳ Ｐゴシック"/>
              </a:rPr>
              <a:t> RESAVER</a:t>
            </a:r>
            <a:r>
              <a:rPr lang="en-US" sz="1900" dirty="0">
                <a:ea typeface="ＭＳ Ｐゴシック"/>
              </a:rPr>
              <a:t> contribute to researchers’ mobility and to remove barriers across the European Union. RESAVER is a pension plan that moves with your employee.</a:t>
            </a:r>
            <a:endParaRPr lang="en-GB" sz="1900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1051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A picture containing indoor, table, computer, monitor&#10;&#10;Description automatically generated">
            <a:extLst>
              <a:ext uri="{FF2B5EF4-FFF2-40B4-BE49-F238E27FC236}">
                <a16:creationId xmlns:a16="http://schemas.microsoft.com/office/drawing/2014/main" id="{9F4328C2-A96E-48F1-ABDC-E8DB967A1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3822"/>
            <a:ext cx="9144000" cy="60641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E5C34E-9996-4871-B32A-29A9A8872C66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08CD64-6274-4B92-832C-F1C2C129AE6A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03AD4B-0B98-4A9C-AB13-137E9FF9AD76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85DB78-27CA-4B6C-8F58-A85A5CBDC211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E8DFB9-39B2-459F-ABA0-8D53B440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CAB79698-79BE-4C36-A307-059664BB9827}"/>
              </a:ext>
            </a:extLst>
          </p:cNvPr>
          <p:cNvSpPr txBox="1">
            <a:spLocks/>
          </p:cNvSpPr>
          <p:nvPr/>
        </p:nvSpPr>
        <p:spPr bwMode="auto">
          <a:xfrm>
            <a:off x="1219200" y="370611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GB" kern="0" dirty="0" smtClean="0">
                <a:cs typeface="Arial"/>
              </a:rPr>
              <a:t>C&amp;C and </a:t>
            </a:r>
            <a:r>
              <a:rPr lang="en-GB" kern="0" dirty="0">
                <a:cs typeface="Arial"/>
              </a:rPr>
              <a:t>HRS4R</a:t>
            </a:r>
            <a:br>
              <a:rPr lang="en-GB" kern="0" dirty="0">
                <a:cs typeface="Arial"/>
              </a:rPr>
            </a:br>
            <a:r>
              <a:rPr lang="en-GB" kern="0" dirty="0">
                <a:cs typeface="Arial"/>
              </a:rPr>
              <a:t>Key facts and figures</a:t>
            </a:r>
            <a:endParaRPr lang="en-GB" kern="0" dirty="0">
              <a:cs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4B1548-0208-4F5E-9F95-ECC9B48064A2}"/>
              </a:ext>
            </a:extLst>
          </p:cNvPr>
          <p:cNvSpPr/>
          <p:nvPr/>
        </p:nvSpPr>
        <p:spPr bwMode="auto">
          <a:xfrm>
            <a:off x="988368" y="2194000"/>
            <a:ext cx="6391944" cy="283232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A1E94E-4C03-4DE0-84A2-975942A11167}"/>
              </a:ext>
            </a:extLst>
          </p:cNvPr>
          <p:cNvSpPr txBox="1">
            <a:spLocks/>
          </p:cNvSpPr>
          <p:nvPr/>
        </p:nvSpPr>
        <p:spPr bwMode="auto">
          <a:xfrm>
            <a:off x="771330" y="2280200"/>
            <a:ext cx="6440353" cy="263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charset="0"/>
              <a:buBlip>
                <a:blip r:embed="rId5"/>
              </a:buBlip>
              <a:defRPr sz="2000">
                <a:solidFill>
                  <a:srgbClr val="2B679F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2B679F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2000">
                <a:solidFill>
                  <a:srgbClr val="2B679F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2B679F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B679F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B679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B679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B679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B679F"/>
                </a:solidFill>
                <a:latin typeface="+mn-lt"/>
              </a:defRPr>
            </a:lvl9pPr>
          </a:lstStyle>
          <a:p>
            <a:pPr marL="608330">
              <a:buFont typeface="Arial" charset="0"/>
              <a:buChar char="•"/>
            </a:pP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1,250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Institutions </a:t>
            </a:r>
            <a:r>
              <a:rPr lang="en-US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have endorsed the </a:t>
            </a:r>
            <a:r>
              <a:rPr lang="hr-BA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/>
            </a:r>
            <a:br>
              <a:rPr lang="hr-BA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</a:br>
            <a:r>
              <a:rPr lang="en-US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Charter &amp; Code principles</a:t>
            </a:r>
            <a:endParaRPr lang="en-GB" sz="1900" b="0" kern="0" dirty="0">
              <a:solidFill>
                <a:srgbClr val="006195"/>
              </a:solidFill>
              <a:latin typeface="+mj-lt"/>
              <a:ea typeface="+mn-lt"/>
              <a:cs typeface="+mn-lt"/>
            </a:endParaRPr>
          </a:p>
          <a:p>
            <a:pPr marL="608330">
              <a:buFont typeface="Arial" charset="0"/>
              <a:buChar char="•"/>
            </a:pP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+570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research institutions from over 40 Countries received the HR excellence award</a:t>
            </a:r>
            <a:endParaRPr lang="en-US" sz="1900" b="0" kern="0" dirty="0">
              <a:solidFill>
                <a:srgbClr val="006195"/>
              </a:solidFill>
              <a:latin typeface="+mj-lt"/>
              <a:ea typeface="+mn-lt"/>
              <a:cs typeface="+mn-lt"/>
            </a:endParaRPr>
          </a:p>
          <a:p>
            <a:pPr marL="608330">
              <a:buFont typeface="Arial" charset="0"/>
              <a:buChar char="•"/>
            </a:pP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68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awarded in 2019</a:t>
            </a:r>
            <a:endParaRPr lang="en-US" sz="1900" b="0" kern="0" dirty="0">
              <a:solidFill>
                <a:srgbClr val="006195"/>
              </a:solidFill>
              <a:latin typeface="+mj-lt"/>
              <a:ea typeface="+mn-lt"/>
              <a:cs typeface="+mn-lt"/>
            </a:endParaRPr>
          </a:p>
          <a:p>
            <a:pPr marL="608330">
              <a:buFont typeface="Arial" charset="0"/>
              <a:buChar char="•"/>
            </a:pP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73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awarded in 2020</a:t>
            </a:r>
            <a:endParaRPr lang="en-US" sz="1900" b="0" kern="0" dirty="0">
              <a:solidFill>
                <a:srgbClr val="006195"/>
              </a:solidFill>
              <a:latin typeface="+mj-lt"/>
              <a:ea typeface="+mn-lt"/>
              <a:cs typeface="+mn-lt"/>
            </a:endParaRPr>
          </a:p>
          <a:p>
            <a:pPr marL="608330">
              <a:buFont typeface="Arial" charset="0"/>
              <a:buChar char="•"/>
            </a:pP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165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institutions are </a:t>
            </a: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currently 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preparing </a:t>
            </a: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their application for</a:t>
            </a:r>
            <a:r>
              <a:rPr lang="en-GB" sz="1900" kern="0" dirty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 the </a:t>
            </a:r>
            <a:r>
              <a:rPr lang="en-GB" sz="1900" kern="0" dirty="0" smtClean="0">
                <a:solidFill>
                  <a:srgbClr val="006195"/>
                </a:solidFill>
                <a:latin typeface="+mj-lt"/>
                <a:ea typeface="ＭＳ Ｐゴシック"/>
                <a:cs typeface="Calibri Light"/>
              </a:rPr>
              <a:t>Award</a:t>
            </a:r>
            <a:endParaRPr lang="en-US" sz="1900" b="0" kern="0" dirty="0">
              <a:latin typeface="+mj-l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3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971A1A-6CF2-416A-A067-4046279D4C3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C62484-E252-4455-8986-32704617CC5F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AA95C5B-2814-4947-AD23-614DDE0970A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A648811-D6D8-47F7-8ABE-5AF58D96F1C2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4FD2CC-AB53-4446-9C56-40B648E9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FC7CA8-65F8-4731-958B-87739044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C&amp;C and </a:t>
            </a:r>
            <a:r>
              <a:rPr lang="nb-NO" b="1" dirty="0"/>
              <a:t>HRS4R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9200" y="1800045"/>
            <a:ext cx="586296" cy="82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2028403" y="1831504"/>
            <a:ext cx="6464361" cy="13681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457200" eaLnBrk="0" hangingPunct="0">
              <a:spcBef>
                <a:spcPct val="20000"/>
              </a:spcBef>
              <a:buSzPct val="150000"/>
              <a:buBlip>
                <a:blip r:embed="rId5"/>
              </a:buBlip>
            </a:pPr>
            <a:r>
              <a:rPr lang="en-US" sz="1500" b="0" dirty="0">
                <a:solidFill>
                  <a:srgbClr val="2B679F"/>
                </a:solidFill>
                <a:ea typeface="ＭＳ Ｐゴシック"/>
                <a:cs typeface="ＭＳ Ｐゴシック" charset="-128"/>
              </a:rPr>
              <a:t>Set of recommendations by the European Commission in 2005</a:t>
            </a:r>
          </a:p>
          <a:p>
            <a:pPr marL="342900" indent="-342900" defTabSz="457200" eaLnBrk="0" hangingPunct="0">
              <a:spcBef>
                <a:spcPct val="20000"/>
              </a:spcBef>
              <a:buSzPct val="150000"/>
              <a:buBlip>
                <a:blip r:embed="rId5"/>
              </a:buBlip>
            </a:pPr>
            <a:r>
              <a:rPr lang="en-US" sz="1500" b="0" dirty="0">
                <a:solidFill>
                  <a:srgbClr val="2B679F"/>
                </a:solidFill>
                <a:ea typeface="ＭＳ Ｐゴシック"/>
                <a:cs typeface="ＭＳ Ｐゴシック" charset="-128"/>
              </a:rPr>
              <a:t>The Charter is a set of principles for the roles, responsibilities and entitlements of researchers - Reference Framework</a:t>
            </a:r>
          </a:p>
          <a:p>
            <a:pPr marL="342900" indent="-342900" defTabSz="457200" eaLnBrk="0" hangingPunct="0">
              <a:spcBef>
                <a:spcPct val="20000"/>
              </a:spcBef>
              <a:buSzPct val="150000"/>
              <a:buBlip>
                <a:blip r:embed="rId5"/>
              </a:buBlip>
            </a:pPr>
            <a:r>
              <a:rPr lang="en-US" sz="1500" b="0" dirty="0">
                <a:solidFill>
                  <a:srgbClr val="2B679F"/>
                </a:solidFill>
                <a:ea typeface="ＭＳ Ｐゴシック"/>
                <a:cs typeface="ＭＳ Ｐゴシック" charset="-128"/>
              </a:rPr>
              <a:t>The Code of Conduct provides for transparency of the recruitment and selection process, ensuring equal treatment for all applicants - Includes obligations for employers and funders</a:t>
            </a:r>
            <a:endParaRPr lang="es-ES" sz="1500" b="0" dirty="0">
              <a:solidFill>
                <a:srgbClr val="2B679F"/>
              </a:solidFill>
              <a:ea typeface="ＭＳ Ｐゴシック"/>
              <a:cs typeface="ＭＳ Ｐゴシック" charset="-128"/>
            </a:endParaRPr>
          </a:p>
          <a:p>
            <a:pPr marL="342900" indent="-342900" defTabSz="457200" eaLnBrk="0" hangingPunct="0">
              <a:spcBef>
                <a:spcPct val="20000"/>
              </a:spcBef>
              <a:buSzPct val="150000"/>
              <a:buBlip>
                <a:blip r:embed="rId5"/>
              </a:buBlip>
            </a:pPr>
            <a:endParaRPr lang="es-ES" sz="1600" b="0" dirty="0">
              <a:solidFill>
                <a:srgbClr val="2B679F"/>
              </a:solidFill>
              <a:ea typeface="ＭＳ Ｐゴシック"/>
              <a:cs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04" y="3199656"/>
            <a:ext cx="2909803" cy="190751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4365081" y="3569007"/>
            <a:ext cx="366389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pPr defTabSz="457200">
              <a:spcBef>
                <a:spcPct val="20000"/>
              </a:spcBef>
              <a:buSzPct val="150000"/>
            </a:pPr>
            <a:r>
              <a:rPr lang="en-GB" sz="2000" b="0" kern="0" dirty="0">
                <a:solidFill>
                  <a:srgbClr val="006195"/>
                </a:solidFill>
              </a:rPr>
              <a:t>HRS4R</a:t>
            </a:r>
            <a:r>
              <a:rPr lang="en-GB" b="0" kern="0" dirty="0">
                <a:solidFill>
                  <a:srgbClr val="006195"/>
                </a:solidFill>
              </a:rPr>
              <a:t>: </a:t>
            </a:r>
            <a:r>
              <a:rPr lang="en-GB" sz="1500" b="0" dirty="0">
                <a:solidFill>
                  <a:srgbClr val="2B679F"/>
                </a:solidFill>
                <a:latin typeface="+mn-lt"/>
                <a:ea typeface="ＭＳ Ｐゴシック"/>
              </a:rPr>
              <a:t>C&amp;C Implementation tool to set up an open, transparent sustainable European labour market for researchers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2104" y="5338410"/>
            <a:ext cx="505587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0" hangingPunct="0">
              <a:defRPr sz="1600" b="0" kern="0">
                <a:solidFill>
                  <a:srgbClr val="006195"/>
                </a:solidFill>
                <a:latin typeface="+mj-lt"/>
                <a:ea typeface="+mj-ea"/>
                <a:cs typeface="ＭＳ Ｐゴシック" charset="-128"/>
              </a:defRPr>
            </a:lvl1pPr>
            <a:lvl2pPr eaLnBrk="0" hangingPunct="0"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eaLnBrk="0" hangingPunct="0"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eaLnBrk="0" hangingPunct="0"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eaLnBrk="0" hangingPunct="0"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pPr marL="342900" indent="-342900" defTabSz="457200">
              <a:spcBef>
                <a:spcPct val="20000"/>
              </a:spcBef>
              <a:buSzPct val="150000"/>
              <a:buBlip>
                <a:blip r:embed="rId5"/>
              </a:buBlip>
            </a:pPr>
            <a:endParaRPr lang="en-GB" sz="1500" kern="1200" dirty="0" smtClean="0">
              <a:solidFill>
                <a:srgbClr val="2B679F"/>
              </a:solidFill>
              <a:latin typeface="+mn-lt"/>
              <a:ea typeface="ＭＳ Ｐゴシック"/>
            </a:endParaRPr>
          </a:p>
          <a:p>
            <a:pPr defTabSz="457200">
              <a:spcBef>
                <a:spcPct val="20000"/>
              </a:spcBef>
              <a:buSzPct val="150000"/>
            </a:pPr>
            <a:r>
              <a:rPr lang="en-GB" sz="1500" kern="1200" dirty="0" smtClean="0">
                <a:solidFill>
                  <a:srgbClr val="2B679F"/>
                </a:solidFill>
                <a:latin typeface="+mn-lt"/>
                <a:ea typeface="ＭＳ Ｐゴシック"/>
              </a:rPr>
              <a:t>Organisations </a:t>
            </a:r>
            <a:r>
              <a:rPr lang="en-GB" sz="1500" kern="1200" dirty="0">
                <a:solidFill>
                  <a:srgbClr val="2B679F"/>
                </a:solidFill>
                <a:latin typeface="+mn-lt"/>
                <a:ea typeface="ＭＳ Ｐゴシック"/>
              </a:rPr>
              <a:t>can apply for the HRS4R award that recognises their efforts to align their HR policies to the Charter &amp; Code recommendations via the preparation of an Action Plan. The application and management process is done via the EURAXESS portal.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17" y="5107167"/>
            <a:ext cx="1686921" cy="1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53D6C5-61B1-4BB2-8FFE-0D4B96B2CEA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965D72-FEDA-478F-B602-B6CF091D6DC1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09E1DC-09FE-42C7-9F24-B2463497D2BB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DF4B8E-AE43-4D60-AC65-60FD6D5A83F4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1F6475-793D-463C-B08B-2F101CF1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298E33-6099-4124-B2CA-96034FC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6161112" cy="1066800"/>
          </a:xfrm>
        </p:spPr>
        <p:txBody>
          <a:bodyPr/>
          <a:lstStyle/>
          <a:p>
            <a:r>
              <a:rPr lang="nb-NO" b="1" dirty="0"/>
              <a:t>The </a:t>
            </a:r>
            <a:r>
              <a:rPr lang="en-GB" b="1" dirty="0" smtClean="0"/>
              <a:t>network of services</a:t>
            </a:r>
            <a:endParaRPr lang="en-GB" b="1" dirty="0"/>
          </a:p>
        </p:txBody>
      </p:sp>
      <p:pic>
        <p:nvPicPr>
          <p:cNvPr id="9" name="Picture 8" descr="A picture containing scaffolding, sitting, large, white&#10;&#10;Description automatically generated">
            <a:extLst>
              <a:ext uri="{FF2B5EF4-FFF2-40B4-BE49-F238E27FC236}">
                <a16:creationId xmlns:a16="http://schemas.microsoft.com/office/drawing/2014/main" id="{292F5E47-1300-46C7-ADB8-99893CA6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" y="1710745"/>
            <a:ext cx="9136190" cy="60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90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1B1E425-C0C5-4A26-89BE-BAD9DFFF2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" y="1682903"/>
            <a:ext cx="9135907" cy="6053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E35BCE-CCD2-44EF-AC11-5E5B8CF16A6A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1C9C7E-6EDA-4D57-8B94-4228E98D19F4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551FDF-DD57-4742-8F2E-43AAA170F7C0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6AFCDB-BDED-4759-9D7E-05D5E6B09987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315E39-6786-4B24-BB53-7D32107B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0663D8-B58E-4E4C-A3E4-0F221C69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8465368" cy="1066800"/>
          </a:xfrm>
        </p:spPr>
        <p:txBody>
          <a:bodyPr/>
          <a:lstStyle/>
          <a:p>
            <a:r>
              <a:rPr lang="en-US" b="1"/>
              <a:t>Why join EURAXESS network?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16C15-C268-4044-AC21-85F72236AE1B}"/>
              </a:ext>
            </a:extLst>
          </p:cNvPr>
          <p:cNvSpPr/>
          <p:nvPr/>
        </p:nvSpPr>
        <p:spPr bwMode="auto">
          <a:xfrm>
            <a:off x="988368" y="2018848"/>
            <a:ext cx="7376268" cy="381540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518E-750B-4597-BF3D-C1A1FF655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368" y="2092469"/>
            <a:ext cx="7292989" cy="3741786"/>
          </a:xfrm>
        </p:spPr>
        <p:txBody>
          <a:bodyPr/>
          <a:lstStyle/>
          <a:p>
            <a:r>
              <a:rPr lang="en-GB" dirty="0">
                <a:ea typeface="ＭＳ Ｐゴシック"/>
              </a:rPr>
              <a:t>More </a:t>
            </a:r>
            <a:r>
              <a:rPr lang="en-GB" b="1" dirty="0">
                <a:ea typeface="ＭＳ Ｐゴシック"/>
              </a:rPr>
              <a:t>visibility</a:t>
            </a:r>
            <a:r>
              <a:rPr lang="en-GB" dirty="0">
                <a:ea typeface="ＭＳ Ｐゴシック"/>
              </a:rPr>
              <a:t> </a:t>
            </a:r>
            <a:r>
              <a:rPr lang="en-GB" dirty="0" smtClean="0">
                <a:ea typeface="ＭＳ Ｐゴシック"/>
              </a:rPr>
              <a:t>as a member </a:t>
            </a:r>
            <a:r>
              <a:rPr lang="en-GB" dirty="0">
                <a:ea typeface="ＭＳ Ｐゴシック"/>
              </a:rPr>
              <a:t>of a large European network</a:t>
            </a:r>
          </a:p>
          <a:p>
            <a:r>
              <a:rPr lang="en-GB" dirty="0">
                <a:ea typeface="ＭＳ Ｐゴシック"/>
              </a:rPr>
              <a:t>Uniqueness of a professional, collaborative and </a:t>
            </a:r>
            <a:r>
              <a:rPr lang="en-GB" b="1" dirty="0">
                <a:ea typeface="ＭＳ Ｐゴシック"/>
              </a:rPr>
              <a:t>international environment </a:t>
            </a:r>
            <a:r>
              <a:rPr lang="en-GB" dirty="0">
                <a:ea typeface="ＭＳ Ｐゴシック"/>
              </a:rPr>
              <a:t>and professional support enabled by </a:t>
            </a:r>
            <a:r>
              <a:rPr lang="en-GB" b="1" dirty="0">
                <a:ea typeface="ＭＳ Ｐゴシック"/>
              </a:rPr>
              <a:t>networking</a:t>
            </a:r>
          </a:p>
          <a:p>
            <a:r>
              <a:rPr lang="en-GB" b="1" dirty="0">
                <a:ea typeface="ＭＳ Ｐゴシック"/>
              </a:rPr>
              <a:t>Learning</a:t>
            </a:r>
            <a:r>
              <a:rPr lang="en-GB" dirty="0">
                <a:ea typeface="ＭＳ Ｐゴシック"/>
              </a:rPr>
              <a:t> </a:t>
            </a:r>
            <a:r>
              <a:rPr lang="en-GB" dirty="0" smtClean="0">
                <a:ea typeface="ＭＳ Ｐゴシック"/>
              </a:rPr>
              <a:t>opportunities at European </a:t>
            </a:r>
            <a:r>
              <a:rPr lang="en-GB" dirty="0">
                <a:ea typeface="ＭＳ Ｐゴシック"/>
              </a:rPr>
              <a:t>level </a:t>
            </a:r>
          </a:p>
          <a:p>
            <a:pPr marL="342900" lvl="1" indent="-342900">
              <a:buSzPct val="150000"/>
              <a:buBlip>
                <a:blip r:embed="rId4"/>
              </a:buBlip>
            </a:pPr>
            <a:r>
              <a:rPr lang="en-GB" sz="2000" b="1" dirty="0" smtClean="0">
                <a:ea typeface="ＭＳ Ｐゴシック"/>
                <a:cs typeface="ＭＳ Ｐゴシック" charset="-128"/>
              </a:rPr>
              <a:t>European </a:t>
            </a:r>
            <a:r>
              <a:rPr lang="en-GB" sz="2000" b="1" dirty="0">
                <a:ea typeface="ＭＳ Ｐゴシック"/>
                <a:cs typeface="ＭＳ Ｐゴシック" charset="-128"/>
              </a:rPr>
              <a:t>and regional </a:t>
            </a:r>
            <a:r>
              <a:rPr lang="en-GB" sz="2000" dirty="0">
                <a:ea typeface="ＭＳ Ｐゴシック"/>
                <a:cs typeface="ＭＳ Ｐゴシック" charset="-128"/>
              </a:rPr>
              <a:t>EURAXESS </a:t>
            </a:r>
            <a:r>
              <a:rPr lang="en-GB" sz="2000" dirty="0" smtClean="0">
                <a:ea typeface="ＭＳ Ｐゴシック"/>
                <a:cs typeface="ＭＳ Ｐゴシック" charset="-128"/>
              </a:rPr>
              <a:t>trainings,</a:t>
            </a:r>
            <a:r>
              <a:rPr lang="en-GB" sz="2000" dirty="0">
                <a:ea typeface="ＭＳ Ｐゴシック"/>
                <a:cs typeface="ＭＳ Ｐゴシック" charset="-128"/>
              </a:rPr>
              <a:t> </a:t>
            </a:r>
            <a:br>
              <a:rPr lang="en-GB" sz="2000" dirty="0">
                <a:ea typeface="ＭＳ Ｐゴシック"/>
                <a:cs typeface="ＭＳ Ｐゴシック" charset="-128"/>
              </a:rPr>
            </a:br>
            <a:r>
              <a:rPr lang="en-GB" sz="2000" dirty="0" smtClean="0">
                <a:ea typeface="ＭＳ Ｐゴシック"/>
                <a:cs typeface="ＭＳ Ｐゴシック" charset="-128"/>
              </a:rPr>
              <a:t>network conferences,</a:t>
            </a:r>
            <a:r>
              <a:rPr lang="en-GB" sz="2000" dirty="0">
                <a:ea typeface="ＭＳ Ｐゴシック"/>
                <a:cs typeface="ＭＳ Ｐゴシック" charset="-128"/>
              </a:rPr>
              <a:t> </a:t>
            </a:r>
            <a:r>
              <a:rPr lang="en-GB" sz="2000" dirty="0" smtClean="0">
                <a:ea typeface="ＭＳ Ｐゴシック"/>
                <a:cs typeface="ＭＳ Ｐゴシック" charset="-128"/>
              </a:rPr>
              <a:t>Study Visits, programme</a:t>
            </a:r>
            <a:r>
              <a:rPr lang="en-GB" sz="2000" dirty="0">
                <a:ea typeface="ＭＳ Ｐゴシック"/>
                <a:cs typeface="ＭＳ Ｐゴシック" charset="-128"/>
              </a:rPr>
              <a:t>, </a:t>
            </a:r>
            <a:r>
              <a:rPr lang="en-GB" sz="2000" dirty="0" smtClean="0">
                <a:ea typeface="ＭＳ Ｐゴシック"/>
                <a:cs typeface="ＭＳ Ｐゴシック" charset="-128"/>
              </a:rPr>
              <a:t>webinars</a:t>
            </a:r>
            <a:r>
              <a:rPr lang="en-GB" sz="2000" dirty="0">
                <a:ea typeface="ＭＳ Ｐゴシック"/>
                <a:cs typeface="ＭＳ Ｐゴシック" charset="-128"/>
              </a:rPr>
              <a:t>, </a:t>
            </a:r>
            <a:r>
              <a:rPr lang="en-GB" sz="2000" dirty="0" smtClean="0">
                <a:ea typeface="ＭＳ Ｐゴシック"/>
                <a:cs typeface="ＭＳ Ｐゴシック" charset="-128"/>
              </a:rPr>
              <a:t>access to an e-training </a:t>
            </a:r>
            <a:r>
              <a:rPr lang="en-GB" sz="2000" dirty="0">
                <a:ea typeface="ＭＳ Ｐゴシック"/>
                <a:cs typeface="ＭＳ Ｐゴシック" charset="-128"/>
              </a:rPr>
              <a:t>platform</a:t>
            </a:r>
          </a:p>
          <a:p>
            <a:r>
              <a:rPr lang="en-GB" dirty="0">
                <a:ea typeface="ＭＳ Ｐゴシック"/>
              </a:rPr>
              <a:t>Access to EURAXESS </a:t>
            </a:r>
            <a:r>
              <a:rPr lang="en-GB" b="1" dirty="0" smtClean="0">
                <a:ea typeface="ＭＳ Ｐゴシック"/>
              </a:rPr>
              <a:t>Extranet with exclusive tools </a:t>
            </a:r>
            <a:r>
              <a:rPr lang="en-GB" dirty="0" smtClean="0">
                <a:ea typeface="ＭＳ Ｐゴシック"/>
              </a:rPr>
              <a:t>and resources</a:t>
            </a:r>
            <a:endParaRPr lang="en-GB" dirty="0">
              <a:ea typeface="ＭＳ Ｐゴシック"/>
            </a:endParaRPr>
          </a:p>
          <a:p>
            <a:r>
              <a:rPr lang="en-GB" dirty="0">
                <a:ea typeface="ＭＳ Ｐゴシック"/>
              </a:rPr>
              <a:t>Better </a:t>
            </a:r>
            <a:r>
              <a:rPr lang="en-GB" b="1" dirty="0">
                <a:ea typeface="ＭＳ Ｐゴシック"/>
              </a:rPr>
              <a:t>collaboration</a:t>
            </a:r>
            <a:r>
              <a:rPr lang="en-GB" dirty="0">
                <a:ea typeface="ＭＳ Ｐゴシック"/>
              </a:rPr>
              <a:t> </a:t>
            </a:r>
            <a:r>
              <a:rPr lang="en-GB" dirty="0" smtClean="0">
                <a:ea typeface="ＭＳ Ｐゴシック"/>
              </a:rPr>
              <a:t>at </a:t>
            </a:r>
            <a:r>
              <a:rPr lang="en-GB" dirty="0">
                <a:ea typeface="ＭＳ Ｐゴシック"/>
              </a:rPr>
              <a:t>national level</a:t>
            </a:r>
          </a:p>
          <a:p>
            <a:pPr>
              <a:buChar char="•"/>
            </a:pPr>
            <a:endParaRPr lang="en-GB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79811"/>
      </p:ext>
    </p:extLst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grass, outdoor, person, holding&#10;&#10;Description generated with very high confidence">
            <a:extLst>
              <a:ext uri="{FF2B5EF4-FFF2-40B4-BE49-F238E27FC236}">
                <a16:creationId xmlns:a16="http://schemas.microsoft.com/office/drawing/2014/main" id="{D54DF9CB-ABC7-491B-BACA-97B80B175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8"/>
          <a:stretch/>
        </p:blipFill>
        <p:spPr>
          <a:xfrm>
            <a:off x="0" y="1771741"/>
            <a:ext cx="9156133" cy="51634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F1F802-E359-4D3B-AD8F-B5E07DAE75C3}"/>
              </a:ext>
            </a:extLst>
          </p:cNvPr>
          <p:cNvSpPr/>
          <p:nvPr/>
        </p:nvSpPr>
        <p:spPr bwMode="auto">
          <a:xfrm>
            <a:off x="1089518" y="1905847"/>
            <a:ext cx="6604747" cy="177185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E9FF34-46FD-4F30-AE04-4FF67DA69DB3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6F705A-72EE-4837-AC6F-6E1157B01EDA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AC2FC08-0EAF-4A98-A271-0E037A295B5C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979D15-10A6-4EFD-BB8B-E7F20142A871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B1918F-93A4-4A28-B89D-BEB47C18D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9E860B-AA3D-4891-892F-109A4AB2E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How to join EURAXESS network?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819A-782F-4858-B25A-E24E7DAD1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76956"/>
            <a:ext cx="6769662" cy="1881615"/>
          </a:xfrm>
        </p:spPr>
        <p:txBody>
          <a:bodyPr/>
          <a:lstStyle/>
          <a:p>
            <a:r>
              <a:rPr lang="en-GB" dirty="0" smtClean="0">
                <a:ea typeface="ＭＳ Ｐゴシック"/>
              </a:rPr>
              <a:t>Contact </a:t>
            </a:r>
            <a:r>
              <a:rPr lang="en-GB" dirty="0">
                <a:ea typeface="ＭＳ Ｐゴシック"/>
              </a:rPr>
              <a:t>EURAXESS national coordinator in your country </a:t>
            </a:r>
            <a:endParaRPr lang="en-GB" dirty="0" smtClean="0">
              <a:ea typeface="ＭＳ Ｐゴシック"/>
            </a:endParaRPr>
          </a:p>
          <a:p>
            <a:r>
              <a:rPr lang="en-GB" dirty="0" smtClean="0">
                <a:ea typeface="ＭＳ Ｐゴシック"/>
              </a:rPr>
              <a:t>Read and sign the Declaration for Commitment</a:t>
            </a:r>
            <a:endParaRPr lang="en-GB" dirty="0">
              <a:ea typeface="ＭＳ Ｐゴシック"/>
            </a:endParaRPr>
          </a:p>
          <a:p>
            <a:r>
              <a:rPr lang="en-GB" dirty="0">
                <a:ea typeface="ＭＳ Ｐゴシック"/>
              </a:rPr>
              <a:t>Create an account at the EURAXESS portal </a:t>
            </a:r>
          </a:p>
          <a:p>
            <a:pPr>
              <a:buChar char="•"/>
            </a:pPr>
            <a:endParaRPr lang="en-GB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039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9A90328C-77AE-4A96-B393-3E8D962E9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410"/>
            <a:ext cx="9144000" cy="6083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F1F802-E359-4D3B-AD8F-B5E07DAE75C3}"/>
              </a:ext>
            </a:extLst>
          </p:cNvPr>
          <p:cNvSpPr/>
          <p:nvPr/>
        </p:nvSpPr>
        <p:spPr bwMode="auto">
          <a:xfrm>
            <a:off x="1089518" y="1905847"/>
            <a:ext cx="7292570" cy="226748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E9FF34-46FD-4F30-AE04-4FF67DA69DB3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6F705A-72EE-4837-AC6F-6E1157B01EDA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AC2FC08-0EAF-4A98-A271-0E037A295B5C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979D15-10A6-4EFD-BB8B-E7F20142A871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B1918F-93A4-4A28-B89D-BEB47C18D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9E860B-AA3D-4891-892F-109A4AB2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82" y="533400"/>
            <a:ext cx="7693818" cy="1066800"/>
          </a:xfrm>
        </p:spPr>
        <p:txBody>
          <a:bodyPr/>
          <a:lstStyle/>
          <a:p>
            <a:r>
              <a:rPr lang="en-GB" sz="2400" b="1" dirty="0" smtClean="0"/>
              <a:t>Visibility</a:t>
            </a:r>
            <a:r>
              <a:rPr lang="nb-NO" sz="2400" b="1" dirty="0"/>
              <a:t> by </a:t>
            </a:r>
            <a:r>
              <a:rPr lang="en-GB" sz="2400" b="1" dirty="0" smtClean="0"/>
              <a:t>becoming</a:t>
            </a:r>
            <a:r>
              <a:rPr lang="nb-NO" sz="2400" b="1" dirty="0"/>
              <a:t> a EURAXESS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819A-782F-4858-B25A-E24E7DAD1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76956"/>
            <a:ext cx="6769662" cy="1881615"/>
          </a:xfrm>
        </p:spPr>
        <p:txBody>
          <a:bodyPr/>
          <a:lstStyle/>
          <a:p>
            <a:r>
              <a:rPr lang="en-GB" dirty="0">
                <a:ea typeface="ＭＳ Ｐゴシック"/>
              </a:rPr>
              <a:t>EURAXESS Centres in 42 countries</a:t>
            </a:r>
            <a:r>
              <a:rPr lang="en-US" dirty="0">
                <a:ea typeface="ＭＳ Ｐゴシック"/>
              </a:rPr>
              <a:t> (member states and associated countries)</a:t>
            </a:r>
          </a:p>
          <a:p>
            <a:r>
              <a:rPr lang="en-GB" dirty="0">
                <a:ea typeface="ＭＳ Ｐゴシック"/>
                <a:cs typeface="+mn-lt"/>
              </a:rPr>
              <a:t>Service provision </a:t>
            </a:r>
            <a:r>
              <a:rPr lang="en-GB" dirty="0" smtClean="0">
                <a:ea typeface="ＭＳ Ｐゴシック"/>
                <a:cs typeface="+mn-lt"/>
              </a:rPr>
              <a:t>within </a:t>
            </a:r>
            <a:r>
              <a:rPr lang="en-GB" dirty="0">
                <a:ea typeface="ＭＳ Ｐゴシック"/>
                <a:cs typeface="+mn-lt"/>
              </a:rPr>
              <a:t>the </a:t>
            </a:r>
            <a:r>
              <a:rPr lang="en-GB" dirty="0" smtClean="0">
                <a:ea typeface="ＭＳ Ｐゴシック"/>
                <a:cs typeface="+mn-lt"/>
              </a:rPr>
              <a:t>institution, locally, national or regional</a:t>
            </a:r>
            <a:endParaRPr lang="en-GB" dirty="0"/>
          </a:p>
          <a:p>
            <a:r>
              <a:rPr lang="en-GB" dirty="0">
                <a:ea typeface="ＭＳ Ｐゴシック"/>
                <a:cs typeface="+mn-lt"/>
              </a:rPr>
              <a:t>Services </a:t>
            </a:r>
            <a:r>
              <a:rPr lang="en-GB" dirty="0" smtClean="0">
                <a:ea typeface="ＭＳ Ｐゴシック"/>
                <a:cs typeface="+mn-lt"/>
              </a:rPr>
              <a:t>provided for the </a:t>
            </a:r>
            <a:r>
              <a:rPr lang="en-GB" dirty="0">
                <a:ea typeface="ＭＳ Ｐゴシック"/>
                <a:cs typeface="+mn-lt"/>
              </a:rPr>
              <a:t>researchers </a:t>
            </a:r>
            <a:r>
              <a:rPr lang="en-GB" dirty="0" smtClean="0">
                <a:ea typeface="ＭＳ Ｐゴシック"/>
                <a:cs typeface="+mn-lt"/>
              </a:rPr>
              <a:t>and their families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563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FD9150-3FC5-453D-8620-73F6AD0DE055}"/>
              </a:ext>
            </a:extLst>
          </p:cNvPr>
          <p:cNvSpPr/>
          <p:nvPr/>
        </p:nvSpPr>
        <p:spPr bwMode="auto">
          <a:xfrm>
            <a:off x="988368" y="2006997"/>
            <a:ext cx="6247928" cy="459035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8A709-F744-40D5-9B0E-2CB61384A75F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293116-5481-468A-A94C-D35C42603C45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002FF2-91F0-4E03-96E9-3DE9F4889BC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0CA0C6-6DD2-48B3-8647-DF7838B47C8B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023B6A-66ED-48B3-A28A-7CA964B0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87A4F4-BE74-45BA-8715-48867D27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THE INITIATIVE</a:t>
            </a:r>
          </a:p>
        </p:txBody>
      </p:sp>
      <p:pic>
        <p:nvPicPr>
          <p:cNvPr id="14" name="Content Placeholder 13" descr="A picture containing building, bus, outdoor, photo&#10;&#10;Description automatically generated">
            <a:extLst>
              <a:ext uri="{FF2B5EF4-FFF2-40B4-BE49-F238E27FC236}">
                <a16:creationId xmlns:a16="http://schemas.microsoft.com/office/drawing/2014/main" id="{7830E6C0-5178-48CB-900A-B37130698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" y="1713555"/>
            <a:ext cx="9141574" cy="6095351"/>
          </a:xfrm>
        </p:spPr>
      </p:pic>
    </p:spTree>
    <p:extLst>
      <p:ext uri="{BB962C8B-B14F-4D97-AF65-F5344CB8AC3E}">
        <p14:creationId xmlns:p14="http://schemas.microsoft.com/office/powerpoint/2010/main" val="2849177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488556" y="4269241"/>
            <a:ext cx="184731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3000">
              <a:solidFill>
                <a:srgbClr val="024B9C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14" y="4017880"/>
            <a:ext cx="6848705" cy="285955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BB86E97-498C-4FD8-946D-6678094106AB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B335EB-5D47-4514-AF2A-E28CF7ED5127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A5B0946-28C7-4FAA-A665-1633231DE5C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57C32CC-2DF7-49D5-A911-AC199FA22071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DA7F23-C1C0-4C11-BB2B-E3D4E7F7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36A710D8-6880-43C8-8520-2A28F1040765}"/>
              </a:ext>
            </a:extLst>
          </p:cNvPr>
          <p:cNvSpPr txBox="1">
            <a:spLocks/>
          </p:cNvSpPr>
          <p:nvPr/>
        </p:nvSpPr>
        <p:spPr>
          <a:xfrm>
            <a:off x="1056876" y="851486"/>
            <a:ext cx="7753349" cy="53177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GB" sz="2200" kern="0">
                <a:latin typeface="Arial"/>
                <a:ea typeface="+mj-lt"/>
                <a:cs typeface="Arial"/>
              </a:rPr>
              <a:t>Join a collaborative international environment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4E0D82D-BBFA-49CE-89B9-4DC958467D65}"/>
              </a:ext>
            </a:extLst>
          </p:cNvPr>
          <p:cNvSpPr/>
          <p:nvPr/>
        </p:nvSpPr>
        <p:spPr>
          <a:xfrm>
            <a:off x="996161" y="1976878"/>
            <a:ext cx="6845223" cy="1451103"/>
          </a:xfrm>
          <a:prstGeom prst="rect">
            <a:avLst/>
          </a:prstGeom>
          <a:solidFill>
            <a:srgbClr val="FEC20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7769F-A6BF-41F1-98B9-452CE8CE6059}"/>
              </a:ext>
            </a:extLst>
          </p:cNvPr>
          <p:cNvSpPr txBox="1"/>
          <p:nvPr/>
        </p:nvSpPr>
        <p:spPr>
          <a:xfrm>
            <a:off x="1085537" y="2035035"/>
            <a:ext cx="6580726" cy="13111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630+ support </a:t>
            </a:r>
            <a:r>
              <a:rPr lang="en-US" sz="1800" b="0" dirty="0" err="1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centres</a:t>
            </a:r>
            <a:r>
              <a:rPr lang="en-US" sz="1800" b="0" dirty="0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 for researchers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1500+ involved in network</a:t>
            </a:r>
          </a:p>
          <a:p>
            <a:pPr marL="342900" indent="-342900" eaLnBrk="0" hangingPunct="0">
              <a:spcBef>
                <a:spcPct val="20000"/>
              </a:spcBef>
              <a:buSzPct val="150000"/>
              <a:buBlip>
                <a:blip r:embed="rId4"/>
              </a:buBlip>
            </a:pPr>
            <a:r>
              <a:rPr lang="en-GB" sz="1800" b="0" dirty="0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Service provision usually within the institution only, but sometimes regionally or locally​</a:t>
            </a:r>
            <a:r>
              <a:rPr lang="nb-NO" sz="1800" b="0" dirty="0">
                <a:solidFill>
                  <a:schemeClr val="tx1"/>
                </a:solidFill>
                <a:latin typeface="+mn-lt"/>
                <a:ea typeface="ＭＳ Ｐゴシック"/>
                <a:cs typeface="ＭＳ Ｐゴシック" charset="-128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3163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488556" y="4269241"/>
            <a:ext cx="184731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3000">
              <a:solidFill>
                <a:srgbClr val="024B9C"/>
              </a:solidFill>
              <a:latin typeface="Arial"/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B86E97-498C-4FD8-946D-6678094106AB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B335EB-5D47-4514-AF2A-E28CF7ED5127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A5B0946-28C7-4FAA-A665-1633231DE5C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57C32CC-2DF7-49D5-A911-AC199FA22071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DA7F23-C1C0-4C11-BB2B-E3D4E7F7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36A710D8-6880-43C8-8520-2A28F1040765}"/>
              </a:ext>
            </a:extLst>
          </p:cNvPr>
          <p:cNvSpPr txBox="1">
            <a:spLocks/>
          </p:cNvSpPr>
          <p:nvPr/>
        </p:nvSpPr>
        <p:spPr>
          <a:xfrm>
            <a:off x="1231360" y="709876"/>
            <a:ext cx="7467600" cy="5216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US" kern="0">
                <a:latin typeface="Arial"/>
                <a:cs typeface="Arial"/>
              </a:rPr>
              <a:t>Share best practices within the main</a:t>
            </a:r>
            <a:endParaRPr lang="nb-NO" b="0" kern="0">
              <a:latin typeface="Arial"/>
              <a:ea typeface="Verdana"/>
              <a:cs typeface="Arial"/>
            </a:endParaRPr>
          </a:p>
          <a:p>
            <a:r>
              <a:rPr lang="en-US" kern="0">
                <a:latin typeface="Arial"/>
                <a:cs typeface="Arial"/>
              </a:rPr>
              <a:t>areas of intervention</a:t>
            </a:r>
            <a:r>
              <a:rPr lang="en-GB" kern="0">
                <a:latin typeface="Arial"/>
                <a:cs typeface="Arial"/>
              </a:rPr>
              <a:t> </a:t>
            </a:r>
            <a:endParaRPr lang="nb-NO" b="0" kern="0">
              <a:latin typeface="Arial"/>
              <a:ea typeface="+mj-lt"/>
              <a:cs typeface="+mj-lt"/>
            </a:endParaRPr>
          </a:p>
        </p:txBody>
      </p:sp>
      <p:pic>
        <p:nvPicPr>
          <p:cNvPr id="2" name="Picture 3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98224683-4647-4726-B26F-77D29F3E9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9"/>
          <a:stretch/>
        </p:blipFill>
        <p:spPr>
          <a:xfrm>
            <a:off x="1602557" y="2890599"/>
            <a:ext cx="7537759" cy="40053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A6BF9-1607-48F2-8DF7-FA1F7C856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491" y="1783572"/>
            <a:ext cx="6472991" cy="1914370"/>
          </a:xfrm>
          <a:prstGeom prst="rect">
            <a:avLst/>
          </a:prstGeom>
          <a:solidFill>
            <a:srgbClr val="006B99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4"/>
              </a:buBlip>
              <a:defRPr/>
            </a:pPr>
            <a:r>
              <a:rPr lang="en-US" alt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Free </a:t>
            </a:r>
            <a:r>
              <a:rPr lang="en-US" alt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assistance </a:t>
            </a:r>
            <a:r>
              <a:rPr lang="en-US" altLang="en-US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to resident, incoming and outgoing researchers and their families – Relocation &amp; Career Development </a:t>
            </a:r>
          </a:p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4"/>
              </a:buBlip>
              <a:defRPr/>
            </a:pPr>
            <a:r>
              <a:rPr lang="en-US" alt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Guidance for institutions </a:t>
            </a:r>
            <a:r>
              <a:rPr lang="en-US" altLang="en-US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on the Human Resources Strategy for Researchers (HRS4R</a:t>
            </a:r>
            <a:r>
              <a:rPr lang="en-US" altLang="en-US" sz="1600" b="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)</a:t>
            </a:r>
            <a:endParaRPr lang="en-US" altLang="en-US" sz="1600" b="0" dirty="0">
              <a:solidFill>
                <a:schemeClr val="bg1"/>
              </a:solidFill>
              <a:latin typeface="+mn-lt"/>
              <a:ea typeface="ＭＳ Ｐゴシック"/>
              <a:cs typeface="ＭＳ Ｐゴシック" charset="-128"/>
            </a:endParaRPr>
          </a:p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4"/>
              </a:buBlip>
              <a:defRPr/>
            </a:pPr>
            <a:r>
              <a:rPr lang="en-US" alt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Communities of practice </a:t>
            </a:r>
            <a:r>
              <a:rPr lang="en-US" altLang="en-US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at national level on the Charter &amp; Code for Researchers (mainly by BHO).</a:t>
            </a:r>
            <a:endParaRPr lang="fr-BE" altLang="en-US" sz="1600" b="0" dirty="0">
              <a:solidFill>
                <a:schemeClr val="bg1"/>
              </a:solidFill>
              <a:latin typeface="+mn-lt"/>
              <a:ea typeface="ＭＳ Ｐゴシック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3992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8933" y="1760382"/>
            <a:ext cx="5006516" cy="1175706"/>
          </a:xfrm>
          <a:prstGeom prst="rect">
            <a:avLst/>
          </a:prstGeom>
          <a:solidFill>
            <a:srgbClr val="006195"/>
          </a:solidFill>
          <a:ln w="28575">
            <a:solidFill>
              <a:srgbClr val="004494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2"/>
              </a:buBlip>
              <a:defRPr/>
            </a:pPr>
            <a:r>
              <a:rPr lang="fr-BE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National Coordinator (</a:t>
            </a:r>
            <a:r>
              <a:rPr lang="fr-BE" sz="1600" b="0" dirty="0" err="1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Bridgehead</a:t>
            </a:r>
            <a:r>
              <a:rPr lang="fr-BE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 Organisation</a:t>
            </a:r>
            <a:r>
              <a:rPr lang="fr-BE" sz="1600" b="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)</a:t>
            </a:r>
            <a:endParaRPr lang="fr-BE" sz="1600" b="0" dirty="0">
              <a:solidFill>
                <a:schemeClr val="bg1"/>
              </a:solidFill>
              <a:latin typeface="+mn-lt"/>
              <a:ea typeface="ＭＳ Ｐゴシック"/>
              <a:cs typeface="ＭＳ Ｐゴシック" charset="-128"/>
            </a:endParaRPr>
          </a:p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2"/>
              </a:buBlip>
              <a:defRPr/>
            </a:pPr>
            <a:r>
              <a:rPr lang="fr-BE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EURAXESS Support </a:t>
            </a:r>
            <a:r>
              <a:rPr lang="fr-BE" sz="1600" b="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Center</a:t>
            </a:r>
            <a:endParaRPr lang="fr-BE" sz="1600" b="0" dirty="0">
              <a:solidFill>
                <a:schemeClr val="bg1"/>
              </a:solidFill>
              <a:latin typeface="+mn-lt"/>
              <a:ea typeface="ＭＳ Ｐゴシック"/>
              <a:cs typeface="ＭＳ Ｐゴシック" charset="-128"/>
            </a:endParaRPr>
          </a:p>
          <a:p>
            <a:pPr marL="342900" indent="-342900" defTabSz="685800" eaLnBrk="0" hangingPunct="0">
              <a:spcBef>
                <a:spcPct val="20000"/>
              </a:spcBef>
              <a:buSzPct val="150000"/>
              <a:buBlip>
                <a:blip r:embed="rId2"/>
              </a:buBlip>
              <a:defRPr/>
            </a:pPr>
            <a:r>
              <a:rPr lang="fr-BE" sz="1600" b="0" dirty="0">
                <a:solidFill>
                  <a:schemeClr val="bg1"/>
                </a:solidFill>
                <a:latin typeface="+mn-lt"/>
                <a:ea typeface="ＭＳ Ｐゴシック"/>
                <a:cs typeface="ＭＳ Ｐゴシック" charset="-128"/>
              </a:rPr>
              <a:t>EURAXESS Contact Point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D46D40-F8BC-4481-9D2C-14C07B833A87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E7A711-F32C-46F1-95F6-4653401838E7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7EB7338-05CE-43ED-9E12-94B4857CB3BF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340887-774F-4B22-98CC-8799AD180048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2A00-67E0-4DA7-BCD2-7E19EFC63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0B21AF8-4ED5-4766-960E-43ECF30D56C9}"/>
              </a:ext>
            </a:extLst>
          </p:cNvPr>
          <p:cNvSpPr txBox="1">
            <a:spLocks/>
          </p:cNvSpPr>
          <p:nvPr/>
        </p:nvSpPr>
        <p:spPr>
          <a:xfrm>
            <a:off x="1231360" y="800696"/>
            <a:ext cx="7467600" cy="53177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fr-BE" sz="2200" kern="0">
                <a:ea typeface="+mj-lt"/>
                <a:cs typeface="+mj-lt"/>
              </a:rPr>
              <a:t>Centres and services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8E019-636B-4B70-9F3E-5CC45EDD4BB8}"/>
              </a:ext>
            </a:extLst>
          </p:cNvPr>
          <p:cNvSpPr/>
          <p:nvPr/>
        </p:nvSpPr>
        <p:spPr>
          <a:xfrm>
            <a:off x="4220385" y="3096245"/>
            <a:ext cx="4920736" cy="461665"/>
          </a:xfrm>
          <a:prstGeom prst="rect">
            <a:avLst/>
          </a:prstGeom>
          <a:solidFill>
            <a:srgbClr val="FEC20E"/>
          </a:solidFill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450.000 mobility issues treated /year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586E1E0-B4C8-41F5-8829-6F7F1F836E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14680"/>
              </p:ext>
            </p:extLst>
          </p:nvPr>
        </p:nvGraphicFramePr>
        <p:xfrm>
          <a:off x="988097" y="3499011"/>
          <a:ext cx="6757146" cy="323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2399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53D6C5-61B1-4BB2-8FFE-0D4B96B2CEA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965D72-FEDA-478F-B602-B6CF091D6DC1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09E1DC-09FE-42C7-9F24-B2463497D2BB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DF4B8E-AE43-4D60-AC65-60FD6D5A83F4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1F6475-793D-463C-B08B-2F101CF1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298E33-6099-4124-B2CA-96034FC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6161112" cy="1066800"/>
          </a:xfrm>
        </p:spPr>
        <p:txBody>
          <a:bodyPr/>
          <a:lstStyle/>
          <a:p>
            <a:r>
              <a:rPr lang="nb-NO" b="1" dirty="0"/>
              <a:t>EURAXESS </a:t>
            </a:r>
            <a:r>
              <a:rPr lang="en-GB" b="1" dirty="0" smtClean="0"/>
              <a:t>outside</a:t>
            </a:r>
            <a:r>
              <a:rPr lang="nb-NO" b="1" dirty="0" smtClean="0"/>
              <a:t> </a:t>
            </a:r>
            <a:r>
              <a:rPr lang="nb-NO" b="1" dirty="0"/>
              <a:t>of Europe</a:t>
            </a:r>
            <a:endParaRPr lang="en-US" dirty="0"/>
          </a:p>
        </p:txBody>
      </p:sp>
      <p:pic>
        <p:nvPicPr>
          <p:cNvPr id="14" name="Content Placeholder 13" descr="A picture containing grass, small, sitting, food&#10;&#10;Description automatically generated">
            <a:extLst>
              <a:ext uri="{FF2B5EF4-FFF2-40B4-BE49-F238E27FC236}">
                <a16:creationId xmlns:a16="http://schemas.microsoft.com/office/drawing/2014/main" id="{6422F49D-97B4-4E84-96F8-00DB66730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" y="1710873"/>
            <a:ext cx="9136897" cy="6107965"/>
          </a:xfrm>
        </p:spPr>
      </p:pic>
    </p:spTree>
    <p:extLst>
      <p:ext uri="{BB962C8B-B14F-4D97-AF65-F5344CB8AC3E}">
        <p14:creationId xmlns:p14="http://schemas.microsoft.com/office/powerpoint/2010/main" val="2815009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4DE9C0-F9D1-4E4D-8E19-2744AC2A76DE}"/>
              </a:ext>
            </a:extLst>
          </p:cNvPr>
          <p:cNvSpPr txBox="1"/>
          <p:nvPr/>
        </p:nvSpPr>
        <p:spPr>
          <a:xfrm>
            <a:off x="-1533" y="1809466"/>
            <a:ext cx="5296645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BE" sz="1600" kern="0">
                <a:solidFill>
                  <a:srgbClr val="FFFFFF"/>
                </a:solidFill>
                <a:latin typeface="Arial"/>
                <a:cs typeface="Arial"/>
              </a:rPr>
              <a:t>Promote Europe as an attractive R&amp;I destination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DE9C0-F9D1-4E4D-8E19-2744AC2A76DE}"/>
              </a:ext>
            </a:extLst>
          </p:cNvPr>
          <p:cNvSpPr txBox="1"/>
          <p:nvPr/>
        </p:nvSpPr>
        <p:spPr>
          <a:xfrm>
            <a:off x="810322" y="2932619"/>
            <a:ext cx="4107844" cy="369332"/>
          </a:xfrm>
          <a:prstGeom prst="rect">
            <a:avLst/>
          </a:prstGeom>
          <a:solidFill>
            <a:srgbClr val="006B99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BE" sz="18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international hubs (17 staff members)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4DE9C0-F9D1-4E4D-8E19-2744AC2A76DE}"/>
              </a:ext>
            </a:extLst>
          </p:cNvPr>
          <p:cNvSpPr txBox="1"/>
          <p:nvPr/>
        </p:nvSpPr>
        <p:spPr>
          <a:xfrm>
            <a:off x="-1533" y="2216484"/>
            <a:ext cx="298334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BE" sz="1600" kern="0">
                <a:solidFill>
                  <a:srgbClr val="FFFFFF"/>
                </a:solidFill>
                <a:latin typeface="Arial"/>
                <a:cs typeface="Arial"/>
              </a:rPr>
              <a:t>Attract R&amp;I talent to Europe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DE9C0-F9D1-4E4D-8E19-2744AC2A76DE}"/>
              </a:ext>
            </a:extLst>
          </p:cNvPr>
          <p:cNvSpPr txBox="1"/>
          <p:nvPr/>
        </p:nvSpPr>
        <p:spPr>
          <a:xfrm>
            <a:off x="6289766" y="1151936"/>
            <a:ext cx="2576648" cy="2539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BE" sz="105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Membership of international researchers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DE9C0-F9D1-4E4D-8E19-2744AC2A76DE}"/>
              </a:ext>
            </a:extLst>
          </p:cNvPr>
          <p:cNvSpPr txBox="1"/>
          <p:nvPr/>
        </p:nvSpPr>
        <p:spPr>
          <a:xfrm>
            <a:off x="810322" y="3377019"/>
            <a:ext cx="2366037" cy="369332"/>
          </a:xfrm>
          <a:prstGeom prst="rect">
            <a:avLst/>
          </a:prstGeom>
          <a:solidFill>
            <a:srgbClr val="006B99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BE" sz="18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international portals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F912BD-5488-4A84-A1F7-4FFAE666D799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9B991A-23B7-43D7-869E-83AAD9C5E39C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2BB409A-1E18-4DD3-B697-A056DC485163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3F087D4-A920-46D5-A4C7-787845185EFD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5C8861-927B-4DA8-A172-BA51488B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E8ADEDD-B5B5-42CD-A482-6AEC2AF33B61}"/>
              </a:ext>
            </a:extLst>
          </p:cNvPr>
          <p:cNvSpPr txBox="1">
            <a:spLocks/>
          </p:cNvSpPr>
          <p:nvPr/>
        </p:nvSpPr>
        <p:spPr>
          <a:xfrm>
            <a:off x="1231360" y="886028"/>
            <a:ext cx="7467600" cy="53177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bg1"/>
                </a:solidFill>
                <a:latin typeface="Arial" charset="0"/>
                <a:ea typeface="ＭＳ Ｐゴシック" pitchFamily="-16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2B679F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r>
              <a:rPr lang="en-US" sz="2200" kern="0">
                <a:ea typeface="+mj-lt"/>
                <a:cs typeface="+mj-lt"/>
              </a:rPr>
              <a:t>EURAXESS Worldwide</a:t>
            </a:r>
            <a:endParaRPr lang="fr-BE" sz="2200" b="0" kern="0">
              <a:ea typeface="+mj-lt"/>
              <a:cs typeface="+mj-lt"/>
            </a:endParaRPr>
          </a:p>
          <a:p>
            <a:endParaRPr lang="fr-BE" sz="2200" kern="0">
              <a:latin typeface="Verdana"/>
              <a:ea typeface="+mj-lt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B270CE-9E02-47B2-912F-90E48A103F24}"/>
              </a:ext>
            </a:extLst>
          </p:cNvPr>
          <p:cNvSpPr/>
          <p:nvPr/>
        </p:nvSpPr>
        <p:spPr bwMode="auto">
          <a:xfrm>
            <a:off x="-4781" y="3996114"/>
            <a:ext cx="5226145" cy="2864328"/>
          </a:xfrm>
          <a:prstGeom prst="rect">
            <a:avLst/>
          </a:prstGeom>
          <a:solidFill>
            <a:srgbClr val="C233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4F676-9CB4-442F-9326-E8BDB2399708}"/>
              </a:ext>
            </a:extLst>
          </p:cNvPr>
          <p:cNvSpPr txBox="1"/>
          <p:nvPr/>
        </p:nvSpPr>
        <p:spPr>
          <a:xfrm>
            <a:off x="233740" y="4153150"/>
            <a:ext cx="569640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Promote ERA </a:t>
            </a:r>
            <a:r>
              <a:rPr lang="en-GB" sz="1800" dirty="0" smtClean="0">
                <a:solidFill>
                  <a:schemeClr val="bg1"/>
                </a:solidFill>
                <a:latin typeface="Arial"/>
                <a:cs typeface="Arial"/>
              </a:rPr>
              <a:t>from </a:t>
            </a: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the angle of mobility​</a:t>
            </a:r>
          </a:p>
          <a:p>
            <a:pPr>
              <a:buChar char="•"/>
            </a:pPr>
            <a:endParaRPr lang="en-GB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har char="•"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Increase research collaboration​</a:t>
            </a:r>
          </a:p>
          <a:p>
            <a:pPr>
              <a:buChar char="•"/>
            </a:pPr>
            <a:endParaRPr lang="en-GB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har char="•"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Organise training on funding schemes​</a:t>
            </a:r>
          </a:p>
          <a:p>
            <a:pPr>
              <a:buChar char="•"/>
            </a:pPr>
            <a:endParaRPr lang="en-GB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har char="•"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Info days / Events​</a:t>
            </a:r>
          </a:p>
          <a:p>
            <a:pPr>
              <a:buChar char="•"/>
            </a:pPr>
            <a:endParaRPr lang="en-GB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Char char="•"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Create networking opportunities</a:t>
            </a:r>
          </a:p>
        </p:txBody>
      </p:sp>
      <p:pic>
        <p:nvPicPr>
          <p:cNvPr id="7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5EF325D3-7064-48BA-A144-30B588114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268" y="3073014"/>
            <a:ext cx="2814007" cy="514774"/>
          </a:xfrm>
          <a:prstGeom prst="rect">
            <a:avLst/>
          </a:prstGeom>
        </p:spPr>
      </p:pic>
      <p:pic>
        <p:nvPicPr>
          <p:cNvPr id="8" name="Picture 15" descr="A picture containing outdoor, screenshot, black, sitting&#10;&#10;Description generated with very high confidence">
            <a:extLst>
              <a:ext uri="{FF2B5EF4-FFF2-40B4-BE49-F238E27FC236}">
                <a16:creationId xmlns:a16="http://schemas.microsoft.com/office/drawing/2014/main" id="{123D4039-53F8-4036-AB63-2016BD3D2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6343383" y="3588864"/>
            <a:ext cx="2803900" cy="763581"/>
          </a:xfrm>
          <a:prstGeom prst="rect">
            <a:avLst/>
          </a:prstGeom>
        </p:spPr>
      </p:pic>
      <p:pic>
        <p:nvPicPr>
          <p:cNvPr id="9" name="Picture 17" descr="A sign on the side of a mountain&#10;&#10;Description generated with very high confidence">
            <a:extLst>
              <a:ext uri="{FF2B5EF4-FFF2-40B4-BE49-F238E27FC236}">
                <a16:creationId xmlns:a16="http://schemas.microsoft.com/office/drawing/2014/main" id="{9DC4C1A8-DFFA-4DA7-AD1A-1E62861BD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4"/>
          <a:stretch/>
        </p:blipFill>
        <p:spPr>
          <a:xfrm>
            <a:off x="6333269" y="2344730"/>
            <a:ext cx="2803903" cy="665403"/>
          </a:xfrm>
          <a:prstGeom prst="rect">
            <a:avLst/>
          </a:prstGeom>
        </p:spPr>
      </p:pic>
      <p:pic>
        <p:nvPicPr>
          <p:cNvPr id="10" name="Picture 19" descr="A picture containing screenshot, monitor, black, screen&#10;&#10;Description generated with very high confidence">
            <a:extLst>
              <a:ext uri="{FF2B5EF4-FFF2-40B4-BE49-F238E27FC236}">
                <a16:creationId xmlns:a16="http://schemas.microsoft.com/office/drawing/2014/main" id="{256B7564-1954-4FFD-B415-728466DC76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1"/>
          <a:stretch/>
        </p:blipFill>
        <p:spPr>
          <a:xfrm>
            <a:off x="6333268" y="1683128"/>
            <a:ext cx="2815717" cy="652731"/>
          </a:xfrm>
          <a:prstGeom prst="rect">
            <a:avLst/>
          </a:prstGeom>
        </p:spPr>
      </p:pic>
      <p:pic>
        <p:nvPicPr>
          <p:cNvPr id="11" name="Picture 9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491324EC-6728-4CF6-A3CC-23651E2E38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685" y="4349028"/>
            <a:ext cx="2960359" cy="693041"/>
          </a:xfrm>
          <a:prstGeom prst="rect">
            <a:avLst/>
          </a:prstGeom>
        </p:spPr>
      </p:pic>
      <p:pic>
        <p:nvPicPr>
          <p:cNvPr id="12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F442DF1-3D7C-47B3-B61C-716C3120D6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3933" y="5039324"/>
            <a:ext cx="2954212" cy="564312"/>
          </a:xfrm>
          <a:prstGeom prst="rect">
            <a:avLst/>
          </a:prstGeom>
        </p:spPr>
      </p:pic>
      <p:pic>
        <p:nvPicPr>
          <p:cNvPr id="14" name="Picture 12" descr="A sign in front of a building&#10;&#10;Description automatically generated">
            <a:extLst>
              <a:ext uri="{FF2B5EF4-FFF2-40B4-BE49-F238E27FC236}">
                <a16:creationId xmlns:a16="http://schemas.microsoft.com/office/drawing/2014/main" id="{FB4DECE7-76C8-44D7-ADB3-E8A6149AE4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685" y="5601040"/>
            <a:ext cx="2802142" cy="542295"/>
          </a:xfrm>
          <a:prstGeom prst="rect">
            <a:avLst/>
          </a:prstGeom>
        </p:spPr>
      </p:pic>
      <p:pic>
        <p:nvPicPr>
          <p:cNvPr id="38" name="Picture 14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FC2896E8-6FE5-4672-803B-EA7C73A51B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0"/>
          <a:stretch/>
        </p:blipFill>
        <p:spPr>
          <a:xfrm>
            <a:off x="6339686" y="6139876"/>
            <a:ext cx="3503453" cy="6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29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 picture containing indoor, sitting, pair, table&#10;&#10;Description generated with very high confidence">
            <a:extLst>
              <a:ext uri="{FF2B5EF4-FFF2-40B4-BE49-F238E27FC236}">
                <a16:creationId xmlns:a16="http://schemas.microsoft.com/office/drawing/2014/main" id="{2EA4BFFB-B948-4EE1-9F02-1AD2E488B4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50" y="1991837"/>
            <a:ext cx="9152750" cy="51529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2FE941-D6D9-4B9C-9C27-E909A4A0263F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ECE37F-F33A-4A29-B9D4-21BD1E5C8EFF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8CA5F9E-5E9E-4DA5-89D2-B15500372312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163E90A-B762-4E0A-B053-BCBB2C2507DA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B22C58-14A8-46C8-A093-F0F8C7D3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8121FF7-9B0F-40E1-8334-4D2A2BDF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7467600" cy="1066800"/>
          </a:xfrm>
        </p:spPr>
        <p:txBody>
          <a:bodyPr/>
          <a:lstStyle/>
          <a:p>
            <a:r>
              <a:rPr lang="en-GB"/>
              <a:t>Follow and Contact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33C26-30A3-40D4-A0F5-EB9A1BE95469}"/>
              </a:ext>
            </a:extLst>
          </p:cNvPr>
          <p:cNvSpPr/>
          <p:nvPr/>
        </p:nvSpPr>
        <p:spPr>
          <a:xfrm>
            <a:off x="671099" y="2383858"/>
            <a:ext cx="459625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defTabSz="685800"/>
            <a:r>
              <a:rPr lang="en-GB" sz="2000">
                <a:solidFill>
                  <a:srgbClr val="FFC000"/>
                </a:solidFill>
                <a:latin typeface="Arial"/>
                <a:cs typeface="Arial"/>
              </a:rPr>
              <a:t>Facebook </a:t>
            </a:r>
            <a:r>
              <a:rPr lang="en-GB" sz="2000" i="1">
                <a:solidFill>
                  <a:srgbClr val="FF0000"/>
                </a:solidFill>
                <a:latin typeface="Arial"/>
                <a:cs typeface="Arial"/>
              </a:rPr>
              <a:t>please add if relevant</a:t>
            </a:r>
            <a:endParaRPr lang="en-GB" sz="2000" b="0">
              <a:solidFill>
                <a:srgbClr val="FF0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DE74E-9667-48B3-AF01-DBAEA574C613}"/>
              </a:ext>
            </a:extLst>
          </p:cNvPr>
          <p:cNvSpPr/>
          <p:nvPr/>
        </p:nvSpPr>
        <p:spPr>
          <a:xfrm>
            <a:off x="671099" y="3016273"/>
            <a:ext cx="7326568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defTabSz="685800"/>
            <a:r>
              <a:rPr lang="en-GB" sz="2000">
                <a:solidFill>
                  <a:srgbClr val="FFC000"/>
                </a:solidFill>
                <a:latin typeface="Arial"/>
                <a:cs typeface="Arial"/>
              </a:rPr>
              <a:t>LinkedIn </a:t>
            </a:r>
            <a:r>
              <a:rPr lang="en-GB" sz="2000" i="1">
                <a:solidFill>
                  <a:srgbClr val="FF0000"/>
                </a:solidFill>
                <a:latin typeface="Arial"/>
                <a:cs typeface="Arial"/>
              </a:rPr>
              <a:t>please add if relevant</a:t>
            </a:r>
            <a:endParaRPr lang="en-US">
              <a:solidFill>
                <a:srgbClr val="FFC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9DB4AF-E01C-4209-A73A-9DE01408C87D}"/>
              </a:ext>
            </a:extLst>
          </p:cNvPr>
          <p:cNvSpPr/>
          <p:nvPr/>
        </p:nvSpPr>
        <p:spPr>
          <a:xfrm>
            <a:off x="692974" y="3665674"/>
            <a:ext cx="7319992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defTabSz="685800"/>
            <a:r>
              <a:rPr lang="en-GB" sz="2000">
                <a:solidFill>
                  <a:srgbClr val="FFC000"/>
                </a:solidFill>
                <a:latin typeface="Arial"/>
                <a:ea typeface="Verdana"/>
                <a:cs typeface="Arial"/>
              </a:rPr>
              <a:t>YouTube </a:t>
            </a:r>
            <a:r>
              <a:rPr lang="en-US" sz="2000">
                <a:solidFill>
                  <a:srgbClr val="FFC000"/>
                </a:solidFill>
                <a:latin typeface="Arial"/>
                <a:ea typeface="Verdana"/>
                <a:cs typeface="Arial"/>
              </a:rPr>
              <a:t> </a:t>
            </a:r>
            <a:r>
              <a:rPr lang="en-GB" sz="2000" i="1">
                <a:solidFill>
                  <a:srgbClr val="FF0000"/>
                </a:solidFill>
                <a:latin typeface="Arial"/>
                <a:ea typeface="Verdana"/>
                <a:cs typeface="Arial"/>
              </a:rPr>
              <a:t>please add/change if relevant</a:t>
            </a:r>
            <a:r>
              <a:rPr lang="en-US" sz="2000">
                <a:latin typeface="Arial"/>
                <a:ea typeface="Verdana"/>
                <a:cs typeface="Arial"/>
              </a:rPr>
              <a:t/>
            </a:r>
            <a:br>
              <a:rPr lang="en-US" sz="2000">
                <a:latin typeface="Arial"/>
                <a:ea typeface="Verdana"/>
                <a:cs typeface="Arial"/>
              </a:rPr>
            </a:br>
            <a:r>
              <a:rPr lang="en-US" sz="1800">
                <a:solidFill>
                  <a:srgbClr val="FFC000"/>
                </a:solidFill>
                <a:latin typeface="Arial"/>
                <a:ea typeface="Verdana"/>
                <a:cs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1800">
                <a:solidFill>
                  <a:srgbClr val="FFC000"/>
                </a:solidFill>
                <a:latin typeface="Arial"/>
                <a:ea typeface="Verdana"/>
                <a:cs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://www.youtube.com/channel/UCYDwulgU3SrBgjsTuR_4RDg</a:t>
            </a:r>
            <a:endParaRPr lang="en-US" sz="1800">
              <a:solidFill>
                <a:srgbClr val="FFC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F24D12-6DBA-4AD6-A9C6-69CF3955A695}"/>
              </a:ext>
            </a:extLst>
          </p:cNvPr>
          <p:cNvSpPr/>
          <p:nvPr/>
        </p:nvSpPr>
        <p:spPr>
          <a:xfrm>
            <a:off x="-8750" y="5657671"/>
            <a:ext cx="9152750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defTabSz="685800"/>
            <a:r>
              <a:rPr lang="en-GB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EURAXESS Functional mailbox: </a:t>
            </a:r>
            <a:r>
              <a:rPr lang="en-GB" sz="2400">
                <a:solidFill>
                  <a:srgbClr val="C23398"/>
                </a:solidFill>
                <a:latin typeface="Arial"/>
                <a:ea typeface="Verdana"/>
                <a:cs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RTD-RMP@ec.europa.eu</a:t>
            </a:r>
            <a:r>
              <a:rPr lang="en-US" sz="2400">
                <a:solidFill>
                  <a:srgbClr val="C23398"/>
                </a:solidFill>
                <a:latin typeface="Verdana"/>
                <a:ea typeface="Verdana"/>
                <a:cs typeface="Verdana"/>
              </a:rPr>
              <a:t> </a:t>
            </a:r>
            <a:endParaRPr lang="en-US" sz="2400" b="0">
              <a:solidFill>
                <a:srgbClr val="C23398"/>
              </a:solidFill>
              <a:latin typeface="Verdana"/>
              <a:ea typeface="Verdana"/>
              <a:cs typeface="Verdana"/>
            </a:endParaRPr>
          </a:p>
          <a:p>
            <a:pPr defTabSz="685800"/>
            <a:r>
              <a:rPr lang="en-GB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Technical </a:t>
            </a:r>
            <a:r>
              <a:rPr lang="fr-BE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issues: </a:t>
            </a:r>
            <a:r>
              <a:rPr lang="fr-BE" sz="2400">
                <a:solidFill>
                  <a:srgbClr val="C23398"/>
                </a:solidFill>
                <a:latin typeface="Arial"/>
                <a:ea typeface="Verdana"/>
                <a:cs typeface="Arial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support@euraxess.org</a:t>
            </a:r>
            <a:endParaRPr lang="fr-BE" sz="2400">
              <a:solidFill>
                <a:srgbClr val="C23398"/>
              </a:solidFill>
              <a:latin typeface="Arial"/>
              <a:ea typeface="Verdana"/>
              <a:cs typeface="Arial"/>
            </a:endParaRPr>
          </a:p>
          <a:p>
            <a:pPr defTabSz="685800"/>
            <a:r>
              <a:rPr lang="en-GB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HRS4R functional mailbox</a:t>
            </a:r>
            <a:r>
              <a:rPr lang="fr-BE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: </a:t>
            </a:r>
            <a:r>
              <a:rPr lang="fr-BE" sz="2400">
                <a:solidFill>
                  <a:srgbClr val="C23398"/>
                </a:solidFill>
                <a:latin typeface="Arial"/>
                <a:ea typeface="Verdana"/>
                <a:cs typeface="Arial"/>
                <a:hlinkClick r:id="rId8"/>
              </a:rPr>
              <a:t>RTD-CHARTER@ec.europa.eu</a:t>
            </a:r>
            <a:r>
              <a:rPr lang="fr-BE" sz="2400">
                <a:solidFill>
                  <a:srgbClr val="C23398"/>
                </a:solidFill>
                <a:latin typeface="Arial"/>
                <a:ea typeface="Verdana"/>
                <a:cs typeface="Arial"/>
              </a:rPr>
              <a:t> </a:t>
            </a:r>
            <a:endParaRPr lang="en-US" sz="2400">
              <a:solidFill>
                <a:srgbClr val="C23398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E6019-1692-450C-865A-C0E57177DDD8}"/>
              </a:ext>
            </a:extLst>
          </p:cNvPr>
          <p:cNvSpPr/>
          <p:nvPr/>
        </p:nvSpPr>
        <p:spPr>
          <a:xfrm>
            <a:off x="671098" y="4568327"/>
            <a:ext cx="401259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defTabSz="685800"/>
            <a:r>
              <a:rPr lang="en-GB" sz="2000">
                <a:solidFill>
                  <a:srgbClr val="FFC000"/>
                </a:solidFill>
                <a:latin typeface="Arial"/>
                <a:cs typeface="Arial"/>
              </a:rPr>
              <a:t>Twitter </a:t>
            </a:r>
            <a:r>
              <a:rPr lang="en-GB" sz="2000" i="1">
                <a:solidFill>
                  <a:srgbClr val="FF0000"/>
                </a:solidFill>
                <a:latin typeface="Arial"/>
                <a:cs typeface="Arial"/>
              </a:rPr>
              <a:t>please add if relevant</a:t>
            </a:r>
            <a:r>
              <a:rPr lang="en-GB" sz="2000">
                <a:solidFill>
                  <a:srgbClr val="FFC000"/>
                </a:solidFill>
                <a:latin typeface="Arial"/>
                <a:cs typeface="Arial"/>
              </a:rPr>
              <a:t> </a:t>
            </a:r>
            <a:endParaRPr lang="en-GB" sz="2000" b="0">
              <a:solidFill>
                <a:srgbClr val="FFC000"/>
              </a:solidFill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719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2FBB64-F2EF-44B6-89E8-5E923BA957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5484"/>
            <a:ext cx="9144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FD9150-3FC5-453D-8620-73F6AD0DE055}"/>
              </a:ext>
            </a:extLst>
          </p:cNvPr>
          <p:cNvSpPr/>
          <p:nvPr/>
        </p:nvSpPr>
        <p:spPr bwMode="auto">
          <a:xfrm>
            <a:off x="1401210" y="2006997"/>
            <a:ext cx="6247928" cy="373446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18A709-F744-40D5-9B0E-2CB61384A75F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293116-5481-468A-A94C-D35C42603C45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002FF2-91F0-4E03-96E9-3DE9F4889BC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0CA0C6-6DD2-48B3-8647-DF7838B47C8B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023B6A-66ED-48B3-A28A-7CA964B0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87A4F4-BE74-45BA-8715-48867D27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EURAXESS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F044-845A-485C-9344-119B77FEA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210" y="2088932"/>
            <a:ext cx="6116538" cy="3854039"/>
          </a:xfrm>
        </p:spPr>
        <p:txBody>
          <a:bodyPr wrap="square" lIns="90000">
            <a:noAutofit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The mission of the EURAXESS Service Network (hereafter referred to as "EURAXESS Network") is to facilitate building a common European labour market of researchers by providing free information services, and timely and high-quality support to facilitate the relocation and career development of researchers in Europe. </a:t>
            </a:r>
            <a:endParaRPr lang="en-US" dirty="0">
              <a:cs typeface="+mn-lt"/>
            </a:endParaRP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The EURAXESS initiative serves as an implementation tool, translating European Research Area policies into everyday working practice.  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4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object, honeycomb, sitting, table&#10;&#10;Description generated with very high confidence">
            <a:extLst>
              <a:ext uri="{FF2B5EF4-FFF2-40B4-BE49-F238E27FC236}">
                <a16:creationId xmlns:a16="http://schemas.microsoft.com/office/drawing/2014/main" id="{28AD3EFC-7A94-481D-8376-BE4420D6E8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" y="1715910"/>
            <a:ext cx="9309056" cy="62291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7D1D92-6773-47C3-93A2-DD0BFCC93215}"/>
              </a:ext>
            </a:extLst>
          </p:cNvPr>
          <p:cNvSpPr/>
          <p:nvPr/>
        </p:nvSpPr>
        <p:spPr bwMode="auto">
          <a:xfrm>
            <a:off x="988368" y="2006997"/>
            <a:ext cx="6521033" cy="396528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820574-2934-4B96-9F41-F8FB3337DAA5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1AF4F8-9386-48A2-8B17-8DFD616A491A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F6EFC8B-02D3-4DCC-9AEC-69832ACDE98A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47BEF1-FB75-4D6C-A3C1-CE7836865A1A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7FFD5E-6F75-427B-A868-600016639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0663D8-B58E-4E4C-A3E4-0F221C69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8465368" cy="1066800"/>
          </a:xfrm>
        </p:spPr>
        <p:txBody>
          <a:bodyPr/>
          <a:lstStyle/>
          <a:p>
            <a:r>
              <a:rPr lang="en-US" sz="2000" b="1"/>
              <a:t>What do we do and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518E-750B-4597-BF3D-C1A1FF655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76956"/>
            <a:ext cx="6182990" cy="3715411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sz="1800" b="1" dirty="0">
                <a:ea typeface="ＭＳ Ｐゴシック"/>
              </a:rPr>
              <a:t>EURAXESS</a:t>
            </a:r>
            <a:r>
              <a:rPr lang="en-US" sz="1800" dirty="0">
                <a:ea typeface="ＭＳ Ｐゴシック"/>
              </a:rPr>
              <a:t> </a:t>
            </a:r>
            <a:r>
              <a:rPr lang="en-GB" sz="1800" dirty="0" smtClean="0">
                <a:ea typeface="ＭＳ Ｐゴシック"/>
              </a:rPr>
              <a:t>is a unique pan-European network with the goal to assist researchers in all questions regarding practicalities in a new country and their career planning, and member organisations  on how to build mobility services and build an attractive work environment.</a:t>
            </a:r>
            <a:endParaRPr lang="en-GB" sz="1800" dirty="0" smtClean="0"/>
          </a:p>
          <a:p>
            <a:pPr eaLnBrk="1" hangingPunct="1"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GB" altLang="en-US" sz="1800" b="1" dirty="0" smtClean="0">
                <a:solidFill>
                  <a:srgbClr val="37709F"/>
                </a:solidFill>
                <a:latin typeface="Arial"/>
                <a:ea typeface="ＭＳ Ｐゴシック"/>
              </a:rPr>
              <a:t>Core </a:t>
            </a:r>
            <a:r>
              <a:rPr lang="en-GB" altLang="en-US" sz="1800" b="1" dirty="0">
                <a:solidFill>
                  <a:srgbClr val="37709F"/>
                </a:solidFill>
                <a:latin typeface="Arial"/>
                <a:ea typeface="ＭＳ Ｐゴシック"/>
              </a:rPr>
              <a:t>activities:</a:t>
            </a:r>
            <a:r>
              <a:rPr lang="en-GB" altLang="en-US" sz="1800" dirty="0">
                <a:solidFill>
                  <a:srgbClr val="37709F"/>
                </a:solidFill>
                <a:latin typeface="Arial"/>
                <a:ea typeface="ＭＳ Ｐゴシック"/>
              </a:rPr>
              <a:t> information and support for </a:t>
            </a:r>
            <a:r>
              <a:rPr lang="en-GB" altLang="en-US" sz="1800" b="1" dirty="0">
                <a:solidFill>
                  <a:srgbClr val="37709F"/>
                </a:solidFill>
                <a:latin typeface="Arial"/>
                <a:ea typeface="ＭＳ Ｐゴシック"/>
              </a:rPr>
              <a:t>mobility</a:t>
            </a:r>
            <a:r>
              <a:rPr lang="en-GB" altLang="en-US" sz="1800" dirty="0">
                <a:solidFill>
                  <a:srgbClr val="37709F"/>
                </a:solidFill>
                <a:latin typeface="Arial"/>
                <a:ea typeface="ＭＳ Ｐゴシック"/>
              </a:rPr>
              <a:t> and </a:t>
            </a:r>
            <a:r>
              <a:rPr lang="en-GB" altLang="en-US" sz="1800" b="1" dirty="0">
                <a:solidFill>
                  <a:srgbClr val="37709F"/>
                </a:solidFill>
                <a:latin typeface="Arial"/>
                <a:ea typeface="ＭＳ Ｐゴシック"/>
              </a:rPr>
              <a:t>career development </a:t>
            </a:r>
            <a:r>
              <a:rPr lang="en-GB" altLang="en-US" sz="1800" dirty="0">
                <a:solidFill>
                  <a:srgbClr val="37709F"/>
                </a:solidFill>
                <a:latin typeface="Arial"/>
                <a:ea typeface="ＭＳ Ｐゴシック"/>
              </a:rPr>
              <a:t>of researchers</a:t>
            </a:r>
            <a:endParaRPr lang="hr-BA" altLang="en-US" sz="1800" dirty="0">
              <a:solidFill>
                <a:srgbClr val="37709F"/>
              </a:solidFill>
              <a:latin typeface="Arial"/>
              <a:ea typeface="ＭＳ Ｐゴシック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rgbClr val="37709F"/>
                </a:solidFill>
                <a:latin typeface="Arial"/>
                <a:ea typeface="ＭＳ Ｐゴシック"/>
              </a:rPr>
              <a:t>Information and support for member organisations 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on how to assist researchers with mobility issues and career</a:t>
            </a:r>
            <a:endParaRPr lang="hr-BA" altLang="en-US" dirty="0">
              <a:solidFill>
                <a:srgbClr val="37709F"/>
              </a:solidFill>
              <a:latin typeface="Arial"/>
              <a:ea typeface="ＭＳ Ｐゴシック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Arial"/>
              <a:ea typeface="ＭＳ Ｐゴシック"/>
              <a:cs typeface="Arial"/>
            </a:endParaRPr>
          </a:p>
          <a:p>
            <a:pPr eaLnBrk="1" hangingPunct="1">
              <a:spcBef>
                <a:spcPct val="0"/>
              </a:spcBef>
              <a:buFont typeface="Courier New" charset="0"/>
              <a:buChar char="o"/>
              <a:defRPr/>
            </a:pPr>
            <a:r>
              <a:rPr lang="en-GB" altLang="en-US" sz="1800" b="1" dirty="0">
                <a:solidFill>
                  <a:srgbClr val="37709F"/>
                </a:solidFill>
                <a:latin typeface="Arial"/>
                <a:ea typeface="ＭＳ Ｐゴシック"/>
              </a:rPr>
              <a:t>Policy </a:t>
            </a:r>
            <a:r>
              <a:rPr lang="en-GB" altLang="en-US" sz="1800" b="1" dirty="0" smtClean="0">
                <a:solidFill>
                  <a:srgbClr val="37709F"/>
                </a:solidFill>
                <a:latin typeface="Arial"/>
                <a:ea typeface="ＭＳ Ｐゴシック"/>
              </a:rPr>
              <a:t>goal: </a:t>
            </a:r>
            <a:r>
              <a:rPr lang="en-GB" altLang="en-US" sz="1800" dirty="0">
                <a:solidFill>
                  <a:srgbClr val="37709F"/>
                </a:solidFill>
                <a:latin typeface="Arial"/>
                <a:ea typeface="ＭＳ Ｐゴシック"/>
              </a:rPr>
              <a:t>building an open, attractive, sustainable, common European labour market for researchers</a:t>
            </a:r>
            <a:r>
              <a:rPr lang="en-GB" altLang="en-US" sz="2000" dirty="0">
                <a:solidFill>
                  <a:srgbClr val="37709F"/>
                </a:solidFill>
                <a:latin typeface="Calibri"/>
                <a:ea typeface="ＭＳ Ｐゴシック"/>
              </a:rPr>
              <a:t> </a:t>
            </a:r>
            <a:endParaRPr lang="en-GB" sz="2000" dirty="0">
              <a:solidFill>
                <a:srgbClr val="37709F"/>
              </a:solidFill>
              <a:latin typeface="Calibri"/>
              <a:ea typeface="ＭＳ Ｐゴシック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en-US" dirty="0">
              <a:latin typeface="Arial"/>
              <a:cs typeface="Arial"/>
            </a:endParaRP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hr-BA" altLang="en-US" sz="2000" b="1" dirty="0">
              <a:solidFill>
                <a:srgbClr val="37709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55315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A642FC-6EB0-4FFE-B992-130F9262EE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629"/>
            <a:ext cx="9144000" cy="51525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D378FD-9182-4413-89D9-70F458955192}"/>
              </a:ext>
            </a:extLst>
          </p:cNvPr>
          <p:cNvSpPr/>
          <p:nvPr/>
        </p:nvSpPr>
        <p:spPr bwMode="auto">
          <a:xfrm>
            <a:off x="988368" y="1967880"/>
            <a:ext cx="5483830" cy="388632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924CED-5E7E-46BE-B71D-48CF9113F22A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53E86D-FD88-4FB1-AED5-E9B9835945EA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78E9AF-78FE-4296-B58B-4AA7CA90B029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DF5030-B3AD-4C96-A2FE-52BB20EB51A8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E84968-8099-48D2-9265-43661D495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D8E247-E5C1-4DB2-B4DE-3C5B7A48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EURAXESS </a:t>
            </a:r>
            <a:r>
              <a:rPr lang="nb-NO" b="1" err="1"/>
              <a:t>Overview</a:t>
            </a:r>
            <a:endParaRPr lang="nb-NO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1BEA-3E95-4075-BEF5-78B323E2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133667"/>
            <a:ext cx="5167266" cy="3894592"/>
          </a:xfrm>
        </p:spPr>
        <p:txBody>
          <a:bodyPr>
            <a:normAutofit fontScale="92500" lnSpcReduction="10000"/>
          </a:bodyPr>
          <a:lstStyle/>
          <a:p>
            <a:r>
              <a:rPr lang="en-GB" sz="2200">
                <a:ea typeface="ＭＳ Ｐゴシック"/>
              </a:rPr>
              <a:t>Established in May 2004 as ERA-MORE</a:t>
            </a:r>
          </a:p>
          <a:p>
            <a:r>
              <a:rPr lang="en-GB" sz="2200">
                <a:ea typeface="ＭＳ Ｐゴシック"/>
              </a:rPr>
              <a:t>EURAXESS was introduced in 2008</a:t>
            </a:r>
          </a:p>
          <a:p>
            <a:r>
              <a:rPr lang="en-GB" sz="2200">
                <a:ea typeface="ＭＳ Ｐゴシック"/>
              </a:rPr>
              <a:t>Backed by more than 40 countries</a:t>
            </a:r>
          </a:p>
          <a:p>
            <a:r>
              <a:rPr lang="en-GB" sz="2200">
                <a:ea typeface="ＭＳ Ｐゴシック"/>
              </a:rPr>
              <a:t>An ERA (European Area) key initiative</a:t>
            </a:r>
          </a:p>
          <a:p>
            <a:pPr lvl="1"/>
            <a:r>
              <a:rPr lang="en-GB" sz="1800">
                <a:ea typeface="ＭＳ Ｐゴシック"/>
              </a:rPr>
              <a:t>Facilitating researchers’ mobility</a:t>
            </a:r>
          </a:p>
          <a:p>
            <a:pPr lvl="1"/>
            <a:r>
              <a:rPr lang="en-GB" sz="1800">
                <a:ea typeface="ＭＳ Ｐゴシック"/>
              </a:rPr>
              <a:t>Supporting career development</a:t>
            </a:r>
          </a:p>
          <a:p>
            <a:pPr lvl="1"/>
            <a:r>
              <a:rPr lang="en-GB" sz="1800">
                <a:ea typeface="ＭＳ Ｐゴシック"/>
              </a:rPr>
              <a:t>Ensuring attractive careers across Europe and beyond</a:t>
            </a:r>
          </a:p>
          <a:p>
            <a:r>
              <a:rPr lang="en-GB" sz="2200">
                <a:ea typeface="ＭＳ Ｐゴシック"/>
              </a:rPr>
              <a:t>Target audiences:</a:t>
            </a:r>
          </a:p>
          <a:p>
            <a:pPr lvl="1"/>
            <a:r>
              <a:rPr lang="en-GB" sz="1700">
                <a:ea typeface="ＭＳ Ｐゴシック"/>
              </a:rPr>
              <a:t>Researchers</a:t>
            </a:r>
          </a:p>
          <a:p>
            <a:pPr lvl="1"/>
            <a:r>
              <a:rPr lang="en-GB" sz="1700">
                <a:ea typeface="ＭＳ Ｐゴシック"/>
              </a:rPr>
              <a:t>Researcher institutions</a:t>
            </a:r>
          </a:p>
          <a:p>
            <a:pPr lvl="1"/>
            <a:r>
              <a:rPr lang="en-GB" sz="1700">
                <a:ea typeface="ＭＳ Ｐゴシック"/>
              </a:rPr>
              <a:t>Entrepreneurs and industry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44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53D6C5-61B1-4BB2-8FFE-0D4B96B2CEA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965D72-FEDA-478F-B602-B6CF091D6DC1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09E1DC-09FE-42C7-9F24-B2463497D2BB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DF4B8E-AE43-4D60-AC65-60FD6D5A83F4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1F6475-793D-463C-B08B-2F101CF1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298E33-6099-4124-B2CA-96034FC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6161112" cy="1066800"/>
          </a:xfrm>
        </p:spPr>
        <p:txBody>
          <a:bodyPr/>
          <a:lstStyle/>
          <a:p>
            <a:r>
              <a:rPr lang="nb-NO" b="1"/>
              <a:t>The Instruments</a:t>
            </a:r>
          </a:p>
        </p:txBody>
      </p:sp>
      <p:pic>
        <p:nvPicPr>
          <p:cNvPr id="3" name="Picture 9" descr="A close up of a wheel&#10;&#10;Description generated with high confidence">
            <a:extLst>
              <a:ext uri="{FF2B5EF4-FFF2-40B4-BE49-F238E27FC236}">
                <a16:creationId xmlns:a16="http://schemas.microsoft.com/office/drawing/2014/main" id="{BE3BC25D-B200-443E-A2D4-B096FF1125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9" y="1685759"/>
            <a:ext cx="9147778" cy="61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53D6C5-61B1-4BB2-8FFE-0D4B96B2CEA1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965D72-FEDA-478F-B602-B6CF091D6DC1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09E1DC-09FE-42C7-9F24-B2463497D2BB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DF4B8E-AE43-4D60-AC65-60FD6D5A83F4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1F6475-793D-463C-B08B-2F101CF1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298E33-6099-4124-B2CA-96034FC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33400"/>
            <a:ext cx="6161112" cy="1066800"/>
          </a:xfrm>
        </p:spPr>
        <p:txBody>
          <a:bodyPr/>
          <a:lstStyle/>
          <a:p>
            <a:r>
              <a:rPr lang="nb-NO" b="1"/>
              <a:t>The portal</a:t>
            </a:r>
            <a:endParaRPr lang="en-GB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C08912-4619-4D97-AF82-D2628C8ED171}"/>
              </a:ext>
            </a:extLst>
          </p:cNvPr>
          <p:cNvSpPr/>
          <p:nvPr/>
        </p:nvSpPr>
        <p:spPr bwMode="auto">
          <a:xfrm>
            <a:off x="2876" y="1792857"/>
            <a:ext cx="9152625" cy="505507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20" descr="The front of a building&#10;&#10;Description generated with high confidence">
            <a:extLst>
              <a:ext uri="{FF2B5EF4-FFF2-40B4-BE49-F238E27FC236}">
                <a16:creationId xmlns:a16="http://schemas.microsoft.com/office/drawing/2014/main" id="{CF54D8EA-25D7-4B8F-B220-4F439748B1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40" y="1795645"/>
            <a:ext cx="7602746" cy="50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91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F7F94C-6A97-49EB-B86A-D0ABBF286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1504"/>
            <a:ext cx="9144000" cy="60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CAD597-33ED-4A2B-B61C-67694CFE1F53}"/>
              </a:ext>
            </a:extLst>
          </p:cNvPr>
          <p:cNvSpPr/>
          <p:nvPr/>
        </p:nvSpPr>
        <p:spPr bwMode="auto">
          <a:xfrm>
            <a:off x="988368" y="2348881"/>
            <a:ext cx="5788012" cy="330956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3197DF-18D7-4F06-B641-45D5473C5F0C}"/>
              </a:ext>
            </a:extLst>
          </p:cNvPr>
          <p:cNvGrpSpPr/>
          <p:nvPr/>
        </p:nvGrpSpPr>
        <p:grpSpPr>
          <a:xfrm>
            <a:off x="0" y="533400"/>
            <a:ext cx="9144000" cy="1066800"/>
            <a:chOff x="0" y="533400"/>
            <a:chExt cx="9144000" cy="106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3AE546-AE93-40C4-AB45-ABB645D483A2}"/>
                </a:ext>
              </a:extLst>
            </p:cNvPr>
            <p:cNvGrpSpPr/>
            <p:nvPr/>
          </p:nvGrpSpPr>
          <p:grpSpPr>
            <a:xfrm>
              <a:off x="0" y="533400"/>
              <a:ext cx="9144000" cy="1066800"/>
              <a:chOff x="0" y="533400"/>
              <a:chExt cx="9144000" cy="1066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9A41F31-81F2-4AF0-B8A1-EF1AA108790F}"/>
                  </a:ext>
                </a:extLst>
              </p:cNvPr>
              <p:cNvSpPr/>
              <p:nvPr/>
            </p:nvSpPr>
            <p:spPr bwMode="auto">
              <a:xfrm>
                <a:off x="0" y="533400"/>
                <a:ext cx="683568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40B167-B846-4779-B3BF-7BF84B10E025}"/>
                  </a:ext>
                </a:extLst>
              </p:cNvPr>
              <p:cNvSpPr/>
              <p:nvPr/>
            </p:nvSpPr>
            <p:spPr bwMode="auto">
              <a:xfrm>
                <a:off x="988368" y="533400"/>
                <a:ext cx="8155632" cy="1066800"/>
              </a:xfrm>
              <a:prstGeom prst="rect">
                <a:avLst/>
              </a:prstGeom>
              <a:solidFill>
                <a:srgbClr val="006B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9D4476-13E1-46A1-B7FB-5E9C39A7A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312" y="764704"/>
              <a:ext cx="1112452" cy="8354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F45A87-CD7C-4EDB-A198-030DEE72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EURAXESS Portal Instruments</a:t>
            </a:r>
          </a:p>
        </p:txBody>
      </p:sp>
      <p:graphicFrame>
        <p:nvGraphicFramePr>
          <p:cNvPr id="13" name="Content Placeholder 15">
            <a:extLst>
              <a:ext uri="{FF2B5EF4-FFF2-40B4-BE49-F238E27FC236}">
                <a16:creationId xmlns:a16="http://schemas.microsoft.com/office/drawing/2014/main" id="{4BA7E87E-4024-4325-9110-998BFAA86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19245"/>
              </p:ext>
            </p:extLst>
          </p:nvPr>
        </p:nvGraphicFramePr>
        <p:xfrm>
          <a:off x="210512" y="2437727"/>
          <a:ext cx="6945765" cy="308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BE81AE8-3232-4C4F-94B1-E0C7F47CA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7603" y="3600063"/>
            <a:ext cx="1495373" cy="7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7355"/>
      </p:ext>
    </p:extLst>
  </p:cSld>
  <p:clrMapOvr>
    <a:masterClrMapping/>
  </p:clrMapOvr>
</p:sld>
</file>

<file path=ppt/theme/theme1.xml><?xml version="1.0" encoding="utf-8"?>
<a:theme xmlns:a="http://schemas.openxmlformats.org/drawingml/2006/main" name="EURAXESS Master">
  <a:themeElements>
    <a:clrScheme name="EURAXESS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AXESS Master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AXESS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AXESS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AXESS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AXESS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AXESS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AXESS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AXESS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1698</Words>
  <Application>Microsoft Office PowerPoint</Application>
  <PresentationFormat>On-screen Show (4:3)</PresentationFormat>
  <Paragraphs>265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ＭＳ Ｐゴシック</vt:lpstr>
      <vt:lpstr>&amp;quot</vt:lpstr>
      <vt:lpstr>Arial</vt:lpstr>
      <vt:lpstr>Calibri</vt:lpstr>
      <vt:lpstr>Calibri Light</vt:lpstr>
      <vt:lpstr>Courier New</vt:lpstr>
      <vt:lpstr>Segoe UI</vt:lpstr>
      <vt:lpstr>Symbol</vt:lpstr>
      <vt:lpstr>Tahoma</vt:lpstr>
      <vt:lpstr>Verdana</vt:lpstr>
      <vt:lpstr>Wingdings</vt:lpstr>
      <vt:lpstr>EURAXESS Master</vt:lpstr>
      <vt:lpstr>Default Design</vt:lpstr>
      <vt:lpstr>PowerPoint Presentation</vt:lpstr>
      <vt:lpstr>PowerPoint Presentation</vt:lpstr>
      <vt:lpstr>THE INITIATIVE</vt:lpstr>
      <vt:lpstr>EURAXESS</vt:lpstr>
      <vt:lpstr>What do we do and why?</vt:lpstr>
      <vt:lpstr>EURAXESS Overview</vt:lpstr>
      <vt:lpstr>The Instruments</vt:lpstr>
      <vt:lpstr>The portal</vt:lpstr>
      <vt:lpstr>EURAXESS Portal Instruments</vt:lpstr>
      <vt:lpstr>EURAXESS Portal(s)</vt:lpstr>
      <vt:lpstr>Frontpage EU Portal</vt:lpstr>
      <vt:lpstr>Country-specific portals</vt:lpstr>
      <vt:lpstr>Jobs, Funding and Hosting Database </vt:lpstr>
      <vt:lpstr>PowerPoint Presentation</vt:lpstr>
      <vt:lpstr>PowerPoint Presentation</vt:lpstr>
      <vt:lpstr>PowerPoint Presentation</vt:lpstr>
      <vt:lpstr>Organisation dashboard</vt:lpstr>
      <vt:lpstr>How to create job offers</vt:lpstr>
      <vt:lpstr>Automatic import from other platforms</vt:lpstr>
      <vt:lpstr>PowerPoint Presentation</vt:lpstr>
      <vt:lpstr>Science4Refugees</vt:lpstr>
      <vt:lpstr>Career development</vt:lpstr>
      <vt:lpstr>EURAXESS contributions</vt:lpstr>
      <vt:lpstr>PowerPoint Presentation</vt:lpstr>
      <vt:lpstr>C&amp;C and HRS4R</vt:lpstr>
      <vt:lpstr>The network of services</vt:lpstr>
      <vt:lpstr>Why join EURAXESS network?</vt:lpstr>
      <vt:lpstr>How to join EURAXESS network?</vt:lpstr>
      <vt:lpstr>Visibility by becoming a EURAXESS Centre</vt:lpstr>
      <vt:lpstr>PowerPoint Presentation</vt:lpstr>
      <vt:lpstr>PowerPoint Presentation</vt:lpstr>
      <vt:lpstr>PowerPoint Presentation</vt:lpstr>
      <vt:lpstr>EURAXESS outside of Europe</vt:lpstr>
      <vt:lpstr>PowerPoint Presentation</vt:lpstr>
      <vt:lpstr>Follow and Contact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HRS4R Introduction</dc:title>
  <dc:creator>SANCHO ANDRES Laura (RTD-EXT)</dc:creator>
  <cp:lastModifiedBy>SANCHO Laura (RTD-EXT)</cp:lastModifiedBy>
  <cp:revision>11</cp:revision>
  <dcterms:created xsi:type="dcterms:W3CDTF">2019-10-29T09:40:58Z</dcterms:created>
  <dcterms:modified xsi:type="dcterms:W3CDTF">2021-03-24T12:16:02Z</dcterms:modified>
</cp:coreProperties>
</file>